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5" r:id="rId4"/>
    <p:sldId id="263" r:id="rId5"/>
    <p:sldId id="264" r:id="rId6"/>
    <p:sldId id="257" r:id="rId7"/>
    <p:sldId id="258" r:id="rId8"/>
    <p:sldId id="260" r:id="rId9"/>
    <p:sldId id="261" r:id="rId10"/>
    <p:sldId id="262" r:id="rId11"/>
    <p:sldId id="267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7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78CE-CC2B-4508-A92E-4027FBE095AA}" type="datetimeFigureOut">
              <a:rPr lang="ru-RU" smtClean="0"/>
              <a:t>04.09.2012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FAD6-6534-4EA9-B8EF-7D084719F2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78CE-CC2B-4508-A92E-4027FBE095AA}" type="datetimeFigureOut">
              <a:rPr lang="ru-RU" smtClean="0"/>
              <a:t>04.09.2012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FAD6-6534-4EA9-B8EF-7D084719F2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78CE-CC2B-4508-A92E-4027FBE095AA}" type="datetimeFigureOut">
              <a:rPr lang="ru-RU" smtClean="0"/>
              <a:t>04.09.2012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FAD6-6534-4EA9-B8EF-7D084719F2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78CE-CC2B-4508-A92E-4027FBE095AA}" type="datetimeFigureOut">
              <a:rPr lang="ru-RU" smtClean="0"/>
              <a:t>04.09.2012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FAD6-6534-4EA9-B8EF-7D084719F2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78CE-CC2B-4508-A92E-4027FBE095AA}" type="datetimeFigureOut">
              <a:rPr lang="ru-RU" smtClean="0"/>
              <a:t>04.09.2012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FAD6-6534-4EA9-B8EF-7D084719F2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78CE-CC2B-4508-A92E-4027FBE095AA}" type="datetimeFigureOut">
              <a:rPr lang="ru-RU" smtClean="0"/>
              <a:t>04.09.2012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FAD6-6534-4EA9-B8EF-7D084719F2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78CE-CC2B-4508-A92E-4027FBE095AA}" type="datetimeFigureOut">
              <a:rPr lang="ru-RU" smtClean="0"/>
              <a:t>04.09.2012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FAD6-6534-4EA9-B8EF-7D084719F2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78CE-CC2B-4508-A92E-4027FBE095AA}" type="datetimeFigureOut">
              <a:rPr lang="ru-RU" smtClean="0"/>
              <a:t>04.09.2012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FAD6-6534-4EA9-B8EF-7D084719F2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78CE-CC2B-4508-A92E-4027FBE095AA}" type="datetimeFigureOut">
              <a:rPr lang="ru-RU" smtClean="0"/>
              <a:t>04.09.2012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FAD6-6534-4EA9-B8EF-7D084719F2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78CE-CC2B-4508-A92E-4027FBE095AA}" type="datetimeFigureOut">
              <a:rPr lang="ru-RU" smtClean="0"/>
              <a:t>04.09.2012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FAD6-6534-4EA9-B8EF-7D084719F2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78CE-CC2B-4508-A92E-4027FBE095AA}" type="datetimeFigureOut">
              <a:rPr lang="ru-RU" smtClean="0"/>
              <a:t>04.09.2012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FAD6-6534-4EA9-B8EF-7D084719F2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C78CE-CC2B-4508-A92E-4027FBE095AA}" type="datetimeFigureOut">
              <a:rPr lang="ru-RU" smtClean="0"/>
              <a:t>04.09.2012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CFAD6-6534-4EA9-B8EF-7D084719F2E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Монополизация СМИ как средство и следствие недобросовестной конкуренции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Миндрина</a:t>
            </a:r>
            <a:r>
              <a:rPr lang="ru-RU" dirty="0" smtClean="0"/>
              <a:t> Александра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Еще одна проблема: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На сегодняшний момент в России существует только два вида средств массовой информации: коммерческие и государственные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«Принадлежащие государству органы вещания, следует реформировать в первоочередном порядке и предоставить им статус открытых общественных учреждений, пользующихся журналистской и издательской независимостью».</a:t>
            </a:r>
          </a:p>
          <a:p>
            <a:pPr algn="r">
              <a:buNone/>
            </a:pPr>
            <a:r>
              <a:rPr lang="ru-RU" dirty="0" smtClean="0"/>
              <a:t>(Софийская декларация ЮНЕСКО 1997)</a:t>
            </a:r>
          </a:p>
          <a:p>
            <a:pPr algn="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Общественным следует считать вещание: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а) предназначенное для общества, </a:t>
            </a:r>
          </a:p>
          <a:p>
            <a:pPr>
              <a:buNone/>
            </a:pPr>
            <a:r>
              <a:rPr lang="ru-RU" dirty="0" smtClean="0"/>
              <a:t>б) финансируемое обществом,</a:t>
            </a:r>
          </a:p>
          <a:p>
            <a:pPr>
              <a:buNone/>
            </a:pPr>
            <a:r>
              <a:rPr lang="ru-RU" dirty="0" smtClean="0"/>
              <a:t> в) контролируемое обществом. </a:t>
            </a:r>
          </a:p>
          <a:p>
            <a:pPr>
              <a:buNone/>
            </a:pPr>
            <a:r>
              <a:rPr lang="ru-RU" dirty="0" smtClean="0"/>
              <a:t>При этом под «обществом» понимается все население страны или региона, которое призвана обслуживать конкретная вещательная организация. </a:t>
            </a:r>
          </a:p>
          <a:p>
            <a:pPr algn="r">
              <a:buNone/>
            </a:pPr>
            <a:r>
              <a:rPr lang="ru-RU" sz="2600" dirty="0" smtClean="0"/>
              <a:t>(Пояснительная записка к </a:t>
            </a:r>
            <a:r>
              <a:rPr lang="ru-RU" sz="2600" dirty="0" smtClean="0"/>
              <a:t>Типовому закону об общественном вещании, разработанному ЮНЕСКО и Международным Союзом Электросвязи</a:t>
            </a:r>
            <a:r>
              <a:rPr lang="ru-RU" sz="2600" dirty="0" smtClean="0"/>
              <a:t>)</a:t>
            </a:r>
            <a:endParaRPr lang="ru-RU" sz="2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Признаки Общественного вещания: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все общественные </a:t>
            </a:r>
            <a:r>
              <a:rPr lang="ru-RU" dirty="0" err="1" smtClean="0"/>
              <a:t>телерадиоканалы</a:t>
            </a:r>
            <a:r>
              <a:rPr lang="ru-RU" dirty="0" smtClean="0"/>
              <a:t> формируются только на основе специального законодательства</a:t>
            </a:r>
          </a:p>
          <a:p>
            <a:r>
              <a:rPr lang="ru-RU" dirty="0" smtClean="0"/>
              <a:t>любое общественное вещание предусматривает контроль со стороны общества через соответствующие коллегиальные органы, представляющие структуры гражданского общества, и гарантирует вещателю независимость от государства</a:t>
            </a:r>
          </a:p>
          <a:p>
            <a:r>
              <a:rPr lang="ru-RU" dirty="0" smtClean="0"/>
              <a:t>финансирование общественного вещания производится в соответствии с законом и исключает возможность подчинить канал коммерческим интересам.</a:t>
            </a:r>
          </a:p>
          <a:p>
            <a:r>
              <a:rPr lang="ru-RU" dirty="0" smtClean="0"/>
              <a:t>содержание общественного вещания, его программная политика строится на основе объективной информации и стремится удовлетворить интересы самой широкой аудитории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044022" cy="2511420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чего необходима прозрачность СМИ?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Рекомендация </a:t>
            </a:r>
            <a:r>
              <a:rPr lang="ru-RU" dirty="0"/>
              <a:t>«О мерах обеспечения прозрачности средств массовой информации</a:t>
            </a:r>
            <a:r>
              <a:rPr lang="ru-RU" dirty="0" smtClean="0"/>
              <a:t>»:</a:t>
            </a:r>
          </a:p>
          <a:p>
            <a:pPr algn="just">
              <a:buNone/>
            </a:pPr>
            <a:r>
              <a:rPr lang="ru-RU" dirty="0"/>
              <a:t>	</a:t>
            </a:r>
            <a:r>
              <a:rPr lang="ru-RU" dirty="0" smtClean="0"/>
              <a:t>		Прозрачность </a:t>
            </a:r>
            <a:r>
              <a:rPr lang="ru-RU" dirty="0"/>
              <a:t>средств массовой информации необходима для того, чтобы члены общества могли составить свое мнение для оценки информации, идей и мнений, распространяемых средствами массовой </a:t>
            </a:r>
            <a:r>
              <a:rPr lang="ru-RU" dirty="0" smtClean="0"/>
              <a:t>информации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чем заключается монополизация средств массовой информации?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7207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	Монополизация СМИ, прежде всего,  - это сосредоточение </a:t>
            </a:r>
            <a:r>
              <a:rPr lang="ru-RU" dirty="0"/>
              <a:t>СМИ в руках одного субъекта (или малой группы)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Монополизация </a:t>
            </a:r>
            <a:r>
              <a:rPr lang="ru-RU" dirty="0"/>
              <a:t>рынка СМИ прямо посягает на конституционное право на информацию и конституционную свободу информации. Посредством такой монополизации какая-то группировка, финансовая или политическая, приобретает возможность путем целенаправленного отбора и формирования информации решающим образом влиять на умонастроения населения. </a:t>
            </a:r>
            <a:r>
              <a:rPr lang="ru-RU" dirty="0" smtClean="0"/>
              <a:t> (Б.А. Страшун)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572560" cy="607223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«</a:t>
            </a:r>
            <a:r>
              <a:rPr lang="ru-RU" dirty="0"/>
              <a:t>Происходит огосударствление сферы массовой информации и укрепление в ней позиций крупного государственно ориентированного бизнеса. Местные власти активно концентрируют СМИ в своих руках, сливая их в </a:t>
            </a:r>
            <a:r>
              <a:rPr lang="ru-RU" dirty="0" err="1"/>
              <a:t>медиахолдинги</a:t>
            </a:r>
            <a:r>
              <a:rPr lang="ru-RU" dirty="0"/>
              <a:t>. Теряя автономность, пресса превращается в информационного лоббиста</a:t>
            </a:r>
            <a:r>
              <a:rPr lang="ru-RU" dirty="0" smtClean="0"/>
              <a:t>».</a:t>
            </a:r>
          </a:p>
          <a:p>
            <a:pPr algn="r">
              <a:buNone/>
            </a:pPr>
            <a:r>
              <a:rPr lang="ru-RU" sz="2400" dirty="0" smtClean="0"/>
              <a:t>		П. Гусев, председатель </a:t>
            </a:r>
            <a:r>
              <a:rPr lang="ru-RU" sz="2400" dirty="0"/>
              <a:t>комиссии </a:t>
            </a:r>
            <a:r>
              <a:rPr lang="ru-RU" sz="2400" dirty="0" smtClean="0"/>
              <a:t>Общественной палаты по </a:t>
            </a:r>
            <a:r>
              <a:rPr lang="ru-RU" sz="2400" dirty="0"/>
              <a:t>коммуникациям, информационной политике и свободе слова в </a:t>
            </a:r>
            <a:r>
              <a:rPr lang="ru-RU" sz="2400" dirty="0" smtClean="0"/>
              <a:t>СМИ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58204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«</a:t>
            </a:r>
            <a:r>
              <a:rPr lang="ru-RU" dirty="0"/>
              <a:t>Чем быстрее мы сможем отделить такого рода СМИ от государства, тем </a:t>
            </a:r>
            <a:r>
              <a:rPr lang="ru-RU" dirty="0" smtClean="0"/>
              <a:t>лучше. Например</a:t>
            </a:r>
            <a:r>
              <a:rPr lang="ru-RU" dirty="0"/>
              <a:t>, в провинции, если СМИ получают деньги от регионального начальства, они начинают обслуживать его интересы и превращаются в рупор одного или нескольких человек. Это реально не очень хорошо». </a:t>
            </a:r>
            <a:endParaRPr lang="ru-RU" dirty="0" smtClean="0"/>
          </a:p>
          <a:p>
            <a:pPr algn="r">
              <a:buNone/>
            </a:pPr>
            <a:r>
              <a:rPr lang="ru-RU" sz="2400" dirty="0" smtClean="0"/>
              <a:t>Д. Медведев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Последствия монополизации СМИ: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Нарушение </a:t>
            </a:r>
            <a:r>
              <a:rPr lang="ru-RU" dirty="0"/>
              <a:t>свободы средств массовой информации и журналистской деятельности, потере независимости прессы;</a:t>
            </a:r>
          </a:p>
          <a:p>
            <a:pPr lvl="0"/>
            <a:r>
              <a:rPr lang="ru-RU" dirty="0" smtClean="0"/>
              <a:t>Воспрепятствование </a:t>
            </a:r>
            <a:r>
              <a:rPr lang="ru-RU" dirty="0"/>
              <a:t>гражданам получения полной и достоверной информации об общественно важных событиях;</a:t>
            </a:r>
          </a:p>
          <a:p>
            <a:pPr lvl="0"/>
            <a:r>
              <a:rPr lang="ru-RU" dirty="0" smtClean="0"/>
              <a:t>Нарушение </a:t>
            </a:r>
            <a:r>
              <a:rPr lang="ru-RU" dirty="0"/>
              <a:t>принципа равенства возможностей участников политической борьбы;</a:t>
            </a:r>
          </a:p>
          <a:p>
            <a:pPr lvl="0"/>
            <a:r>
              <a:rPr lang="ru-RU" dirty="0"/>
              <a:t>Как следствие, </a:t>
            </a:r>
            <a:r>
              <a:rPr lang="ru-RU" dirty="0" smtClean="0"/>
              <a:t>невозможность </a:t>
            </a:r>
            <a:r>
              <a:rPr lang="ru-RU" dirty="0"/>
              <a:t>полноценного развития других фундаментальных институтов, необходимых для обеспечения политической конкуренции, таких как избирательная система.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формы монополизации СМИ: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/>
              <a:t>Государственное обеспечение </a:t>
            </a:r>
            <a:endParaRPr lang="ru-RU" dirty="0" smtClean="0"/>
          </a:p>
          <a:p>
            <a:pPr lvl="0">
              <a:buNone/>
            </a:pPr>
            <a:r>
              <a:rPr lang="ru-RU" dirty="0"/>
              <a:t>	</a:t>
            </a:r>
            <a:r>
              <a:rPr lang="ru-RU" dirty="0" smtClean="0"/>
              <a:t>(</a:t>
            </a:r>
            <a:r>
              <a:rPr lang="ru-RU" dirty="0"/>
              <a:t>и, следовательно, государственный контроль) региональной прессы;</a:t>
            </a:r>
          </a:p>
          <a:p>
            <a:r>
              <a:rPr lang="ru-RU" dirty="0"/>
              <a:t>Повышение практики заключения договоров на информационное обслуживание между местными органами власти и редакциями газет и </a:t>
            </a:r>
            <a:r>
              <a:rPr lang="ru-RU" dirty="0" smtClean="0"/>
              <a:t>телекомпаний</a:t>
            </a:r>
          </a:p>
          <a:p>
            <a:pPr>
              <a:buNone/>
            </a:pPr>
            <a:r>
              <a:rPr lang="ru-RU" dirty="0" smtClean="0"/>
              <a:t>	(что </a:t>
            </a:r>
            <a:r>
              <a:rPr lang="ru-RU" dirty="0"/>
              <a:t>фактически лишает журналистов свободы писать на темы, связанные с критикой власти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Борьба с монополизацией СМИ: зарубежный опыт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464347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ru-RU" b="1" dirty="0" smtClean="0"/>
              <a:t>Специализированные нормы, касающиеся информационного рынка:</a:t>
            </a:r>
          </a:p>
          <a:p>
            <a:pPr marL="514350" indent="-514350">
              <a:buNone/>
            </a:pPr>
            <a:r>
              <a:rPr lang="ru-RU" dirty="0" smtClean="0"/>
              <a:t>	Закон </a:t>
            </a:r>
            <a:r>
              <a:rPr lang="ru-RU" dirty="0"/>
              <a:t>о коммуникациях 1934 г. США, Закон об ограничении концентрации и обеспечении финансовой гласности и плюрализма предприятий печати Франции, Акты о добросовестной коммерции 1973 г. и о коммерческом телевидении 1963 г. Великобритании)</a:t>
            </a: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None/>
            </a:pPr>
            <a:r>
              <a:rPr lang="ru-RU" b="1" dirty="0" smtClean="0"/>
              <a:t>2.   Закрепление нормы в Основном Законе:</a:t>
            </a:r>
          </a:p>
          <a:p>
            <a:pPr marL="514350" indent="-514350">
              <a:buNone/>
            </a:pPr>
            <a:r>
              <a:rPr lang="ru-RU" dirty="0" smtClean="0"/>
              <a:t>ч. 2ст</a:t>
            </a:r>
            <a:r>
              <a:rPr lang="ru-RU" dirty="0"/>
              <a:t>. 44 Конституции Литовской Республики 1992 года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Борьба с монополизацией СМИ: решения, предложенные Общественной Палатой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50"/>
          </a:xfrm>
        </p:spPr>
        <p:txBody>
          <a:bodyPr>
            <a:normAutofit fontScale="70000" lnSpcReduction="20000"/>
          </a:bodyPr>
          <a:lstStyle/>
          <a:p>
            <a:pPr lvl="0"/>
            <a:endParaRPr lang="ru-RU" dirty="0" smtClean="0"/>
          </a:p>
          <a:p>
            <a:pPr lvl="0"/>
            <a:r>
              <a:rPr lang="ru-RU" dirty="0" smtClean="0"/>
              <a:t>Проведение </a:t>
            </a:r>
            <a:r>
              <a:rPr lang="ru-RU" dirty="0"/>
              <a:t>в ряде субъектов РФ эксперимента по внедрению различных моделей разгосударствления региональных и муниципальных СМИ и принятие по его результатам федерального закона о порядке  разгосударствления СМИ;</a:t>
            </a:r>
          </a:p>
          <a:p>
            <a:pPr lvl="0"/>
            <a:r>
              <a:rPr lang="ru-RU" dirty="0"/>
              <a:t>Осуществление таких мер, как:</a:t>
            </a:r>
          </a:p>
          <a:p>
            <a:pPr>
              <a:buNone/>
            </a:pPr>
            <a:r>
              <a:rPr lang="ru-RU" dirty="0"/>
              <a:t>- отказ от прямого дотирования учреждаемой местными органами власти прессы;</a:t>
            </a:r>
          </a:p>
          <a:p>
            <a:pPr>
              <a:buNone/>
            </a:pPr>
            <a:r>
              <a:rPr lang="ru-RU" dirty="0"/>
              <a:t>- введение конкурсной основы распределения бюджетных средств;</a:t>
            </a:r>
          </a:p>
          <a:p>
            <a:pPr>
              <a:buNone/>
            </a:pPr>
            <a:r>
              <a:rPr lang="ru-RU" dirty="0"/>
              <a:t> - запрет публикации официальной информации в СМИ и создание для этой цели специальных электронных источников общего доступа; </a:t>
            </a:r>
          </a:p>
          <a:p>
            <a:pPr>
              <a:buFontTx/>
              <a:buChar char="-"/>
            </a:pPr>
            <a:r>
              <a:rPr lang="ru-RU" dirty="0" smtClean="0"/>
              <a:t>запрет </a:t>
            </a:r>
            <a:r>
              <a:rPr lang="ru-RU" dirty="0"/>
              <a:t>государственным СМИ публикацию рекламы на коммерческой основе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Признание </a:t>
            </a:r>
            <a:r>
              <a:rPr lang="ru-RU" dirty="0"/>
              <a:t>прессы «социально значимым продуктом» и создания условий развития СМИ без государственных трансфертов (налоговые льготы, пониженные тарифы страховых взносов, уменьшение расходов на амортизацию и т.д.).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393</Words>
  <Application>Microsoft Office PowerPoint</Application>
  <PresentationFormat>Экран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Монополизация СМИ как средство и следствие недобросовестной конкуренции</vt:lpstr>
      <vt:lpstr>Для чего необходима прозрачность СМИ?</vt:lpstr>
      <vt:lpstr>В чем заключается монополизация средств массовой информации?</vt:lpstr>
      <vt:lpstr>Слайд 4</vt:lpstr>
      <vt:lpstr>Слайд 5</vt:lpstr>
      <vt:lpstr>Последствия монополизации СМИ:</vt:lpstr>
      <vt:lpstr>Основные формы монополизации СМИ:</vt:lpstr>
      <vt:lpstr>Борьба с монополизацией СМИ: зарубежный опыт</vt:lpstr>
      <vt:lpstr>Борьба с монополизацией СМИ: решения, предложенные Общественной Палатой</vt:lpstr>
      <vt:lpstr>Еще одна проблема:</vt:lpstr>
      <vt:lpstr>Слайд 11</vt:lpstr>
      <vt:lpstr>Общественным следует считать вещание:  </vt:lpstr>
      <vt:lpstr>Признаки Общественного вещания:</vt:lpstr>
      <vt:lpstr>Спасибо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11</cp:revision>
  <dcterms:created xsi:type="dcterms:W3CDTF">2012-09-04T07:32:34Z</dcterms:created>
  <dcterms:modified xsi:type="dcterms:W3CDTF">2012-09-04T09:14:14Z</dcterms:modified>
</cp:coreProperties>
</file>