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62" r:id="rId3"/>
    <p:sldId id="267" r:id="rId4"/>
    <p:sldId id="264" r:id="rId5"/>
    <p:sldId id="265" r:id="rId6"/>
    <p:sldId id="266" r:id="rId7"/>
    <p:sldId id="257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84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3AB27-45ED-4D3C-A525-F023385BAFE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74D25-A14C-4E06-9902-AC1C6559C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09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74D25-A14C-4E06-9902-AC1C6559C62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21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Александра Васильевна Суперанская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400" spc="1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cs typeface="Times New Roman" pitchFamily="18" charset="0"/>
              </a:rPr>
              <a:t>1929 – 2013  </a:t>
            </a:r>
            <a:endParaRPr lang="ru-RU" sz="3400" spc="100" dirty="0" smtClean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algn="ct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Классик советской и </a:t>
            </a:r>
            <a:r>
              <a:rPr lang="ru-RU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российской </a:t>
            </a:r>
            <a:r>
              <a:rPr lang="ru-RU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ономастики </a:t>
            </a:r>
          </a:p>
          <a:p>
            <a:pPr algn="ctr"/>
            <a:r>
              <a:rPr lang="ru-RU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и терминоведения</a:t>
            </a:r>
            <a:endParaRPr lang="ru-RU" sz="4400" b="1" dirty="0">
              <a:solidFill>
                <a:schemeClr val="accent4">
                  <a:lumMod val="60000"/>
                  <a:lumOff val="40000"/>
                </a:schemeClr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  <p:pic>
        <p:nvPicPr>
          <p:cNvPr id="4" name="Рисунок 3" descr="http://www.bgshop.ru/image.axd?id=9803032&amp;type=big&amp;goods=Book&amp;theme=standar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6632"/>
            <a:ext cx="1872208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knigisosklada.ru/images/books/2182/big/218264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204864"/>
            <a:ext cx="1872208" cy="216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knigi-o.com/images/310499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509120"/>
            <a:ext cx="187220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283968" y="5142383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Подготовили А.В. Калашников и С.В. Власенко</a:t>
            </a:r>
          </a:p>
          <a:p>
            <a:pPr algn="ctr"/>
            <a:r>
              <a:rPr lang="ru-RU" sz="1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Апрель 2013 г.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00" dirty="0" smtClean="0"/>
              <a:t>.</a:t>
            </a:r>
            <a:endParaRPr lang="ru-RU" sz="800" dirty="0"/>
          </a:p>
        </p:txBody>
      </p:sp>
      <p:pic>
        <p:nvPicPr>
          <p:cNvPr id="4" name="Рисунок 3" descr="http://dobrochan.ru/src/jpg/1201/superanskaj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764704"/>
            <a:ext cx="508109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43608" y="4545994"/>
            <a:ext cx="65527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Александра Васильевна Суперанская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1929 – 2013 гг.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8689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700" dirty="0"/>
              <a:t>Общественно-просветительская </a:t>
            </a:r>
            <a:r>
              <a:rPr lang="ru-RU" sz="2700" dirty="0" smtClean="0"/>
              <a:t>деятельность А.В. Суперанской</a:t>
            </a:r>
            <a:endParaRPr lang="ru-RU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Многолетнее ведение в </a:t>
            </a:r>
            <a:r>
              <a:rPr lang="ru-RU" sz="2800" dirty="0"/>
              <a:t>общероссийских </a:t>
            </a:r>
            <a:r>
              <a:rPr lang="ru-RU" sz="2800" dirty="0" smtClean="0"/>
              <a:t>изданиях «</a:t>
            </a:r>
            <a:r>
              <a:rPr lang="ru-RU" sz="2800" dirty="0"/>
              <a:t>Российская газета», «Собеседник</a:t>
            </a:r>
            <a:r>
              <a:rPr lang="ru-RU" sz="2800" dirty="0" smtClean="0"/>
              <a:t>» популярных </a:t>
            </a:r>
            <a:r>
              <a:rPr lang="ru-RU" sz="2800" dirty="0"/>
              <a:t>среди россиян и всех русскоговорящих </a:t>
            </a:r>
            <a:r>
              <a:rPr lang="ru-RU" sz="2800" dirty="0" smtClean="0"/>
              <a:t>рубрик </a:t>
            </a:r>
            <a:r>
              <a:rPr lang="ru-RU" sz="2800" dirty="0"/>
              <a:t>об именах и </a:t>
            </a:r>
            <a:r>
              <a:rPr lang="ru-RU" sz="2800" dirty="0" smtClean="0"/>
              <a:t>фамилиях, которые вписываются в одно словосочетание «славянский именослов»</a:t>
            </a:r>
          </a:p>
          <a:p>
            <a:pPr>
              <a:buNone/>
            </a:pPr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868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Ономастика – </a:t>
            </a:r>
            <a:r>
              <a:rPr lang="ru-RU" cap="none" dirty="0" smtClean="0"/>
              <a:t>вся научная жизнь А.В. Суперанской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7239000" cy="4826936"/>
          </a:xfrm>
        </p:spPr>
        <p:txBody>
          <a:bodyPr>
            <a:normAutofit/>
          </a:bodyPr>
          <a:lstStyle/>
          <a:p>
            <a:r>
              <a:rPr lang="ru-RU" dirty="0" smtClean="0"/>
              <a:t>Комплексная наука об именах </a:t>
            </a:r>
            <a:r>
              <a:rPr lang="ru-RU" dirty="0" smtClean="0"/>
              <a:t>собственных</a:t>
            </a:r>
            <a:r>
              <a:rPr lang="en-US" dirty="0" smtClean="0"/>
              <a:t> –</a:t>
            </a:r>
            <a:r>
              <a:rPr lang="ru-RU" dirty="0" smtClean="0"/>
              <a:t> </a:t>
            </a:r>
            <a:r>
              <a:rPr lang="ru-RU" dirty="0" smtClean="0"/>
              <a:t>а</a:t>
            </a:r>
            <a:r>
              <a:rPr lang="ru-RU" dirty="0" smtClean="0"/>
              <a:t>нтропонимах, топонимах, </a:t>
            </a:r>
            <a:r>
              <a:rPr lang="la-Latn" dirty="0" smtClean="0"/>
              <a:t>мифоним</a:t>
            </a:r>
            <a:r>
              <a:rPr lang="ru-RU" dirty="0" smtClean="0"/>
              <a:t>ах</a:t>
            </a:r>
            <a:r>
              <a:rPr lang="la-Latn" dirty="0" smtClean="0"/>
              <a:t>, фитоним</a:t>
            </a:r>
            <a:r>
              <a:rPr lang="ru-RU" dirty="0" smtClean="0"/>
              <a:t>ах</a:t>
            </a:r>
            <a:r>
              <a:rPr lang="la-Latn" dirty="0" smtClean="0"/>
              <a:t>,</a:t>
            </a:r>
            <a:r>
              <a:rPr lang="ru-RU" dirty="0" smtClean="0"/>
              <a:t> урбанонимах,</a:t>
            </a:r>
            <a:r>
              <a:rPr lang="la-Latn" dirty="0" smtClean="0"/>
              <a:t> </a:t>
            </a:r>
            <a:r>
              <a:rPr lang="ru-RU" dirty="0" smtClean="0"/>
              <a:t>астронимах, т.п.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АСПЕКТЫ:</a:t>
            </a:r>
            <a:endParaRPr lang="ru-RU" dirty="0" smtClean="0"/>
          </a:p>
          <a:p>
            <a:r>
              <a:rPr lang="ru-RU" dirty="0" smtClean="0"/>
              <a:t>Имя в языке и </a:t>
            </a:r>
            <a:r>
              <a:rPr lang="ru-RU" dirty="0" smtClean="0"/>
              <a:t>речи</a:t>
            </a:r>
          </a:p>
          <a:p>
            <a:r>
              <a:rPr lang="ru-RU" dirty="0" smtClean="0"/>
              <a:t>Ономастическое пространство социума или отдельного произведения</a:t>
            </a:r>
            <a:endParaRPr lang="ru-RU" dirty="0" smtClean="0"/>
          </a:p>
          <a:p>
            <a:r>
              <a:rPr lang="ru-RU" dirty="0" smtClean="0"/>
              <a:t>Имя </a:t>
            </a:r>
            <a:r>
              <a:rPr lang="ru-RU" dirty="0" smtClean="0"/>
              <a:t>в </a:t>
            </a:r>
            <a:r>
              <a:rPr lang="ru-RU" dirty="0"/>
              <a:t>о</a:t>
            </a:r>
            <a:r>
              <a:rPr lang="ru-RU" dirty="0" smtClean="0"/>
              <a:t>бществе; тенденции </a:t>
            </a:r>
            <a:r>
              <a:rPr lang="ru-RU" dirty="0" smtClean="0"/>
              <a:t>в выборе имени в определенный </a:t>
            </a:r>
            <a:r>
              <a:rPr lang="ru-RU" dirty="0" smtClean="0"/>
              <a:t>период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Современные направления  </a:t>
            </a:r>
            <a:br>
              <a:rPr lang="ru-RU" sz="2800" dirty="0" smtClean="0"/>
            </a:br>
            <a:r>
              <a:rPr lang="ru-RU" sz="2800" dirty="0" smtClean="0"/>
              <a:t>ономастических исследований: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700"/>
              </a:spcAft>
            </a:pPr>
            <a:r>
              <a:rPr lang="ru-RU" dirty="0" smtClean="0"/>
              <a:t>Топонимика </a:t>
            </a:r>
            <a:r>
              <a:rPr lang="ru-RU" dirty="0" smtClean="0"/>
              <a:t>стран и </a:t>
            </a:r>
            <a:r>
              <a:rPr lang="ru-RU" dirty="0" smtClean="0"/>
              <a:t>регионов мира</a:t>
            </a:r>
            <a:endParaRPr lang="ru-RU" dirty="0" smtClean="0"/>
          </a:p>
          <a:p>
            <a:pPr>
              <a:spcAft>
                <a:spcPts val="700"/>
              </a:spcAft>
            </a:pPr>
            <a:r>
              <a:rPr lang="ru-RU" dirty="0" smtClean="0"/>
              <a:t>Топонимика </a:t>
            </a:r>
            <a:r>
              <a:rPr lang="ru-RU" dirty="0" smtClean="0"/>
              <a:t>определенной </a:t>
            </a:r>
            <a:r>
              <a:rPr lang="ru-RU" dirty="0" smtClean="0"/>
              <a:t>страны: топос </a:t>
            </a:r>
            <a:r>
              <a:rPr lang="la-Latn" dirty="0" smtClean="0"/>
              <a:t>versus </a:t>
            </a:r>
            <a:r>
              <a:rPr lang="ru-RU" dirty="0" smtClean="0"/>
              <a:t>локус</a:t>
            </a:r>
            <a:endParaRPr lang="ru-RU" dirty="0" smtClean="0"/>
          </a:p>
          <a:p>
            <a:pPr>
              <a:spcAft>
                <a:spcPts val="700"/>
              </a:spcAft>
            </a:pPr>
            <a:r>
              <a:rPr lang="ru-RU" dirty="0" smtClean="0"/>
              <a:t>Проблемы обозначения </a:t>
            </a:r>
            <a:r>
              <a:rPr lang="ru-RU" dirty="0" smtClean="0"/>
              <a:t>имени в </a:t>
            </a:r>
            <a:r>
              <a:rPr lang="ru-RU" dirty="0" smtClean="0"/>
              <a:t>юридических документах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i="1" dirty="0" smtClean="0"/>
              <a:t>«</a:t>
            </a:r>
            <a:r>
              <a:rPr lang="ru-RU" sz="2000" b="1" i="1" dirty="0" smtClean="0"/>
              <a:t>Для современного человека имя – юридическая метка, для древнего человека –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i="1" dirty="0" smtClean="0"/>
              <a:t>важный языковой текст</a:t>
            </a:r>
            <a:r>
              <a:rPr lang="ru-RU" sz="2000" i="1" dirty="0" smtClean="0"/>
              <a:t>»</a:t>
            </a:r>
          </a:p>
          <a:p>
            <a:pPr marL="0" indent="0" algn="r">
              <a:buNone/>
            </a:pPr>
            <a:r>
              <a:rPr lang="ru-RU" sz="2000" i="1" dirty="0" smtClean="0"/>
              <a:t>Александра Суперанская </a:t>
            </a:r>
          </a:p>
          <a:p>
            <a:pPr marL="0" indent="0" algn="r">
              <a:buNone/>
            </a:pPr>
            <a:r>
              <a:rPr lang="ru-RU" sz="2000" i="1" dirty="0" smtClean="0"/>
              <a:t>«Как тебя назвать, малыш?» 2012, С. 178</a:t>
            </a:r>
            <a:endParaRPr lang="ru-RU" sz="2000" i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А. В. Суперанская </a:t>
            </a:r>
            <a:r>
              <a:rPr lang="ru-RU" dirty="0" smtClean="0"/>
              <a:t>– ученый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Эрудиция и </a:t>
            </a:r>
            <a:r>
              <a:rPr lang="ru-RU" dirty="0" smtClean="0"/>
              <a:t>кругозор</a:t>
            </a:r>
            <a:endParaRPr lang="ru-RU" dirty="0" smtClean="0"/>
          </a:p>
          <a:p>
            <a:r>
              <a:rPr lang="ru-RU" dirty="0"/>
              <a:t>Научная деятельность </a:t>
            </a:r>
            <a:endParaRPr lang="ru-RU" dirty="0" smtClean="0"/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научное оппонирование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н</a:t>
            </a:r>
            <a:r>
              <a:rPr lang="ru-RU" dirty="0" smtClean="0">
                <a:solidFill>
                  <a:schemeClr val="tx1"/>
                </a:solidFill>
              </a:rPr>
              <a:t>аучное консультирование</a:t>
            </a:r>
            <a:endParaRPr lang="ru-RU" dirty="0">
              <a:solidFill>
                <a:schemeClr val="tx1"/>
              </a:solidFill>
            </a:endParaRP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научное рецензирование</a:t>
            </a:r>
          </a:p>
          <a:p>
            <a:r>
              <a:rPr lang="ru-RU" dirty="0" smtClean="0"/>
              <a:t>Преподавание в вузах на филфаках и на журфаках</a:t>
            </a:r>
            <a:endParaRPr lang="ru-RU" dirty="0"/>
          </a:p>
          <a:p>
            <a:r>
              <a:rPr lang="ru-RU" dirty="0" smtClean="0"/>
              <a:t>Внимание </a:t>
            </a:r>
            <a:r>
              <a:rPr lang="ru-RU" dirty="0" smtClean="0"/>
              <a:t>ко всем изменениям в языке и </a:t>
            </a:r>
            <a:r>
              <a:rPr lang="ru-RU" dirty="0" smtClean="0"/>
              <a:t>языках мира; </a:t>
            </a:r>
            <a:r>
              <a:rPr lang="ru-RU" dirty="0" smtClean="0"/>
              <a:t>интерес ко всему </a:t>
            </a:r>
            <a:r>
              <a:rPr lang="ru-RU" dirty="0" smtClean="0"/>
              <a:t>лингвистически новому</a:t>
            </a:r>
            <a:endParaRPr lang="ru-RU" dirty="0" smtClean="0"/>
          </a:p>
          <a:p>
            <a:r>
              <a:rPr lang="ru-RU" dirty="0" smtClean="0"/>
              <a:t>Сочетание </a:t>
            </a:r>
            <a:r>
              <a:rPr lang="ru-RU" dirty="0" smtClean="0"/>
              <a:t>теоретической работы с практической </a:t>
            </a:r>
            <a:r>
              <a:rPr lang="ru-RU" dirty="0" smtClean="0"/>
              <a:t>деятельностью;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2474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основные труды</a:t>
            </a:r>
            <a:br>
              <a:rPr lang="ru-RU" sz="3200" dirty="0" smtClean="0"/>
            </a:br>
            <a:r>
              <a:rPr lang="ru-RU" sz="3200" dirty="0" smtClean="0"/>
              <a:t>а.</a:t>
            </a:r>
            <a:r>
              <a:rPr lang="en-US" sz="3200" dirty="0" smtClean="0"/>
              <a:t> </a:t>
            </a:r>
            <a:r>
              <a:rPr lang="ru-RU" sz="3200" dirty="0" smtClean="0"/>
              <a:t>В. </a:t>
            </a:r>
            <a:r>
              <a:rPr lang="la-Latn" sz="3200" dirty="0" smtClean="0"/>
              <a:t>суперанской</a:t>
            </a:r>
            <a:endParaRPr lang="la-Latn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7992888" cy="51869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/>
              <a:t>Полный список трудов </a:t>
            </a:r>
            <a:r>
              <a:rPr lang="ru-RU" sz="2800" dirty="0" smtClean="0"/>
              <a:t>Александры Васильевны превышает 450 названий. Подробнее см</a:t>
            </a:r>
            <a:r>
              <a:rPr lang="ru-RU" sz="2800" dirty="0"/>
              <a:t>. </a:t>
            </a:r>
            <a:r>
              <a:rPr lang="ru-RU" sz="2800" dirty="0" smtClean="0"/>
              <a:t>сайт </a:t>
            </a:r>
            <a:r>
              <a:rPr lang="ru-RU" sz="2800" dirty="0"/>
              <a:t>Института языкознания Российской Академии </a:t>
            </a:r>
            <a:r>
              <a:rPr lang="ru-RU" sz="2800" dirty="0" smtClean="0"/>
              <a:t>наук: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</a:t>
            </a:r>
            <a:r>
              <a:rPr lang="en-GB" sz="2800" u="sng" dirty="0">
                <a:solidFill>
                  <a:schemeClr val="accent3">
                    <a:lumMod val="50000"/>
                  </a:schemeClr>
                </a:solidFill>
              </a:rPr>
              <a:t>http://iling-ran.ru/beta/scholars/superanskaya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Монографии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Структура имени собственного (фонология и морфология). М.: Наука, 1969.</a:t>
            </a:r>
          </a:p>
          <a:p>
            <a:r>
              <a:rPr lang="ru-RU" dirty="0" smtClean="0"/>
              <a:t>Общая теория имени собственного. М.: Наука, 1973.</a:t>
            </a:r>
          </a:p>
          <a:p>
            <a:r>
              <a:rPr lang="ru-RU" dirty="0" smtClean="0"/>
              <a:t>Теоретические основы практической </a:t>
            </a:r>
            <a:r>
              <a:rPr lang="ru-RU" dirty="0" smtClean="0"/>
              <a:t>транскрипции / </a:t>
            </a:r>
            <a:r>
              <a:rPr lang="ru-RU" dirty="0" smtClean="0"/>
              <a:t>АН СССР, Ин-т языкознания. – М.: Наука, 1978.</a:t>
            </a:r>
          </a:p>
          <a:p>
            <a:r>
              <a:rPr lang="ru-RU" dirty="0" smtClean="0"/>
              <a:t>Что такое топонимика? М. Наука, 1984.</a:t>
            </a:r>
          </a:p>
          <a:p>
            <a:r>
              <a:rPr lang="ru-RU" dirty="0" smtClean="0"/>
              <a:t>Теория и методика ономастических исследований. М.: Наука, 1986. </a:t>
            </a:r>
          </a:p>
          <a:p>
            <a:r>
              <a:rPr lang="ru-RU" dirty="0" smtClean="0"/>
              <a:t>Общая терминология. М.: Наука, 1989. </a:t>
            </a:r>
          </a:p>
          <a:p>
            <a:r>
              <a:rPr lang="ru-RU" dirty="0" smtClean="0"/>
              <a:t> Ударение в заимствованных словах в современном русском языке. М. </a:t>
            </a:r>
            <a:r>
              <a:rPr lang="en-US" dirty="0" smtClean="0"/>
              <a:t>URSS, 2011.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Научно-популярная литература</a:t>
            </a:r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и</a:t>
            </a:r>
            <a:r>
              <a:rPr lang="en-US" sz="2800" dirty="0" smtClean="0"/>
              <a:t> </a:t>
            </a:r>
            <a:r>
              <a:rPr lang="ru-RU" sz="2800" dirty="0" smtClean="0"/>
              <a:t>словари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Справочник личных имён народов РСФСР. М.: Рус яз., 1979.</a:t>
            </a:r>
            <a:endParaRPr lang="en-US" sz="2400" dirty="0" smtClean="0"/>
          </a:p>
          <a:p>
            <a:r>
              <a:rPr lang="ru-RU" sz="2400" dirty="0" smtClean="0"/>
              <a:t>Словарь русских личных имен. М.: </a:t>
            </a:r>
            <a:r>
              <a:rPr lang="ru-RU" sz="2400" dirty="0" err="1" smtClean="0"/>
              <a:t>Эксмо</a:t>
            </a:r>
            <a:r>
              <a:rPr lang="ru-RU" sz="2400" dirty="0" smtClean="0"/>
              <a:t>, 2005.</a:t>
            </a:r>
          </a:p>
          <a:p>
            <a:r>
              <a:rPr lang="ru-RU" sz="2400" dirty="0" smtClean="0"/>
              <a:t>Имя – </a:t>
            </a:r>
            <a:r>
              <a:rPr lang="ru-RU" sz="2400" dirty="0" smtClean="0"/>
              <a:t>через </a:t>
            </a:r>
            <a:r>
              <a:rPr lang="ru-RU" sz="2400" dirty="0" smtClean="0"/>
              <a:t>века и страны. М.: ЛКИ, 2007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Как тебя назвать, малыш? М.: УРСС, 2012а.</a:t>
            </a:r>
          </a:p>
          <a:p>
            <a:r>
              <a:rPr lang="ru-RU" sz="2400" dirty="0" smtClean="0"/>
              <a:t>Юные любители слова. Языкознание для детей (памяти А.А. Реформатского). Москва, 2012б.</a:t>
            </a:r>
          </a:p>
          <a:p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173</TotalTime>
  <Words>351</Words>
  <Application>Microsoft Office PowerPoint</Application>
  <PresentationFormat>On-screen Show 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Изящная</vt:lpstr>
      <vt:lpstr>Александра Васильевна Суперанская</vt:lpstr>
      <vt:lpstr>.</vt:lpstr>
      <vt:lpstr>    Общественно-просветительская деятельность А.В. Суперанской</vt:lpstr>
      <vt:lpstr>Ономастика – вся научная жизнь А.В. Суперанской</vt:lpstr>
      <vt:lpstr>Современные направления   ономастических исследований:</vt:lpstr>
      <vt:lpstr>А. В. Суперанская – ученый </vt:lpstr>
      <vt:lpstr>основные труды а. В. суперанской</vt:lpstr>
      <vt:lpstr>Научно-популярная литература   и словари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Александра Васильевна Суперанская</dc:title>
  <dc:creator>sony</dc:creator>
  <cp:lastModifiedBy>Svetlana</cp:lastModifiedBy>
  <cp:revision>39</cp:revision>
  <dcterms:created xsi:type="dcterms:W3CDTF">2013-03-29T15:30:57Z</dcterms:created>
  <dcterms:modified xsi:type="dcterms:W3CDTF">2013-12-08T11:32:26Z</dcterms:modified>
</cp:coreProperties>
</file>