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2" r:id="rId4"/>
    <p:sldId id="263" r:id="rId5"/>
    <p:sldId id="260" r:id="rId6"/>
    <p:sldId id="261" r:id="rId7"/>
    <p:sldId id="264" r:id="rId8"/>
    <p:sldId id="265" r:id="rId9"/>
    <p:sldId id="258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82"/>
    <a:srgbClr val="21386F"/>
    <a:srgbClr val="1C2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Myriad Pro"/>
              </a:rPr>
              <a:t>Качество правок в процессуальном законодательстве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Инвентаризация процессуального законодательства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негативный </c:v>
                </c:pt>
                <c:pt idx="1">
                  <c:v>позитивный </c:v>
                </c:pt>
                <c:pt idx="2">
                  <c:v>индифферентный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4.5999999999999996</c:v>
                </c:pt>
                <c:pt idx="1">
                  <c:v>9.8000000000000007</c:v>
                </c:pt>
                <c:pt idx="2">
                  <c:v>85.6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yriad Pro"/>
                <a:ea typeface="+mn-ea"/>
                <a:cs typeface="+mn-cs"/>
              </a:defRPr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Myriad Pro"/>
              </a:rPr>
              <a:t>Рост</a:t>
            </a:r>
            <a:r>
              <a:rPr lang="ru-RU" sz="2400" baseline="0" dirty="0">
                <a:solidFill>
                  <a:schemeClr val="tx2">
                    <a:lumMod val="75000"/>
                  </a:schemeClr>
                </a:solidFill>
                <a:latin typeface="Myriad Pro"/>
              </a:rPr>
              <a:t> </a:t>
            </a:r>
            <a:r>
              <a:rPr lang="ru-RU" sz="2400" baseline="0" dirty="0" smtClean="0">
                <a:solidFill>
                  <a:schemeClr val="tx2">
                    <a:lumMod val="75000"/>
                  </a:schemeClr>
                </a:solidFill>
                <a:latin typeface="Myriad Pro"/>
              </a:rPr>
              <a:t>«справедливости» </a:t>
            </a:r>
            <a:r>
              <a:rPr lang="ru-RU" sz="2400" baseline="0" dirty="0">
                <a:solidFill>
                  <a:schemeClr val="tx2">
                    <a:lumMod val="75000"/>
                  </a:schemeClr>
                </a:solidFill>
                <a:latin typeface="Myriad Pro"/>
              </a:rPr>
              <a:t>за 25 лет 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Myriad Pro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yriad Pro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старт 1991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АПК</c:v>
                </c:pt>
                <c:pt idx="1">
                  <c:v>ГПК</c:v>
                </c:pt>
                <c:pt idx="2">
                  <c:v>КАС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1.6</c:v>
                </c:pt>
                <c:pt idx="1">
                  <c:v>1.33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C24-4F56-8F87-E15A4428F8C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финиш 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АПК</c:v>
                </c:pt>
                <c:pt idx="1">
                  <c:v>ГПК</c:v>
                </c:pt>
                <c:pt idx="2">
                  <c:v>КАС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d\-mmm">
                  <c:v>2.0499999999999998</c:v>
                </c:pt>
                <c:pt idx="1">
                  <c:v>1.04</c:v>
                </c:pt>
                <c:pt idx="2">
                  <c:v>2.16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C24-4F56-8F87-E15A4428F8C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АПК</c:v>
                </c:pt>
                <c:pt idx="1">
                  <c:v>ГПК</c:v>
                </c:pt>
                <c:pt idx="2">
                  <c:v>КАС 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C24-4F56-8F87-E15A4428F8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5775968"/>
        <c:axId val="175776352"/>
      </c:barChart>
      <c:catAx>
        <c:axId val="17577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5776352"/>
        <c:crosses val="autoZero"/>
        <c:auto val="1"/>
        <c:lblAlgn val="ctr"/>
        <c:lblOffset val="100"/>
        <c:noMultiLvlLbl val="0"/>
      </c:catAx>
      <c:valAx>
        <c:axId val="175776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5775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yriad Pro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Соответствие</a:t>
            </a:r>
            <a:r>
              <a:rPr lang="ru-RU" sz="2400" baseline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aseline="0" dirty="0">
                <a:solidFill>
                  <a:schemeClr val="tx2">
                    <a:lumMod val="75000"/>
                  </a:schemeClr>
                </a:solidFill>
              </a:rPr>
              <a:t>правил судопроизводства стандарту справедливого судебного разбирательства 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6039661708953049E-2"/>
          <c:y val="0.215"/>
          <c:w val="0.88997885680956546"/>
          <c:h val="0.614073865766779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1ая инстанция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ГПК</c:v>
                </c:pt>
                <c:pt idx="1">
                  <c:v>АПК</c:v>
                </c:pt>
                <c:pt idx="2">
                  <c:v>КАС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92.96</c:v>
                </c:pt>
                <c:pt idx="1">
                  <c:v>96.87</c:v>
                </c:pt>
                <c:pt idx="2">
                  <c:v>88.28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C27-4045-BF83-A561CC7006E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апелляция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ГПК</c:v>
                </c:pt>
                <c:pt idx="1">
                  <c:v>АПК</c:v>
                </c:pt>
                <c:pt idx="2">
                  <c:v>КАС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94.53</c:v>
                </c:pt>
                <c:pt idx="1">
                  <c:v>76.56</c:v>
                </c:pt>
                <c:pt idx="2">
                  <c:v>59.37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C27-4045-BF83-A561CC7006E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кассация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ГПК</c:v>
                </c:pt>
                <c:pt idx="1">
                  <c:v>АПК</c:v>
                </c:pt>
                <c:pt idx="2">
                  <c:v>КАС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67.180000000000007</c:v>
                </c:pt>
                <c:pt idx="2">
                  <c:v>21.87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C27-4045-BF83-A561CC7006E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надзор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ГПК</c:v>
                </c:pt>
                <c:pt idx="1">
                  <c:v>АПК</c:v>
                </c:pt>
                <c:pt idx="2">
                  <c:v>КАС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17.18</c:v>
                </c:pt>
                <c:pt idx="1">
                  <c:v>9.3699999999999992</c:v>
                </c:pt>
                <c:pt idx="2">
                  <c:v>21.87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C27-4045-BF83-A561CC7006E8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пересмотр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ГПК</c:v>
                </c:pt>
                <c:pt idx="1">
                  <c:v>АПК</c:v>
                </c:pt>
                <c:pt idx="2">
                  <c:v>КАС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17.18</c:v>
                </c:pt>
                <c:pt idx="1">
                  <c:v>87.5</c:v>
                </c:pt>
                <c:pt idx="2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C27-4045-BF83-A561CC7006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5854200"/>
        <c:axId val="175813232"/>
      </c:barChart>
      <c:catAx>
        <c:axId val="175854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5813232"/>
        <c:crosses val="autoZero"/>
        <c:auto val="1"/>
        <c:lblAlgn val="ctr"/>
        <c:lblOffset val="100"/>
        <c:noMultiLvlLbl val="0"/>
      </c:catAx>
      <c:valAx>
        <c:axId val="175813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5854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yriad Pro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B43D1-82CB-47B9-95F7-D33685BDFA51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01E5-81BD-44E5-8E20-462C2C5FEFE5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D683-A615-41BD-A4D8-17705CB114A0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38C-AED8-4BA5-8652-AEE276FCC083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4A4C-A39D-40F9-985D-C7DCB93C0DB5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3BEA-EE38-406D-A93D-A1B7A0C50F31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F676-6045-4445-B3A3-69CE264AAD80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988B-86FF-4F79-A487-7C318366F71F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96C13-5674-4527-A7EC-B9690D91A02D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FD65-7BC8-484C-874A-A3895B64CC55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2E26-330E-4C2F-B5E7-B7743EB347D8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FBE2B9D-1697-4090-97E9-0A438BE077E8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06625"/>
          </a:xfrm>
        </p:spPr>
        <p:txBody>
          <a:bodyPr/>
          <a:lstStyle/>
          <a:p>
            <a:pPr eaLnBrk="1" hangingPunct="1"/>
            <a:r>
              <a:rPr lang="ru-RU" sz="28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МОНИТОРИНГ ВЕРХОВЕНСТВА ПРАВА И ДОСТУПА В СУД: 25 лет судебной реформе</a:t>
            </a:r>
            <a:endParaRPr lang="en-US" sz="2900" dirty="0" smtClean="0">
              <a:solidFill>
                <a:srgbClr val="21386F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Алексеевская Екатерина Игоревна</a:t>
            </a:r>
          </a:p>
          <a:p>
            <a:pPr eaLnBrk="1" hangingPunct="1"/>
            <a:r>
              <a:rPr kumimoji="1" lang="ru-RU" sz="14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Институт проблем правового регулирования</a:t>
            </a: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508750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lang="ru-RU" sz="800" dirty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787978" y="447774"/>
            <a:ext cx="7541079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dirty="0" smtClean="0">
                <a:solidFill>
                  <a:schemeClr val="bg1"/>
                </a:solidFill>
                <a:latin typeface="Myriad Pro"/>
              </a:rPr>
              <a:t>Итоги судебной реформы за 25 лет ее проведения</a:t>
            </a:r>
            <a:endParaRPr lang="en-US" sz="20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381000" y="2711450"/>
            <a:ext cx="820782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а </a:t>
            </a:r>
            <a:r>
              <a:rPr lang="ru-RU" sz="4800" b="1" dirty="0">
                <a:solidFill>
                  <a:schemeClr val="tx2">
                    <a:lumMod val="75000"/>
                  </a:schemeClr>
                </a:solidFill>
              </a:rPr>
              <a:t>25 </a:t>
            </a:r>
            <a:r>
              <a:rPr lang="ru-RU" sz="4800" b="1">
                <a:solidFill>
                  <a:schemeClr val="tx2">
                    <a:lumMod val="75000"/>
                  </a:schemeClr>
                </a:solidFill>
              </a:rPr>
              <a:t>лет </a:t>
            </a:r>
            <a:r>
              <a:rPr lang="ru-RU" sz="4800" b="1" smtClean="0">
                <a:solidFill>
                  <a:schemeClr val="tx2">
                    <a:lumMod val="75000"/>
                  </a:schemeClr>
                </a:solidFill>
              </a:rPr>
              <a:t>не </a:t>
            </a:r>
            <a:r>
              <a:rPr lang="ru-RU" sz="4800" b="1" smtClean="0">
                <a:solidFill>
                  <a:schemeClr val="tx2">
                    <a:lumMod val="75000"/>
                  </a:schemeClr>
                </a:solidFill>
              </a:rPr>
              <a:t>решено</a:t>
            </a:r>
            <a:endParaRPr lang="ru-RU" sz="4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4800" b="1" dirty="0">
                <a:solidFill>
                  <a:schemeClr val="tx2">
                    <a:lumMod val="75000"/>
                  </a:schemeClr>
                </a:solidFill>
              </a:rPr>
              <a:t>45,4% задач </a:t>
            </a: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Концепции судебной реформы</a:t>
            </a:r>
            <a:endParaRPr lang="ru-RU" sz="4800" dirty="0">
              <a:solidFill>
                <a:schemeClr val="tx2">
                  <a:lumMod val="75000"/>
                </a:schemeClr>
              </a:solidFill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349830" y="428625"/>
            <a:ext cx="7742464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dirty="0" smtClean="0">
                <a:solidFill>
                  <a:schemeClr val="bg1"/>
                </a:solidFill>
                <a:latin typeface="Myriad Pro"/>
              </a:rPr>
              <a:t>Причины провала федеральных целевых программ развития судебной системы</a:t>
            </a:r>
            <a:endParaRPr lang="en-US" sz="20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794656" y="2481943"/>
            <a:ext cx="776151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Задачи не соответствуют цели</a:t>
            </a:r>
          </a:p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Не информативные индикаторы</a:t>
            </a:r>
          </a:p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Дефицит ресурсов</a:t>
            </a:r>
          </a:p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Любые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меры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ФЦП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считаются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развитием</a:t>
            </a:r>
            <a:endParaRPr lang="ru-RU" sz="3600" dirty="0">
              <a:solidFill>
                <a:schemeClr val="tx2">
                  <a:lumMod val="75000"/>
                </a:schemeClr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415179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7541079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dirty="0" smtClean="0">
                <a:solidFill>
                  <a:schemeClr val="bg1"/>
                </a:solidFill>
                <a:latin typeface="Myriad Pro"/>
              </a:rPr>
              <a:t>Инвентаризация процессуального законодательства</a:t>
            </a:r>
            <a:endParaRPr lang="en-US" sz="20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595817014"/>
              </p:ext>
            </p:extLst>
          </p:nvPr>
        </p:nvGraphicFramePr>
        <p:xfrm>
          <a:off x="381000" y="1534887"/>
          <a:ext cx="8479971" cy="4593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6407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7541079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dirty="0" smtClean="0">
                <a:solidFill>
                  <a:schemeClr val="bg1"/>
                </a:solidFill>
                <a:latin typeface="Myriad Pro"/>
              </a:rPr>
              <a:t>Сравнение стандарта «одного окна» и  судебной системы</a:t>
            </a:r>
            <a:endParaRPr lang="en-US" sz="20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642257" y="2711450"/>
            <a:ext cx="794657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sz="4400" b="1" dirty="0">
                <a:solidFill>
                  <a:schemeClr val="tx2">
                    <a:lumMod val="75000"/>
                  </a:schemeClr>
                </a:solidFill>
              </a:rPr>
              <a:t>суде меньше 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объем процессуальных прав, чем в службе «одного окна»</a:t>
            </a:r>
            <a:endParaRPr lang="ru-RU" sz="4400" dirty="0">
              <a:solidFill>
                <a:schemeClr val="tx2">
                  <a:lumMod val="75000"/>
                </a:schemeClr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22445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7541079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dirty="0" smtClean="0">
                <a:solidFill>
                  <a:schemeClr val="bg1"/>
                </a:solidFill>
                <a:latin typeface="Myriad Pro"/>
              </a:rPr>
              <a:t>Правила судопроизводства не справедливы </a:t>
            </a:r>
            <a:endParaRPr lang="en-US" sz="20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846322127"/>
              </p:ext>
            </p:extLst>
          </p:nvPr>
        </p:nvGraphicFramePr>
        <p:xfrm>
          <a:off x="631371" y="1415143"/>
          <a:ext cx="8011885" cy="4626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831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7541079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dirty="0" smtClean="0">
                <a:solidFill>
                  <a:schemeClr val="bg1"/>
                </a:solidFill>
                <a:latin typeface="Myriad Pro"/>
              </a:rPr>
              <a:t>Правила судопроизводства не справедливы </a:t>
            </a:r>
            <a:endParaRPr lang="en-US" sz="20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773152939"/>
              </p:ext>
            </p:extLst>
          </p:nvPr>
        </p:nvGraphicFramePr>
        <p:xfrm>
          <a:off x="402771" y="1469571"/>
          <a:ext cx="8567058" cy="4789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5241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7541079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dirty="0" smtClean="0">
                <a:solidFill>
                  <a:schemeClr val="bg1"/>
                </a:solidFill>
                <a:latin typeface="Myriad Pro"/>
              </a:rPr>
              <a:t>Правила судопроизводства не справедливы </a:t>
            </a:r>
            <a:endParaRPr lang="en-US" sz="20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6686" y="2865437"/>
            <a:ext cx="7772400" cy="1470025"/>
          </a:xfrm>
        </p:spPr>
        <p:txBody>
          <a:bodyPr/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Myriad Pro"/>
              </a:rPr>
              <a:t>е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Myriad Pro"/>
              </a:rPr>
              <a:t>сть проблемы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Myriad Pro"/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Myriad Pro"/>
              </a:rPr>
              <a:t>на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Myriad Pro"/>
              </a:rPr>
              <a:t>всех этапах оказания публичной услуги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Myriad Pro"/>
              </a:rPr>
              <a:t>судом и ФССП</a:t>
            </a:r>
            <a:endParaRPr lang="ru-RU" dirty="0">
              <a:solidFill>
                <a:schemeClr val="tx2">
                  <a:lumMod val="75000"/>
                </a:schemeClr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737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r>
              <a:rPr lang="ru-RU" sz="12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101000, Россия, Москва, Славянская пл. д.4 с.2</a:t>
            </a:r>
          </a:p>
          <a:p>
            <a:r>
              <a:rPr lang="en-US" sz="12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www.hse.ru</a:t>
            </a:r>
            <a:endParaRPr lang="ru-RU" sz="1200" dirty="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219</Words>
  <Application>Microsoft Office PowerPoint</Application>
  <PresentationFormat>Экран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Myriad Pro</vt:lpstr>
      <vt:lpstr>Myriad Pro Semibold</vt:lpstr>
      <vt:lpstr>Office Theme</vt:lpstr>
      <vt:lpstr>МОНИТОРИНГ ВЕРХОВЕНСТВА ПРАВА И ДОСТУПА В СУД: 25 лет судебной реформе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есть проблемы на всех этапах оказания публичной услуги судом и ФССП</vt:lpstr>
      <vt:lpstr>Презентация PowerPoint</vt:lpstr>
    </vt:vector>
  </TitlesOfParts>
  <Company>hse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User</cp:lastModifiedBy>
  <cp:revision>30</cp:revision>
  <dcterms:created xsi:type="dcterms:W3CDTF">2010-09-30T06:45:29Z</dcterms:created>
  <dcterms:modified xsi:type="dcterms:W3CDTF">2017-10-02T07:08:04Z</dcterms:modified>
</cp:coreProperties>
</file>