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0801" y="4077072"/>
            <a:ext cx="4263728" cy="1800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smtClean="0"/>
              <a:t>Forschungsprojekt</a:t>
            </a:r>
            <a:r>
              <a:rPr lang="en-US" sz="2800" dirty="0" smtClean="0"/>
              <a:t> von der Forschungsgruppe der Analyse der rechtlichen Argumentation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6062" cy="27363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Argumentation </a:t>
            </a:r>
            <a:br>
              <a:rPr lang="en-US" dirty="0" smtClean="0"/>
            </a:b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Gerichtsurteile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Deutschland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" y="3068960"/>
            <a:ext cx="5052053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2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Semantische</a:t>
            </a:r>
            <a:r>
              <a:rPr lang="en-US" dirty="0" smtClean="0"/>
              <a:t> Argumentation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23728" y="1633428"/>
            <a:ext cx="5112568" cy="3474720"/>
          </a:xfrm>
        </p:spPr>
        <p:txBody>
          <a:bodyPr numCol="1"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Interpretation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Tatsache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istorische</a:t>
            </a:r>
            <a:r>
              <a:rPr lang="en-US" dirty="0" smtClean="0"/>
              <a:t> Argumentation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eleologische</a:t>
            </a:r>
            <a:r>
              <a:rPr lang="en-US" dirty="0" smtClean="0"/>
              <a:t> Argumentation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ystematische</a:t>
            </a:r>
            <a:r>
              <a:rPr lang="en-US" dirty="0" smtClean="0"/>
              <a:t> Argumentation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omaparative</a:t>
            </a:r>
            <a:r>
              <a:rPr lang="en-US" dirty="0" smtClean="0"/>
              <a:t> Argumentation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enutzung</a:t>
            </a:r>
            <a:r>
              <a:rPr lang="en-US" dirty="0" smtClean="0"/>
              <a:t> der </a:t>
            </a:r>
            <a:r>
              <a:rPr lang="en-US" dirty="0" err="1" smtClean="0"/>
              <a:t>Doktrin</a:t>
            </a:r>
            <a:r>
              <a:rPr lang="en-US" dirty="0" smtClean="0"/>
              <a:t> des </a:t>
            </a:r>
            <a:r>
              <a:rPr lang="en-US" dirty="0" err="1" smtClean="0"/>
              <a:t>Rechts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    und des </a:t>
            </a:r>
            <a:r>
              <a:rPr lang="en-US" dirty="0" err="1" smtClean="0"/>
              <a:t>Vortrags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151548" y="-2631268"/>
            <a:ext cx="768896" cy="7704856"/>
          </a:xfrm>
          <a:prstGeom prst="rightBrace">
            <a:avLst>
              <a:gd name="adj1" fmla="val 39642"/>
              <a:gd name="adj2" fmla="val 50000"/>
            </a:avLst>
          </a:prstGeom>
          <a:ln w="793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486916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semantische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Argumentation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doktrinelle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Auslegung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Gesetzes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Vortrags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Tatsachen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1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01317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064896" cy="3921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Semantische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Argumentation der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Gerichtsurteile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z</a:t>
            </a:r>
            <a:r>
              <a:rPr lang="en-US" dirty="0" err="1" smtClean="0"/>
              <a:t>eugt</a:t>
            </a:r>
            <a:r>
              <a:rPr lang="en-US" dirty="0" smtClean="0"/>
              <a:t>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Zustand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Rechtsquellen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estimmt</a:t>
            </a:r>
            <a:r>
              <a:rPr lang="en-US" dirty="0" smtClean="0"/>
              <a:t> die Trends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Entwicklung</a:t>
            </a:r>
            <a:r>
              <a:rPr lang="en-US" dirty="0" smtClean="0"/>
              <a:t> des </a:t>
            </a:r>
            <a:r>
              <a:rPr lang="en-US" dirty="0" err="1" smtClean="0"/>
              <a:t>Rechts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e</a:t>
            </a:r>
            <a:r>
              <a:rPr lang="en-US" dirty="0" err="1" smtClean="0"/>
              <a:t>rg</a:t>
            </a:r>
            <a:r>
              <a:rPr lang="en-US" dirty="0" err="1" smtClean="0">
                <a:latin typeface="+mj-lt"/>
                <a:cs typeface="Times New Roman"/>
              </a:rPr>
              <a:t>änzt</a:t>
            </a:r>
            <a:r>
              <a:rPr lang="en-US" dirty="0" smtClean="0">
                <a:latin typeface="+mj-lt"/>
                <a:cs typeface="Times New Roman"/>
              </a:rPr>
              <a:t> die </a:t>
            </a:r>
            <a:r>
              <a:rPr lang="en-US" dirty="0" err="1" smtClean="0">
                <a:latin typeface="+mj-lt"/>
                <a:cs typeface="Times New Roman"/>
              </a:rPr>
              <a:t>Regelungslücke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sz="1800" dirty="0" smtClean="0">
                <a:latin typeface="+mj-lt"/>
                <a:cs typeface="Times New Roman"/>
              </a:rPr>
              <a:t>(</a:t>
            </a:r>
            <a:r>
              <a:rPr lang="ru-RU" sz="1800" dirty="0" smtClean="0">
                <a:latin typeface="+mj-lt"/>
                <a:cs typeface="Times New Roman"/>
              </a:rPr>
              <a:t>восполняет пробелы в праве</a:t>
            </a:r>
            <a:r>
              <a:rPr lang="ru-RU" dirty="0" smtClean="0">
                <a:latin typeface="+mj-lt"/>
                <a:cs typeface="Times New Roman"/>
              </a:rPr>
              <a:t>)</a:t>
            </a:r>
            <a:r>
              <a:rPr lang="en-US" dirty="0" smtClean="0">
                <a:latin typeface="+mj-lt"/>
                <a:cs typeface="Times New Roman"/>
              </a:rPr>
              <a:t>;</a:t>
            </a:r>
            <a:br>
              <a:rPr lang="en-US" dirty="0" smtClean="0">
                <a:latin typeface="+mj-lt"/>
                <a:cs typeface="Times New Roman"/>
              </a:rPr>
            </a:br>
            <a:endParaRPr lang="en-US" dirty="0" smtClean="0">
              <a:latin typeface="+mj-lt"/>
              <a:cs typeface="Times New Roman"/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gr</a:t>
            </a:r>
            <a:r>
              <a:rPr lang="en-US" dirty="0" err="1" smtClean="0">
                <a:cs typeface="Times New Roman"/>
              </a:rPr>
              <a:t>ündet</a:t>
            </a:r>
            <a:r>
              <a:rPr lang="en-US" dirty="0" smtClean="0">
                <a:cs typeface="Times New Roman"/>
              </a:rPr>
              <a:t> die </a:t>
            </a:r>
            <a:r>
              <a:rPr lang="en-US" dirty="0" err="1" smtClean="0">
                <a:cs typeface="Times New Roman"/>
              </a:rPr>
              <a:t>Gerechtigkeit</a:t>
            </a:r>
            <a:r>
              <a:rPr lang="en-US" dirty="0" smtClean="0">
                <a:cs typeface="Times New Roman"/>
              </a:rPr>
              <a:t> </a:t>
            </a:r>
            <a:r>
              <a:rPr lang="ru-RU" sz="1800" dirty="0" smtClean="0">
                <a:cs typeface="Times New Roman"/>
              </a:rPr>
              <a:t>(справедливость) </a:t>
            </a:r>
            <a:r>
              <a:rPr lang="en-US" dirty="0" smtClean="0">
                <a:cs typeface="Times New Roman"/>
              </a:rPr>
              <a:t>des </a:t>
            </a:r>
            <a:r>
              <a:rPr lang="en-US" dirty="0" err="1" smtClean="0">
                <a:cs typeface="Times New Roman"/>
              </a:rPr>
              <a:t>Urteils</a:t>
            </a:r>
            <a:r>
              <a:rPr lang="en-US" dirty="0" smtClean="0">
                <a:cs typeface="Times New Roman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0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21976"/>
            <a:ext cx="911882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 smtClean="0">
                <a:cs typeface="Times New Roman"/>
              </a:rPr>
              <a:t>ür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Ihre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Aufmerksamkeit</a:t>
            </a:r>
            <a:r>
              <a:rPr lang="en-US" dirty="0" smtClean="0">
                <a:cs typeface="Times New Roman"/>
              </a:rPr>
              <a:t>.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00562" y="457200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Anton Worobjew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092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973624"/>
            <a:ext cx="849694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der </a:t>
            </a:r>
            <a:r>
              <a:rPr lang="en-US" dirty="0" err="1" smtClean="0"/>
              <a:t>ordentlichen</a:t>
            </a:r>
            <a:r>
              <a:rPr lang="en-US" dirty="0" smtClean="0"/>
              <a:t> </a:t>
            </a:r>
            <a:r>
              <a:rPr lang="en-US" dirty="0" err="1" smtClean="0"/>
              <a:t>Gerichtsbarkeit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091717" y="361964"/>
            <a:ext cx="2736304" cy="122413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Bundesgerichtshof</a:t>
            </a: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судебная палата)</a:t>
            </a:r>
            <a:endParaRPr lang="ru-RU" sz="1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Прямая со стрелкой 41"/>
          <p:cNvCxnSpPr>
            <a:stCxn id="40" idx="2"/>
          </p:cNvCxnSpPr>
          <p:nvPr/>
        </p:nvCxnSpPr>
        <p:spPr>
          <a:xfrm flipH="1">
            <a:off x="7452320" y="1586100"/>
            <a:ext cx="7549" cy="762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084168" y="2348880"/>
            <a:ext cx="273630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 smtClean="0"/>
              <a:t>Oberlandesgerichte</a:t>
            </a:r>
            <a:endParaRPr lang="en-US" sz="2100" dirty="0" smtClean="0"/>
          </a:p>
          <a:p>
            <a:pPr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(Высшие суды земель)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7452320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6084168" y="4077072"/>
            <a:ext cx="2728755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Landgerichte</a:t>
            </a:r>
            <a:endParaRPr lang="en-US" sz="2200" dirty="0" smtClean="0"/>
          </a:p>
          <a:p>
            <a:pPr algn="ctr"/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Земельные суды)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50" name="Прямая со стрелкой 49"/>
          <p:cNvCxnSpPr>
            <a:endCxn id="51" idx="0"/>
          </p:cNvCxnSpPr>
          <p:nvPr/>
        </p:nvCxnSpPr>
        <p:spPr>
          <a:xfrm>
            <a:off x="7452320" y="5013176"/>
            <a:ext cx="0" cy="824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300192" y="5837257"/>
            <a:ext cx="23042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Amtsgerichte</a:t>
            </a:r>
            <a:r>
              <a:rPr lang="en-US" dirty="0" smtClean="0"/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участковые суды)</a:t>
            </a:r>
            <a:endParaRPr lang="ru-RU" sz="1600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27784" y="3230978"/>
            <a:ext cx="2952328" cy="11881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Berufungsinstanz</a:t>
            </a:r>
            <a:endParaRPr lang="en-US" sz="2400" dirty="0" smtClean="0"/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 smtClean="0">
                <a:solidFill>
                  <a:schemeClr val="tx1"/>
                </a:solidFill>
              </a:rPr>
              <a:t>Апелляционная инстанция)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6" name="Левая фигурная скобка 55"/>
          <p:cNvSpPr/>
          <p:nvPr/>
        </p:nvSpPr>
        <p:spPr>
          <a:xfrm>
            <a:off x="5580112" y="2960948"/>
            <a:ext cx="504056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627784" y="361964"/>
            <a:ext cx="2952328" cy="12241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Revisionsinstanz</a:t>
            </a:r>
            <a:endParaRPr lang="en-US" sz="2400" dirty="0" smtClean="0"/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 smtClean="0">
                <a:solidFill>
                  <a:schemeClr val="tx1"/>
                </a:solidFill>
              </a:rPr>
              <a:t>Ревизионная  инстанция)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1143000"/>
          </a:xfrm>
        </p:spPr>
        <p:txBody>
          <a:bodyPr/>
          <a:lstStyle/>
          <a:p>
            <a:pPr algn="just"/>
            <a:r>
              <a:rPr lang="en-US" sz="3200" dirty="0" smtClean="0"/>
              <a:t>Robert </a:t>
            </a:r>
            <a:r>
              <a:rPr lang="en-US" sz="3200" dirty="0" err="1" smtClean="0"/>
              <a:t>Alexy’s</a:t>
            </a:r>
            <a:r>
              <a:rPr lang="en-US" sz="3200" dirty="0" smtClean="0"/>
              <a:t> </a:t>
            </a:r>
            <a:r>
              <a:rPr lang="en-US" sz="3200" dirty="0" err="1" smtClean="0"/>
              <a:t>Typologie</a:t>
            </a:r>
            <a:r>
              <a:rPr lang="en-US" sz="3200" dirty="0" smtClean="0"/>
              <a:t> der </a:t>
            </a:r>
            <a:r>
              <a:rPr lang="en-US" sz="3200" dirty="0" err="1" smtClean="0"/>
              <a:t>Argumente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5993904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126895" y="1052736"/>
            <a:ext cx="3373097" cy="1255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76" y="2237962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cs typeface="Aharoni" pitchFamily="2" charset="-79"/>
              </a:rPr>
              <a:t>Semantische</a:t>
            </a:r>
            <a:endParaRPr lang="en-US" sz="2400" dirty="0" smtClean="0">
              <a:cs typeface="Aharoni" pitchFamily="2" charset="-79"/>
            </a:endParaRPr>
          </a:p>
          <a:p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Argumente</a:t>
            </a:r>
            <a:endParaRPr lang="en-US" sz="2400" dirty="0" smtClean="0">
              <a:cs typeface="Aharoni" pitchFamily="2" charset="-79"/>
            </a:endParaRPr>
          </a:p>
        </p:txBody>
      </p:sp>
      <p:cxnSp>
        <p:nvCxnSpPr>
          <p:cNvPr id="8" name="Прямая со стрелкой 7"/>
          <p:cNvCxnSpPr>
            <a:endCxn id="9" idx="0"/>
          </p:cNvCxnSpPr>
          <p:nvPr/>
        </p:nvCxnSpPr>
        <p:spPr>
          <a:xfrm flipH="1">
            <a:off x="2036790" y="1052736"/>
            <a:ext cx="2463203" cy="3028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5881" y="4081080"/>
            <a:ext cx="3361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Genetische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Argumente</a:t>
            </a:r>
            <a:endParaRPr lang="ru-RU" sz="2400" dirty="0" smtClean="0"/>
          </a:p>
          <a:p>
            <a:endParaRPr lang="ru-RU" sz="20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698684" y="1052736"/>
            <a:ext cx="801308" cy="3967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71179" y="5020689"/>
            <a:ext cx="3311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Historische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Argumente</a:t>
            </a:r>
            <a:endParaRPr lang="ru-RU" sz="2400" dirty="0" smtClean="0"/>
          </a:p>
          <a:p>
            <a:pPr algn="ctr"/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499992" y="1052736"/>
            <a:ext cx="432048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1959" y="3485071"/>
            <a:ext cx="201048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Komparative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Argumente</a:t>
            </a:r>
            <a:endParaRPr lang="ru-RU" sz="2400" dirty="0" smtClean="0"/>
          </a:p>
          <a:p>
            <a:pPr algn="ctr"/>
            <a:endParaRPr lang="ru-RU" sz="2000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499992" y="1052736"/>
            <a:ext cx="3024336" cy="3947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23777" y="5020689"/>
            <a:ext cx="23038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Systematische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Argumente</a:t>
            </a:r>
            <a:endParaRPr lang="ru-RU" sz="2400" dirty="0" smtClean="0"/>
          </a:p>
          <a:p>
            <a:pPr algn="ctr"/>
            <a:endParaRPr lang="ru-RU" sz="20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499992" y="1052736"/>
            <a:ext cx="302433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02209" y="2653461"/>
            <a:ext cx="21836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Teleologische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Argumente</a:t>
            </a:r>
            <a:endParaRPr lang="ru-RU" sz="2400" dirty="0" smtClean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69221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0"/>
            <a:ext cx="5966666" cy="1772816"/>
          </a:xfrm>
        </p:spPr>
        <p:txBody>
          <a:bodyPr/>
          <a:lstStyle/>
          <a:p>
            <a:pPr algn="ctr"/>
            <a:r>
              <a:rPr lang="en-US" dirty="0" err="1" smtClean="0"/>
              <a:t>Genetische</a:t>
            </a:r>
            <a:r>
              <a:rPr lang="en-US" dirty="0" smtClean="0"/>
              <a:t> Argumentation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7597396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der Argumentation, der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Rechtsquellen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Ordnungen</a:t>
            </a:r>
            <a:r>
              <a:rPr lang="en-US" dirty="0" smtClean="0"/>
              <a:t> </a:t>
            </a:r>
            <a:r>
              <a:rPr lang="en-US" dirty="0" err="1" smtClean="0"/>
              <a:t>verbunden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Quellen</a:t>
            </a:r>
            <a:r>
              <a:rPr lang="en-US" dirty="0" smtClean="0"/>
              <a:t> der </a:t>
            </a:r>
            <a:r>
              <a:rPr lang="en-US" dirty="0" err="1" smtClean="0"/>
              <a:t>genetischen</a:t>
            </a:r>
            <a:r>
              <a:rPr lang="en-US" dirty="0" smtClean="0"/>
              <a:t> Argumentation</a:t>
            </a:r>
            <a:endParaRPr lang="ru-RU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Rechtsnormen</a:t>
            </a:r>
            <a:r>
              <a:rPr lang="en-US" dirty="0" smtClean="0"/>
              <a:t> der </a:t>
            </a:r>
            <a:r>
              <a:rPr lang="en-US" dirty="0" err="1" smtClean="0"/>
              <a:t>Gesetzgebung</a:t>
            </a:r>
            <a:r>
              <a:rPr lang="ru-RU" dirty="0" smtClean="0"/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err="1" smtClean="0"/>
              <a:t>Judikaten</a:t>
            </a:r>
            <a:r>
              <a:rPr lang="en-US" dirty="0" smtClean="0"/>
              <a:t> (f</a:t>
            </a:r>
            <a:r>
              <a:rPr lang="de-DE" dirty="0"/>
              <a:t>ü</a:t>
            </a:r>
            <a:r>
              <a:rPr lang="en-US" dirty="0" smtClean="0"/>
              <a:t>r die Common Law-</a:t>
            </a:r>
            <a:r>
              <a:rPr lang="en-US" dirty="0" err="1" smtClean="0"/>
              <a:t>Familie</a:t>
            </a:r>
            <a:r>
              <a:rPr lang="en-US" dirty="0" smtClean="0"/>
              <a:t> )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sz="1700" dirty="0" smtClean="0"/>
              <a:t>(судебные прецеденты)</a:t>
            </a:r>
            <a:r>
              <a:rPr lang="ru-RU" sz="1700" dirty="0"/>
              <a:t>;</a:t>
            </a:r>
            <a:endParaRPr lang="ru-RU" sz="17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Vorschriften</a:t>
            </a:r>
            <a:r>
              <a:rPr lang="en-US" dirty="0" smtClean="0"/>
              <a:t> der </a:t>
            </a:r>
            <a:r>
              <a:rPr lang="en-US" dirty="0" err="1" smtClean="0"/>
              <a:t>Obergerichte</a:t>
            </a:r>
            <a:r>
              <a:rPr lang="en-US" dirty="0" smtClean="0"/>
              <a:t> (</a:t>
            </a:r>
            <a:r>
              <a:rPr lang="en-US" dirty="0" err="1" smtClean="0"/>
              <a:t>Bundesgerichtshof</a:t>
            </a:r>
            <a:r>
              <a:rPr lang="en-US" dirty="0" smtClean="0"/>
              <a:t>, </a:t>
            </a:r>
            <a:r>
              <a:rPr lang="de-DE" dirty="0" smtClean="0"/>
              <a:t>usw.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Interpretation und </a:t>
            </a:r>
            <a:r>
              <a:rPr lang="en-US" dirty="0" err="1" smtClean="0"/>
              <a:t>Auslegung</a:t>
            </a:r>
            <a:r>
              <a:rPr lang="en-US" dirty="0" smtClean="0"/>
              <a:t> der </a:t>
            </a:r>
            <a:r>
              <a:rPr lang="en-US" dirty="0" err="1" smtClean="0"/>
              <a:t>Normen</a:t>
            </a:r>
            <a:r>
              <a:rPr lang="en-US" dirty="0" smtClean="0"/>
              <a:t>. </a:t>
            </a:r>
          </a:p>
          <a:p>
            <a:pPr algn="just"/>
            <a:r>
              <a:rPr lang="en-US" sz="1700" dirty="0" smtClean="0"/>
              <a:t>(</a:t>
            </a:r>
            <a:r>
              <a:rPr lang="ru-RU" sz="1700" dirty="0" smtClean="0"/>
              <a:t>Данный тип аргументации не предполагает интерпретации или толкования норм права)</a:t>
            </a:r>
          </a:p>
          <a:p>
            <a:pPr algn="just"/>
            <a:endParaRPr lang="en-US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48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136904" cy="40324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Angaben</a:t>
            </a:r>
            <a:r>
              <a:rPr lang="en-US" dirty="0" smtClean="0"/>
              <a:t> des </a:t>
            </a:r>
            <a:r>
              <a:rPr lang="en-US" dirty="0" err="1" smtClean="0"/>
              <a:t>Rechtsakts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600" dirty="0" smtClean="0"/>
              <a:t>(</a:t>
            </a:r>
            <a:r>
              <a:rPr lang="ru-RU" sz="1600" dirty="0" smtClean="0"/>
              <a:t>вводная часть, реквизиты)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Tatbestand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sz="1600" dirty="0" smtClean="0"/>
              <a:t>(описательная часть, факты)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Gr</a:t>
            </a:r>
            <a:r>
              <a:rPr lang="de-DE" dirty="0" err="1" smtClean="0"/>
              <a:t>ündung</a:t>
            </a:r>
            <a:r>
              <a:rPr lang="de-DE" dirty="0" smtClean="0"/>
              <a:t> </a:t>
            </a:r>
            <a:r>
              <a:rPr lang="de-DE" sz="1600" dirty="0" smtClean="0"/>
              <a:t>(</a:t>
            </a:r>
            <a:r>
              <a:rPr lang="ru-RU" sz="1600" dirty="0" smtClean="0"/>
              <a:t>мотивировочная часть)</a:t>
            </a:r>
            <a:endParaRPr lang="en-US" sz="16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Letsatz</a:t>
            </a:r>
            <a:r>
              <a:rPr lang="en-US" dirty="0" smtClean="0"/>
              <a:t> des </a:t>
            </a:r>
            <a:r>
              <a:rPr lang="en-US" dirty="0" err="1" smtClean="0"/>
              <a:t>Urteiles</a:t>
            </a:r>
            <a:r>
              <a:rPr lang="en-US" dirty="0" smtClean="0"/>
              <a:t> des </a:t>
            </a:r>
            <a:r>
              <a:rPr lang="en-US" dirty="0" err="1" smtClean="0"/>
              <a:t>Berufungsgerichts</a:t>
            </a: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Entscheidungsgründung</a:t>
            </a:r>
            <a:r>
              <a:rPr lang="en-US" dirty="0" smtClean="0"/>
              <a:t> des </a:t>
            </a:r>
            <a:r>
              <a:rPr lang="en-US" dirty="0" err="1" smtClean="0"/>
              <a:t>Revisionsgerichts</a:t>
            </a:r>
            <a:endParaRPr lang="ru-RU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Schlussurteil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/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Urteils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Revisionsgericht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22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372168"/>
            <a:ext cx="8712968" cy="1865144"/>
          </a:xfrm>
        </p:spPr>
        <p:txBody>
          <a:bodyPr/>
          <a:lstStyle/>
          <a:p>
            <a:pPr algn="l"/>
            <a:r>
              <a:rPr lang="en-US" dirty="0" smtClean="0"/>
              <a:t>Aus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Senatsurteil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vom 14. April 2010, </a:t>
            </a:r>
            <a:br>
              <a:rPr lang="en-US" dirty="0" smtClean="0"/>
            </a:br>
            <a:r>
              <a:rPr lang="en-US" dirty="0" err="1" smtClean="0"/>
              <a:t>Az</a:t>
            </a:r>
            <a:r>
              <a:rPr lang="en-US" dirty="0" smtClean="0"/>
              <a:t>: VIII ZR 145/09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437112"/>
          </a:xfrm>
        </p:spPr>
        <p:txBody>
          <a:bodyPr numCol="1">
            <a:normAutofit/>
          </a:bodyPr>
          <a:lstStyle/>
          <a:p>
            <a:pPr marL="45720" indent="0">
              <a:buNone/>
            </a:pPr>
            <a:endParaRPr lang="en-US" sz="2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en-US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Tatbestand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Es </a:t>
            </a:r>
            <a:r>
              <a:rPr lang="en-US" sz="2400" dirty="0" err="1" smtClean="0"/>
              <a:t>geht</a:t>
            </a:r>
            <a:r>
              <a:rPr lang="en-US" sz="2400" dirty="0" smtClean="0"/>
              <a:t> um </a:t>
            </a:r>
            <a:r>
              <a:rPr lang="en-US" sz="2400" dirty="0" err="1" smtClean="0"/>
              <a:t>einen</a:t>
            </a:r>
            <a:r>
              <a:rPr lang="en-US" sz="2400" dirty="0" smtClean="0"/>
              <a:t> </a:t>
            </a:r>
            <a:r>
              <a:rPr lang="en-US" sz="2400" dirty="0" err="1" smtClean="0"/>
              <a:t>Mangel</a:t>
            </a:r>
            <a:r>
              <a:rPr lang="en-US" sz="2400" dirty="0" smtClean="0"/>
              <a:t> in </a:t>
            </a:r>
            <a:r>
              <a:rPr lang="en-US" sz="2400" dirty="0" err="1" smtClean="0"/>
              <a:t>einem</a:t>
            </a:r>
            <a:r>
              <a:rPr lang="en-US" sz="2400" dirty="0" smtClean="0"/>
              <a:t> </a:t>
            </a:r>
            <a:r>
              <a:rPr lang="en-US" sz="2400" dirty="0" err="1" smtClean="0"/>
              <a:t>Fahrzeug</a:t>
            </a:r>
            <a:r>
              <a:rPr lang="en-US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 err="1" smtClean="0"/>
              <a:t>dieser</a:t>
            </a:r>
            <a:r>
              <a:rPr lang="en-US" sz="2400" dirty="0" smtClean="0"/>
              <a:t> Situation </a:t>
            </a:r>
            <a:r>
              <a:rPr lang="en-US" sz="2400" dirty="0" err="1" smtClean="0"/>
              <a:t>verlangt</a:t>
            </a:r>
            <a:r>
              <a:rPr lang="en-US" sz="2400" dirty="0" smtClean="0"/>
              <a:t> die Kl</a:t>
            </a:r>
            <a:r>
              <a:rPr lang="de-DE" sz="2400" dirty="0" err="1" smtClean="0"/>
              <a:t>ägerin</a:t>
            </a:r>
            <a:r>
              <a:rPr lang="de-DE" sz="2400" dirty="0" smtClean="0"/>
              <a:t> Nutzungsausfallschaden zu ersetzen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ru-RU" sz="2000" dirty="0" smtClean="0"/>
              <a:t>Из описательной части: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Речь идет о дефекте транспортного средства.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Истица требует возмещения убытков, понесенных вследствие невозможности использования указанного транспортного средства.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849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29198"/>
            <a:ext cx="7308304" cy="1143000"/>
          </a:xfrm>
        </p:spPr>
        <p:txBody>
          <a:bodyPr anchor="b"/>
          <a:lstStyle/>
          <a:p>
            <a:pPr algn="l"/>
            <a: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Aus </a:t>
            </a:r>
            <a:r>
              <a:rPr lang="en-US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dem</a:t>
            </a:r>
            <a:r>
              <a:rPr lang="en-US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en-US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Senatsurteil</a:t>
            </a:r>
            <a:r>
              <a:rPr lang="en-US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vom 14. April 2010, </a:t>
            </a:r>
            <a:b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40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Az</a:t>
            </a:r>
            <a:r>
              <a:rPr lang="en-US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: VIII ZR 145/09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437112"/>
          </a:xfrm>
        </p:spPr>
        <p:txBody>
          <a:bodyPr numCol="2"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</a:t>
            </a:r>
            <a:r>
              <a:rPr lang="de-DE" sz="31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üngung</a:t>
            </a:r>
            <a:r>
              <a:rPr lang="de-DE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>
              <a:buNone/>
            </a:pPr>
            <a:r>
              <a:rPr lang="de-DE" sz="2600" dirty="0" smtClean="0"/>
              <a:t>„</a:t>
            </a:r>
            <a:r>
              <a:rPr lang="de-DE" sz="2600" dirty="0" smtClean="0">
                <a:latin typeface="+mj-lt"/>
              </a:rPr>
              <a:t>Die Revisionsrichter haben zwischen Rücktrittsrecht und Schadensersatzrecht zu w</a:t>
            </a:r>
            <a:r>
              <a:rPr lang="de-DE" sz="2600" dirty="0" smtClean="0">
                <a:latin typeface="+mj-lt"/>
                <a:cs typeface="Times New Roman"/>
              </a:rPr>
              <a:t>ählen. Danach soll das Gericht Funktionen diese Rechtsinstitute vergleichen…“</a:t>
            </a:r>
          </a:p>
          <a:p>
            <a:pPr marL="45720" indent="0">
              <a:buNone/>
            </a:pPr>
            <a:r>
              <a:rPr lang="en-US" sz="2600" b="1" dirty="0" smtClean="0"/>
              <a:t>Das </a:t>
            </a:r>
            <a:r>
              <a:rPr lang="de-DE" sz="2600" b="1" dirty="0" smtClean="0"/>
              <a:t>Rücktrittsrecht </a:t>
            </a:r>
            <a:r>
              <a:rPr lang="de-DE" sz="2600" dirty="0" smtClean="0"/>
              <a:t>– </a:t>
            </a:r>
            <a:r>
              <a:rPr lang="ru-RU" sz="2600" dirty="0" smtClean="0"/>
              <a:t>институт одностороннего расторжения договора</a:t>
            </a:r>
          </a:p>
          <a:p>
            <a:pPr marL="45720" indent="0">
              <a:buNone/>
            </a:pPr>
            <a:r>
              <a:rPr lang="de-DE" sz="2600" b="1" dirty="0" smtClean="0"/>
              <a:t>Das Schadensersatzrecht </a:t>
            </a:r>
            <a:r>
              <a:rPr lang="de-DE" sz="2600" dirty="0" smtClean="0"/>
              <a:t>- </a:t>
            </a:r>
            <a:r>
              <a:rPr lang="ru-RU" sz="2600" dirty="0" smtClean="0"/>
              <a:t>институт возмещения ущерба</a:t>
            </a:r>
            <a:endParaRPr lang="de-DE" sz="2600" dirty="0">
              <a:latin typeface="+mj-lt"/>
            </a:endParaRPr>
          </a:p>
          <a:p>
            <a:pPr marL="45720" indent="0">
              <a:buNone/>
            </a:pPr>
            <a:endParaRPr lang="ru-RU" sz="1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en-US" sz="2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en-US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en-US" sz="2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en-US" sz="2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Teleologische</a:t>
            </a:r>
            <a:r>
              <a:rPr lang="en-US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Argumente</a:t>
            </a:r>
            <a:r>
              <a:rPr lang="en-US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>
              <a:buNone/>
            </a:pPr>
            <a:r>
              <a:rPr lang="en-US" sz="2900" dirty="0" smtClean="0"/>
              <a:t>Das </a:t>
            </a:r>
            <a:r>
              <a:rPr lang="en-US" sz="2900" dirty="0" err="1" smtClean="0"/>
              <a:t>sind</a:t>
            </a:r>
            <a:r>
              <a:rPr lang="en-US" sz="2900" dirty="0" smtClean="0"/>
              <a:t> die </a:t>
            </a:r>
            <a:r>
              <a:rPr lang="en-US" sz="2900" dirty="0" err="1" smtClean="0"/>
              <a:t>Argumente</a:t>
            </a:r>
            <a:r>
              <a:rPr lang="en-US" sz="2900" dirty="0" smtClean="0"/>
              <a:t>, </a:t>
            </a:r>
            <a:r>
              <a:rPr lang="en-US" sz="2900" dirty="0" err="1" smtClean="0"/>
              <a:t>durch</a:t>
            </a:r>
            <a:r>
              <a:rPr lang="en-US" sz="2900" dirty="0" smtClean="0"/>
              <a:t> die der Richter die </a:t>
            </a:r>
            <a:r>
              <a:rPr lang="en-US" sz="2900" dirty="0" err="1" smtClean="0"/>
              <a:t>Zwecks</a:t>
            </a:r>
            <a:r>
              <a:rPr lang="en-US" sz="2900" dirty="0" smtClean="0"/>
              <a:t> und die </a:t>
            </a:r>
            <a:r>
              <a:rPr lang="en-US" sz="2900" dirty="0" err="1" smtClean="0"/>
              <a:t>Mittels</a:t>
            </a:r>
            <a:r>
              <a:rPr lang="en-US" sz="2900" dirty="0" smtClean="0"/>
              <a:t> der </a:t>
            </a:r>
            <a:r>
              <a:rPr lang="en-US" sz="2900" dirty="0" err="1" smtClean="0"/>
              <a:t>Rechtsnormen</a:t>
            </a:r>
            <a:r>
              <a:rPr lang="en-US" sz="2900" dirty="0" smtClean="0"/>
              <a:t>, </a:t>
            </a:r>
            <a:r>
              <a:rPr lang="en-US" sz="2900" dirty="0" err="1" smtClean="0"/>
              <a:t>der</a:t>
            </a:r>
            <a:r>
              <a:rPr lang="en-US" sz="2900" dirty="0" smtClean="0"/>
              <a:t> </a:t>
            </a:r>
            <a:r>
              <a:rPr lang="en-US" sz="2900" dirty="0" err="1" smtClean="0"/>
              <a:t>Ordnungen</a:t>
            </a:r>
            <a:r>
              <a:rPr lang="en-US" sz="2900" dirty="0" smtClean="0"/>
              <a:t> </a:t>
            </a:r>
            <a:r>
              <a:rPr lang="en-US" sz="2900" dirty="0" err="1" smtClean="0"/>
              <a:t>analysiert</a:t>
            </a:r>
            <a:r>
              <a:rPr lang="en-US" sz="2900" dirty="0" smtClean="0"/>
              <a:t>.</a:t>
            </a:r>
          </a:p>
          <a:p>
            <a:pPr marL="45720" indent="0">
              <a:buNone/>
            </a:pPr>
            <a:r>
              <a:rPr lang="en-US" sz="2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Systematische</a:t>
            </a:r>
            <a:r>
              <a:rPr lang="en-US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Argumente</a:t>
            </a:r>
            <a:r>
              <a:rPr lang="en-US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>
              <a:buNone/>
            </a:pPr>
            <a:r>
              <a:rPr lang="en-US" sz="2900" dirty="0" err="1" smtClean="0"/>
              <a:t>Darunter</a:t>
            </a:r>
            <a:r>
              <a:rPr lang="en-US" sz="2900" dirty="0" smtClean="0"/>
              <a:t> </a:t>
            </a:r>
            <a:r>
              <a:rPr lang="en-US" sz="2900" dirty="0" err="1" smtClean="0"/>
              <a:t>wird</a:t>
            </a:r>
            <a:r>
              <a:rPr lang="en-US" sz="2900" dirty="0" smtClean="0"/>
              <a:t> </a:t>
            </a:r>
            <a:r>
              <a:rPr lang="en-US" sz="2900" dirty="0" err="1" smtClean="0"/>
              <a:t>auch</a:t>
            </a:r>
            <a:r>
              <a:rPr lang="en-US" sz="2900" dirty="0" smtClean="0"/>
              <a:t> der </a:t>
            </a:r>
            <a:r>
              <a:rPr lang="en-US" sz="2900" dirty="0" err="1" smtClean="0"/>
              <a:t>Hinweis</a:t>
            </a:r>
            <a:r>
              <a:rPr lang="en-US" sz="2900" dirty="0" smtClean="0"/>
              <a:t> auf die </a:t>
            </a:r>
            <a:r>
              <a:rPr lang="en-US" sz="2900" dirty="0" err="1" smtClean="0"/>
              <a:t>logische</a:t>
            </a:r>
            <a:r>
              <a:rPr lang="en-US" sz="2900" dirty="0" smtClean="0"/>
              <a:t> </a:t>
            </a:r>
            <a:r>
              <a:rPr lang="en-US" sz="2900" dirty="0" err="1" smtClean="0"/>
              <a:t>oder</a:t>
            </a:r>
            <a:r>
              <a:rPr lang="en-US" sz="2900" dirty="0" smtClean="0"/>
              <a:t> </a:t>
            </a:r>
            <a:r>
              <a:rPr lang="en-US" sz="2900" dirty="0" err="1" smtClean="0"/>
              <a:t>teleologische</a:t>
            </a:r>
            <a:r>
              <a:rPr lang="en-US" sz="2900" dirty="0" smtClean="0"/>
              <a:t> </a:t>
            </a:r>
            <a:r>
              <a:rPr lang="en-US" sz="2900" dirty="0" err="1" smtClean="0"/>
              <a:t>Beziehung</a:t>
            </a:r>
            <a:r>
              <a:rPr lang="en-US" sz="2900" dirty="0" smtClean="0"/>
              <a:t> </a:t>
            </a:r>
            <a:r>
              <a:rPr lang="en-US" sz="2900" dirty="0" err="1" smtClean="0"/>
              <a:t>einer</a:t>
            </a:r>
            <a:r>
              <a:rPr lang="en-US" sz="2900" dirty="0" smtClean="0"/>
              <a:t> Norm </a:t>
            </a:r>
            <a:r>
              <a:rPr lang="en-US" sz="2900" dirty="0" err="1" smtClean="0"/>
              <a:t>zu</a:t>
            </a:r>
            <a:r>
              <a:rPr lang="en-US" sz="2900" dirty="0" smtClean="0"/>
              <a:t> </a:t>
            </a:r>
            <a:r>
              <a:rPr lang="en-US" sz="2900" dirty="0" err="1" smtClean="0"/>
              <a:t>anderen</a:t>
            </a:r>
            <a:r>
              <a:rPr lang="en-US" sz="2900" dirty="0" smtClean="0"/>
              <a:t> </a:t>
            </a:r>
            <a:r>
              <a:rPr lang="en-US" sz="2900" dirty="0" err="1" smtClean="0"/>
              <a:t>Normen</a:t>
            </a:r>
            <a:r>
              <a:rPr lang="en-US" sz="2900" dirty="0" smtClean="0"/>
              <a:t>, </a:t>
            </a:r>
            <a:r>
              <a:rPr lang="en-US" sz="2900" dirty="0" err="1" smtClean="0"/>
              <a:t>Zwecken</a:t>
            </a:r>
            <a:r>
              <a:rPr lang="en-US" sz="2900" dirty="0" smtClean="0"/>
              <a:t> und </a:t>
            </a:r>
            <a:r>
              <a:rPr lang="en-US" sz="2900" dirty="0" err="1" smtClean="0"/>
              <a:t>Prinzipien</a:t>
            </a:r>
            <a:r>
              <a:rPr lang="en-US" sz="2900" dirty="0" smtClean="0"/>
              <a:t> </a:t>
            </a:r>
            <a:r>
              <a:rPr lang="en-US" sz="2900" dirty="0" err="1" smtClean="0"/>
              <a:t>verstanden</a:t>
            </a:r>
            <a:r>
              <a:rPr lang="en-US" sz="2900" dirty="0" smtClean="0"/>
              <a:t>.</a:t>
            </a:r>
            <a:br>
              <a:rPr lang="en-US" sz="2900" dirty="0" smtClean="0"/>
            </a:br>
            <a:endParaRPr lang="en-US" sz="2900" dirty="0" smtClean="0"/>
          </a:p>
          <a:p>
            <a:pPr marL="45720" indent="0">
              <a:buNone/>
            </a:pPr>
            <a:endParaRPr lang="en-US" sz="2600" dirty="0"/>
          </a:p>
          <a:p>
            <a:pPr marL="45720" indent="0">
              <a:buNone/>
            </a:pPr>
            <a:r>
              <a:rPr lang="en-US" sz="2600" dirty="0" smtClean="0"/>
              <a:t> 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623448" y="350100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Das Gericht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benutzt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diese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Argumente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, um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zu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erläutern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,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wie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und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warum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es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dieses </a:t>
            </a:r>
            <a:r>
              <a:rPr lang="en-US" sz="2400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oder</a:t>
            </a:r>
            <a:r>
              <a:rPr lang="en-U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jenes</a:t>
            </a:r>
            <a:r>
              <a:rPr lang="en-U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Rechtsinstitut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 </a:t>
            </a:r>
            <a:r>
              <a:rPr lang="en-US" sz="2400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gewählt</a:t>
            </a:r>
            <a:r>
              <a:rPr lang="en-U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 hat</a:t>
            </a:r>
            <a:r>
              <a:rPr lang="en-US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.</a:t>
            </a:r>
            <a:endParaRPr lang="en-US" sz="2000" b="1" i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9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40786"/>
            <a:ext cx="7334200" cy="1143000"/>
          </a:xfrm>
        </p:spPr>
        <p:txBody>
          <a:bodyPr/>
          <a:lstStyle/>
          <a:p>
            <a:pPr algn="l"/>
            <a:r>
              <a:rPr lang="en-US" dirty="0" err="1" smtClean="0"/>
              <a:t>Komparative</a:t>
            </a:r>
            <a:r>
              <a:rPr lang="en-US" dirty="0" smtClean="0"/>
              <a:t> </a:t>
            </a:r>
            <a:r>
              <a:rPr lang="en-US" dirty="0" err="1" smtClean="0"/>
              <a:t>Argumente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9380" cy="30243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Am 1. </a:t>
            </a:r>
            <a:r>
              <a:rPr lang="en-US" dirty="0" err="1" smtClean="0"/>
              <a:t>Januar</a:t>
            </a:r>
            <a:r>
              <a:rPr lang="en-US" dirty="0" smtClean="0"/>
              <a:t> 2002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Modernisierung</a:t>
            </a:r>
            <a:r>
              <a:rPr lang="en-US" dirty="0" smtClean="0"/>
              <a:t> des </a:t>
            </a:r>
            <a:r>
              <a:rPr lang="en-US" dirty="0" err="1" smtClean="0"/>
              <a:t>Schuldrechts</a:t>
            </a:r>
            <a:r>
              <a:rPr lang="en-US" dirty="0" smtClean="0"/>
              <a:t> (</a:t>
            </a:r>
            <a:r>
              <a:rPr lang="ru-RU" dirty="0" smtClean="0"/>
              <a:t>Закон о модернизации обязательств) </a:t>
            </a:r>
            <a:r>
              <a:rPr lang="en-US" dirty="0" smtClean="0"/>
              <a:t>in Kraft </a:t>
            </a:r>
            <a:r>
              <a:rPr lang="en-US" dirty="0" err="1" smtClean="0"/>
              <a:t>getreten</a:t>
            </a:r>
            <a:r>
              <a:rPr lang="en-US" dirty="0" smtClean="0"/>
              <a:t>. Das war der </a:t>
            </a:r>
            <a:r>
              <a:rPr lang="en-US" dirty="0" err="1" smtClean="0"/>
              <a:t>Anfang</a:t>
            </a:r>
            <a:r>
              <a:rPr lang="en-US" dirty="0" smtClean="0"/>
              <a:t> der </a:t>
            </a:r>
            <a:r>
              <a:rPr lang="en-US" dirty="0" err="1" smtClean="0"/>
              <a:t>Schuldrechtsreform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27430" y="3501008"/>
            <a:ext cx="3600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just">
              <a:buNone/>
            </a:pPr>
            <a:r>
              <a:rPr lang="en-US" sz="2000" dirty="0"/>
              <a:t>In </a:t>
            </a:r>
            <a:r>
              <a:rPr lang="en-US" sz="2000" dirty="0" err="1"/>
              <a:t>unserem</a:t>
            </a:r>
            <a:r>
              <a:rPr lang="en-US" sz="2000" dirty="0"/>
              <a:t> </a:t>
            </a:r>
            <a:r>
              <a:rPr lang="en-US" sz="2000" dirty="0" smtClean="0"/>
              <a:t>Fall </a:t>
            </a:r>
            <a:r>
              <a:rPr lang="en-US" sz="2000" dirty="0" err="1"/>
              <a:t>benutzt</a:t>
            </a:r>
            <a:r>
              <a:rPr lang="en-US" sz="2000" dirty="0"/>
              <a:t> das </a:t>
            </a:r>
            <a:r>
              <a:rPr lang="en-US" sz="2000" dirty="0" err="1" smtClean="0"/>
              <a:t>Revisionsgericht</a:t>
            </a:r>
            <a:r>
              <a:rPr lang="en-US" sz="2000" dirty="0" smtClean="0"/>
              <a:t> </a:t>
            </a:r>
            <a:r>
              <a:rPr lang="en-US" sz="2000" dirty="0" err="1" smtClean="0"/>
              <a:t>komparative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Argumente</a:t>
            </a:r>
            <a:r>
              <a:rPr lang="en-US" sz="2000" dirty="0" smtClean="0"/>
              <a:t>. </a:t>
            </a:r>
            <a:r>
              <a:rPr lang="en-US" sz="2000" dirty="0"/>
              <a:t>Die Richter </a:t>
            </a:r>
            <a:r>
              <a:rPr lang="en-US" sz="2000" dirty="0" err="1"/>
              <a:t>haben</a:t>
            </a:r>
            <a:r>
              <a:rPr lang="en-US" sz="2000" dirty="0"/>
              <a:t> </a:t>
            </a:r>
            <a:r>
              <a:rPr lang="en-US" sz="2000" dirty="0" err="1"/>
              <a:t>hier</a:t>
            </a:r>
            <a:r>
              <a:rPr lang="en-US" sz="2000" dirty="0"/>
              <a:t> </a:t>
            </a:r>
            <a:r>
              <a:rPr lang="en-US" sz="2000" dirty="0" err="1"/>
              <a:t>neue</a:t>
            </a:r>
            <a:r>
              <a:rPr lang="en-US" sz="2000" dirty="0"/>
              <a:t> </a:t>
            </a:r>
            <a:r>
              <a:rPr lang="en-US" sz="2000" dirty="0" err="1"/>
              <a:t>Normen</a:t>
            </a:r>
            <a:r>
              <a:rPr lang="en-US" sz="2000" dirty="0"/>
              <a:t> und </a:t>
            </a:r>
            <a:r>
              <a:rPr lang="en-US" sz="2000" dirty="0" err="1"/>
              <a:t>alte</a:t>
            </a:r>
            <a:r>
              <a:rPr lang="en-US" sz="2000" dirty="0"/>
              <a:t> </a:t>
            </a:r>
            <a:r>
              <a:rPr lang="en-US" sz="2000" dirty="0" err="1"/>
              <a:t>Begriffe</a:t>
            </a:r>
            <a:r>
              <a:rPr lang="en-US" sz="2000" dirty="0"/>
              <a:t> des </a:t>
            </a:r>
            <a:r>
              <a:rPr lang="en-US" sz="2000" dirty="0" err="1"/>
              <a:t>B</a:t>
            </a:r>
            <a:r>
              <a:rPr lang="en-US" sz="2000" dirty="0" err="1">
                <a:cs typeface="Times New Roman"/>
              </a:rPr>
              <a:t>ürgerlichen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 smtClean="0">
                <a:cs typeface="Times New Roman"/>
              </a:rPr>
              <a:t>Gesetzbuches</a:t>
            </a:r>
            <a:r>
              <a:rPr lang="en-US" sz="2000" dirty="0" smtClean="0">
                <a:cs typeface="Times New Roman"/>
              </a:rPr>
              <a:t> </a:t>
            </a:r>
            <a:r>
              <a:rPr lang="en-US" sz="2000" dirty="0" err="1" smtClean="0">
                <a:cs typeface="Times New Roman"/>
              </a:rPr>
              <a:t>vergliechen</a:t>
            </a:r>
            <a:r>
              <a:rPr lang="en-US" sz="2000" dirty="0">
                <a:cs typeface="Times New Roman"/>
              </a:rPr>
              <a:t>. </a:t>
            </a:r>
            <a:endParaRPr lang="en-US" sz="2000" dirty="0"/>
          </a:p>
          <a:p>
            <a:pPr marL="45720" indent="0" algn="just">
              <a:buNone/>
            </a:pPr>
            <a:endParaRPr lang="ru-RU" sz="20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825" y="4393560"/>
            <a:ext cx="4924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Das </a:t>
            </a:r>
            <a:r>
              <a:rPr lang="en-US" sz="2400" dirty="0" err="1" smtClean="0">
                <a:latin typeface="+mj-lt"/>
              </a:rPr>
              <a:t>sind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Argumente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durch</a:t>
            </a:r>
            <a:r>
              <a:rPr lang="en-US" sz="2400" dirty="0" smtClean="0">
                <a:latin typeface="+mj-lt"/>
              </a:rPr>
              <a:t> die die  Richter die </a:t>
            </a:r>
            <a:r>
              <a:rPr lang="en-US" sz="2400" dirty="0" err="1" smtClean="0">
                <a:latin typeface="+mj-lt"/>
              </a:rPr>
              <a:t>Zwecks</a:t>
            </a:r>
            <a:r>
              <a:rPr lang="en-US" sz="2400" dirty="0" smtClean="0">
                <a:latin typeface="+mj-lt"/>
              </a:rPr>
              <a:t> von </a:t>
            </a:r>
            <a:r>
              <a:rPr lang="en-US" sz="2400" dirty="0" err="1" smtClean="0">
                <a:latin typeface="+mj-lt"/>
              </a:rPr>
              <a:t>Neuordnungen</a:t>
            </a:r>
            <a:r>
              <a:rPr lang="en-US" sz="2400" dirty="0" smtClean="0">
                <a:latin typeface="+mj-lt"/>
              </a:rPr>
              <a:t> und </a:t>
            </a:r>
            <a:r>
              <a:rPr lang="en-US" sz="2400" dirty="0" err="1" smtClean="0">
                <a:latin typeface="+mj-lt"/>
              </a:rPr>
              <a:t>Ver</a:t>
            </a:r>
            <a:r>
              <a:rPr lang="en-US" sz="2400" dirty="0" err="1" smtClean="0">
                <a:latin typeface="+mj-lt"/>
                <a:cs typeface="Times New Roman"/>
              </a:rPr>
              <a:t>änderungen</a:t>
            </a:r>
            <a:r>
              <a:rPr lang="en-US" sz="2400" dirty="0" smtClean="0">
                <a:latin typeface="+mj-lt"/>
                <a:cs typeface="Times New Roman"/>
              </a:rPr>
              <a:t> in </a:t>
            </a:r>
            <a:r>
              <a:rPr lang="en-US" sz="2400" dirty="0" err="1" smtClean="0">
                <a:latin typeface="+mj-lt"/>
                <a:cs typeface="Times New Roman"/>
              </a:rPr>
              <a:t>der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Gesellschaft</a:t>
            </a:r>
            <a:r>
              <a:rPr lang="en-US" sz="2400" dirty="0" smtClean="0">
                <a:latin typeface="+mj-lt"/>
                <a:cs typeface="Times New Roman"/>
              </a:rPr>
              <a:t> </a:t>
            </a:r>
            <a:r>
              <a:rPr lang="en-US" sz="2400" dirty="0" err="1" smtClean="0">
                <a:latin typeface="+mj-lt"/>
                <a:cs typeface="Times New Roman"/>
              </a:rPr>
              <a:t>auslegen</a:t>
            </a:r>
            <a:r>
              <a:rPr lang="en-US" sz="2400" dirty="0" smtClean="0">
                <a:latin typeface="+mj-lt"/>
                <a:cs typeface="Times New Roman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18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5013176"/>
            <a:ext cx="4093840" cy="1143000"/>
          </a:xfrm>
        </p:spPr>
        <p:txBody>
          <a:bodyPr/>
          <a:lstStyle/>
          <a:p>
            <a:pPr algn="ctr"/>
            <a:r>
              <a:rPr lang="en-US" dirty="0" err="1" smtClean="0"/>
              <a:t>Historiche</a:t>
            </a:r>
            <a:r>
              <a:rPr lang="en-US" dirty="0" smtClean="0"/>
              <a:t> </a:t>
            </a:r>
            <a:r>
              <a:rPr lang="en-US" dirty="0" err="1" smtClean="0"/>
              <a:t>Argumente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14800" y="10216"/>
            <a:ext cx="5229200" cy="47869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“Von </a:t>
            </a:r>
            <a:r>
              <a:rPr lang="en-US" dirty="0" err="1" smtClean="0">
                <a:latin typeface="+mj-lt"/>
              </a:rPr>
              <a:t>einem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historischen</a:t>
            </a:r>
            <a:r>
              <a:rPr lang="en-US" dirty="0" smtClean="0">
                <a:latin typeface="+mj-lt"/>
              </a:rPr>
              <a:t> Argument </a:t>
            </a:r>
            <a:r>
              <a:rPr lang="en-US" dirty="0" err="1" smtClean="0">
                <a:latin typeface="+mj-lt"/>
              </a:rPr>
              <a:t>kann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gesprochen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werden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wenn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Tatsachen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aus</a:t>
            </a:r>
            <a:r>
              <a:rPr lang="en-US" dirty="0" smtClean="0">
                <a:latin typeface="+mj-lt"/>
              </a:rPr>
              <a:t> der Geschichte des </a:t>
            </a:r>
            <a:r>
              <a:rPr lang="en-US" dirty="0" err="1" smtClean="0">
                <a:latin typeface="+mj-lt"/>
              </a:rPr>
              <a:t>diskutierenden</a:t>
            </a:r>
            <a:r>
              <a:rPr lang="en-US" dirty="0" smtClean="0">
                <a:latin typeface="+mj-lt"/>
              </a:rPr>
              <a:t>  </a:t>
            </a:r>
            <a:r>
              <a:rPr lang="en-US" dirty="0" err="1" smtClean="0">
                <a:latin typeface="+mj-lt"/>
              </a:rPr>
              <a:t>Rechtsproblems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als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Gr</a:t>
            </a:r>
            <a:r>
              <a:rPr lang="en-US" dirty="0" err="1" smtClean="0">
                <a:latin typeface="+mj-lt"/>
                <a:cs typeface="Times New Roman"/>
              </a:rPr>
              <a:t>ünde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für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oder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gegen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Auslegung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angeführt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werden</a:t>
            </a:r>
            <a:r>
              <a:rPr lang="en-US" dirty="0" smtClean="0">
                <a:latin typeface="+mj-lt"/>
                <a:cs typeface="Times New Roman"/>
              </a:rPr>
              <a:t>.”</a:t>
            </a:r>
          </a:p>
          <a:p>
            <a:pPr marL="45720" indent="0">
              <a:buNone/>
            </a:pPr>
            <a:endParaRPr lang="en-US" dirty="0" smtClean="0">
              <a:latin typeface="+mj-lt"/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Times New Roman"/>
              </a:rPr>
              <a:t>“</a:t>
            </a:r>
            <a:r>
              <a:rPr lang="en-US" dirty="0" err="1" smtClean="0">
                <a:latin typeface="+mj-lt"/>
                <a:cs typeface="Times New Roman"/>
              </a:rPr>
              <a:t>Wichtig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ist</a:t>
            </a:r>
            <a:r>
              <a:rPr lang="en-US" dirty="0" smtClean="0">
                <a:latin typeface="+mj-lt"/>
                <a:cs typeface="Times New Roman"/>
              </a:rPr>
              <a:t>, </a:t>
            </a:r>
            <a:r>
              <a:rPr lang="en-US" dirty="0" err="1" smtClean="0">
                <a:latin typeface="+mj-lt"/>
                <a:cs typeface="Times New Roman"/>
              </a:rPr>
              <a:t>dass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ein</a:t>
            </a:r>
            <a:r>
              <a:rPr lang="en-US" dirty="0" smtClean="0">
                <a:latin typeface="+mj-lt"/>
                <a:cs typeface="Times New Roman"/>
              </a:rPr>
              <a:t> Argument in </a:t>
            </a:r>
            <a:r>
              <a:rPr lang="en-US" dirty="0" err="1" smtClean="0">
                <a:latin typeface="+mj-lt"/>
                <a:cs typeface="Times New Roman"/>
              </a:rPr>
              <a:t>dieser</a:t>
            </a:r>
            <a:r>
              <a:rPr lang="en-US" dirty="0" smtClean="0">
                <a:latin typeface="+mj-lt"/>
                <a:cs typeface="Times New Roman"/>
              </a:rPr>
              <a:t> Form </a:t>
            </a:r>
            <a:r>
              <a:rPr lang="en-US" dirty="0" err="1" smtClean="0">
                <a:latin typeface="+mj-lt"/>
                <a:cs typeface="Times New Roman"/>
              </a:rPr>
              <a:t>nicht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nur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historisches</a:t>
            </a:r>
            <a:r>
              <a:rPr lang="en-US" dirty="0" smtClean="0">
                <a:latin typeface="+mj-lt"/>
                <a:cs typeface="Times New Roman"/>
              </a:rPr>
              <a:t>, </a:t>
            </a:r>
            <a:r>
              <a:rPr lang="en-US" dirty="0" err="1" smtClean="0">
                <a:latin typeface="+mj-lt"/>
                <a:cs typeface="Times New Roman"/>
              </a:rPr>
              <a:t>soziologisches</a:t>
            </a:r>
            <a:r>
              <a:rPr lang="en-US" dirty="0" smtClean="0">
                <a:latin typeface="+mj-lt"/>
                <a:cs typeface="Times New Roman"/>
              </a:rPr>
              <a:t> und </a:t>
            </a:r>
            <a:r>
              <a:rPr lang="en-US" dirty="0" err="1" smtClean="0">
                <a:latin typeface="+mj-lt"/>
                <a:cs typeface="Times New Roman"/>
              </a:rPr>
              <a:t>ökonomisches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Tatsachen</a:t>
            </a:r>
            <a:r>
              <a:rPr lang="en-US" dirty="0" smtClean="0">
                <a:latin typeface="+mj-lt"/>
                <a:cs typeface="Times New Roman"/>
              </a:rPr>
              <a:t>  </a:t>
            </a:r>
            <a:r>
              <a:rPr lang="en-US" dirty="0" err="1" smtClean="0">
                <a:latin typeface="+mj-lt"/>
                <a:cs typeface="Times New Roman"/>
              </a:rPr>
              <a:t>voraussetzt</a:t>
            </a:r>
            <a:r>
              <a:rPr lang="en-US" dirty="0" smtClean="0">
                <a:latin typeface="+mj-lt"/>
                <a:cs typeface="Times New Roman"/>
              </a:rPr>
              <a:t>, </a:t>
            </a:r>
            <a:r>
              <a:rPr lang="en-US" dirty="0" err="1" smtClean="0">
                <a:latin typeface="+mj-lt"/>
                <a:cs typeface="Times New Roman"/>
              </a:rPr>
              <a:t>sondern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auch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Normen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einschliesst</a:t>
            </a:r>
            <a:r>
              <a:rPr lang="en-US" sz="1800" dirty="0" smtClean="0">
                <a:latin typeface="+mj-lt"/>
                <a:cs typeface="Times New Roman"/>
              </a:rPr>
              <a:t>.”</a:t>
            </a:r>
          </a:p>
          <a:p>
            <a:pPr marL="45720" indent="0">
              <a:buNone/>
            </a:pPr>
            <a:r>
              <a:rPr lang="en-US" sz="1800" dirty="0">
                <a:latin typeface="+mj-lt"/>
                <a:cs typeface="Times New Roman"/>
              </a:rPr>
              <a:t> </a:t>
            </a:r>
            <a:r>
              <a:rPr lang="en-US" sz="1600" dirty="0" smtClean="0">
                <a:latin typeface="+mj-lt"/>
                <a:cs typeface="Times New Roman"/>
              </a:rPr>
              <a:t>(</a:t>
            </a:r>
            <a:r>
              <a:rPr lang="en-US" sz="1600" dirty="0" err="1" smtClean="0">
                <a:latin typeface="+mj-lt"/>
                <a:cs typeface="Times New Roman"/>
              </a:rPr>
              <a:t>Alexy</a:t>
            </a:r>
            <a:r>
              <a:rPr lang="en-US" sz="1600" dirty="0" smtClean="0">
                <a:latin typeface="+mj-lt"/>
                <a:cs typeface="Times New Roman"/>
              </a:rPr>
              <a:t> R. </a:t>
            </a:r>
            <a:r>
              <a:rPr lang="en-US" sz="1600" dirty="0" err="1" smtClean="0">
                <a:latin typeface="+mj-lt"/>
                <a:cs typeface="Times New Roman"/>
              </a:rPr>
              <a:t>Theorie</a:t>
            </a:r>
            <a:r>
              <a:rPr lang="en-US" sz="1600" dirty="0" smtClean="0">
                <a:latin typeface="+mj-lt"/>
                <a:cs typeface="Times New Roman"/>
              </a:rPr>
              <a:t> der </a:t>
            </a:r>
            <a:r>
              <a:rPr lang="en-US" sz="1600" dirty="0" err="1" smtClean="0">
                <a:latin typeface="+mj-lt"/>
                <a:cs typeface="Times New Roman"/>
              </a:rPr>
              <a:t>juristischen</a:t>
            </a:r>
            <a:r>
              <a:rPr lang="en-US" sz="1600" dirty="0" smtClean="0">
                <a:latin typeface="+mj-lt"/>
                <a:cs typeface="Times New Roman"/>
              </a:rPr>
              <a:t> Argumentation)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+mj-lt"/>
              <a:cs typeface="Times New Roman"/>
            </a:endParaRPr>
          </a:p>
          <a:p>
            <a:pPr marL="45720" indent="0">
              <a:buNone/>
            </a:pPr>
            <a:endParaRPr lang="en-US" sz="1800" dirty="0" smtClean="0">
              <a:latin typeface="+mj-lt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6672"/>
            <a:ext cx="4067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Times New Roman"/>
              </a:rPr>
              <a:t>Das </a:t>
            </a:r>
            <a:r>
              <a:rPr lang="en-US" sz="2000" dirty="0" err="1">
                <a:latin typeface="+mj-lt"/>
                <a:cs typeface="Times New Roman"/>
              </a:rPr>
              <a:t>ist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nicht</a:t>
            </a:r>
            <a:r>
              <a:rPr lang="en-US" sz="2000" dirty="0">
                <a:latin typeface="+mj-lt"/>
                <a:cs typeface="Times New Roman"/>
              </a:rPr>
              <a:t> so </a:t>
            </a:r>
            <a:r>
              <a:rPr lang="en-US" sz="2000" dirty="0" err="1">
                <a:latin typeface="+mj-lt"/>
                <a:cs typeface="Times New Roman"/>
              </a:rPr>
              <a:t>kennzeichnend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für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romanischen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Zivilprozess</a:t>
            </a:r>
            <a:r>
              <a:rPr lang="en-US" sz="2000" dirty="0" smtClean="0">
                <a:latin typeface="+mj-lt"/>
                <a:cs typeface="Times New Roman"/>
              </a:rPr>
              <a:t>. </a:t>
            </a:r>
            <a:r>
              <a:rPr lang="en-US" sz="2000" dirty="0" err="1" smtClean="0">
                <a:latin typeface="+mj-lt"/>
                <a:cs typeface="Times New Roman"/>
              </a:rPr>
              <a:t>Aber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es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gibt</a:t>
            </a:r>
            <a:r>
              <a:rPr lang="en-US" sz="2000" dirty="0" smtClean="0">
                <a:latin typeface="+mj-lt"/>
                <a:cs typeface="Times New Roman"/>
              </a:rPr>
              <a:t>  </a:t>
            </a:r>
            <a:r>
              <a:rPr lang="en-US" sz="2000" dirty="0">
                <a:latin typeface="+mj-lt"/>
                <a:cs typeface="Times New Roman"/>
              </a:rPr>
              <a:t>in der </a:t>
            </a:r>
            <a:r>
              <a:rPr lang="en-US" sz="2000" dirty="0" err="1">
                <a:latin typeface="+mj-lt"/>
                <a:cs typeface="Times New Roman"/>
              </a:rPr>
              <a:t>deutschen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Rechtsprechung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viele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Beispiele</a:t>
            </a:r>
            <a:r>
              <a:rPr lang="en-US" sz="2000" dirty="0" smtClean="0">
                <a:latin typeface="+mj-lt"/>
                <a:cs typeface="Times New Roman"/>
              </a:rPr>
              <a:t>:</a:t>
            </a:r>
          </a:p>
          <a:p>
            <a:endParaRPr lang="en-US" sz="2000" dirty="0">
              <a:latin typeface="+mj-lt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/>
              </a:rPr>
              <a:t>Die </a:t>
            </a:r>
            <a:r>
              <a:rPr lang="en-US" sz="2000" dirty="0" err="1" smtClean="0">
                <a:latin typeface="+mj-lt"/>
                <a:cs typeface="Times New Roman"/>
              </a:rPr>
              <a:t>Kritik</a:t>
            </a:r>
            <a:r>
              <a:rPr lang="en-US" sz="2000" dirty="0" smtClean="0">
                <a:latin typeface="+mj-lt"/>
                <a:cs typeface="Times New Roman"/>
              </a:rPr>
              <a:t> der </a:t>
            </a:r>
            <a:r>
              <a:rPr lang="en-US" sz="2000" dirty="0" err="1" smtClean="0">
                <a:latin typeface="+mj-lt"/>
                <a:cs typeface="Times New Roman"/>
              </a:rPr>
              <a:t>vorhergehenden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Entscheidungen</a:t>
            </a:r>
            <a:r>
              <a:rPr lang="en-US" sz="2000" dirty="0" smtClean="0">
                <a:latin typeface="+mj-lt"/>
                <a:cs typeface="Times New Roman"/>
              </a:rPr>
              <a:t> des </a:t>
            </a:r>
            <a:r>
              <a:rPr lang="en-US" sz="2000" dirty="0" err="1" smtClean="0">
                <a:latin typeface="+mj-lt"/>
                <a:cs typeface="Times New Roman"/>
              </a:rPr>
              <a:t>Bundesgerichtshofs</a:t>
            </a:r>
            <a:r>
              <a:rPr lang="en-US" sz="2000" dirty="0" smtClean="0">
                <a:latin typeface="+mj-lt"/>
                <a:cs typeface="Times New Roman"/>
              </a:rPr>
              <a:t> (</a:t>
            </a:r>
            <a:r>
              <a:rPr lang="en-US" sz="2000" dirty="0" err="1" smtClean="0">
                <a:latin typeface="+mj-lt"/>
                <a:cs typeface="Times New Roman"/>
              </a:rPr>
              <a:t>z.B</a:t>
            </a:r>
            <a:r>
              <a:rPr lang="en-US" sz="2000" dirty="0" smtClean="0">
                <a:latin typeface="+mj-lt"/>
                <a:cs typeface="Times New Roman"/>
              </a:rPr>
              <a:t>, in </a:t>
            </a:r>
            <a:r>
              <a:rPr lang="en-US" sz="2000" dirty="0" err="1" smtClean="0">
                <a:latin typeface="+mj-lt"/>
                <a:cs typeface="Times New Roman"/>
              </a:rPr>
              <a:t>unserer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Situationen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mit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Mangel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eines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Fahrzeugs</a:t>
            </a:r>
            <a:r>
              <a:rPr lang="en-US" sz="2000" dirty="0" smtClean="0">
                <a:latin typeface="+mj-lt"/>
                <a:cs typeface="Times New Roman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+mj-lt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Times New Roman"/>
              </a:rPr>
              <a:t>Die Analyse der </a:t>
            </a:r>
            <a:r>
              <a:rPr lang="en-US" sz="2000" dirty="0" err="1" smtClean="0">
                <a:latin typeface="+mj-lt"/>
                <a:cs typeface="Times New Roman"/>
              </a:rPr>
              <a:t>Tatsachen</a:t>
            </a:r>
            <a:r>
              <a:rPr lang="en-US" sz="2000" dirty="0" smtClean="0">
                <a:latin typeface="+mj-lt"/>
                <a:cs typeface="Times New Roman"/>
              </a:rPr>
              <a:t> der </a:t>
            </a:r>
            <a:r>
              <a:rPr lang="en-US" sz="2000" dirty="0" err="1" smtClean="0">
                <a:latin typeface="+mj-lt"/>
                <a:cs typeface="Times New Roman"/>
              </a:rPr>
              <a:t>Weltkriege</a:t>
            </a:r>
            <a:r>
              <a:rPr lang="en-US" sz="2000" dirty="0" smtClean="0">
                <a:latin typeface="+mj-lt"/>
                <a:cs typeface="Times New Roman"/>
              </a:rPr>
              <a:t> (</a:t>
            </a:r>
            <a:r>
              <a:rPr lang="en-US" sz="2000" dirty="0" err="1" smtClean="0">
                <a:latin typeface="+mj-lt"/>
                <a:cs typeface="Times New Roman"/>
              </a:rPr>
              <a:t>z.B</a:t>
            </a:r>
            <a:r>
              <a:rPr lang="en-US" sz="2000" dirty="0" smtClean="0">
                <a:latin typeface="+mj-lt"/>
                <a:cs typeface="Times New Roman"/>
              </a:rPr>
              <a:t>. in </a:t>
            </a:r>
            <a:r>
              <a:rPr lang="en-US" sz="2000" dirty="0" err="1" smtClean="0">
                <a:latin typeface="+mj-lt"/>
                <a:cs typeface="Times New Roman"/>
              </a:rPr>
              <a:t>dem</a:t>
            </a:r>
            <a:r>
              <a:rPr lang="en-US" sz="2000" dirty="0" smtClean="0">
                <a:latin typeface="+mj-lt"/>
                <a:cs typeface="Times New Roman"/>
              </a:rPr>
              <a:t> </a:t>
            </a:r>
            <a:r>
              <a:rPr lang="en-US" sz="2000" dirty="0" err="1" smtClean="0">
                <a:latin typeface="+mj-lt"/>
                <a:cs typeface="Times New Roman"/>
              </a:rPr>
              <a:t>Urteil</a:t>
            </a:r>
            <a:r>
              <a:rPr lang="en-US" sz="2000" dirty="0" smtClean="0">
                <a:latin typeface="+mj-lt"/>
                <a:cs typeface="Times New Roman"/>
              </a:rPr>
              <a:t> des </a:t>
            </a:r>
            <a:r>
              <a:rPr lang="en-US" sz="2000" dirty="0" err="1" smtClean="0">
                <a:latin typeface="+mj-lt"/>
                <a:cs typeface="Times New Roman"/>
              </a:rPr>
              <a:t>Reichsgerichts</a:t>
            </a:r>
            <a:r>
              <a:rPr lang="en-US" sz="2000" dirty="0" smtClean="0">
                <a:latin typeface="+mj-lt"/>
                <a:cs typeface="Times New Roman"/>
              </a:rPr>
              <a:t> vom 12. </a:t>
            </a:r>
            <a:r>
              <a:rPr lang="en-US" sz="2000" dirty="0" err="1" smtClean="0">
                <a:latin typeface="+mj-lt"/>
                <a:cs typeface="Times New Roman"/>
              </a:rPr>
              <a:t>M</a:t>
            </a:r>
            <a:r>
              <a:rPr lang="en-US" sz="2000" dirty="0" err="1" smtClean="0">
                <a:cs typeface="Times New Roman"/>
              </a:rPr>
              <a:t>ärz</a:t>
            </a:r>
            <a:r>
              <a:rPr lang="en-US" sz="2000" dirty="0" smtClean="0">
                <a:cs typeface="Times New Roman"/>
              </a:rPr>
              <a:t> 1920)</a:t>
            </a:r>
            <a:endParaRPr lang="en-US" sz="2000" dirty="0" smtClean="0">
              <a:latin typeface="+mj-lt"/>
              <a:cs typeface="Times New Roman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+mj-lt"/>
              <a:cs typeface="Times New Roman"/>
            </a:endParaRP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87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485</TotalTime>
  <Words>515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Argumentation  der Gerichtsurteile  in Deutschland</vt:lpstr>
      <vt:lpstr>Struktur  der ordentlichen Gerichtsbarkeit</vt:lpstr>
      <vt:lpstr>Robert Alexy’s Typologie der Argumente</vt:lpstr>
      <vt:lpstr>Genetische Argumentation</vt:lpstr>
      <vt:lpstr>Struktur eines Urteils vom Revisionsgericht</vt:lpstr>
      <vt:lpstr>Aus dem Senatsurteil  vom 14. April 2010,  Az: VIII ZR 145/09</vt:lpstr>
      <vt:lpstr>Aus dem Senatsurteil  vom 14. April 2010,  Az: VIII ZR 145/09</vt:lpstr>
      <vt:lpstr>Komparative Argumente</vt:lpstr>
      <vt:lpstr>Historiche Argumente</vt:lpstr>
      <vt:lpstr>Semantische Argumentation</vt:lpstr>
      <vt:lpstr>Слайд 11</vt:lpstr>
      <vt:lpstr>Ich danke Ihnen für Ihre Aufmerksamkeit.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user</cp:lastModifiedBy>
  <cp:revision>57</cp:revision>
  <dcterms:created xsi:type="dcterms:W3CDTF">2012-04-12T19:13:32Z</dcterms:created>
  <dcterms:modified xsi:type="dcterms:W3CDTF">2012-04-18T13:05:28Z</dcterms:modified>
</cp:coreProperties>
</file>