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36AAB1B9-91C9-48C3-89FF-656AD32C8DF7}"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6AAB1B9-91C9-48C3-89FF-656AD32C8DF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6AAB1B9-91C9-48C3-89FF-656AD32C8DF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6AAB1B9-91C9-48C3-89FF-656AD32C8DF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6AAB1B9-91C9-48C3-89FF-656AD32C8DF7}"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6AAB1B9-91C9-48C3-89FF-656AD32C8DF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6AAB1B9-91C9-48C3-89FF-656AD32C8DF7}"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6AAB1B9-91C9-48C3-89FF-656AD32C8DF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6AAB1B9-91C9-48C3-89FF-656AD32C8DF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F733950-7A5E-4C9C-93ED-9608152998C9}"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6AAB1B9-91C9-48C3-89FF-656AD32C8DF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7F733950-7A5E-4C9C-93ED-9608152998C9}" type="datetimeFigureOut">
              <a:rPr lang="ru-RU" smtClean="0"/>
              <a:pPr/>
              <a:t>07.04.2012</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36AAB1B9-91C9-48C3-89FF-656AD32C8DF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F733950-7A5E-4C9C-93ED-9608152998C9}" type="datetimeFigureOut">
              <a:rPr lang="ru-RU" smtClean="0"/>
              <a:pPr/>
              <a:t>07.04.2012</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6AAB1B9-91C9-48C3-89FF-656AD32C8DF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643182"/>
            <a:ext cx="8501122" cy="2260856"/>
          </a:xfrm>
        </p:spPr>
        <p:txBody>
          <a:bodyPr/>
          <a:lstStyle/>
          <a:p>
            <a:pPr algn="ctr"/>
            <a:r>
              <a:rPr lang="ru-RU" sz="2800" dirty="0" smtClean="0">
                <a:latin typeface="Times New Roman" pitchFamily="18" charset="0"/>
                <a:cs typeface="Times New Roman" pitchFamily="18" charset="0"/>
              </a:rPr>
              <a:t>Доминирующее положение политической Партии. </a:t>
            </a:r>
            <a:r>
              <a:rPr lang="ru-RU" sz="2800" dirty="0" smtClean="0">
                <a:latin typeface="Times New Roman" pitchFamily="18" charset="0"/>
                <a:cs typeface="Times New Roman" pitchFamily="18" charset="0"/>
              </a:rPr>
              <a:t>Злоупотребление доминирующим положением в политике: правовые проявления и средства </a:t>
            </a:r>
            <a:r>
              <a:rPr lang="ru-RU" sz="2800" dirty="0" smtClean="0">
                <a:latin typeface="Times New Roman" pitchFamily="18" charset="0"/>
                <a:cs typeface="Times New Roman" pitchFamily="18" charset="0"/>
              </a:rPr>
              <a:t>пресечения</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34" y="4929198"/>
            <a:ext cx="8501122" cy="1508760"/>
          </a:xfrm>
        </p:spPr>
        <p:txBody>
          <a:bodyPr>
            <a:normAutofit/>
          </a:bodyPr>
          <a:lstStyle/>
          <a:p>
            <a:pPr algn="ctr"/>
            <a:r>
              <a:rPr lang="ru-RU" sz="2400" b="1" dirty="0" smtClean="0">
                <a:latin typeface="Times New Roman" pitchFamily="18" charset="0"/>
                <a:cs typeface="Times New Roman" pitchFamily="18" charset="0"/>
              </a:rPr>
              <a:t>Тезисы доклада</a:t>
            </a:r>
          </a:p>
          <a:p>
            <a:pPr algn="ctr"/>
            <a:r>
              <a:rPr lang="ru-RU" sz="2400" b="1" i="1" dirty="0" smtClean="0">
                <a:latin typeface="Times New Roman" pitchFamily="18" charset="0"/>
                <a:cs typeface="Times New Roman" pitchFamily="18" charset="0"/>
              </a:rPr>
              <a:t>Автор – Александр Горский</a:t>
            </a:r>
            <a:endParaRPr lang="ru-RU"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72560" cy="1202424"/>
          </a:xfrm>
        </p:spPr>
        <p:txBody>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428596" y="1783560"/>
            <a:ext cx="8501122" cy="4572000"/>
          </a:xfrm>
        </p:spPr>
        <p:txBody>
          <a:bodyPr>
            <a:normAutofit fontScale="85000" lnSpcReduction="10000"/>
          </a:bodyPr>
          <a:lstStyle/>
          <a:p>
            <a:pPr marL="0" indent="442913" algn="just">
              <a:buNone/>
            </a:pPr>
            <a:endParaRPr lang="ru-RU" sz="2800" dirty="0" smtClean="0">
              <a:latin typeface="Times New Roman" pitchFamily="18" charset="0"/>
              <a:cs typeface="Times New Roman" pitchFamily="18" charset="0"/>
            </a:endParaRPr>
          </a:p>
          <a:p>
            <a:pPr marL="0" indent="442913" algn="just">
              <a:buNone/>
            </a:pPr>
            <a:r>
              <a:rPr lang="ru-RU" sz="2800" dirty="0" smtClean="0">
                <a:latin typeface="Times New Roman" pitchFamily="18" charset="0"/>
                <a:cs typeface="Times New Roman" pitchFamily="18" charset="0"/>
              </a:rPr>
              <a:t>В-четвёртых, доминирующей считается партия, достижению целей которой в рамках данной политической системы не способна устойчиво препятствовать ни одна из других партий. В то же время сама партия, занимающая доминирующее положение, способна на протяжении длительного периода препятствовать достижению целей каждой из других партий. Однако </a:t>
            </a:r>
            <a:r>
              <a:rPr lang="ru-RU" sz="2800" dirty="0" err="1" smtClean="0">
                <a:latin typeface="Times New Roman" pitchFamily="18" charset="0"/>
                <a:cs typeface="Times New Roman" pitchFamily="18" charset="0"/>
              </a:rPr>
              <a:t>презюмируется</a:t>
            </a:r>
            <a:r>
              <a:rPr lang="ru-RU" sz="2800" dirty="0" smtClean="0">
                <a:latin typeface="Times New Roman" pitchFamily="18" charset="0"/>
                <a:cs typeface="Times New Roman" pitchFamily="18" charset="0"/>
              </a:rPr>
              <a:t>, что её политическое доминирование обеспечивается не путём запрета всех других партий или законодательного закрепления её монопольного господства, а в результате проведения политики, отражающей настроения большей части избирателей (рассмотренный выше «феномен веры»).</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72560" cy="1202424"/>
          </a:xfrm>
        </p:spPr>
        <p:txBody>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428596" y="1783560"/>
            <a:ext cx="8572560" cy="4860150"/>
          </a:xfrm>
        </p:spPr>
        <p:txBody>
          <a:bodyPr>
            <a:normAutofit lnSpcReduction="10000"/>
          </a:bodyPr>
          <a:lstStyle/>
          <a:p>
            <a:pPr marL="0" indent="442913" algn="just">
              <a:buNone/>
            </a:pPr>
            <a:r>
              <a:rPr lang="ru-RU" sz="2400" dirty="0" smtClean="0">
                <a:latin typeface="Times New Roman" pitchFamily="18" charset="0"/>
                <a:cs typeface="Times New Roman" pitchFamily="18" charset="0"/>
              </a:rPr>
              <a:t>В-пятых, политическое доминирование связано с избирательными циклами. Получение большинства голосов избирателей в течение нескольких избирательных кампаний (в первую очередь, связанных с выборами в парламент) позволяет говорить о формировании института доминирующей партии. </a:t>
            </a:r>
          </a:p>
          <a:p>
            <a:pPr marL="0" indent="442913" algn="just">
              <a:buNone/>
            </a:pPr>
            <a:r>
              <a:rPr lang="ru-RU" sz="2400" dirty="0" smtClean="0">
                <a:latin typeface="Times New Roman" pitchFamily="18" charset="0"/>
                <a:cs typeface="Times New Roman" pitchFamily="18" charset="0"/>
              </a:rPr>
              <a:t>В-шестых, доминирующее положение политической партии проявляется не только в законодательном органе, но и в органах исполнительной власти: государственная бюрократия находится под контролем партии. Доминирующая партия может существенным образом влиять на содержание публично-властных решений, разрабатываемых и принимаемых правительством, а также органами власти территорий (регионов, муниципалитетов).</a:t>
            </a:r>
          </a:p>
          <a:p>
            <a:pPr marL="0" indent="442913" algn="just">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02424"/>
          </a:xfrm>
        </p:spPr>
        <p:txBody>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428596" y="1783560"/>
            <a:ext cx="8572560" cy="4860150"/>
          </a:xfrm>
        </p:spPr>
        <p:txBody>
          <a:bodyPr>
            <a:normAutofit/>
          </a:bodyPr>
          <a:lstStyle/>
          <a:p>
            <a:pPr marL="0" indent="442913" algn="just">
              <a:buNone/>
            </a:pPr>
            <a:endParaRPr lang="ru-RU" sz="2400" dirty="0" smtClean="0">
              <a:latin typeface="Times New Roman" pitchFamily="18" charset="0"/>
              <a:cs typeface="Times New Roman" pitchFamily="18" charset="0"/>
            </a:endParaRPr>
          </a:p>
          <a:p>
            <a:pPr marL="0" indent="442913" algn="just">
              <a:buNone/>
            </a:pPr>
            <a:r>
              <a:rPr lang="ru-RU" sz="2400" dirty="0" smtClean="0">
                <a:latin typeface="Times New Roman" pitchFamily="18" charset="0"/>
                <a:cs typeface="Times New Roman" pitchFamily="18" charset="0"/>
              </a:rPr>
              <a:t>И наконец, в-седьмых, система с доминирующей партией подразумевает проведение выборов, предполагающих:</a:t>
            </a:r>
          </a:p>
          <a:p>
            <a:pPr marL="0" lvl="0" indent="442913" algn="just"/>
            <a:r>
              <a:rPr lang="ru-RU" sz="2400" dirty="0" err="1" smtClean="0">
                <a:latin typeface="Times New Roman" pitchFamily="18" charset="0"/>
                <a:cs typeface="Times New Roman" pitchFamily="18" charset="0"/>
              </a:rPr>
              <a:t>институциализацию</a:t>
            </a:r>
            <a:r>
              <a:rPr lang="ru-RU" sz="2400" dirty="0" smtClean="0">
                <a:latin typeface="Times New Roman" pitchFamily="18" charset="0"/>
                <a:cs typeface="Times New Roman" pitchFamily="18" charset="0"/>
              </a:rPr>
              <a:t> оппозиции (то есть создание оппозиционных партий) и её участие в выборах – наличие политической конкуренции, пусть и ограниченной значительными рамками;</a:t>
            </a:r>
          </a:p>
          <a:p>
            <a:pPr marL="0" indent="442913" algn="just"/>
            <a:r>
              <a:rPr lang="ru-RU" sz="2400" dirty="0" smtClean="0">
                <a:latin typeface="Times New Roman" pitchFamily="18" charset="0"/>
                <a:cs typeface="Times New Roman" pitchFamily="18" charset="0"/>
              </a:rPr>
              <a:t>невозможность доминирующей партии постоянно менять «правила игры» с целью укрепления своих позиций – наличие законодательных механизмов, запрещающих злоупотребление доминирующим положением</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02424"/>
          </a:xfrm>
        </p:spPr>
        <p:txBody>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428596" y="1783560"/>
            <a:ext cx="8572560" cy="4931588"/>
          </a:xfrm>
        </p:spPr>
        <p:txBody>
          <a:bodyPr/>
          <a:lstStyle/>
          <a:p>
            <a:pPr marL="0" indent="385763" algn="just">
              <a:buNone/>
            </a:pPr>
            <a:endParaRPr lang="ru-RU" dirty="0" smtClean="0">
              <a:latin typeface="Times New Roman" pitchFamily="18" charset="0"/>
              <a:cs typeface="Times New Roman" pitchFamily="18" charset="0"/>
            </a:endParaRPr>
          </a:p>
          <a:p>
            <a:pPr marL="0" indent="385763" algn="just">
              <a:buNone/>
            </a:pPr>
            <a:r>
              <a:rPr lang="ru-RU" dirty="0" smtClean="0">
                <a:latin typeface="Times New Roman" pitchFamily="18" charset="0"/>
                <a:cs typeface="Times New Roman" pitchFamily="18" charset="0"/>
              </a:rPr>
              <a:t>Таким образом, под </a:t>
            </a:r>
            <a:r>
              <a:rPr lang="ru-RU" b="1" dirty="0" smtClean="0">
                <a:latin typeface="Times New Roman" pitchFamily="18" charset="0"/>
                <a:cs typeface="Times New Roman" pitchFamily="18" charset="0"/>
              </a:rPr>
              <a:t>партией, занимающей доминирующее положение (доминирующей партией),</a:t>
            </a:r>
            <a:r>
              <a:rPr lang="ru-RU" dirty="0" smtClean="0">
                <a:latin typeface="Times New Roman" pitchFamily="18" charset="0"/>
                <a:cs typeface="Times New Roman" pitchFamily="18" charset="0"/>
              </a:rPr>
              <a:t> понимается </a:t>
            </a:r>
            <a:r>
              <a:rPr lang="ru-RU" i="1" dirty="0" smtClean="0">
                <a:latin typeface="Times New Roman" pitchFamily="18" charset="0"/>
                <a:cs typeface="Times New Roman" pitchFamily="18" charset="0"/>
              </a:rPr>
              <a:t>политическая партия, достижению большинства целей которой в рамках данной политической системы не способна устойчиво препятствовать ни одна из других политических партий, и пользующаяся поддержкой не менее 40% избирателей в течение двух и более избирательных циклов подряд.</a:t>
            </a:r>
            <a:endParaRPr lang="ru-RU"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02424"/>
          </a:xfrm>
        </p:spPr>
        <p:txBody>
          <a:bodyPr/>
          <a:lstStyle/>
          <a:p>
            <a:pPr algn="ctr"/>
            <a:r>
              <a:rPr lang="ru-RU" sz="3600" b="1" dirty="0" smtClean="0">
                <a:latin typeface="Times New Roman" pitchFamily="18" charset="0"/>
                <a:cs typeface="Times New Roman" pitchFamily="18" charset="0"/>
              </a:rPr>
              <a:t>1.2. Политическое доминирование: экономико-правовой подход</a:t>
            </a:r>
            <a:r>
              <a:rPr lang="ru-RU" dirty="0" smtClean="0"/>
              <a:t/>
            </a:r>
            <a:br>
              <a:rPr lang="ru-RU" dirty="0" smtClean="0"/>
            </a:br>
            <a:endParaRPr lang="ru-RU" dirty="0"/>
          </a:p>
        </p:txBody>
      </p:sp>
      <p:sp>
        <p:nvSpPr>
          <p:cNvPr id="3" name="Содержимое 2"/>
          <p:cNvSpPr>
            <a:spLocks noGrp="1"/>
          </p:cNvSpPr>
          <p:nvPr>
            <p:ph idx="1"/>
          </p:nvPr>
        </p:nvSpPr>
        <p:spPr>
          <a:xfrm>
            <a:off x="500034" y="1783560"/>
            <a:ext cx="8429684" cy="4931588"/>
          </a:xfrm>
        </p:spPr>
        <p:txBody>
          <a:bodyPr>
            <a:noAutofit/>
          </a:bodyPr>
          <a:lstStyle/>
          <a:p>
            <a:pPr marL="0" indent="442913" algn="just">
              <a:buNone/>
            </a:pPr>
            <a:r>
              <a:rPr lang="ru-RU" sz="2400" dirty="0" smtClean="0">
                <a:latin typeface="Times New Roman" pitchFamily="18" charset="0"/>
                <a:cs typeface="Times New Roman" pitchFamily="18" charset="0"/>
              </a:rPr>
              <a:t>В настоящее время в центре внимания общественных наук находится вопрос об экономических основах политического рынка. При этом возникают разногласия касательно возможности использования понятийного аппарата экономической науки для анализа современного политического рынка. </a:t>
            </a:r>
          </a:p>
          <a:p>
            <a:pPr marL="0" indent="442913" algn="just">
              <a:buNone/>
            </a:pPr>
            <a:r>
              <a:rPr lang="ru-RU" sz="2400" dirty="0" smtClean="0">
                <a:latin typeface="Times New Roman" pitchFamily="18" charset="0"/>
                <a:cs typeface="Times New Roman" pitchFamily="18" charset="0"/>
              </a:rPr>
              <a:t>Согласимся с авторами, поддерживающими возможность проецирования экономических институтов на политическую систему. На наш взгляд, политический рынок во многом аналогичен рынку хозяйственному (конечно, с некоторыми оговорками), что, в свою очередь, позволяет говорить о возможности использования рыночных понятий и механизмов в объяснении закономерностей политического рынка.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dirty="0" smtClean="0">
                <a:latin typeface="Times New Roman" pitchFamily="18" charset="0"/>
                <a:cs typeface="Times New Roman" pitchFamily="18" charset="0"/>
              </a:rPr>
              <a:t>1.2. Политическое доминирование: экономико-правовой подход</a:t>
            </a:r>
            <a:endParaRPr lang="ru-RU" sz="3600" dirty="0"/>
          </a:p>
        </p:txBody>
      </p:sp>
      <p:sp>
        <p:nvSpPr>
          <p:cNvPr id="3" name="Содержимое 2"/>
          <p:cNvSpPr>
            <a:spLocks noGrp="1"/>
          </p:cNvSpPr>
          <p:nvPr>
            <p:ph idx="1"/>
          </p:nvPr>
        </p:nvSpPr>
        <p:spPr>
          <a:xfrm>
            <a:off x="428596" y="1783560"/>
            <a:ext cx="8501122" cy="4931588"/>
          </a:xfrm>
        </p:spPr>
        <p:txBody>
          <a:bodyPr>
            <a:normAutofit/>
          </a:bodyPr>
          <a:lstStyle/>
          <a:p>
            <a:pPr marL="0" indent="442913" algn="just">
              <a:buNone/>
            </a:pPr>
            <a:endParaRPr lang="ru-RU" sz="2600" i="1" dirty="0" smtClean="0">
              <a:latin typeface="Times New Roman" pitchFamily="18" charset="0"/>
              <a:cs typeface="Times New Roman" pitchFamily="18" charset="0"/>
            </a:endParaRPr>
          </a:p>
          <a:p>
            <a:pPr marL="0" indent="442913" algn="just">
              <a:buNone/>
            </a:pPr>
            <a:r>
              <a:rPr lang="ru-RU" sz="2600" b="1" i="1" dirty="0" smtClean="0">
                <a:latin typeface="Times New Roman" pitchFamily="18" charset="0"/>
                <a:cs typeface="Times New Roman" pitchFamily="18" charset="0"/>
              </a:rPr>
              <a:t>Политический рынок –</a:t>
            </a:r>
            <a:r>
              <a:rPr lang="ru-RU" sz="2600" b="1"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это система производства и распределения политических благ, относительно эффективно обеспечивающая согласование значительного числа интересов различных субъектов (</a:t>
            </a:r>
            <a:r>
              <a:rPr lang="ru-RU" sz="2600" dirty="0" err="1" smtClean="0">
                <a:latin typeface="Times New Roman" pitchFamily="18" charset="0"/>
                <a:cs typeface="Times New Roman" pitchFamily="18" charset="0"/>
              </a:rPr>
              <a:t>акторов</a:t>
            </a:r>
            <a:r>
              <a:rPr lang="ru-RU" sz="2600" dirty="0" smtClean="0">
                <a:latin typeface="Times New Roman" pitchFamily="18" charset="0"/>
                <a:cs typeface="Times New Roman" pitchFamily="18" charset="0"/>
              </a:rPr>
              <a:t>) – избирателей, политиков (законодателей, политических партий и общественных объединений) и государственных служащих (администраторов, чиновников, бюрократии). Своего рода аналогом понятия «политический рынок» в юриспруденции и политологии может выступать понятие «общественно-политическая система». </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dirty="0" smtClean="0">
                <a:latin typeface="Times New Roman" pitchFamily="18" charset="0"/>
                <a:cs typeface="Times New Roman" pitchFamily="18" charset="0"/>
              </a:rPr>
              <a:t>1.2. Политическое доминирование: экономико-правовой подход</a:t>
            </a:r>
            <a:endParaRPr lang="ru-RU" sz="3600" dirty="0"/>
          </a:p>
        </p:txBody>
      </p:sp>
      <p:sp>
        <p:nvSpPr>
          <p:cNvPr id="3" name="Содержимое 2"/>
          <p:cNvSpPr>
            <a:spLocks noGrp="1"/>
          </p:cNvSpPr>
          <p:nvPr>
            <p:ph idx="1"/>
          </p:nvPr>
        </p:nvSpPr>
        <p:spPr>
          <a:xfrm>
            <a:off x="428596" y="1783560"/>
            <a:ext cx="8501122" cy="4788712"/>
          </a:xfrm>
        </p:spPr>
        <p:txBody>
          <a:bodyPr>
            <a:noAutofit/>
          </a:bodyPr>
          <a:lstStyle/>
          <a:p>
            <a:pPr marL="0" indent="442913" algn="just">
              <a:buNone/>
            </a:pPr>
            <a:r>
              <a:rPr lang="ru-RU" sz="2400" dirty="0" smtClean="0">
                <a:latin typeface="Times New Roman" pitchFamily="18" charset="0"/>
                <a:cs typeface="Times New Roman" pitchFamily="18" charset="0"/>
              </a:rPr>
              <a:t>Первое. Целью деятельности любой политической партии является производство конечного продукта – общественного блага (продукта политического действия, политического блага). С экономической точки зрения – это особый продукт производства, представляющий собой, прежде всего, услуги по выполнению определённой политической задачи. Таким образом, возникает некий политико-экономический кругооборот, во многом схожий по своим характеристикам с кругооборотом экономических благ. Только вместо домохозяйств и фирм в политико-экономическом кругообороте участвуют избиратели и политические партии, а вместо рынков потребительских товаров и услуг присутствует политический рынок, объектом которого выступают общественные блага.</a:t>
            </a:r>
          </a:p>
          <a:p>
            <a:pPr algn="just">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dirty="0" smtClean="0">
                <a:latin typeface="Times New Roman" pitchFamily="18" charset="0"/>
                <a:cs typeface="Times New Roman" pitchFamily="18" charset="0"/>
              </a:rPr>
              <a:t>1.2. Политическое доминирование: экономико-правовой подход</a:t>
            </a:r>
            <a:endParaRPr lang="ru-RU" sz="3600" dirty="0"/>
          </a:p>
        </p:txBody>
      </p:sp>
      <p:sp>
        <p:nvSpPr>
          <p:cNvPr id="3" name="Содержимое 2"/>
          <p:cNvSpPr>
            <a:spLocks noGrp="1"/>
          </p:cNvSpPr>
          <p:nvPr>
            <p:ph idx="1"/>
          </p:nvPr>
        </p:nvSpPr>
        <p:spPr>
          <a:xfrm>
            <a:off x="428596" y="1783560"/>
            <a:ext cx="8501122" cy="4860150"/>
          </a:xfrm>
        </p:spPr>
        <p:txBody>
          <a:bodyPr>
            <a:normAutofit/>
          </a:bodyPr>
          <a:lstStyle/>
          <a:p>
            <a:pPr marL="0" indent="442913" algn="just">
              <a:buNone/>
            </a:pPr>
            <a:r>
              <a:rPr lang="ru-RU" sz="2400" dirty="0" smtClean="0">
                <a:latin typeface="Times New Roman" pitchFamily="18" charset="0"/>
                <a:cs typeface="Times New Roman" pitchFamily="18" charset="0"/>
              </a:rPr>
              <a:t>Анализ ч. 1 ст. 5 Федерального закона «О защите конкуренции» позволяет определить цель деятельности доминирующего хозяйствующего субъекта как </a:t>
            </a:r>
            <a:r>
              <a:rPr lang="ru-RU" sz="2400" i="1" dirty="0" smtClean="0">
                <a:latin typeface="Times New Roman" pitchFamily="18" charset="0"/>
                <a:cs typeface="Times New Roman" pitchFamily="18" charset="0"/>
              </a:rPr>
              <a:t>оказание решающего влияния на общие условия обращения товара на соответствующем товарном рынке.</a:t>
            </a:r>
            <a:r>
              <a:rPr lang="ru-RU" sz="2400" dirty="0" smtClean="0">
                <a:latin typeface="Times New Roman" pitchFamily="18" charset="0"/>
                <a:cs typeface="Times New Roman" pitchFamily="18" charset="0"/>
              </a:rPr>
              <a:t> Отсюда, проведя параллель с целью доминирования хозяйствующего субъекта, определим цель политического доминирования как </a:t>
            </a:r>
            <a:r>
              <a:rPr lang="ru-RU" sz="2400" i="1" dirty="0" smtClean="0">
                <a:latin typeface="Times New Roman" pitchFamily="18" charset="0"/>
                <a:cs typeface="Times New Roman" pitchFamily="18" charset="0"/>
              </a:rPr>
              <a:t>оказание решающего влияния на условия обращения общественных благ на политическом рынке.</a:t>
            </a:r>
            <a:r>
              <a:rPr lang="ru-RU" sz="2400" dirty="0" smtClean="0">
                <a:latin typeface="Times New Roman" pitchFamily="18" charset="0"/>
                <a:cs typeface="Times New Roman" pitchFamily="18" charset="0"/>
              </a:rPr>
              <a:t> При этом под благами могут пониматься: политические обещания (программы партий), распределение руководящих постов по итогам выборов и в процессе производного представительства и т.д.</a:t>
            </a:r>
          </a:p>
          <a:p>
            <a:pPr algn="just">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dirty="0" smtClean="0">
                <a:latin typeface="Times New Roman" pitchFamily="18" charset="0"/>
                <a:cs typeface="Times New Roman" pitchFamily="18" charset="0"/>
              </a:rPr>
              <a:t>1.2. Политическое доминирование: экономико-правовой подход</a:t>
            </a:r>
            <a:endParaRPr lang="ru-RU" sz="3600" dirty="0"/>
          </a:p>
        </p:txBody>
      </p:sp>
      <p:sp>
        <p:nvSpPr>
          <p:cNvPr id="3" name="Содержимое 2"/>
          <p:cNvSpPr>
            <a:spLocks noGrp="1"/>
          </p:cNvSpPr>
          <p:nvPr>
            <p:ph idx="1"/>
          </p:nvPr>
        </p:nvSpPr>
        <p:spPr>
          <a:xfrm>
            <a:off x="500034" y="1783560"/>
            <a:ext cx="8429684" cy="4931588"/>
          </a:xfrm>
        </p:spPr>
        <p:txBody>
          <a:bodyPr>
            <a:normAutofit fontScale="77500" lnSpcReduction="20000"/>
          </a:bodyPr>
          <a:lstStyle/>
          <a:p>
            <a:pPr marL="0" indent="442913" algn="just">
              <a:buNone/>
            </a:pPr>
            <a:endParaRPr lang="ru-RU" sz="3100" dirty="0" smtClean="0">
              <a:latin typeface="Times New Roman" pitchFamily="18" charset="0"/>
              <a:cs typeface="Times New Roman" pitchFamily="18" charset="0"/>
            </a:endParaRPr>
          </a:p>
          <a:p>
            <a:pPr marL="0" indent="442913" algn="just">
              <a:buNone/>
            </a:pPr>
            <a:r>
              <a:rPr lang="ru-RU" sz="3100" dirty="0" smtClean="0">
                <a:latin typeface="Times New Roman" pitchFamily="18" charset="0"/>
                <a:cs typeface="Times New Roman" pitchFamily="18" charset="0"/>
              </a:rPr>
              <a:t>Второе. Как отмечалось ранее, одним из основных признаков политической партии, занимающей доминирующее положение, является её количественное преобладание над всеми остальными партиями. Обратившись к антимонопольному законодательству, мы также увидим наличие количественной характеристики в определении доминирующего положения хозяйствующего субъекта. </a:t>
            </a:r>
          </a:p>
          <a:p>
            <a:pPr marL="0" indent="442913" algn="just">
              <a:buNone/>
            </a:pPr>
            <a:r>
              <a:rPr lang="ru-RU" sz="3100" dirty="0" smtClean="0">
                <a:latin typeface="Times New Roman" pitchFamily="18" charset="0"/>
                <a:cs typeface="Times New Roman" pitchFamily="18" charset="0"/>
              </a:rPr>
              <a:t>Третье. Согласно ч. 1 ст. 5 Федерального закона «О защите конкуренции» доминирующее положение хозяйствующего субъекта, помимо рассмотренных выше признаков, может проявляться в способности такого субъекта устранять с товарного рынка других хозяйствующих субъектов, а также затруднять доступ на этот товарный рынок иным хозяйствующим субъектам.</a:t>
            </a:r>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02424"/>
          </a:xfrm>
        </p:spPr>
        <p:txBody>
          <a:bodyPr/>
          <a:lstStyle/>
          <a:p>
            <a:pPr algn="ctr"/>
            <a:r>
              <a:rPr lang="ru-RU" sz="3600" b="1" dirty="0" smtClean="0">
                <a:latin typeface="Times New Roman" pitchFamily="18" charset="0"/>
                <a:cs typeface="Times New Roman" pitchFamily="18" charset="0"/>
              </a:rPr>
              <a:t>1.2. Политическое доминирование: экономико-правовой подход</a:t>
            </a:r>
            <a:endParaRPr lang="ru-RU" sz="3600" dirty="0"/>
          </a:p>
        </p:txBody>
      </p:sp>
      <p:sp>
        <p:nvSpPr>
          <p:cNvPr id="3" name="Содержимое 2"/>
          <p:cNvSpPr>
            <a:spLocks noGrp="1"/>
          </p:cNvSpPr>
          <p:nvPr>
            <p:ph idx="1"/>
          </p:nvPr>
        </p:nvSpPr>
        <p:spPr>
          <a:xfrm>
            <a:off x="428596" y="1783560"/>
            <a:ext cx="8572560" cy="4860150"/>
          </a:xfrm>
        </p:spPr>
        <p:txBody>
          <a:bodyPr>
            <a:normAutofit fontScale="85000" lnSpcReduction="20000"/>
          </a:bodyPr>
          <a:lstStyle/>
          <a:p>
            <a:pPr marL="57150" indent="385763" algn="just">
              <a:buNone/>
            </a:pPr>
            <a:r>
              <a:rPr lang="ru-RU" sz="3100" dirty="0" smtClean="0">
                <a:latin typeface="Times New Roman" pitchFamily="18" charset="0"/>
                <a:cs typeface="Times New Roman" pitchFamily="18" charset="0"/>
              </a:rPr>
              <a:t>В равной степени такой подход может быть применён и к доминирующей партии. Политическая партия, доминирующая на политическом рынке, занимает «уникальное» положение. Фактически она становится монополистом, владеющим ограниченным ресурсом власти. Это означает, что доминирующая партия получает возможность осуществлять свою волю независимо от мнения других политических партий. При удачном использовании своего положения доминирующая партия может увеличивать поддержку со стороны избирателей (или сохранять её на необходимом для политического доминирования уровне), тем самым, устраняя с политического рынка другие партии. И при этом возникает проблема злоупотребления партией доминирующим положением.</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latin typeface="Times New Roman" pitchFamily="18" charset="0"/>
                <a:cs typeface="Times New Roman" pitchFamily="18" charset="0"/>
              </a:rPr>
              <a:t>Введение</a:t>
            </a:r>
            <a:endParaRPr lang="ru-RU" sz="40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chor="ctr">
            <a:normAutofit fontScale="77500" lnSpcReduction="20000"/>
          </a:bodyPr>
          <a:lstStyle/>
          <a:p>
            <a:pPr marL="3175" indent="527050" algn="just">
              <a:lnSpc>
                <a:spcPct val="120000"/>
              </a:lnSpc>
              <a:buNone/>
            </a:pPr>
            <a:r>
              <a:rPr lang="ru-RU" sz="3600" dirty="0" smtClean="0">
                <a:latin typeface="Times New Roman" pitchFamily="18" charset="0"/>
                <a:cs typeface="Times New Roman" pitchFamily="18" charset="0"/>
              </a:rPr>
              <a:t>Мировая практика знает немного примеров многопартийных систем с доминирующей партией. Их порядка десяти:</a:t>
            </a:r>
          </a:p>
          <a:p>
            <a:pPr marL="3175" indent="-3175">
              <a:lnSpc>
                <a:spcPct val="120000"/>
              </a:lnSpc>
              <a:buNone/>
            </a:pPr>
            <a:r>
              <a:rPr lang="ru-RU" sz="3600" b="1" i="1" dirty="0" smtClean="0">
                <a:latin typeface="Times New Roman" pitchFamily="18" charset="0"/>
                <a:cs typeface="Times New Roman" pitchFamily="18" charset="0"/>
              </a:rPr>
              <a:t>Швеция –</a:t>
            </a:r>
            <a:r>
              <a:rPr lang="ru-RU" sz="3600" i="1" dirty="0" smtClean="0">
                <a:latin typeface="Times New Roman" pitchFamily="18" charset="0"/>
                <a:cs typeface="Times New Roman" pitchFamily="18" charset="0"/>
              </a:rPr>
              <a:t> </a:t>
            </a:r>
            <a:r>
              <a:rPr lang="ru-RU" sz="3600" dirty="0" smtClean="0">
                <a:latin typeface="Times New Roman" pitchFamily="18" charset="0"/>
                <a:cs typeface="Times New Roman" pitchFamily="18" charset="0"/>
              </a:rPr>
              <a:t>Социал-демократическая рабочая партия (1920-2006, с небольшими перерывами).</a:t>
            </a:r>
          </a:p>
          <a:p>
            <a:pPr marL="3175" indent="-3175">
              <a:lnSpc>
                <a:spcPct val="120000"/>
              </a:lnSpc>
              <a:buNone/>
            </a:pPr>
            <a:r>
              <a:rPr lang="ru-RU" sz="3600" b="1" i="1" dirty="0" smtClean="0">
                <a:latin typeface="Times New Roman" pitchFamily="18" charset="0"/>
                <a:cs typeface="Times New Roman" pitchFamily="18" charset="0"/>
              </a:rPr>
              <a:t>Мексика –</a:t>
            </a:r>
            <a:r>
              <a:rPr lang="ru-RU" sz="3600" i="1"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Институционно-революционная</a:t>
            </a:r>
            <a:r>
              <a:rPr lang="ru-RU" sz="3600" dirty="0" smtClean="0">
                <a:latin typeface="Times New Roman" pitchFamily="18" charset="0"/>
                <a:cs typeface="Times New Roman" pitchFamily="18" charset="0"/>
              </a:rPr>
              <a:t> партия (1930-2000).</a:t>
            </a:r>
          </a:p>
          <a:p>
            <a:pPr marL="3175" indent="-3175">
              <a:lnSpc>
                <a:spcPct val="120000"/>
              </a:lnSpc>
              <a:buNone/>
            </a:pPr>
            <a:r>
              <a:rPr lang="ru-RU" sz="3600" b="1" i="1" dirty="0" smtClean="0">
                <a:latin typeface="Times New Roman" pitchFamily="18" charset="0"/>
                <a:cs typeface="Times New Roman" pitchFamily="18" charset="0"/>
              </a:rPr>
              <a:t>Индия –</a:t>
            </a:r>
            <a:r>
              <a:rPr lang="ru-RU" sz="3600" dirty="0" smtClean="0">
                <a:latin typeface="Times New Roman" pitchFamily="18" charset="0"/>
                <a:cs typeface="Times New Roman" pitchFamily="18" charset="0"/>
              </a:rPr>
              <a:t> Индийский национальный конгресс (1947-1977,  1980-1989, 1991-1996, 2004-н/в).</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72560" cy="1273862"/>
          </a:xfrm>
        </p:spPr>
        <p:txBody>
          <a:bodyPr/>
          <a:lstStyle/>
          <a:p>
            <a:pPr algn="ctr"/>
            <a:r>
              <a:rPr lang="ru-RU" sz="3600" b="1" dirty="0" smtClean="0">
                <a:latin typeface="Times New Roman" pitchFamily="18" charset="0"/>
                <a:cs typeface="Times New Roman" pitchFamily="18" charset="0"/>
              </a:rPr>
              <a:t>1.2. Политическое доминирование: экономико-правовой подход</a:t>
            </a:r>
            <a:endParaRPr lang="ru-RU" sz="3600" dirty="0"/>
          </a:p>
        </p:txBody>
      </p:sp>
      <p:sp>
        <p:nvSpPr>
          <p:cNvPr id="3" name="Содержимое 2"/>
          <p:cNvSpPr>
            <a:spLocks noGrp="1"/>
          </p:cNvSpPr>
          <p:nvPr>
            <p:ph idx="1"/>
          </p:nvPr>
        </p:nvSpPr>
        <p:spPr>
          <a:xfrm>
            <a:off x="428596" y="1783560"/>
            <a:ext cx="8501122" cy="4860150"/>
          </a:xfrm>
        </p:spPr>
        <p:txBody>
          <a:bodyPr>
            <a:normAutofit fontScale="32500" lnSpcReduction="20000"/>
          </a:bodyPr>
          <a:lstStyle/>
          <a:p>
            <a:pPr marL="0" indent="442913" algn="just">
              <a:buNone/>
            </a:pPr>
            <a:r>
              <a:rPr lang="ru-RU" sz="6800" dirty="0" smtClean="0">
                <a:latin typeface="Times New Roman" pitchFamily="18" charset="0"/>
                <a:cs typeface="Times New Roman" pitchFamily="18" charset="0"/>
              </a:rPr>
              <a:t>«Доминирующим положением можно признать положение политической партии на политическом рынке, дающее такой политической партии возможность оказывать решающее влияние на принятие публично-властных решений в парламенте и иных органах государственной власти, и (или) устранять с политического рынка другие политические партии, и (или) затруднять доступ на этот рынок другим политическим партиям. Доминирующим можно признать положение политической партии:</a:t>
            </a:r>
          </a:p>
          <a:p>
            <a:pPr marL="0" lvl="0" indent="442913" algn="just"/>
            <a:r>
              <a:rPr lang="ru-RU" sz="6800" dirty="0" smtClean="0">
                <a:latin typeface="Times New Roman" pitchFamily="18" charset="0"/>
                <a:cs typeface="Times New Roman" pitchFamily="18" charset="0"/>
              </a:rPr>
              <a:t>обладающей более 40% депутатских мандатов в парламенте;</a:t>
            </a:r>
          </a:p>
          <a:p>
            <a:pPr marL="0" lvl="0" indent="442913" algn="just"/>
            <a:r>
              <a:rPr lang="ru-RU" sz="6800" dirty="0" smtClean="0">
                <a:latin typeface="Times New Roman" pitchFamily="18" charset="0"/>
                <a:cs typeface="Times New Roman" pitchFamily="18" charset="0"/>
              </a:rPr>
              <a:t>обладающей менее 40% депутатских мандатов в парламенте, если количество депутатских мандатов у данной политической партии остаётся неизменным или подвержено малозначительным изменениям в течение двух созывов парламента подряд.</a:t>
            </a:r>
          </a:p>
          <a:p>
            <a:pPr marL="0" indent="442913" algn="just">
              <a:buNone/>
            </a:pPr>
            <a:r>
              <a:rPr lang="ru-RU" sz="6800" dirty="0" smtClean="0">
                <a:latin typeface="Times New Roman" pitchFamily="18" charset="0"/>
                <a:cs typeface="Times New Roman" pitchFamily="18" charset="0"/>
              </a:rPr>
              <a:t>При этом не может быть признано доминирующим положение политической партии, обладающей менее 30% депутатских мандатов в парламенте».</a:t>
            </a:r>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42878" y="2357430"/>
            <a:ext cx="8501122" cy="1988242"/>
          </a:xfrm>
        </p:spPr>
        <p:txBody>
          <a:bodyPr/>
          <a:lstStyle/>
          <a:p>
            <a:pPr algn="ctr"/>
            <a:r>
              <a:rPr lang="ru-RU" sz="3600" b="1" dirty="0" smtClean="0">
                <a:latin typeface="Times New Roman" pitchFamily="18" charset="0"/>
                <a:cs typeface="Times New Roman" pitchFamily="18" charset="0"/>
              </a:rPr>
              <a:t>2. ОГРАНИЧЕНИЕ ДОМИНИРУЮЩЕГО ПОЛОЖЕНИЯ ПАРТИИ</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2214554"/>
            <a:ext cx="8501122" cy="1845366"/>
          </a:xfrm>
        </p:spPr>
        <p:txBody>
          <a:bodyPr/>
          <a:lstStyle/>
          <a:p>
            <a:pPr algn="ctr"/>
            <a:r>
              <a:rPr lang="ru-RU" sz="3600" dirty="0" smtClean="0">
                <a:latin typeface="Times New Roman" pitchFamily="18" charset="0"/>
                <a:cs typeface="Times New Roman" pitchFamily="18" charset="0"/>
              </a:rPr>
              <a:t>Почему необходимо ограничивать доминирующее положение политической партии?</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72560" cy="1202424"/>
          </a:xfrm>
        </p:spPr>
        <p:txBody>
          <a:bodyPr/>
          <a:lstStyle/>
          <a:p>
            <a:pPr algn="ctr"/>
            <a:r>
              <a:rPr lang="ru-RU" sz="3600" b="1" dirty="0" smtClean="0">
                <a:latin typeface="Times New Roman" pitchFamily="18" charset="0"/>
                <a:cs typeface="Times New Roman" pitchFamily="18" charset="0"/>
              </a:rPr>
              <a:t>2.1. Понятие злоупотребления доминирующим положением</a:t>
            </a:r>
            <a:r>
              <a:rPr lang="ru-RU" dirty="0" smtClean="0"/>
              <a:t/>
            </a:r>
            <a:br>
              <a:rPr lang="ru-RU" dirty="0" smtClean="0"/>
            </a:br>
            <a:endParaRPr lang="ru-RU" dirty="0"/>
          </a:p>
        </p:txBody>
      </p:sp>
      <p:sp>
        <p:nvSpPr>
          <p:cNvPr id="3" name="Содержимое 2"/>
          <p:cNvSpPr>
            <a:spLocks noGrp="1"/>
          </p:cNvSpPr>
          <p:nvPr>
            <p:ph idx="1"/>
          </p:nvPr>
        </p:nvSpPr>
        <p:spPr>
          <a:xfrm>
            <a:off x="428596" y="1783560"/>
            <a:ext cx="8572560" cy="4860150"/>
          </a:xfrm>
        </p:spPr>
        <p:txBody>
          <a:bodyPr>
            <a:normAutofit/>
          </a:bodyPr>
          <a:lstStyle/>
          <a:p>
            <a:pPr marL="0" indent="442913" algn="just">
              <a:buNone/>
            </a:pPr>
            <a:endParaRPr lang="ru-RU" sz="2400" dirty="0" smtClean="0">
              <a:latin typeface="Times New Roman" pitchFamily="18" charset="0"/>
              <a:cs typeface="Times New Roman" pitchFamily="18" charset="0"/>
            </a:endParaRPr>
          </a:p>
          <a:p>
            <a:pPr marL="0" indent="442913" algn="just">
              <a:buNone/>
            </a:pPr>
            <a:endParaRPr lang="ru-RU" sz="2400" dirty="0" smtClean="0">
              <a:latin typeface="Times New Roman" pitchFamily="18" charset="0"/>
              <a:cs typeface="Times New Roman" pitchFamily="18" charset="0"/>
            </a:endParaRPr>
          </a:p>
          <a:p>
            <a:pPr marL="0" indent="442913" algn="just">
              <a:buNone/>
            </a:pPr>
            <a:r>
              <a:rPr lang="ru-RU" sz="2400" dirty="0" smtClean="0">
                <a:latin typeface="Times New Roman" pitchFamily="18" charset="0"/>
                <a:cs typeface="Times New Roman" pitchFamily="18" charset="0"/>
              </a:rPr>
              <a:t>Злоупотребление партией доминирующим положением представляет собой, на наш взгляд, одну из форм злоупотребления правом. Лицо может злоупотреблять лишь субъективным правом, под которым понимаются не только права и свободы, но и властные или должностные полномочия. Таким образом, политическая партия, являясь носителем прав, вполне может быть субъектом, злоупотребляющим ими.</a:t>
            </a:r>
          </a:p>
          <a:p>
            <a:pPr marL="0" indent="442913" algn="just">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dirty="0" smtClean="0">
                <a:latin typeface="Times New Roman" pitchFamily="18" charset="0"/>
                <a:cs typeface="Times New Roman" pitchFamily="18" charset="0"/>
              </a:rPr>
              <a:t>2.1. Понятие злоупотребления доминирующим положением</a:t>
            </a:r>
            <a:endParaRPr lang="ru-RU" sz="3600" dirty="0"/>
          </a:p>
        </p:txBody>
      </p:sp>
      <p:sp>
        <p:nvSpPr>
          <p:cNvPr id="3" name="Содержимое 2"/>
          <p:cNvSpPr>
            <a:spLocks noGrp="1"/>
          </p:cNvSpPr>
          <p:nvPr>
            <p:ph idx="1"/>
          </p:nvPr>
        </p:nvSpPr>
        <p:spPr>
          <a:xfrm>
            <a:off x="428596" y="1783560"/>
            <a:ext cx="8501122" cy="5074440"/>
          </a:xfrm>
        </p:spPr>
        <p:txBody>
          <a:bodyPr>
            <a:normAutofit fontScale="47500" lnSpcReduction="20000"/>
          </a:bodyPr>
          <a:lstStyle/>
          <a:p>
            <a:pPr marL="0" indent="442913" algn="just">
              <a:buNone/>
            </a:pPr>
            <a:r>
              <a:rPr lang="ru-RU" sz="4200" dirty="0" smtClean="0">
                <a:latin typeface="Times New Roman" pitchFamily="18" charset="0"/>
                <a:cs typeface="Times New Roman" pitchFamily="18" charset="0"/>
              </a:rPr>
              <a:t>Злоупотребление политической партией своим доминирующим положением (как форма злоупотребления правом) основывается на убеждении данного субъекта политического рынка в превосходстве своих прав и интересов над правами и интересами контрагентов – иных политических партий. Такое убеждение позволяет игнорировать интересы других субъектов, либо сознательно стремиться к не подпадающему под юридическую ответственность причинению вреда публичным или частным интересам, которые воспринимаются как чужие. Одной из причин такого злоупотребления является отношение доминирующей партии к праву только как к инструменту обеспечения её целей, а в результате злоупотребления своими правами «страдает юридически признанная свобода, предоставляемая в одинаковом объёме объективным правом того или иного государственно-организованного общества каждому из его членов на определённом этапе развития». Соответствующая оценка применима к ситуациям, когда политическая партия, занимающая доминирующее положение, преследует цель, вытекающую не из интереса общества, а из её субъективного интереса или из политической конъюнктуры. Из этого следует недопустимость подмены при пользовании правами конституционных целей целями эгоистичными или корыстными.</a:t>
            </a:r>
          </a:p>
          <a:p>
            <a:pPr>
              <a:buNone/>
            </a:pP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02424"/>
          </a:xfrm>
        </p:spPr>
        <p:txBody>
          <a:bodyPr/>
          <a:lstStyle/>
          <a:p>
            <a:pPr algn="ctr"/>
            <a:r>
              <a:rPr lang="ru-RU" sz="3600" b="1" dirty="0" smtClean="0">
                <a:latin typeface="Times New Roman" pitchFamily="18" charset="0"/>
                <a:cs typeface="Times New Roman" pitchFamily="18" charset="0"/>
              </a:rPr>
              <a:t>2.1. Понятие злоупотребления доминирующим положением</a:t>
            </a:r>
            <a:endParaRPr lang="ru-RU" sz="3600" dirty="0"/>
          </a:p>
        </p:txBody>
      </p:sp>
      <p:sp>
        <p:nvSpPr>
          <p:cNvPr id="3" name="Содержимое 2"/>
          <p:cNvSpPr>
            <a:spLocks noGrp="1"/>
          </p:cNvSpPr>
          <p:nvPr>
            <p:ph idx="1"/>
          </p:nvPr>
        </p:nvSpPr>
        <p:spPr>
          <a:xfrm>
            <a:off x="500034" y="1783560"/>
            <a:ext cx="8429684" cy="4860150"/>
          </a:xfrm>
        </p:spPr>
        <p:txBody>
          <a:bodyPr>
            <a:normAutofit fontScale="92500" lnSpcReduction="10000"/>
          </a:bodyPr>
          <a:lstStyle/>
          <a:p>
            <a:pPr marL="0" indent="442913" algn="just">
              <a:buNone/>
            </a:pPr>
            <a:r>
              <a:rPr lang="ru-RU" sz="2800" dirty="0" smtClean="0">
                <a:latin typeface="Times New Roman" pitchFamily="18" charset="0"/>
                <a:cs typeface="Times New Roman" pitchFamily="18" charset="0"/>
              </a:rPr>
              <a:t>Издаваемые нормативные правовые акты всегда в определённой мере затрагивают права и свободы человека. В этой связи появляется опасность злоупотребления правом в процессе правотворчества, в частности законотворчества. Поэтому властное злоупотребление правом, каковым является злоупотребление политической партией доминирующем положением, ввиду очевидности </a:t>
            </a:r>
            <a:r>
              <a:rPr lang="ru-RU" sz="2800" dirty="0" err="1" smtClean="0">
                <a:latin typeface="Times New Roman" pitchFamily="18" charset="0"/>
                <a:cs typeface="Times New Roman" pitchFamily="18" charset="0"/>
              </a:rPr>
              <a:t>бóльших</a:t>
            </a:r>
            <a:r>
              <a:rPr lang="ru-RU" sz="2800" dirty="0" smtClean="0">
                <a:latin typeface="Times New Roman" pitchFamily="18" charset="0"/>
                <a:cs typeface="Times New Roman" pitchFamily="18" charset="0"/>
              </a:rPr>
              <a:t> (по сравнению с злоупотреблением частным лицом своими правами) масштабами социальных деформаций при нормативно-правовом </a:t>
            </a:r>
            <a:r>
              <a:rPr lang="ru-RU" sz="2800" dirty="0" err="1" smtClean="0">
                <a:latin typeface="Times New Roman" pitchFamily="18" charset="0"/>
                <a:cs typeface="Times New Roman" pitchFamily="18" charset="0"/>
              </a:rPr>
              <a:t>опосредовании</a:t>
            </a:r>
            <a:r>
              <a:rPr lang="ru-RU" sz="2800" dirty="0" smtClean="0">
                <a:latin typeface="Times New Roman" pitchFamily="18" charset="0"/>
                <a:cs typeface="Times New Roman" pitchFamily="18" charset="0"/>
              </a:rPr>
              <a:t>, безусловно, недопустимо и должно предупреждаться и устраняться средствами правосудия, в том числе конституционного.</a:t>
            </a:r>
          </a:p>
          <a:p>
            <a:pPr>
              <a:buNone/>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72560" cy="1273862"/>
          </a:xfrm>
        </p:spPr>
        <p:txBody>
          <a:bodyPr/>
          <a:lstStyle/>
          <a:p>
            <a:pPr algn="ctr"/>
            <a:r>
              <a:rPr lang="ru-RU" sz="3600" b="1" dirty="0" smtClean="0">
                <a:latin typeface="Times New Roman" pitchFamily="18" charset="0"/>
                <a:cs typeface="Times New Roman" pitchFamily="18" charset="0"/>
              </a:rPr>
              <a:t>2.1. Понятие злоупотребления доминирующим положением</a:t>
            </a:r>
            <a:endParaRPr lang="ru-RU" sz="3600" dirty="0"/>
          </a:p>
        </p:txBody>
      </p:sp>
      <p:sp>
        <p:nvSpPr>
          <p:cNvPr id="3" name="Содержимое 2"/>
          <p:cNvSpPr>
            <a:spLocks noGrp="1"/>
          </p:cNvSpPr>
          <p:nvPr>
            <p:ph idx="1"/>
          </p:nvPr>
        </p:nvSpPr>
        <p:spPr>
          <a:xfrm>
            <a:off x="500034" y="1783560"/>
            <a:ext cx="8429684" cy="4860150"/>
          </a:xfrm>
        </p:spPr>
        <p:txBody>
          <a:bodyPr>
            <a:noAutofit/>
          </a:bodyPr>
          <a:lstStyle/>
          <a:p>
            <a:pPr marL="0" indent="442913" algn="just">
              <a:buNone/>
            </a:pPr>
            <a:r>
              <a:rPr lang="ru-RU" sz="2100" dirty="0" smtClean="0">
                <a:latin typeface="Times New Roman" pitchFamily="18" charset="0"/>
                <a:cs typeface="Times New Roman" pitchFamily="18" charset="0"/>
              </a:rPr>
              <a:t>Злоупотребление политической партией своим доминирующим положением является, на наш взгляд, исключительно публично-правовым нарушением, вне зависимости от того, причиняется ли вред законным интересам кого-то из субъектов политического рынка. Наиболее ярким примером, иллюстрирующим публично-правовую природу злоупотребления доминирующим положением, является намеренное принятие представительным органом нормативного правового акта, усиливающего доминирующее положение партии. </a:t>
            </a:r>
          </a:p>
          <a:p>
            <a:pPr marL="0" indent="442913" algn="just">
              <a:buNone/>
            </a:pPr>
            <a:r>
              <a:rPr lang="ru-RU" sz="2100" dirty="0" smtClean="0">
                <a:latin typeface="Times New Roman" pitchFamily="18" charset="0"/>
                <a:cs typeface="Times New Roman" pitchFamily="18" charset="0"/>
              </a:rPr>
              <a:t>Кроме этого, злоупотребление доминирующим положением проявляется в возможности доминирующей партии, используя свой политический потенциал, создать дискриминационные условия для конкурентов. Они, в свою очередь, теряют преимущества, которые могли бы получить в условиях конкурентного политического рынка, если бы доминирующая партия не воспользовалась своим «уникальным» положением.</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02424"/>
          </a:xfrm>
        </p:spPr>
        <p:txBody>
          <a:bodyPr/>
          <a:lstStyle/>
          <a:p>
            <a:pPr algn="ctr"/>
            <a:r>
              <a:rPr lang="ru-RU" sz="3600" b="1" dirty="0" smtClean="0">
                <a:latin typeface="Times New Roman" pitchFamily="18" charset="0"/>
                <a:cs typeface="Times New Roman" pitchFamily="18" charset="0"/>
              </a:rPr>
              <a:t>2.1. Понятие злоупотребления доминирующим положением</a:t>
            </a:r>
            <a:endParaRPr lang="ru-RU" sz="3600" dirty="0"/>
          </a:p>
        </p:txBody>
      </p:sp>
      <p:sp>
        <p:nvSpPr>
          <p:cNvPr id="3" name="Содержимое 2"/>
          <p:cNvSpPr>
            <a:spLocks noGrp="1"/>
          </p:cNvSpPr>
          <p:nvPr>
            <p:ph idx="1"/>
          </p:nvPr>
        </p:nvSpPr>
        <p:spPr>
          <a:xfrm>
            <a:off x="500034" y="1783560"/>
            <a:ext cx="8429684" cy="4572000"/>
          </a:xfrm>
        </p:spPr>
        <p:txBody>
          <a:bodyPr>
            <a:normAutofit/>
          </a:bodyPr>
          <a:lstStyle/>
          <a:p>
            <a:pPr marL="0" indent="442913" algn="just">
              <a:buNone/>
            </a:pPr>
            <a:endParaRPr lang="ru-RU" sz="2600" dirty="0" smtClean="0">
              <a:latin typeface="Times New Roman" pitchFamily="18" charset="0"/>
              <a:cs typeface="Times New Roman" pitchFamily="18" charset="0"/>
            </a:endParaRPr>
          </a:p>
          <a:p>
            <a:pPr marL="0" indent="442913" algn="just">
              <a:buNone/>
            </a:pPr>
            <a:r>
              <a:rPr lang="ru-RU" sz="2600" dirty="0" smtClean="0">
                <a:latin typeface="Times New Roman" pitchFamily="18" charset="0"/>
                <a:cs typeface="Times New Roman" pitchFamily="18" charset="0"/>
              </a:rPr>
              <a:t>Таким образом, под </a:t>
            </a:r>
            <a:r>
              <a:rPr lang="ru-RU" sz="2600" b="1" dirty="0" smtClean="0">
                <a:latin typeface="Times New Roman" pitchFamily="18" charset="0"/>
                <a:cs typeface="Times New Roman" pitchFamily="18" charset="0"/>
              </a:rPr>
              <a:t>злоупотреблением политической партией доминирующим положением </a:t>
            </a:r>
            <a:r>
              <a:rPr lang="ru-RU" sz="2600" dirty="0" smtClean="0">
                <a:latin typeface="Times New Roman" pitchFamily="18" charset="0"/>
                <a:cs typeface="Times New Roman" pitchFamily="18" charset="0"/>
              </a:rPr>
              <a:t>следует понимать </a:t>
            </a:r>
            <a:r>
              <a:rPr lang="ru-RU" sz="2600" i="1" dirty="0" smtClean="0">
                <a:latin typeface="Times New Roman" pitchFamily="18" charset="0"/>
                <a:cs typeface="Times New Roman" pitchFamily="18" charset="0"/>
              </a:rPr>
              <a:t>формально законное деяние (действие или бездействие) политической партии, занимающей доминирующее положение, прямо либо косвенно направленное на недопущение, ограничение либо устранение политической конкуренции, причиняющее вред правам и законным интересам иных субъектов политического рынка.</a:t>
            </a:r>
            <a:endParaRPr lang="ru-RU"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429684" cy="1202424"/>
          </a:xfrm>
        </p:spPr>
        <p:txBody>
          <a:bodyPr/>
          <a:lstStyle/>
          <a:p>
            <a:pPr algn="ctr"/>
            <a:r>
              <a:rPr lang="ru-RU" sz="3600" b="1" dirty="0" smtClean="0">
                <a:latin typeface="Times New Roman" pitchFamily="18" charset="0"/>
                <a:cs typeface="Times New Roman" pitchFamily="18" charset="0"/>
              </a:rPr>
              <a:t>2.1. Понятие злоупотребления доминирующим положением</a:t>
            </a:r>
            <a:endParaRPr lang="ru-RU" sz="3600" dirty="0"/>
          </a:p>
        </p:txBody>
      </p:sp>
      <p:sp>
        <p:nvSpPr>
          <p:cNvPr id="3" name="Содержимое 2"/>
          <p:cNvSpPr>
            <a:spLocks noGrp="1"/>
          </p:cNvSpPr>
          <p:nvPr>
            <p:ph idx="1"/>
          </p:nvPr>
        </p:nvSpPr>
        <p:spPr>
          <a:xfrm>
            <a:off x="428596" y="1783560"/>
            <a:ext cx="8501122" cy="4860150"/>
          </a:xfrm>
        </p:spPr>
        <p:txBody>
          <a:bodyPr>
            <a:normAutofit/>
          </a:bodyPr>
          <a:lstStyle/>
          <a:p>
            <a:pPr marL="0" indent="442913" algn="just">
              <a:buNone/>
            </a:pPr>
            <a:endParaRPr lang="ru-RU" sz="2400" dirty="0" smtClean="0">
              <a:latin typeface="Times New Roman" pitchFamily="18" charset="0"/>
              <a:cs typeface="Times New Roman" pitchFamily="18" charset="0"/>
            </a:endParaRPr>
          </a:p>
          <a:p>
            <a:pPr marL="0" indent="442913" algn="just">
              <a:buNone/>
            </a:pPr>
            <a:r>
              <a:rPr lang="ru-RU" sz="2400" dirty="0" smtClean="0">
                <a:latin typeface="Times New Roman" pitchFamily="18" charset="0"/>
                <a:cs typeface="Times New Roman" pitchFamily="18" charset="0"/>
              </a:rPr>
              <a:t>Наиболее опасными для политической конкуренции являются положения законодательства, позволяющие закреплять и усиливать доминирующее положение одной партии. Применяя терминологию антимонопольного законодательства, это может выразиться в создании: 1) дискриминационных условий; 2) препятствий доступу на рынок (см. </a:t>
            </a:r>
            <a:r>
              <a:rPr lang="ru-RU" sz="2400" dirty="0" err="1" smtClean="0">
                <a:latin typeface="Times New Roman" pitchFamily="18" charset="0"/>
                <a:cs typeface="Times New Roman" pitchFamily="18" charset="0"/>
              </a:rPr>
              <a:t>пп</a:t>
            </a:r>
            <a:r>
              <a:rPr lang="ru-RU" sz="2400" dirty="0" smtClean="0">
                <a:latin typeface="Times New Roman" pitchFamily="18" charset="0"/>
                <a:cs typeface="Times New Roman" pitchFamily="18" charset="0"/>
              </a:rPr>
              <a:t>. 8, 9 ст. 10 Федерального закона «О защите конкуренции»).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dirty="0" smtClean="0">
                <a:latin typeface="Times New Roman" pitchFamily="18" charset="0"/>
                <a:cs typeface="Times New Roman" pitchFamily="18" charset="0"/>
              </a:rPr>
              <a:t>2.2. Механизмы ограничения доминирования партии</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783560"/>
            <a:ext cx="8429684" cy="4931588"/>
          </a:xfrm>
        </p:spPr>
        <p:txBody>
          <a:bodyPr>
            <a:normAutofit/>
          </a:bodyPr>
          <a:lstStyle/>
          <a:p>
            <a:pPr marL="0" indent="442913" algn="just">
              <a:buNone/>
            </a:pPr>
            <a:r>
              <a:rPr lang="ru-RU" sz="2400" dirty="0" smtClean="0">
                <a:latin typeface="Times New Roman" pitchFamily="18" charset="0"/>
                <a:cs typeface="Times New Roman" pitchFamily="18" charset="0"/>
              </a:rPr>
              <a:t>Как было показано выше, злоупотребление политической партией доминирующим положением представляет собой посягательство на конкурентные начала политического рынка. В этой связи логичным выглядит поиск механизмов, способных предотвращать и пресекать чрезмерное доминирование и злоупотребление доминирующей партией своим положением. На практике не существует единой формулы решения этих вопросов. Однако, на наш взгляд, общим направлением совершенствования правового регулирования является стимулирование политической конкуренции.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latin typeface="Times New Roman" pitchFamily="18" charset="0"/>
                <a:cs typeface="Times New Roman" pitchFamily="18" charset="0"/>
              </a:rPr>
              <a:t>Введение</a:t>
            </a:r>
            <a:endParaRPr lang="ru-RU" sz="4000" b="1"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600200"/>
            <a:ext cx="8258204" cy="4525963"/>
          </a:xfrm>
        </p:spPr>
        <p:txBody>
          <a:bodyPr anchor="t"/>
          <a:lstStyle/>
          <a:p>
            <a:pPr marL="3175" indent="-3175">
              <a:buNone/>
            </a:pPr>
            <a:endParaRPr lang="ru-RU" b="1" i="1" dirty="0" smtClean="0">
              <a:latin typeface="Times New Roman" pitchFamily="18" charset="0"/>
              <a:cs typeface="Times New Roman" pitchFamily="18" charset="0"/>
            </a:endParaRPr>
          </a:p>
          <a:p>
            <a:pPr marL="3175" indent="-3175">
              <a:buNone/>
            </a:pPr>
            <a:r>
              <a:rPr lang="ru-RU" b="1" i="1" dirty="0" smtClean="0">
                <a:latin typeface="Times New Roman" pitchFamily="18" charset="0"/>
                <a:cs typeface="Times New Roman" pitchFamily="18" charset="0"/>
              </a:rPr>
              <a:t>Италия –</a:t>
            </a:r>
            <a:r>
              <a:rPr lang="ru-RU" dirty="0" smtClean="0">
                <a:latin typeface="Times New Roman" pitchFamily="18" charset="0"/>
                <a:cs typeface="Times New Roman" pitchFamily="18" charset="0"/>
              </a:rPr>
              <a:t> Христианско-демократическая партия (1948-1981).</a:t>
            </a:r>
          </a:p>
          <a:p>
            <a:pPr marL="3175" indent="-3175">
              <a:buNone/>
            </a:pPr>
            <a:r>
              <a:rPr lang="ru-RU" b="1" i="1" dirty="0" smtClean="0">
                <a:latin typeface="Times New Roman" pitchFamily="18" charset="0"/>
                <a:cs typeface="Times New Roman" pitchFamily="18" charset="0"/>
              </a:rPr>
              <a:t>Япония –</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Либерально-демократическая партия (1955-2009, с небольшими перерывами).</a:t>
            </a:r>
          </a:p>
          <a:p>
            <a:pPr marL="3175" indent="-3175">
              <a:buNone/>
            </a:pPr>
            <a:r>
              <a:rPr lang="ru-RU" b="1" i="1" dirty="0" smtClean="0">
                <a:latin typeface="Times New Roman" pitchFamily="18" charset="0"/>
                <a:cs typeface="Times New Roman" pitchFamily="18" charset="0"/>
              </a:rPr>
              <a:t>Индонезия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Голкар</a:t>
            </a:r>
            <a:r>
              <a:rPr lang="ru-RU" dirty="0" smtClean="0">
                <a:latin typeface="Times New Roman" pitchFamily="18" charset="0"/>
                <a:cs typeface="Times New Roman" pitchFamily="18" charset="0"/>
              </a:rPr>
              <a:t> (1977-1999).</a:t>
            </a:r>
          </a:p>
          <a:p>
            <a:pPr marL="3175" indent="-3175">
              <a:buNone/>
            </a:pPr>
            <a:r>
              <a:rPr lang="ru-RU" b="1" i="1" dirty="0" smtClean="0">
                <a:latin typeface="Times New Roman" pitchFamily="18" charset="0"/>
                <a:cs typeface="Times New Roman" pitchFamily="18" charset="0"/>
              </a:rPr>
              <a:t>ЮАР –</a:t>
            </a:r>
            <a:r>
              <a:rPr lang="ru-RU" dirty="0" smtClean="0">
                <a:latin typeface="Times New Roman" pitchFamily="18" charset="0"/>
                <a:cs typeface="Times New Roman" pitchFamily="18" charset="0"/>
              </a:rPr>
              <a:t> Африканский национальный конгресс (1994-н/в).</a:t>
            </a:r>
          </a:p>
          <a:p>
            <a:pPr>
              <a:buNone/>
            </a:pPr>
            <a:endParaRPr lang="ru-RU" dirty="0" smtClean="0"/>
          </a:p>
          <a:p>
            <a:pPr>
              <a:buNone/>
            </a:pPr>
            <a:endParaRPr lang="ru-RU" dirty="0" smtClean="0"/>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smtClean="0">
                <a:latin typeface="Times New Roman" pitchFamily="18" charset="0"/>
                <a:cs typeface="Times New Roman" pitchFamily="18" charset="0"/>
              </a:rPr>
              <a:t>2.2. </a:t>
            </a:r>
            <a:r>
              <a:rPr lang="ru-RU" sz="3600" b="1" dirty="0" smtClean="0">
                <a:latin typeface="Times New Roman" pitchFamily="18" charset="0"/>
                <a:cs typeface="Times New Roman" pitchFamily="18" charset="0"/>
              </a:rPr>
              <a:t>Механизмы ограничения доминирования партии</a:t>
            </a:r>
            <a:endParaRPr lang="ru-RU" sz="3600" dirty="0"/>
          </a:p>
        </p:txBody>
      </p:sp>
      <p:sp>
        <p:nvSpPr>
          <p:cNvPr id="3" name="Содержимое 2"/>
          <p:cNvSpPr>
            <a:spLocks noGrp="1"/>
          </p:cNvSpPr>
          <p:nvPr>
            <p:ph idx="1"/>
          </p:nvPr>
        </p:nvSpPr>
        <p:spPr>
          <a:xfrm>
            <a:off x="500034" y="1783560"/>
            <a:ext cx="8429684" cy="4572000"/>
          </a:xfrm>
        </p:spPr>
        <p:txBody>
          <a:bodyPr>
            <a:normAutofit/>
          </a:bodyPr>
          <a:lstStyle/>
          <a:p>
            <a:pPr marL="0" indent="442913">
              <a:buNone/>
            </a:pPr>
            <a:endParaRPr lang="ru-RU" sz="2400" dirty="0" smtClean="0">
              <a:latin typeface="Times New Roman" pitchFamily="18" charset="0"/>
              <a:cs typeface="Times New Roman" pitchFamily="18" charset="0"/>
            </a:endParaRPr>
          </a:p>
          <a:p>
            <a:pPr marL="0" indent="442913" algn="just">
              <a:buNone/>
            </a:pPr>
            <a:r>
              <a:rPr lang="ru-RU" sz="2400" dirty="0" smtClean="0">
                <a:latin typeface="Times New Roman" pitchFamily="18" charset="0"/>
                <a:cs typeface="Times New Roman" pitchFamily="18" charset="0"/>
              </a:rPr>
              <a:t>Для достижения этой цели на политическом рынке необходимо существование, используя понятийный аппарат антимонопольного законодательства, неких </a:t>
            </a:r>
            <a:r>
              <a:rPr lang="ru-RU" sz="2400" i="1" dirty="0" smtClean="0">
                <a:latin typeface="Times New Roman" pitchFamily="18" charset="0"/>
                <a:cs typeface="Times New Roman" pitchFamily="18" charset="0"/>
              </a:rPr>
              <a:t>регуляторов,</a:t>
            </a:r>
            <a:r>
              <a:rPr lang="ru-RU" sz="2400" dirty="0" smtClean="0">
                <a:latin typeface="Times New Roman" pitchFamily="18" charset="0"/>
                <a:cs typeface="Times New Roman" pitchFamily="18" charset="0"/>
              </a:rPr>
              <a:t> способных при помощи установленных для них Конституцией полномочий оказывать положительное влияние на политическую конкуренцию. </a:t>
            </a:r>
          </a:p>
          <a:p>
            <a:pPr marL="0" indent="442913" algn="just">
              <a:buNone/>
            </a:pPr>
            <a:r>
              <a:rPr lang="ru-RU" sz="2400" dirty="0" smtClean="0">
                <a:latin typeface="Times New Roman" pitchFamily="18" charset="0"/>
                <a:cs typeface="Times New Roman" pitchFamily="18" charset="0"/>
              </a:rPr>
              <a:t>Такими регуляторами, на наш взгляд, могут выступать: Парламент, Президент, Конституционный </a:t>
            </a:r>
            <a:r>
              <a:rPr lang="ru-RU" sz="2400" dirty="0" smtClean="0">
                <a:latin typeface="Times New Roman" pitchFamily="18" charset="0"/>
                <a:cs typeface="Times New Roman" pitchFamily="18" charset="0"/>
              </a:rPr>
              <a:t>Суд</a:t>
            </a:r>
            <a:r>
              <a:rPr lang="ru-RU" sz="2400" dirty="0" smtClean="0">
                <a:latin typeface="Times New Roman" pitchFamily="18" charset="0"/>
                <a:cs typeface="Times New Roman" pitchFamily="18" charset="0"/>
              </a:rPr>
              <a:t>, Центральная избирательная комиссия.</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428596" y="3929066"/>
            <a:ext cx="8501122" cy="2571768"/>
          </a:xfrm>
        </p:spPr>
        <p:txBody>
          <a:bodyPr>
            <a:noAutofit/>
          </a:bodyPr>
          <a:lstStyle/>
          <a:p>
            <a:pPr algn="ctr">
              <a:spcBef>
                <a:spcPts val="0"/>
              </a:spcBef>
            </a:pPr>
            <a:r>
              <a:rPr lang="ru-RU" sz="2200" dirty="0" smtClean="0">
                <a:latin typeface="Times New Roman" pitchFamily="18" charset="0"/>
                <a:cs typeface="Times New Roman" pitchFamily="18" charset="0"/>
              </a:rPr>
              <a:t>Факультет права </a:t>
            </a:r>
          </a:p>
          <a:p>
            <a:pPr algn="ctr">
              <a:spcBef>
                <a:spcPts val="0"/>
              </a:spcBef>
            </a:pPr>
            <a:r>
              <a:rPr lang="ru-RU" sz="2200" dirty="0" smtClean="0">
                <a:latin typeface="Times New Roman" pitchFamily="18" charset="0"/>
                <a:cs typeface="Times New Roman" pitchFamily="18" charset="0"/>
              </a:rPr>
              <a:t>Национального исследовательского университета </a:t>
            </a:r>
          </a:p>
          <a:p>
            <a:pPr algn="ctr">
              <a:spcBef>
                <a:spcPts val="0"/>
              </a:spcBef>
            </a:pPr>
            <a:r>
              <a:rPr lang="ru-RU" sz="2200" dirty="0" smtClean="0">
                <a:latin typeface="Times New Roman" pitchFamily="18" charset="0"/>
                <a:cs typeface="Times New Roman" pitchFamily="18" charset="0"/>
              </a:rPr>
              <a:t>«Высшая школа экономики»</a:t>
            </a:r>
          </a:p>
          <a:p>
            <a:pPr algn="ctr">
              <a:spcBef>
                <a:spcPts val="0"/>
              </a:spcBef>
            </a:pPr>
            <a:endParaRPr lang="ru-RU" sz="2200" dirty="0" smtClean="0">
              <a:latin typeface="Times New Roman" pitchFamily="18" charset="0"/>
              <a:cs typeface="Times New Roman" pitchFamily="18" charset="0"/>
            </a:endParaRPr>
          </a:p>
          <a:p>
            <a:pPr algn="ctr">
              <a:spcBef>
                <a:spcPts val="0"/>
              </a:spcBef>
            </a:pPr>
            <a:r>
              <a:rPr lang="ru-RU" sz="2200" dirty="0" smtClean="0">
                <a:latin typeface="Times New Roman" pitchFamily="18" charset="0"/>
                <a:cs typeface="Times New Roman" pitchFamily="18" charset="0"/>
              </a:rPr>
              <a:t>Научно-учебная группа </a:t>
            </a:r>
          </a:p>
          <a:p>
            <a:pPr algn="ctr">
              <a:spcBef>
                <a:spcPts val="0"/>
              </a:spcBef>
            </a:pPr>
            <a:r>
              <a:rPr lang="ru-RU" sz="2200" dirty="0" smtClean="0">
                <a:latin typeface="Times New Roman" pitchFamily="18" charset="0"/>
                <a:cs typeface="Times New Roman" pitchFamily="18" charset="0"/>
              </a:rPr>
              <a:t>«Правовой анализ и моделирование политической конкуренции»</a:t>
            </a:r>
          </a:p>
          <a:p>
            <a:pPr algn="ctr">
              <a:spcBef>
                <a:spcPts val="0"/>
              </a:spcBef>
            </a:pPr>
            <a:r>
              <a:rPr lang="en-US" sz="2200" dirty="0" smtClean="0">
                <a:latin typeface="Times New Roman" pitchFamily="18" charset="0"/>
                <a:cs typeface="Times New Roman" pitchFamily="18" charset="0"/>
              </a:rPr>
              <a:t>http://pravo.hse.ru/legalanalysis/</a:t>
            </a:r>
            <a:endParaRPr lang="ru-RU" sz="2200" dirty="0">
              <a:latin typeface="Times New Roman" pitchFamily="18" charset="0"/>
              <a:cs typeface="Times New Roman" pitchFamily="18" charset="0"/>
            </a:endParaRPr>
          </a:p>
        </p:txBody>
      </p:sp>
      <p:sp>
        <p:nvSpPr>
          <p:cNvPr id="3" name="Заголовок 2"/>
          <p:cNvSpPr>
            <a:spLocks noGrp="1"/>
          </p:cNvSpPr>
          <p:nvPr>
            <p:ph type="title"/>
          </p:nvPr>
        </p:nvSpPr>
        <p:spPr>
          <a:xfrm>
            <a:off x="428596" y="2285992"/>
            <a:ext cx="8513638" cy="777240"/>
          </a:xfrm>
        </p:spPr>
        <p:txBody>
          <a:bodyPr/>
          <a:lstStyle/>
          <a:p>
            <a:pPr algn="ctr"/>
            <a:r>
              <a:rPr lang="ru-RU" sz="4000" b="1" dirty="0" smtClean="0">
                <a:latin typeface="Times New Roman" pitchFamily="18" charset="0"/>
                <a:cs typeface="Times New Roman" pitchFamily="18" charset="0"/>
              </a:rPr>
              <a:t>СПАСИБО ЗА ВНИМАНИЕ!</a:t>
            </a:r>
            <a:endParaRPr lang="ru-RU"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714348" y="2143116"/>
            <a:ext cx="8058152" cy="2357454"/>
          </a:xfrm>
        </p:spPr>
        <p:txBody>
          <a:bodyPr>
            <a:normAutofit fontScale="90000"/>
          </a:bodyPr>
          <a:lstStyle/>
          <a:p>
            <a:pPr algn="ctr"/>
            <a:r>
              <a:rPr lang="ru-RU" sz="4000" b="1" dirty="0" smtClean="0">
                <a:latin typeface="Times New Roman" pitchFamily="18" charset="0"/>
                <a:cs typeface="Times New Roman" pitchFamily="18" charset="0"/>
              </a:rPr>
              <a:t>1. ТЕОРЕТИКО-ПРАВОВЫЕ АСПЕКТЫ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ДОМИНИРУЮЩЕГО ПОЛОЖЕНИЯ ПАРТИИ</a:t>
            </a:r>
            <a:r>
              <a:rPr lang="ru-RU" sz="4000" b="1" dirty="0">
                <a:latin typeface="Times New Roman" pitchFamily="18" charset="0"/>
                <a:cs typeface="Times New Roman" pitchFamily="18" charset="0"/>
              </a:rPr>
              <a:t/>
            </a:r>
            <a:br>
              <a:rPr lang="ru-RU" sz="4000" b="1" dirty="0">
                <a:latin typeface="Times New Roman" pitchFamily="18" charset="0"/>
                <a:cs typeface="Times New Roman" pitchFamily="18" charset="0"/>
              </a:rPr>
            </a:br>
            <a:endParaRPr lang="ru-RU"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368412"/>
          </a:xfrm>
        </p:spPr>
        <p:txBody>
          <a:bodyPr>
            <a:normAutofit fontScale="90000"/>
          </a:bodyPr>
          <a:lstStyle/>
          <a:p>
            <a:pPr algn="ctr"/>
            <a:r>
              <a:rPr lang="ru-RU" b="1" dirty="0" smtClean="0">
                <a:latin typeface="Times New Roman" pitchFamily="18" charset="0"/>
                <a:cs typeface="Times New Roman" pitchFamily="18" charset="0"/>
              </a:rPr>
              <a:t>1.1</a:t>
            </a:r>
            <a:r>
              <a:rPr lang="ru-RU" b="1" dirty="0">
                <a:latin typeface="Times New Roman" pitchFamily="18" charset="0"/>
                <a:cs typeface="Times New Roman" pitchFamily="18" charset="0"/>
              </a:rPr>
              <a:t>. Понятие доминирующего положения политической партии</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5" name="Содержимое 4"/>
          <p:cNvSpPr>
            <a:spLocks noGrp="1"/>
          </p:cNvSpPr>
          <p:nvPr>
            <p:ph idx="1"/>
          </p:nvPr>
        </p:nvSpPr>
        <p:spPr>
          <a:xfrm>
            <a:off x="428596" y="1783560"/>
            <a:ext cx="8501122" cy="4572000"/>
          </a:xfrm>
        </p:spPr>
        <p:txBody>
          <a:bodyPr>
            <a:noAutofit/>
          </a:bodyPr>
          <a:lstStyle/>
          <a:p>
            <a:pPr marL="3175" indent="439738" algn="just">
              <a:spcBef>
                <a:spcPts val="0"/>
              </a:spcBef>
              <a:buNone/>
            </a:pPr>
            <a:r>
              <a:rPr lang="ru-RU" sz="2400" dirty="0" smtClean="0">
                <a:latin typeface="Times New Roman" pitchFamily="18" charset="0"/>
                <a:cs typeface="Times New Roman" pitchFamily="18" charset="0"/>
              </a:rPr>
              <a:t>В </a:t>
            </a:r>
            <a:r>
              <a:rPr lang="ru-RU" sz="2400" dirty="0">
                <a:latin typeface="Times New Roman" pitchFamily="18" charset="0"/>
                <a:cs typeface="Times New Roman" pitchFamily="18" charset="0"/>
              </a:rPr>
              <a:t>рамках свободно складывающихся общественно-политических систем возможно появление доминирующей партии. В основном это происходит в случаях обретения обществом собственной государственности либо её существенной </a:t>
            </a:r>
            <a:r>
              <a:rPr lang="ru-RU" sz="2400" dirty="0" smtClean="0">
                <a:latin typeface="Times New Roman" pitchFamily="18" charset="0"/>
                <a:cs typeface="Times New Roman" pitchFamily="18" charset="0"/>
              </a:rPr>
              <a:t>трансформации. </a:t>
            </a:r>
          </a:p>
          <a:p>
            <a:pPr marL="3175" indent="439738" algn="just">
              <a:spcBef>
                <a:spcPts val="0"/>
              </a:spcBef>
              <a:buNone/>
            </a:pPr>
            <a:r>
              <a:rPr lang="ru-RU" sz="2400" dirty="0">
                <a:latin typeface="Times New Roman" pitchFamily="18" charset="0"/>
                <a:cs typeface="Times New Roman" pitchFamily="18" charset="0"/>
              </a:rPr>
              <a:t>В этих случаях присутствует политический плюрализм (проявляющийся в существовании большого количества партий различной направленности), однако отсутствуют стабильные политические отношения и демократически построенная конкуренция, что, в свою очередь, грозит стабильности развития общества и государства.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12"/>
          </a:xfrm>
        </p:spPr>
        <p:txBody>
          <a:bodyPr>
            <a:normAutofit/>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428596" y="1600200"/>
            <a:ext cx="8501122" cy="5257800"/>
          </a:xfrm>
        </p:spPr>
        <p:txBody>
          <a:bodyPr>
            <a:normAutofit fontScale="47500" lnSpcReduction="20000"/>
          </a:bodyPr>
          <a:lstStyle/>
          <a:p>
            <a:pPr marL="3175" indent="439738" algn="just">
              <a:lnSpc>
                <a:spcPct val="120000"/>
              </a:lnSpc>
              <a:spcBef>
                <a:spcPts val="0"/>
              </a:spcBef>
              <a:buNone/>
            </a:pPr>
            <a:r>
              <a:rPr lang="ru-RU" sz="5100" dirty="0">
                <a:latin typeface="Times New Roman" pitchFamily="18" charset="0"/>
                <a:cs typeface="Times New Roman" pitchFamily="18" charset="0"/>
              </a:rPr>
              <a:t>Таким образом, создаётся благодатная почва для одной политической силы, способной занять прочное положение на политической арене. Такая система получила название «система с доминирующей партией» или «</a:t>
            </a:r>
            <a:r>
              <a:rPr lang="ru-RU" sz="5100" dirty="0" err="1">
                <a:latin typeface="Times New Roman" pitchFamily="18" charset="0"/>
                <a:cs typeface="Times New Roman" pitchFamily="18" charset="0"/>
              </a:rPr>
              <a:t>полуторапартийная</a:t>
            </a:r>
            <a:r>
              <a:rPr lang="ru-RU" sz="5100" dirty="0">
                <a:latin typeface="Times New Roman" pitchFamily="18" charset="0"/>
                <a:cs typeface="Times New Roman" pitchFamily="18" charset="0"/>
              </a:rPr>
              <a:t> система».</a:t>
            </a:r>
          </a:p>
          <a:p>
            <a:pPr marL="3175" indent="439738" algn="just">
              <a:lnSpc>
                <a:spcPct val="120000"/>
              </a:lnSpc>
              <a:spcBef>
                <a:spcPts val="0"/>
              </a:spcBef>
              <a:buNone/>
            </a:pPr>
            <a:r>
              <a:rPr lang="ru-RU" sz="5100" dirty="0">
                <a:latin typeface="Times New Roman" pitchFamily="18" charset="0"/>
                <a:cs typeface="Times New Roman" pitchFamily="18" charset="0"/>
              </a:rPr>
              <a:t>Эта политическая система характеризуется наличием некоего «ядра» – доминирующей партии, оказывающей значительное влияние на всё политическое поле. Отсюда и название – «</a:t>
            </a:r>
            <a:r>
              <a:rPr lang="ru-RU" sz="5100" dirty="0" err="1">
                <a:latin typeface="Times New Roman" pitchFamily="18" charset="0"/>
                <a:cs typeface="Times New Roman" pitchFamily="18" charset="0"/>
              </a:rPr>
              <a:t>полуторапартийная</a:t>
            </a:r>
            <a:r>
              <a:rPr lang="ru-RU" sz="5100" dirty="0">
                <a:latin typeface="Times New Roman" pitchFamily="18" charset="0"/>
                <a:cs typeface="Times New Roman" pitchFamily="18" charset="0"/>
              </a:rPr>
              <a:t> система» (пришедшее из политологии): существует одна политическая партия, доминирующая как минимум в парламенте, и некоторое количество сотрудничающих и оппозиционных партий, существенно уступающих своим потенциалом доминирующей партии.</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12064"/>
            <a:ext cx="8429684" cy="1273862"/>
          </a:xfrm>
        </p:spPr>
        <p:txBody>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500034" y="1783560"/>
            <a:ext cx="8643966" cy="4572000"/>
          </a:xfrm>
        </p:spPr>
        <p:txBody>
          <a:bodyPr>
            <a:normAutofit/>
          </a:bodyPr>
          <a:lstStyle/>
          <a:p>
            <a:pPr marL="0" indent="0" algn="just">
              <a:buNone/>
            </a:pPr>
            <a:r>
              <a:rPr lang="ru-RU" sz="2400" b="1" dirty="0" smtClean="0">
                <a:latin typeface="Times New Roman" pitchFamily="18" charset="0"/>
                <a:cs typeface="Times New Roman" pitchFamily="18" charset="0"/>
              </a:rPr>
              <a:t>Основные признаки доминирующей политической партии:</a:t>
            </a:r>
          </a:p>
          <a:p>
            <a:pPr marL="0" indent="354013" algn="just">
              <a:buNone/>
            </a:pPr>
            <a:endParaRPr lang="ru-RU" sz="2400" dirty="0" smtClean="0">
              <a:latin typeface="Times New Roman" pitchFamily="18" charset="0"/>
              <a:cs typeface="Times New Roman" pitchFamily="18" charset="0"/>
            </a:endParaRPr>
          </a:p>
          <a:p>
            <a:pPr marL="0" indent="354013" algn="just">
              <a:buNone/>
            </a:pPr>
            <a:r>
              <a:rPr lang="ru-RU" sz="2400" dirty="0" smtClean="0">
                <a:latin typeface="Times New Roman" pitchFamily="18" charset="0"/>
                <a:cs typeface="Times New Roman" pitchFamily="18" charset="0"/>
              </a:rPr>
              <a:t>Во-первых, количественный показатель. Доминирующая партия является более крупной, чем другие.</a:t>
            </a:r>
          </a:p>
          <a:p>
            <a:pPr marL="525780" indent="-457200" algn="just">
              <a:buNone/>
            </a:pPr>
            <a:r>
              <a:rPr lang="ru-RU" sz="2400" b="1" i="1" dirty="0" err="1" smtClean="0">
                <a:latin typeface="Times New Roman" pitchFamily="18" charset="0"/>
                <a:cs typeface="Times New Roman" pitchFamily="18" charset="0"/>
              </a:rPr>
              <a:t>Справочно</a:t>
            </a:r>
            <a:r>
              <a:rPr lang="ru-RU" sz="2400" b="1" i="1" dirty="0" smtClean="0">
                <a:latin typeface="Times New Roman" pitchFamily="18" charset="0"/>
                <a:cs typeface="Times New Roman" pitchFamily="18" charset="0"/>
              </a:rPr>
              <a:t>:</a:t>
            </a:r>
          </a:p>
          <a:p>
            <a:pPr marL="525780" indent="-457200" algn="just">
              <a:buNone/>
            </a:pPr>
            <a:r>
              <a:rPr lang="ru-RU" sz="2400" dirty="0" smtClean="0">
                <a:latin typeface="Times New Roman" pitchFamily="18" charset="0"/>
                <a:cs typeface="Times New Roman" pitchFamily="18" charset="0"/>
              </a:rPr>
              <a:t>Индонезийский </a:t>
            </a:r>
            <a:r>
              <a:rPr lang="ru-RU" sz="2400" dirty="0" err="1" smtClean="0">
                <a:latin typeface="Times New Roman" pitchFamily="18" charset="0"/>
                <a:cs typeface="Times New Roman" pitchFamily="18" charset="0"/>
              </a:rPr>
              <a:t>Голкар</a:t>
            </a:r>
            <a:r>
              <a:rPr lang="ru-RU" sz="2400" dirty="0" smtClean="0">
                <a:latin typeface="Times New Roman" pitchFamily="18" charset="0"/>
                <a:cs typeface="Times New Roman" pitchFamily="18" charset="0"/>
              </a:rPr>
              <a:t> – 23 </a:t>
            </a:r>
            <a:r>
              <a:rPr lang="ru-RU" sz="2400" dirty="0" err="1" smtClean="0">
                <a:latin typeface="Times New Roman" pitchFamily="18" charset="0"/>
                <a:cs typeface="Times New Roman" pitchFamily="18" charset="0"/>
              </a:rPr>
              <a:t>млн</a:t>
            </a:r>
            <a:r>
              <a:rPr lang="ru-RU" sz="2400" dirty="0" smtClean="0">
                <a:latin typeface="Times New Roman" pitchFamily="18" charset="0"/>
                <a:cs typeface="Times New Roman" pitchFamily="18" charset="0"/>
              </a:rPr>
              <a:t> членов</a:t>
            </a:r>
          </a:p>
          <a:p>
            <a:pPr marL="525780" indent="-457200" algn="just">
              <a:buNone/>
            </a:pPr>
            <a:r>
              <a:rPr lang="ru-RU" sz="2400" dirty="0" smtClean="0">
                <a:latin typeface="Times New Roman" pitchFamily="18" charset="0"/>
                <a:cs typeface="Times New Roman" pitchFamily="18" charset="0"/>
              </a:rPr>
              <a:t>Индийский национальный конгресс – 10 </a:t>
            </a:r>
            <a:r>
              <a:rPr lang="ru-RU" sz="2400" dirty="0" err="1" smtClean="0">
                <a:latin typeface="Times New Roman" pitchFamily="18" charset="0"/>
                <a:cs typeface="Times New Roman" pitchFamily="18" charset="0"/>
              </a:rPr>
              <a:t>млн</a:t>
            </a:r>
            <a:r>
              <a:rPr lang="ru-RU" sz="2400" dirty="0" smtClean="0">
                <a:latin typeface="Times New Roman" pitchFamily="18" charset="0"/>
                <a:cs typeface="Times New Roman" pitchFamily="18" charset="0"/>
              </a:rPr>
              <a:t> членов</a:t>
            </a:r>
          </a:p>
          <a:p>
            <a:pPr marL="525780" indent="-457200" algn="just">
              <a:buNone/>
            </a:pPr>
            <a:r>
              <a:rPr lang="ru-RU" sz="2400" dirty="0" smtClean="0">
                <a:latin typeface="Times New Roman" pitchFamily="18" charset="0"/>
                <a:cs typeface="Times New Roman" pitchFamily="18" charset="0"/>
              </a:rPr>
              <a:t>Либерально-демократическая партия Японии – 2 </a:t>
            </a:r>
            <a:r>
              <a:rPr lang="ru-RU" sz="2400" dirty="0" err="1" smtClean="0">
                <a:latin typeface="Times New Roman" pitchFamily="18" charset="0"/>
                <a:cs typeface="Times New Roman" pitchFamily="18" charset="0"/>
              </a:rPr>
              <a:t>млн</a:t>
            </a:r>
            <a:r>
              <a:rPr lang="ru-RU" sz="2400" dirty="0" smtClean="0">
                <a:latin typeface="Times New Roman" pitchFamily="18" charset="0"/>
                <a:cs typeface="Times New Roman" pitchFamily="18" charset="0"/>
              </a:rPr>
              <a:t> членов</a:t>
            </a:r>
          </a:p>
          <a:p>
            <a:pPr marL="525780" indent="-457200" algn="just">
              <a:buNone/>
            </a:pPr>
            <a:r>
              <a:rPr lang="ru-RU" sz="2400" dirty="0" smtClean="0">
                <a:latin typeface="Times New Roman" pitchFamily="18" charset="0"/>
                <a:cs typeface="Times New Roman" pitchFamily="18" charset="0"/>
              </a:rPr>
              <a:t>Единая Россия – 2 </a:t>
            </a:r>
            <a:r>
              <a:rPr lang="ru-RU" sz="2400" dirty="0" err="1" smtClean="0">
                <a:latin typeface="Times New Roman" pitchFamily="18" charset="0"/>
                <a:cs typeface="Times New Roman" pitchFamily="18" charset="0"/>
              </a:rPr>
              <a:t>млн</a:t>
            </a:r>
            <a:r>
              <a:rPr lang="ru-RU" sz="2400" dirty="0" smtClean="0">
                <a:latin typeface="Times New Roman" pitchFamily="18" charset="0"/>
                <a:cs typeface="Times New Roman" pitchFamily="18" charset="0"/>
              </a:rPr>
              <a:t> членов</a:t>
            </a:r>
          </a:p>
          <a:p>
            <a:pPr marL="525780" indent="-457200" algn="just">
              <a:buNone/>
            </a:pPr>
            <a:r>
              <a:rPr lang="ru-RU" sz="2400" dirty="0" smtClean="0">
                <a:latin typeface="Times New Roman" pitchFamily="18" charset="0"/>
                <a:cs typeface="Times New Roman" pitchFamily="18" charset="0"/>
              </a:rPr>
              <a:t>Христианско-демократическая партия Италии – 1,7 </a:t>
            </a:r>
            <a:r>
              <a:rPr lang="ru-RU" sz="2400" dirty="0" err="1" smtClean="0">
                <a:latin typeface="Times New Roman" pitchFamily="18" charset="0"/>
                <a:cs typeface="Times New Roman" pitchFamily="18" charset="0"/>
              </a:rPr>
              <a:t>млн</a:t>
            </a:r>
            <a:r>
              <a:rPr lang="ru-RU" sz="2400" dirty="0" smtClean="0">
                <a:latin typeface="Times New Roman" pitchFamily="18" charset="0"/>
                <a:cs typeface="Times New Roman" pitchFamily="18" charset="0"/>
              </a:rPr>
              <a:t> членов</a:t>
            </a:r>
          </a:p>
          <a:p>
            <a:pPr marL="525780" indent="-457200" algn="just">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73862"/>
          </a:xfrm>
        </p:spPr>
        <p:txBody>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428596" y="1783560"/>
            <a:ext cx="8572560" cy="4572000"/>
          </a:xfrm>
        </p:spPr>
        <p:txBody>
          <a:bodyPr>
            <a:normAutofit/>
          </a:bodyPr>
          <a:lstStyle/>
          <a:p>
            <a:pPr marL="0" indent="442913" algn="just">
              <a:buNone/>
            </a:pPr>
            <a:endParaRPr lang="ru-RU" sz="2400" dirty="0" smtClean="0">
              <a:latin typeface="Times New Roman" pitchFamily="18" charset="0"/>
              <a:cs typeface="Times New Roman" pitchFamily="18" charset="0"/>
            </a:endParaRPr>
          </a:p>
          <a:p>
            <a:pPr marL="0" indent="442913" algn="just">
              <a:buNone/>
            </a:pPr>
            <a:r>
              <a:rPr lang="ru-RU" sz="2400" dirty="0" smtClean="0">
                <a:latin typeface="Times New Roman" pitchFamily="18" charset="0"/>
                <a:cs typeface="Times New Roman" pitchFamily="18" charset="0"/>
              </a:rPr>
              <a:t>Однако не любую партию, количественно превосходящую все остальные в течение определённого периода времени, можно считать доминирующей: материальная характеристика дополняется социологическими элементами. </a:t>
            </a:r>
          </a:p>
          <a:p>
            <a:pPr marL="0" indent="442913" algn="just">
              <a:buNone/>
            </a:pPr>
            <a:r>
              <a:rPr lang="ru-RU" sz="2400" dirty="0" smtClean="0">
                <a:latin typeface="Times New Roman" pitchFamily="18" charset="0"/>
                <a:cs typeface="Times New Roman" pitchFamily="18" charset="0"/>
              </a:rPr>
              <a:t>Во-вторых, доминирующая партия – это политическая партия, деятельность которой отождествляется с определённой исторической эпохой.</a:t>
            </a:r>
          </a:p>
          <a:p>
            <a:pPr marL="0" indent="442913" algn="just">
              <a:buNone/>
            </a:pPr>
            <a:r>
              <a:rPr lang="ru-RU" sz="2400" dirty="0" smtClean="0">
                <a:latin typeface="Times New Roman" pitchFamily="18" charset="0"/>
                <a:cs typeface="Times New Roman" pitchFamily="18" charset="0"/>
              </a:rPr>
              <a:t>Ещё одним социологическим аспектом политического доминирования является так называемый «феномен веры», на который обращал внимание М. Дюверже.</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12064"/>
            <a:ext cx="8501122" cy="1202424"/>
          </a:xfrm>
        </p:spPr>
        <p:txBody>
          <a:bodyPr/>
          <a:lstStyle/>
          <a:p>
            <a:pPr algn="ctr"/>
            <a:r>
              <a:rPr lang="ru-RU" sz="3600" b="1" dirty="0" smtClean="0">
                <a:latin typeface="Times New Roman" pitchFamily="18" charset="0"/>
                <a:cs typeface="Times New Roman" pitchFamily="18" charset="0"/>
              </a:rPr>
              <a:t>1.1. Понятие доминирующего положения политической партии</a:t>
            </a:r>
            <a:endParaRPr lang="ru-RU" sz="3600" dirty="0"/>
          </a:p>
        </p:txBody>
      </p:sp>
      <p:sp>
        <p:nvSpPr>
          <p:cNvPr id="3" name="Содержимое 2"/>
          <p:cNvSpPr>
            <a:spLocks noGrp="1"/>
          </p:cNvSpPr>
          <p:nvPr>
            <p:ph idx="1"/>
          </p:nvPr>
        </p:nvSpPr>
        <p:spPr>
          <a:xfrm>
            <a:off x="428596" y="1783560"/>
            <a:ext cx="8501122" cy="4860150"/>
          </a:xfrm>
        </p:spPr>
        <p:txBody>
          <a:bodyPr>
            <a:noAutofit/>
          </a:bodyPr>
          <a:lstStyle/>
          <a:p>
            <a:pPr marL="0" indent="442913" algn="just">
              <a:buNone/>
            </a:pPr>
            <a:r>
              <a:rPr lang="ru-RU" sz="2400" dirty="0" smtClean="0">
                <a:latin typeface="Times New Roman" pitchFamily="18" charset="0"/>
                <a:cs typeface="Times New Roman" pitchFamily="18" charset="0"/>
              </a:rPr>
              <a:t>В-третьих, доминирующей является та политическая партия, которая пользуется стабильной поддержкой большинства избирателей. Получается, что устойчивость системы с доминирующей партией напрямую зависит от наличия и объёма электората, нуждающегося в проведении партией определённой политики. В случае, если доля избирателей, поддерживающих соответствующие партийные установки, недостаточно велика, то «</a:t>
            </a:r>
            <a:r>
              <a:rPr lang="ru-RU" sz="2400" dirty="0" err="1" smtClean="0">
                <a:latin typeface="Times New Roman" pitchFamily="18" charset="0"/>
                <a:cs typeface="Times New Roman" pitchFamily="18" charset="0"/>
              </a:rPr>
              <a:t>полуторапартийная</a:t>
            </a:r>
            <a:r>
              <a:rPr lang="ru-RU" sz="2400" dirty="0" smtClean="0">
                <a:latin typeface="Times New Roman" pitchFamily="18" charset="0"/>
                <a:cs typeface="Times New Roman" pitchFamily="18" charset="0"/>
              </a:rPr>
              <a:t> система» не сможет возникнуть. Если же партия пользуется электоральной поддержкой, но не проявляет должной гибкости и дееспособности, то она не сможет сохранить своего доминирования на сколь-нибудь значимый </a:t>
            </a:r>
            <a:r>
              <a:rPr lang="ru-RU" sz="2400" dirty="0" err="1" smtClean="0">
                <a:latin typeface="Times New Roman" pitchFamily="18" charset="0"/>
                <a:cs typeface="Times New Roman" pitchFamily="18" charset="0"/>
              </a:rPr>
              <a:t>временнóй</a:t>
            </a:r>
            <a:r>
              <a:rPr lang="ru-RU" sz="2400" dirty="0" smtClean="0">
                <a:latin typeface="Times New Roman" pitchFamily="18" charset="0"/>
                <a:cs typeface="Times New Roman" pitchFamily="18" charset="0"/>
              </a:rPr>
              <a:t> отрезок</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440</TotalTime>
  <Words>2261</Words>
  <Application>Microsoft Office PowerPoint</Application>
  <PresentationFormat>Экран (4:3)</PresentationFormat>
  <Paragraphs>108</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Метро</vt:lpstr>
      <vt:lpstr>Доминирующее положение политической Партии. Злоупотребление доминирующим положением в политике: правовые проявления и средства пресечения</vt:lpstr>
      <vt:lpstr>Введение</vt:lpstr>
      <vt:lpstr>Введение</vt:lpstr>
      <vt:lpstr>1. ТЕОРЕТИКО-ПРАВОВЫЕ АСПЕКТЫ  ДОМИНИРУЮЩЕГО ПОЛОЖЕНИЯ ПАРТИИ </vt:lpstr>
      <vt:lpstr>1.1. Понятие доминирующего положения политической партии </vt:lpstr>
      <vt:lpstr>1.1. Понятие доминирующего положения политической партии</vt:lpstr>
      <vt:lpstr>1.1. Понятие доминирующего положения политической партии</vt:lpstr>
      <vt:lpstr>1.1. Понятие доминирующего положения политической партии</vt:lpstr>
      <vt:lpstr>1.1. Понятие доминирующего положения политической партии</vt:lpstr>
      <vt:lpstr>1.1. Понятие доминирующего положения политической партии</vt:lpstr>
      <vt:lpstr>1.1. Понятие доминирующего положения политической партии</vt:lpstr>
      <vt:lpstr>1.1. Понятие доминирующего положения политической партии</vt:lpstr>
      <vt:lpstr>1.1. Понятие доминирующего положения политической партии</vt:lpstr>
      <vt:lpstr>1.2. Политическое доминирование: экономико-правовой подход </vt:lpstr>
      <vt:lpstr>1.2. Политическое доминирование: экономико-правовой подход</vt:lpstr>
      <vt:lpstr>1.2. Политическое доминирование: экономико-правовой подход</vt:lpstr>
      <vt:lpstr>1.2. Политическое доминирование: экономико-правовой подход</vt:lpstr>
      <vt:lpstr>1.2. Политическое доминирование: экономико-правовой подход</vt:lpstr>
      <vt:lpstr>1.2. Политическое доминирование: экономико-правовой подход</vt:lpstr>
      <vt:lpstr>1.2. Политическое доминирование: экономико-правовой подход</vt:lpstr>
      <vt:lpstr>2. ОГРАНИЧЕНИЕ ДОМИНИРУЮЩЕГО ПОЛОЖЕНИЯ ПАРТИИ</vt:lpstr>
      <vt:lpstr>Почему необходимо ограничивать доминирующее положение политической партии?</vt:lpstr>
      <vt:lpstr>2.1. Понятие злоупотребления доминирующим положением </vt:lpstr>
      <vt:lpstr>2.1. Понятие злоупотребления доминирующим положением</vt:lpstr>
      <vt:lpstr>2.1. Понятие злоупотребления доминирующим положением</vt:lpstr>
      <vt:lpstr>2.1. Понятие злоупотребления доминирующим положением</vt:lpstr>
      <vt:lpstr>2.1. Понятие злоупотребления доминирующим положением</vt:lpstr>
      <vt:lpstr>2.1. Понятие злоупотребления доминирующим положением</vt:lpstr>
      <vt:lpstr>2.2. Механизмы ограничения доминирования партии </vt:lpstr>
      <vt:lpstr>2.2. Механизмы ограничения доминирования партии</vt:lpstr>
      <vt:lpstr>СПАСИБО ЗА ВНИМАНИЕ!</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53</cp:revision>
  <dcterms:created xsi:type="dcterms:W3CDTF">2012-04-02T16:37:42Z</dcterms:created>
  <dcterms:modified xsi:type="dcterms:W3CDTF">2012-04-07T19:20:21Z</dcterms:modified>
</cp:coreProperties>
</file>