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notesMasterIdLst>
    <p:notesMasterId r:id="rId51"/>
  </p:notesMasterIdLst>
  <p:handoutMasterIdLst>
    <p:handoutMasterId r:id="rId52"/>
  </p:handoutMasterIdLst>
  <p:sldIdLst>
    <p:sldId id="256" r:id="rId2"/>
    <p:sldId id="300" r:id="rId3"/>
    <p:sldId id="307" r:id="rId4"/>
    <p:sldId id="308" r:id="rId5"/>
    <p:sldId id="309" r:id="rId6"/>
    <p:sldId id="258" r:id="rId7"/>
    <p:sldId id="310" r:id="rId8"/>
    <p:sldId id="259" r:id="rId9"/>
    <p:sldId id="304" r:id="rId10"/>
    <p:sldId id="265" r:id="rId11"/>
    <p:sldId id="263" r:id="rId12"/>
    <p:sldId id="302" r:id="rId13"/>
    <p:sldId id="311" r:id="rId14"/>
    <p:sldId id="356" r:id="rId15"/>
    <p:sldId id="355" r:id="rId16"/>
    <p:sldId id="270" r:id="rId17"/>
    <p:sldId id="312" r:id="rId18"/>
    <p:sldId id="354" r:id="rId19"/>
    <p:sldId id="349" r:id="rId20"/>
    <p:sldId id="350" r:id="rId21"/>
    <p:sldId id="352" r:id="rId22"/>
    <p:sldId id="280" r:id="rId23"/>
    <p:sldId id="281" r:id="rId24"/>
    <p:sldId id="357" r:id="rId25"/>
    <p:sldId id="282" r:id="rId26"/>
    <p:sldId id="347" r:id="rId27"/>
    <p:sldId id="353" r:id="rId28"/>
    <p:sldId id="318" r:id="rId29"/>
    <p:sldId id="319" r:id="rId30"/>
    <p:sldId id="320" r:id="rId31"/>
    <p:sldId id="351" r:id="rId32"/>
    <p:sldId id="322" r:id="rId33"/>
    <p:sldId id="323" r:id="rId34"/>
    <p:sldId id="324" r:id="rId35"/>
    <p:sldId id="325" r:id="rId36"/>
    <p:sldId id="326" r:id="rId37"/>
    <p:sldId id="327" r:id="rId38"/>
    <p:sldId id="329" r:id="rId39"/>
    <p:sldId id="328" r:id="rId40"/>
    <p:sldId id="271" r:id="rId41"/>
    <p:sldId id="273" r:id="rId42"/>
    <p:sldId id="274" r:id="rId43"/>
    <p:sldId id="313" r:id="rId44"/>
    <p:sldId id="283" r:id="rId45"/>
    <p:sldId id="284" r:id="rId46"/>
    <p:sldId id="285" r:id="rId47"/>
    <p:sldId id="286" r:id="rId48"/>
    <p:sldId id="346" r:id="rId49"/>
    <p:sldId id="330" r:id="rId5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80702"/>
    <a:srgbClr val="99FFCC"/>
    <a:srgbClr val="5A1D0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265" autoAdjust="0"/>
    <p:restoredTop sz="86475" autoAdjust="0"/>
  </p:normalViewPr>
  <p:slideViewPr>
    <p:cSldViewPr>
      <p:cViewPr>
        <p:scale>
          <a:sx n="80" d="100"/>
          <a:sy n="80" d="100"/>
        </p:scale>
        <p:origin x="-978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33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FB991A-415A-4826-B04B-725C0BF9775A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E1CB9068-D5CD-483F-B405-08A3F5BB6DF0}">
      <dgm:prSet phldrT="[Текст]"/>
      <dgm:spPr>
        <a:effectLst>
          <a:innerShdw blurRad="63500" dist="50800" dir="108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en-US" dirty="0" smtClean="0"/>
            <a:t>1</a:t>
          </a:r>
          <a:r>
            <a:rPr lang="ru-RU" dirty="0" smtClean="0"/>
            <a:t>. </a:t>
          </a:r>
        </a:p>
        <a:p>
          <a:r>
            <a:rPr lang="ru-RU" dirty="0" smtClean="0"/>
            <a:t>Устанавливаю, установление</a:t>
          </a:r>
          <a:endParaRPr lang="ru-RU" dirty="0"/>
        </a:p>
      </dgm:t>
    </dgm:pt>
    <dgm:pt modelId="{529A9A9C-39B2-4673-966F-6BD350DD531B}" type="parTrans" cxnId="{33375AE7-7D89-4EFC-865B-92B38C2BD5AA}">
      <dgm:prSet/>
      <dgm:spPr/>
      <dgm:t>
        <a:bodyPr/>
        <a:lstStyle/>
        <a:p>
          <a:endParaRPr lang="ru-RU"/>
        </a:p>
      </dgm:t>
    </dgm:pt>
    <dgm:pt modelId="{E91CA9D9-CBE6-4BE3-81ED-D9BFAE49C0CF}" type="sibTrans" cxnId="{33375AE7-7D89-4EFC-865B-92B38C2BD5AA}">
      <dgm:prSet/>
      <dgm:spPr/>
      <dgm:t>
        <a:bodyPr/>
        <a:lstStyle/>
        <a:p>
          <a:endParaRPr lang="ru-RU"/>
        </a:p>
      </dgm:t>
    </dgm:pt>
    <dgm:pt modelId="{32154674-0CCC-47B7-AB7B-0F83859B14C9}">
      <dgm:prSet phldrT="[Текст]"/>
      <dgm:spPr/>
      <dgm:t>
        <a:bodyPr/>
        <a:lstStyle/>
        <a:p>
          <a:r>
            <a:rPr lang="ru-RU" dirty="0" smtClean="0"/>
            <a:t>2. </a:t>
          </a:r>
        </a:p>
        <a:p>
          <a:r>
            <a:rPr lang="ru-RU" dirty="0" smtClean="0"/>
            <a:t>Устраиваю, устройство</a:t>
          </a:r>
          <a:endParaRPr lang="ru-RU" dirty="0"/>
        </a:p>
      </dgm:t>
    </dgm:pt>
    <dgm:pt modelId="{275431BA-7AE5-475A-A3C6-D62AA6E63AFC}" type="parTrans" cxnId="{24B489D1-DDEF-4A97-96A2-7A982BE9745A}">
      <dgm:prSet/>
      <dgm:spPr/>
      <dgm:t>
        <a:bodyPr/>
        <a:lstStyle/>
        <a:p>
          <a:endParaRPr lang="ru-RU"/>
        </a:p>
      </dgm:t>
    </dgm:pt>
    <dgm:pt modelId="{775E9C13-5864-4169-B32E-457506856070}" type="sibTrans" cxnId="{24B489D1-DDEF-4A97-96A2-7A982BE9745A}">
      <dgm:prSet/>
      <dgm:spPr/>
      <dgm:t>
        <a:bodyPr/>
        <a:lstStyle/>
        <a:p>
          <a:endParaRPr lang="ru-RU"/>
        </a:p>
      </dgm:t>
    </dgm:pt>
    <dgm:pt modelId="{65F8447C-3085-41AC-AAD7-589FC4A22764}">
      <dgm:prSet phldrT="[Текст]"/>
      <dgm:spPr/>
      <dgm:t>
        <a:bodyPr/>
        <a:lstStyle/>
        <a:p>
          <a:r>
            <a:rPr lang="ru-RU" dirty="0" smtClean="0"/>
            <a:t>3. </a:t>
          </a:r>
        </a:p>
        <a:p>
          <a:r>
            <a:rPr lang="ru-RU" dirty="0" smtClean="0"/>
            <a:t>Сотворение</a:t>
          </a:r>
        </a:p>
        <a:p>
          <a:r>
            <a:rPr lang="en-US" dirty="0" smtClean="0"/>
            <a:t>(</a:t>
          </a:r>
          <a:r>
            <a:rPr lang="en-US" i="1" dirty="0" smtClean="0"/>
            <a:t>constitutio mundi</a:t>
          </a:r>
          <a:r>
            <a:rPr lang="en-US" dirty="0" smtClean="0"/>
            <a:t>)</a:t>
          </a:r>
          <a:endParaRPr lang="ru-RU" dirty="0"/>
        </a:p>
      </dgm:t>
    </dgm:pt>
    <dgm:pt modelId="{1A3EC16D-F98D-44FB-B487-BCEFB718F88F}" type="parTrans" cxnId="{C1455276-74B0-41BA-9C6F-70177E3F80E1}">
      <dgm:prSet/>
      <dgm:spPr/>
      <dgm:t>
        <a:bodyPr/>
        <a:lstStyle/>
        <a:p>
          <a:endParaRPr lang="ru-RU"/>
        </a:p>
      </dgm:t>
    </dgm:pt>
    <dgm:pt modelId="{09D55E46-A2A3-42F2-BD34-2DE269D187C1}" type="sibTrans" cxnId="{C1455276-74B0-41BA-9C6F-70177E3F80E1}">
      <dgm:prSet/>
      <dgm:spPr/>
      <dgm:t>
        <a:bodyPr/>
        <a:lstStyle/>
        <a:p>
          <a:endParaRPr lang="ru-RU"/>
        </a:p>
      </dgm:t>
    </dgm:pt>
    <dgm:pt modelId="{27A57F2D-8483-4E61-ACFE-F3E9E690B97E}" type="pres">
      <dgm:prSet presAssocID="{59FB991A-415A-4826-B04B-725C0BF9775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0076B7B-B120-4D90-ADB5-006725613274}" type="pres">
      <dgm:prSet presAssocID="{E1CB9068-D5CD-483F-B405-08A3F5BB6DF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20BE36-208F-4676-B67D-649A15BDC97B}" type="pres">
      <dgm:prSet presAssocID="{E91CA9D9-CBE6-4BE3-81ED-D9BFAE49C0CF}" presName="sibTrans" presStyleCnt="0"/>
      <dgm:spPr/>
    </dgm:pt>
    <dgm:pt modelId="{0706DB38-A846-4947-99A0-7D52C137403C}" type="pres">
      <dgm:prSet presAssocID="{32154674-0CCC-47B7-AB7B-0F83859B14C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D0BB5E-C6A2-4B2C-B92D-25C51B8908BC}" type="pres">
      <dgm:prSet presAssocID="{775E9C13-5864-4169-B32E-457506856070}" presName="sibTrans" presStyleCnt="0"/>
      <dgm:spPr/>
    </dgm:pt>
    <dgm:pt modelId="{CAB6E747-8C21-4B50-847F-06BA1392EAC7}" type="pres">
      <dgm:prSet presAssocID="{65F8447C-3085-41AC-AAD7-589FC4A22764}" presName="node" presStyleLbl="node1" presStyleIdx="2" presStyleCnt="3" custLinFactNeighborX="1725" custLinFactNeighborY="147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3375AE7-7D89-4EFC-865B-92B38C2BD5AA}" srcId="{59FB991A-415A-4826-B04B-725C0BF9775A}" destId="{E1CB9068-D5CD-483F-B405-08A3F5BB6DF0}" srcOrd="0" destOrd="0" parTransId="{529A9A9C-39B2-4673-966F-6BD350DD531B}" sibTransId="{E91CA9D9-CBE6-4BE3-81ED-D9BFAE49C0CF}"/>
    <dgm:cxn modelId="{211058EA-04BB-4654-B91A-CB51ABB94FCB}" type="presOf" srcId="{59FB991A-415A-4826-B04B-725C0BF9775A}" destId="{27A57F2D-8483-4E61-ACFE-F3E9E690B97E}" srcOrd="0" destOrd="0" presId="urn:microsoft.com/office/officeart/2005/8/layout/default"/>
    <dgm:cxn modelId="{C1455276-74B0-41BA-9C6F-70177E3F80E1}" srcId="{59FB991A-415A-4826-B04B-725C0BF9775A}" destId="{65F8447C-3085-41AC-AAD7-589FC4A22764}" srcOrd="2" destOrd="0" parTransId="{1A3EC16D-F98D-44FB-B487-BCEFB718F88F}" sibTransId="{09D55E46-A2A3-42F2-BD34-2DE269D187C1}"/>
    <dgm:cxn modelId="{24B489D1-DDEF-4A97-96A2-7A982BE9745A}" srcId="{59FB991A-415A-4826-B04B-725C0BF9775A}" destId="{32154674-0CCC-47B7-AB7B-0F83859B14C9}" srcOrd="1" destOrd="0" parTransId="{275431BA-7AE5-475A-A3C6-D62AA6E63AFC}" sibTransId="{775E9C13-5864-4169-B32E-457506856070}"/>
    <dgm:cxn modelId="{B4774103-2FDE-43DF-9C38-6AA44227B857}" type="presOf" srcId="{65F8447C-3085-41AC-AAD7-589FC4A22764}" destId="{CAB6E747-8C21-4B50-847F-06BA1392EAC7}" srcOrd="0" destOrd="0" presId="urn:microsoft.com/office/officeart/2005/8/layout/default"/>
    <dgm:cxn modelId="{B0D5016F-0F82-41B0-A3BB-F664B142303D}" type="presOf" srcId="{32154674-0CCC-47B7-AB7B-0F83859B14C9}" destId="{0706DB38-A846-4947-99A0-7D52C137403C}" srcOrd="0" destOrd="0" presId="urn:microsoft.com/office/officeart/2005/8/layout/default"/>
    <dgm:cxn modelId="{F32E6333-009A-4603-991E-04EB093D0B94}" type="presOf" srcId="{E1CB9068-D5CD-483F-B405-08A3F5BB6DF0}" destId="{B0076B7B-B120-4D90-ADB5-006725613274}" srcOrd="0" destOrd="0" presId="urn:microsoft.com/office/officeart/2005/8/layout/default"/>
    <dgm:cxn modelId="{E8B7DB92-EACE-44B1-9DB6-31D74F5CA965}" type="presParOf" srcId="{27A57F2D-8483-4E61-ACFE-F3E9E690B97E}" destId="{B0076B7B-B120-4D90-ADB5-006725613274}" srcOrd="0" destOrd="0" presId="urn:microsoft.com/office/officeart/2005/8/layout/default"/>
    <dgm:cxn modelId="{7AD256A6-11C1-437C-99C6-15D4F903A29E}" type="presParOf" srcId="{27A57F2D-8483-4E61-ACFE-F3E9E690B97E}" destId="{3C20BE36-208F-4676-B67D-649A15BDC97B}" srcOrd="1" destOrd="0" presId="urn:microsoft.com/office/officeart/2005/8/layout/default"/>
    <dgm:cxn modelId="{2FA28EFD-5BA0-4762-A80A-96FE78BD7B6B}" type="presParOf" srcId="{27A57F2D-8483-4E61-ACFE-F3E9E690B97E}" destId="{0706DB38-A846-4947-99A0-7D52C137403C}" srcOrd="2" destOrd="0" presId="urn:microsoft.com/office/officeart/2005/8/layout/default"/>
    <dgm:cxn modelId="{B47B55F1-AA8E-4702-BD68-5981E44D34C9}" type="presParOf" srcId="{27A57F2D-8483-4E61-ACFE-F3E9E690B97E}" destId="{73D0BB5E-C6A2-4B2C-B92D-25C51B8908BC}" srcOrd="3" destOrd="0" presId="urn:microsoft.com/office/officeart/2005/8/layout/default"/>
    <dgm:cxn modelId="{B83FEC86-A35F-4D3A-952C-B7BAB105CE18}" type="presParOf" srcId="{27A57F2D-8483-4E61-ACFE-F3E9E690B97E}" destId="{CAB6E747-8C21-4B50-847F-06BA1392EAC7}" srcOrd="4" destOrd="0" presId="urn:microsoft.com/office/officeart/2005/8/layout/default"/>
  </dgm:cxnLst>
  <dgm:bg>
    <a:solidFill>
      <a:schemeClr val="accent2">
        <a:lumMod val="60000"/>
        <a:lumOff val="40000"/>
      </a:schemeClr>
    </a:solidFill>
  </dgm:bg>
  <dgm:whole>
    <a:ln>
      <a:solidFill>
        <a:schemeClr val="tx2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076B7B-B120-4D90-ADB5-006725613274}">
      <dsp:nvSpPr>
        <dsp:cNvPr id="0" name=""/>
        <dsp:cNvSpPr/>
      </dsp:nvSpPr>
      <dsp:spPr>
        <a:xfrm>
          <a:off x="1023709" y="1082"/>
          <a:ext cx="2934044" cy="17604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63500" dist="50800" dir="108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1</a:t>
          </a:r>
          <a:r>
            <a:rPr lang="ru-RU" sz="2600" kern="1200" dirty="0" smtClean="0"/>
            <a:t>. 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Устанавливаю, установление</a:t>
          </a:r>
          <a:endParaRPr lang="ru-RU" sz="2600" kern="1200" dirty="0"/>
        </a:p>
      </dsp:txBody>
      <dsp:txXfrm>
        <a:off x="1023709" y="1082"/>
        <a:ext cx="2934044" cy="1760426"/>
      </dsp:txXfrm>
    </dsp:sp>
    <dsp:sp modelId="{0706DB38-A846-4947-99A0-7D52C137403C}">
      <dsp:nvSpPr>
        <dsp:cNvPr id="0" name=""/>
        <dsp:cNvSpPr/>
      </dsp:nvSpPr>
      <dsp:spPr>
        <a:xfrm>
          <a:off x="4251158" y="1082"/>
          <a:ext cx="2934044" cy="17604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2. 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Устраиваю, устройство</a:t>
          </a:r>
          <a:endParaRPr lang="ru-RU" sz="2600" kern="1200" dirty="0"/>
        </a:p>
      </dsp:txBody>
      <dsp:txXfrm>
        <a:off x="4251158" y="1082"/>
        <a:ext cx="2934044" cy="1760426"/>
      </dsp:txXfrm>
    </dsp:sp>
    <dsp:sp modelId="{CAB6E747-8C21-4B50-847F-06BA1392EAC7}">
      <dsp:nvSpPr>
        <dsp:cNvPr id="0" name=""/>
        <dsp:cNvSpPr/>
      </dsp:nvSpPr>
      <dsp:spPr>
        <a:xfrm>
          <a:off x="2688045" y="2055997"/>
          <a:ext cx="2934044" cy="176042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3. 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Сотворение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(</a:t>
          </a:r>
          <a:r>
            <a:rPr lang="en-US" sz="2600" i="1" kern="1200" dirty="0" smtClean="0"/>
            <a:t>constitutio mundi</a:t>
          </a:r>
          <a:r>
            <a:rPr lang="en-US" sz="2600" kern="1200" dirty="0" smtClean="0"/>
            <a:t>)</a:t>
          </a:r>
          <a:endParaRPr lang="ru-RU" sz="2600" kern="1200" dirty="0"/>
        </a:p>
      </dsp:txBody>
      <dsp:txXfrm>
        <a:off x="2688045" y="2055997"/>
        <a:ext cx="2934044" cy="17604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81E34B8-1940-4929-84F8-B473F6F485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596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C977AB5-779E-4DFA-A03D-881E57C6E7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3331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6273DF2-124B-45CE-BA28-E9A051A4BCD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486713-A49A-4177-A710-FEB7691AB2B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7932FF-9FAB-490D-9386-6987489A0FF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D80CB1-E006-452C-B903-3ACB24972B9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85EC07F-5B2A-43CB-B771-97BA4DE78B3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BAC8F0-F374-47CD-A7D2-669DEB3486F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523111-013D-4039-88FA-F1E341BD8D2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36BBAF-9543-4612-9EDD-2C1828070A6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35D96A-309C-4984-A227-0DA831B11E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059EF1-4713-4390-9411-03DA653CB3E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193D25D-5FF4-4627-A6DD-20DD5D5F8A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2E668EB-C0B0-427C-86BE-E75333B3F8C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60350"/>
            <a:ext cx="7702550" cy="15843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Тема 3 </a:t>
            </a:r>
            <a:br>
              <a:rPr lang="ru-RU" sz="4000" dirty="0" smtClean="0"/>
            </a:br>
            <a:endParaRPr lang="ru-RU" sz="40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9592" y="1916113"/>
            <a:ext cx="7704856" cy="3722687"/>
          </a:xfrm>
        </p:spPr>
        <p:txBody>
          <a:bodyPr/>
          <a:lstStyle/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</a:rPr>
              <a:t>Сущность конституции. Конституционализм. Конституция </a:t>
            </a:r>
            <a:r>
              <a:rPr lang="ru-RU" sz="3600" b="1" dirty="0" smtClean="0">
                <a:solidFill>
                  <a:srgbClr val="002060"/>
                </a:solidFill>
              </a:rPr>
              <a:t>РФ</a:t>
            </a:r>
          </a:p>
          <a:p>
            <a:pPr>
              <a:defRPr/>
            </a:pPr>
            <a:r>
              <a:rPr lang="ru-RU" sz="2800" dirty="0" smtClean="0">
                <a:solidFill>
                  <a:srgbClr val="002060"/>
                </a:solidFill>
              </a:rPr>
              <a:t>(4 час.)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b="1" spc="3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Два понимания сущности конституции</a:t>
            </a:r>
          </a:p>
        </p:txBody>
      </p:sp>
      <p:sp>
        <p:nvSpPr>
          <p:cNvPr id="11267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79388" y="1600200"/>
            <a:ext cx="4316412" cy="4525963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533400" indent="-533400" algn="ctr" eaLnBrk="1" hangingPunct="1">
              <a:lnSpc>
                <a:spcPct val="80000"/>
              </a:lnSpc>
              <a:buFontTx/>
              <a:buNone/>
            </a:pPr>
            <a:endParaRPr lang="ru-RU" sz="24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1. Реально существующее положение вещей, закрепляемое тем, кто политически сильнее</a:t>
            </a:r>
          </a:p>
          <a:p>
            <a:pPr marL="533400" indent="-533400" algn="ctr" eaLnBrk="1" hangingPunct="1">
              <a:lnSpc>
                <a:spcPct val="80000"/>
              </a:lnSpc>
              <a:buFontTx/>
              <a:buNone/>
            </a:pPr>
            <a:endParaRPr lang="ru-RU" sz="2400" b="1" dirty="0" smtClean="0">
              <a:solidFill>
                <a:srgbClr val="002060"/>
              </a:solidFill>
            </a:endParaRPr>
          </a:p>
          <a:p>
            <a:pPr marL="533400" indent="-533400" algn="ctr" eaLnBrk="1" hangingPunct="1">
              <a:lnSpc>
                <a:spcPct val="80000"/>
              </a:lnSpc>
              <a:buFontTx/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(конституция как фиксатор сущего)</a:t>
            </a:r>
          </a:p>
        </p:txBody>
      </p:sp>
      <p:sp>
        <p:nvSpPr>
          <p:cNvPr id="11268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648200" y="1600200"/>
            <a:ext cx="4244975" cy="4525963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2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2. Национальный консенсус, или общественный договор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2400" b="1" dirty="0" smtClean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2400" b="1" dirty="0" smtClean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(конституция как договор о правилах взаимоотношений общества с государством, чья власть ограничена этим договором – конституцией)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Конституция в первом понимании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endParaRPr lang="ru-RU" u="sng" dirty="0" smtClean="0"/>
          </a:p>
          <a:p>
            <a:pPr eaLnBrk="1" hangingPunct="1"/>
            <a:endParaRPr lang="ru-RU" u="sng" dirty="0"/>
          </a:p>
          <a:p>
            <a:pPr eaLnBrk="1" hangingPunct="1"/>
            <a:r>
              <a:rPr lang="ru-RU" u="sng" dirty="0" err="1" smtClean="0">
                <a:solidFill>
                  <a:srgbClr val="002060"/>
                </a:solidFill>
              </a:rPr>
              <a:t>Ф.Лассаль</a:t>
            </a:r>
            <a:r>
              <a:rPr lang="ru-RU" dirty="0" smtClean="0">
                <a:solidFill>
                  <a:srgbClr val="002060"/>
                </a:solidFill>
              </a:rPr>
              <a:t>: Конституция – это существующие в стране </a:t>
            </a:r>
            <a:r>
              <a:rPr lang="ru-RU" b="1" dirty="0" smtClean="0">
                <a:solidFill>
                  <a:srgbClr val="002060"/>
                </a:solidFill>
              </a:rPr>
              <a:t>фактические отношения силы.</a:t>
            </a:r>
            <a:endParaRPr lang="ru-RU" dirty="0" smtClean="0">
              <a:solidFill>
                <a:srgbClr val="002060"/>
              </a:solidFill>
            </a:endParaRPr>
          </a:p>
          <a:p>
            <a:pPr eaLnBrk="1" hangingPunct="1"/>
            <a:endParaRPr lang="ru-RU" u="sng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ru-RU" u="sng" dirty="0" err="1" smtClean="0">
                <a:solidFill>
                  <a:srgbClr val="002060"/>
                </a:solidFill>
              </a:rPr>
              <a:t>В.И.Ленин</a:t>
            </a:r>
            <a:r>
              <a:rPr lang="ru-RU" dirty="0" smtClean="0">
                <a:solidFill>
                  <a:srgbClr val="002060"/>
                </a:solidFill>
              </a:rPr>
              <a:t>: Сущность конституции в том, что она выражает </a:t>
            </a:r>
            <a:r>
              <a:rPr lang="ru-RU" b="1" dirty="0" smtClean="0">
                <a:solidFill>
                  <a:srgbClr val="002060"/>
                </a:solidFill>
              </a:rPr>
              <a:t>действительное соотношение сил в классовой борьбе.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718"/>
            <a:ext cx="5791200" cy="828010"/>
          </a:xfrm>
        </p:spPr>
        <p:txBody>
          <a:bodyPr>
            <a:noAutofit/>
          </a:bodyPr>
          <a:lstStyle/>
          <a:p>
            <a:pPr algn="just" eaLnBrk="1" hangingPunct="1"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Конституция во втором понимании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52736"/>
            <a:ext cx="8291264" cy="5544616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200" b="1" u="sng" dirty="0" smtClean="0">
                <a:solidFill>
                  <a:srgbClr val="002060"/>
                </a:solidFill>
              </a:rPr>
              <a:t>Ж.-</a:t>
            </a:r>
            <a:r>
              <a:rPr lang="ru-RU" sz="2200" b="1" u="sng" dirty="0" err="1" smtClean="0">
                <a:solidFill>
                  <a:srgbClr val="002060"/>
                </a:solidFill>
              </a:rPr>
              <a:t>Ж.Руссо</a:t>
            </a:r>
            <a:r>
              <a:rPr lang="ru-RU" sz="2200" b="1" dirty="0" smtClean="0">
                <a:solidFill>
                  <a:srgbClr val="002060"/>
                </a:solidFill>
              </a:rPr>
              <a:t>: </a:t>
            </a:r>
          </a:p>
          <a:p>
            <a:pPr algn="just" eaLnBrk="1" hangingPunct="1">
              <a:lnSpc>
                <a:spcPct val="75000"/>
              </a:lnSpc>
              <a:spcBef>
                <a:spcPts val="100"/>
              </a:spcBef>
            </a:pPr>
            <a:r>
              <a:rPr lang="ru-RU" sz="2200" b="0" dirty="0" smtClean="0">
                <a:solidFill>
                  <a:srgbClr val="002060"/>
                </a:solidFill>
              </a:rPr>
              <a:t>«Раз ни один человек не имеет естественной власти над себе подобными и поскольку сила не создает никакого права, то выходит, что </a:t>
            </a:r>
            <a:r>
              <a:rPr lang="ru-RU" sz="2200" b="0" i="1" dirty="0" smtClean="0">
                <a:solidFill>
                  <a:srgbClr val="002060"/>
                </a:solidFill>
              </a:rPr>
              <a:t>основою любой законной власти среди людей могут быть только соглашения</a:t>
            </a:r>
            <a:r>
              <a:rPr lang="ru-RU" sz="2200" b="0" dirty="0" smtClean="0">
                <a:solidFill>
                  <a:srgbClr val="002060"/>
                </a:solidFill>
              </a:rPr>
              <a:t>».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200" dirty="0" smtClean="0">
                <a:solidFill>
                  <a:srgbClr val="002060"/>
                </a:solidFill>
              </a:rPr>
              <a:t>Но не всякое соглашение допустимо: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ru-RU" sz="2200" b="0" dirty="0" smtClean="0">
                <a:solidFill>
                  <a:srgbClr val="002060"/>
                </a:solidFill>
              </a:rPr>
              <a:t>     «Отказаться от своей свободы – это значит отречься от своего человеческого достоинства, от прав человеческой природы, даже от ее обязанностей. Невозможно никакое возмещение для того, кто от всего отказывается».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200" b="0" dirty="0" smtClean="0">
                <a:solidFill>
                  <a:srgbClr val="002060"/>
                </a:solidFill>
              </a:rPr>
              <a:t>«Найти такую </a:t>
            </a:r>
            <a:r>
              <a:rPr lang="ru-RU" sz="2200" b="0" i="1" dirty="0" smtClean="0">
                <a:solidFill>
                  <a:srgbClr val="002060"/>
                </a:solidFill>
              </a:rPr>
              <a:t>форму ассоциации</a:t>
            </a:r>
            <a:r>
              <a:rPr lang="ru-RU" sz="2200" b="0" dirty="0" smtClean="0">
                <a:solidFill>
                  <a:srgbClr val="002060"/>
                </a:solidFill>
              </a:rPr>
              <a:t>, которая защищает и </a:t>
            </a:r>
            <a:r>
              <a:rPr lang="ru-RU" sz="2200" b="0" i="1" dirty="0" smtClean="0">
                <a:solidFill>
                  <a:srgbClr val="002060"/>
                </a:solidFill>
              </a:rPr>
              <a:t>ограждает всею общею силою личность и имущество </a:t>
            </a:r>
            <a:r>
              <a:rPr lang="ru-RU" sz="2200" b="0" dirty="0" smtClean="0">
                <a:solidFill>
                  <a:srgbClr val="002060"/>
                </a:solidFill>
              </a:rPr>
              <a:t>каждого из членов ассоциации, и благодаря которой каждый, соединяясь со всеми, подчиняется, однако, только самому себе и остается столь же свободным, как и прежде. Такова основная задача, которую разрешает Общественный договор».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5791200" cy="1152128"/>
          </a:xfrm>
        </p:spPr>
        <p:txBody>
          <a:bodyPr>
            <a:normAutofit/>
          </a:bodyPr>
          <a:lstStyle/>
          <a:p>
            <a:r>
              <a:rPr lang="ru-RU" sz="2800" b="1" dirty="0"/>
              <a:t>Определение конституционализма</a:t>
            </a:r>
            <a:endParaRPr lang="ru-RU" sz="2800" b="1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052736"/>
            <a:ext cx="8229600" cy="5544616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endParaRPr lang="ru-RU" sz="20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ru-RU" sz="2000" b="1" dirty="0" smtClean="0">
                <a:solidFill>
                  <a:srgbClr val="002060"/>
                </a:solidFill>
              </a:rPr>
              <a:t>Верховенство </a:t>
            </a:r>
            <a:r>
              <a:rPr lang="ru-RU" sz="2000" b="1" dirty="0">
                <a:solidFill>
                  <a:srgbClr val="002060"/>
                </a:solidFill>
              </a:rPr>
              <a:t>конституции над всеми иными </a:t>
            </a:r>
            <a:r>
              <a:rPr lang="ru-RU" sz="2000" b="1" dirty="0" smtClean="0">
                <a:solidFill>
                  <a:srgbClr val="002060"/>
                </a:solidFill>
              </a:rPr>
              <a:t>актами. </a:t>
            </a:r>
            <a:r>
              <a:rPr lang="ru-RU" sz="2000" b="0" dirty="0" smtClean="0">
                <a:solidFill>
                  <a:srgbClr val="002060"/>
                </a:solidFill>
              </a:rPr>
              <a:t>– </a:t>
            </a:r>
            <a:r>
              <a:rPr lang="ru-RU" sz="2000" b="0" i="1" dirty="0" smtClean="0">
                <a:solidFill>
                  <a:srgbClr val="002060"/>
                </a:solidFill>
              </a:rPr>
              <a:t>Отцы-основатели США.</a:t>
            </a:r>
          </a:p>
          <a:p>
            <a:pPr algn="just">
              <a:lnSpc>
                <a:spcPct val="120000"/>
              </a:lnSpc>
            </a:pPr>
            <a:r>
              <a:rPr lang="ru-RU" sz="2000" i="1" dirty="0" smtClean="0">
                <a:solidFill>
                  <a:srgbClr val="002060"/>
                </a:solidFill>
              </a:rPr>
              <a:t>В </a:t>
            </a:r>
            <a:r>
              <a:rPr lang="ru-RU" sz="2000" i="1" dirty="0">
                <a:solidFill>
                  <a:srgbClr val="002060"/>
                </a:solidFill>
              </a:rPr>
              <a:t>узком </a:t>
            </a:r>
            <a:r>
              <a:rPr lang="ru-RU" sz="2000" i="1" dirty="0" smtClean="0">
                <a:solidFill>
                  <a:srgbClr val="002060"/>
                </a:solidFill>
              </a:rPr>
              <a:t>смысле: </a:t>
            </a:r>
            <a:r>
              <a:rPr lang="ru-RU" sz="2000" b="1" dirty="0" smtClean="0">
                <a:solidFill>
                  <a:srgbClr val="002060"/>
                </a:solidFill>
              </a:rPr>
              <a:t>Система </a:t>
            </a:r>
            <a:r>
              <a:rPr lang="ru-RU" sz="2000" b="1" dirty="0">
                <a:solidFill>
                  <a:srgbClr val="002060"/>
                </a:solidFill>
              </a:rPr>
              <a:t>знаний о фундаментальных ценностях демократии. </a:t>
            </a:r>
            <a:r>
              <a:rPr lang="ru-RU" sz="2000" i="1" dirty="0" smtClean="0">
                <a:solidFill>
                  <a:srgbClr val="002060"/>
                </a:solidFill>
              </a:rPr>
              <a:t>В широком смысле: </a:t>
            </a:r>
            <a:r>
              <a:rPr lang="ru-RU" sz="2000" b="1" dirty="0" smtClean="0">
                <a:solidFill>
                  <a:srgbClr val="002060"/>
                </a:solidFill>
              </a:rPr>
              <a:t>Теория </a:t>
            </a:r>
            <a:r>
              <a:rPr lang="ru-RU" sz="2000" b="1" dirty="0">
                <a:solidFill>
                  <a:srgbClr val="002060"/>
                </a:solidFill>
              </a:rPr>
              <a:t>конституции, история и практика развития страны , группы стран и мирового </a:t>
            </a:r>
            <a:r>
              <a:rPr lang="ru-RU" sz="2000" b="1" dirty="0" smtClean="0">
                <a:solidFill>
                  <a:srgbClr val="002060"/>
                </a:solidFill>
              </a:rPr>
              <a:t>сообщества </a:t>
            </a:r>
            <a:r>
              <a:rPr lang="ru-RU" sz="2000" b="0" i="1" dirty="0" smtClean="0">
                <a:solidFill>
                  <a:srgbClr val="002060"/>
                </a:solidFill>
              </a:rPr>
              <a:t>– И.М</a:t>
            </a:r>
            <a:r>
              <a:rPr lang="ru-RU" sz="2000" b="0" i="1" dirty="0">
                <a:solidFill>
                  <a:srgbClr val="002060"/>
                </a:solidFill>
              </a:rPr>
              <a:t>. Степанов. </a:t>
            </a:r>
            <a:endParaRPr lang="ru-RU" sz="2000" b="0" i="1" dirty="0" smtClean="0">
              <a:solidFill>
                <a:srgbClr val="002060"/>
              </a:solidFill>
            </a:endParaRPr>
          </a:p>
          <a:p>
            <a:pPr algn="just">
              <a:lnSpc>
                <a:spcPct val="120000"/>
              </a:lnSpc>
            </a:pPr>
            <a:r>
              <a:rPr lang="ru-RU" sz="2000" b="1" dirty="0" smtClean="0">
                <a:solidFill>
                  <a:srgbClr val="002060"/>
                </a:solidFill>
              </a:rPr>
              <a:t>«Конституционализм – это ограничение государственной власти в интересах общественного спокойствия. Он стремится охладить текущие страсти, не угрожая эффективности управления» </a:t>
            </a:r>
            <a:r>
              <a:rPr lang="ru-RU" sz="2000" b="0" dirty="0" smtClean="0">
                <a:solidFill>
                  <a:srgbClr val="002060"/>
                </a:solidFill>
              </a:rPr>
              <a:t>– </a:t>
            </a:r>
            <a:r>
              <a:rPr lang="ru-RU" sz="2000" b="0" i="1" dirty="0" smtClean="0">
                <a:solidFill>
                  <a:srgbClr val="002060"/>
                </a:solidFill>
              </a:rPr>
              <a:t>А. Шайо (венгерский юрист)</a:t>
            </a:r>
          </a:p>
          <a:p>
            <a:pPr algn="just">
              <a:lnSpc>
                <a:spcPct val="120000"/>
              </a:lnSpc>
            </a:pPr>
            <a:r>
              <a:rPr lang="ru-RU" sz="2000" b="1" dirty="0" smtClean="0">
                <a:solidFill>
                  <a:srgbClr val="002060"/>
                </a:solidFill>
              </a:rPr>
              <a:t>Политико-правовой режим</a:t>
            </a:r>
            <a:r>
              <a:rPr lang="ru-RU" sz="2000" i="1" dirty="0" smtClean="0">
                <a:solidFill>
                  <a:srgbClr val="002060"/>
                </a:solidFill>
              </a:rPr>
              <a:t> </a:t>
            </a:r>
            <a:r>
              <a:rPr lang="ru-RU" sz="2000" b="0" i="1" dirty="0" smtClean="0">
                <a:solidFill>
                  <a:srgbClr val="002060"/>
                </a:solidFill>
              </a:rPr>
              <a:t>– Л.В. Сонина.</a:t>
            </a:r>
          </a:p>
          <a:p>
            <a:pPr algn="just">
              <a:lnSpc>
                <a:spcPct val="120000"/>
              </a:lnSpc>
            </a:pPr>
            <a:r>
              <a:rPr lang="ru-RU" sz="2000" b="1" dirty="0" smtClean="0">
                <a:solidFill>
                  <a:srgbClr val="002060"/>
                </a:solidFill>
              </a:rPr>
              <a:t>Современная философия права </a:t>
            </a:r>
            <a:r>
              <a:rPr lang="ru-RU" sz="2000" b="0" i="1" dirty="0" smtClean="0">
                <a:solidFill>
                  <a:srgbClr val="002060"/>
                </a:solidFill>
              </a:rPr>
              <a:t>– В.И. Крусс.</a:t>
            </a:r>
          </a:p>
          <a:p>
            <a:pPr algn="just">
              <a:lnSpc>
                <a:spcPct val="120000"/>
              </a:lnSpc>
            </a:pPr>
            <a:r>
              <a:rPr lang="ru-RU" sz="2000" b="1" dirty="0" smtClean="0">
                <a:solidFill>
                  <a:srgbClr val="002060"/>
                </a:solidFill>
              </a:rPr>
              <a:t>Набор универсальных принципов, характерных для конституционных и демократических государств </a:t>
            </a:r>
            <a:r>
              <a:rPr lang="ru-RU" sz="2000" b="0" i="1" dirty="0" smtClean="0">
                <a:solidFill>
                  <a:srgbClr val="002060"/>
                </a:solidFill>
              </a:rPr>
              <a:t>– О.Е. Кутафин</a:t>
            </a:r>
          </a:p>
          <a:p>
            <a:pPr algn="just">
              <a:lnSpc>
                <a:spcPct val="120000"/>
              </a:lnSpc>
            </a:pPr>
            <a:r>
              <a:rPr lang="ru-RU" sz="2000" b="1" dirty="0" smtClean="0">
                <a:solidFill>
                  <a:srgbClr val="002060"/>
                </a:solidFill>
              </a:rPr>
              <a:t>Метод инструментального разрешения социального конфликта в обществе </a:t>
            </a:r>
            <a:r>
              <a:rPr lang="ru-RU" sz="2000" b="0" i="1" dirty="0" smtClean="0">
                <a:solidFill>
                  <a:srgbClr val="002060"/>
                </a:solidFill>
              </a:rPr>
              <a:t>– А.Н. Медушевский.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2000" b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800" dirty="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0336"/>
          </a:xfrm>
        </p:spPr>
        <p:txBody>
          <a:bodyPr>
            <a:normAutofit/>
          </a:bodyPr>
          <a:lstStyle/>
          <a:p>
            <a:r>
              <a:rPr lang="ru-RU" sz="2800" b="1" dirty="0"/>
              <a:t>Определение конституционализма</a:t>
            </a:r>
            <a:endParaRPr lang="ru-RU" sz="28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99248"/>
          </a:xfrm>
        </p:spPr>
        <p:txBody>
          <a:bodyPr/>
          <a:lstStyle/>
          <a:p>
            <a:pPr lvl="0" algn="just">
              <a:lnSpc>
                <a:spcPct val="120000"/>
              </a:lnSpc>
              <a:buClr>
                <a:srgbClr val="F3A447"/>
              </a:buClr>
            </a:pPr>
            <a:r>
              <a:rPr lang="ru-RU" sz="1800" b="1" dirty="0" smtClean="0">
                <a:solidFill>
                  <a:srgbClr val="002060"/>
                </a:solidFill>
              </a:rPr>
              <a:t>«Инструменты, устройства государства, которые ограничивают власть правящих и дают режиму правителей его моральный авторитет» </a:t>
            </a:r>
            <a:r>
              <a:rPr lang="ru-RU" sz="1800" b="0" dirty="0" smtClean="0">
                <a:solidFill>
                  <a:srgbClr val="002060"/>
                </a:solidFill>
              </a:rPr>
              <a:t>– </a:t>
            </a:r>
            <a:r>
              <a:rPr lang="ru-RU" sz="1800" b="0" i="1" dirty="0" smtClean="0">
                <a:solidFill>
                  <a:srgbClr val="002060"/>
                </a:solidFill>
              </a:rPr>
              <a:t>Дж. Олдер (британский юрист)</a:t>
            </a:r>
          </a:p>
          <a:p>
            <a:pPr lvl="0" algn="just">
              <a:lnSpc>
                <a:spcPct val="120000"/>
              </a:lnSpc>
              <a:buClr>
                <a:srgbClr val="F3A447"/>
              </a:buClr>
            </a:pPr>
            <a:r>
              <a:rPr lang="ru-RU" sz="1800" b="1" dirty="0" smtClean="0">
                <a:solidFill>
                  <a:srgbClr val="002060"/>
                </a:solidFill>
              </a:rPr>
              <a:t>«</a:t>
            </a:r>
            <a:r>
              <a:rPr lang="ru-RU" sz="1800" b="1" dirty="0">
                <a:solidFill>
                  <a:srgbClr val="002060"/>
                </a:solidFill>
              </a:rPr>
              <a:t>Конституционализм – это система представлений и идей о развитом демократическом государственном строе, основанном на конституции. Это понятие включает также систему общественных отношений, основанных на конституции, в которой закреплены такие ценности, как полновластие народа, ограниченное вмешательство государства в дела общества, приоритет прав человека в обществе и государстве» </a:t>
            </a: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0" dirty="0" smtClean="0">
                <a:solidFill>
                  <a:srgbClr val="002060"/>
                </a:solidFill>
              </a:rPr>
              <a:t>– </a:t>
            </a:r>
            <a:r>
              <a:rPr lang="ru-RU" sz="1800" b="0" i="1" dirty="0">
                <a:solidFill>
                  <a:srgbClr val="002060"/>
                </a:solidFill>
              </a:rPr>
              <a:t>Учебник Виноградова, Васильевой, Мазаева. </a:t>
            </a:r>
            <a:endParaRPr lang="ru-RU" sz="1800" b="0" i="1" dirty="0" smtClean="0">
              <a:solidFill>
                <a:srgbClr val="002060"/>
              </a:solidFill>
            </a:endParaRPr>
          </a:p>
          <a:p>
            <a:pPr lvl="0" algn="just">
              <a:lnSpc>
                <a:spcPct val="120000"/>
              </a:lnSpc>
              <a:buClr>
                <a:srgbClr val="F3A447"/>
              </a:buClr>
            </a:pPr>
            <a:r>
              <a:rPr lang="ru-RU" sz="1800" b="1" dirty="0" smtClean="0">
                <a:solidFill>
                  <a:srgbClr val="002060"/>
                </a:solidFill>
              </a:rPr>
              <a:t>Нельзя дать исчерпывающего определения конституционализма </a:t>
            </a:r>
            <a:r>
              <a:rPr lang="ru-RU" sz="1800" b="0" dirty="0" smtClean="0">
                <a:solidFill>
                  <a:srgbClr val="002060"/>
                </a:solidFill>
              </a:rPr>
              <a:t>–</a:t>
            </a:r>
            <a:r>
              <a:rPr lang="ru-RU" sz="1800" b="0" i="1" dirty="0" smtClean="0">
                <a:solidFill>
                  <a:srgbClr val="002060"/>
                </a:solidFill>
              </a:rPr>
              <a:t> О.Е. Кутафин, А.Шайо</a:t>
            </a:r>
            <a:endParaRPr lang="ru-RU" sz="1800" b="0" i="1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46805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>
                <a:ln w="3200">
                  <a:solidFill>
                    <a:srgbClr val="444D26">
                      <a:shade val="75000"/>
                      <a:alpha val="25000"/>
                    </a:srgbClr>
                  </a:solidFill>
                  <a:prstDash val="solid"/>
                  <a:round/>
                </a:ln>
              </a:rPr>
              <a:t>Определение конституционализма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420888"/>
            <a:ext cx="8229600" cy="2841104"/>
          </a:xfrm>
          <a:ln w="57150">
            <a:solidFill>
              <a:srgbClr val="D80702"/>
            </a:solidFill>
          </a:ln>
        </p:spPr>
        <p:txBody>
          <a:bodyPr>
            <a:normAutofit lnSpcReduction="10000"/>
          </a:bodyPr>
          <a:lstStyle/>
          <a:p>
            <a:pPr marL="273050" lvl="0" indent="0" algn="just">
              <a:lnSpc>
                <a:spcPct val="130000"/>
              </a:lnSpc>
              <a:buClr>
                <a:srgbClr val="F3A447"/>
              </a:buCl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Конституционализм </a:t>
            </a:r>
            <a:r>
              <a:rPr lang="ru-RU" sz="2400" b="1" dirty="0">
                <a:solidFill>
                  <a:srgbClr val="002060"/>
                </a:solidFill>
              </a:rPr>
              <a:t>– это идея и реализуемая на ее основе практика конституционного ограничения государственной власти в целях обеспечения равной возможности каждому человеку обладать правами, пользоваться ими и защищать их.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22244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>
              <a:lnSpc>
                <a:spcPct val="150000"/>
              </a:lnSpc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Конституционная идеология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dirty="0" smtClean="0"/>
          </a:p>
          <a:p>
            <a:pPr eaLnBrk="1" hangingPunct="1">
              <a:buFontTx/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Нет ли здесь противоречия с конституционным запретом (ст.13 Конституции РФ) государственной, обязательной идеологии?</a:t>
            </a:r>
          </a:p>
          <a:p>
            <a:pPr algn="ctr" eaLnBrk="1" hangingPunct="1">
              <a:buFontTx/>
              <a:buNone/>
            </a:pPr>
            <a:endParaRPr lang="ru-RU" sz="2800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718"/>
            <a:ext cx="5791200" cy="111604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dirty="0" smtClean="0"/>
              <a:t>Конституционный строй. дефиниции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320652"/>
            <a:ext cx="8363272" cy="5420716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>
                <a:solidFill>
                  <a:srgbClr val="002060"/>
                </a:solidFill>
              </a:rPr>
              <a:t>«Конституционный строй – это </a:t>
            </a:r>
            <a:r>
              <a:rPr lang="ru-RU" i="1" dirty="0">
                <a:solidFill>
                  <a:srgbClr val="002060"/>
                </a:solidFill>
              </a:rPr>
              <a:t>такое устройство </a:t>
            </a:r>
            <a:r>
              <a:rPr lang="ru-RU" dirty="0">
                <a:solidFill>
                  <a:srgbClr val="002060"/>
                </a:solidFill>
              </a:rPr>
              <a:t>общества и государства, </a:t>
            </a:r>
            <a:r>
              <a:rPr lang="ru-RU" i="1" dirty="0">
                <a:solidFill>
                  <a:srgbClr val="002060"/>
                </a:solidFill>
              </a:rPr>
              <a:t>при котором </a:t>
            </a:r>
            <a:r>
              <a:rPr lang="ru-RU" dirty="0">
                <a:solidFill>
                  <a:srgbClr val="002060"/>
                </a:solidFill>
              </a:rPr>
              <a:t>государство является правовым (конституционным), а общество является гражданским» </a:t>
            </a:r>
            <a:r>
              <a:rPr lang="ru-RU" b="0" dirty="0">
                <a:solidFill>
                  <a:srgbClr val="002060"/>
                </a:solidFill>
              </a:rPr>
              <a:t>(</a:t>
            </a:r>
            <a:r>
              <a:rPr lang="ru-RU" b="0" i="1" dirty="0">
                <a:solidFill>
                  <a:srgbClr val="002060"/>
                </a:solidFill>
              </a:rPr>
              <a:t>Уч. </a:t>
            </a:r>
            <a:r>
              <a:rPr lang="ru-RU" b="0" i="1" u="sng" dirty="0" err="1">
                <a:solidFill>
                  <a:srgbClr val="002060"/>
                </a:solidFill>
              </a:rPr>
              <a:t>Нарутто</a:t>
            </a:r>
            <a:r>
              <a:rPr lang="ru-RU" b="0" i="1" u="sng" dirty="0">
                <a:solidFill>
                  <a:srgbClr val="002060"/>
                </a:solidFill>
              </a:rPr>
              <a:t>, </a:t>
            </a:r>
            <a:r>
              <a:rPr lang="ru-RU" b="0" i="1" u="sng" dirty="0" err="1">
                <a:solidFill>
                  <a:srgbClr val="002060"/>
                </a:solidFill>
              </a:rPr>
              <a:t>Таева</a:t>
            </a:r>
            <a:r>
              <a:rPr lang="ru-RU" b="0" i="1" u="sng" dirty="0">
                <a:solidFill>
                  <a:srgbClr val="002060"/>
                </a:solidFill>
              </a:rPr>
              <a:t>, </a:t>
            </a:r>
            <a:r>
              <a:rPr lang="ru-RU" b="0" i="1" u="sng" dirty="0" err="1">
                <a:solidFill>
                  <a:srgbClr val="002060"/>
                </a:solidFill>
              </a:rPr>
              <a:t>Шугрина</a:t>
            </a:r>
            <a:r>
              <a:rPr lang="ru-RU" b="0" dirty="0">
                <a:solidFill>
                  <a:srgbClr val="002060"/>
                </a:solidFill>
              </a:rPr>
              <a:t>) </a:t>
            </a: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***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2060"/>
                </a:solidFill>
              </a:rPr>
              <a:t>«…</a:t>
            </a:r>
            <a:r>
              <a:rPr lang="ru-RU" i="1" dirty="0">
                <a:solidFill>
                  <a:srgbClr val="002060"/>
                </a:solidFill>
              </a:rPr>
              <a:t>такое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i="1" dirty="0">
                <a:solidFill>
                  <a:srgbClr val="002060"/>
                </a:solidFill>
              </a:rPr>
              <a:t>устройство</a:t>
            </a:r>
            <a:r>
              <a:rPr lang="ru-RU" dirty="0">
                <a:solidFill>
                  <a:srgbClr val="002060"/>
                </a:solidFill>
              </a:rPr>
              <a:t> государства и гражданского общества</a:t>
            </a:r>
            <a:r>
              <a:rPr lang="ru-RU" i="1" dirty="0">
                <a:solidFill>
                  <a:srgbClr val="002060"/>
                </a:solidFill>
              </a:rPr>
              <a:t>, при котором</a:t>
            </a:r>
            <a:r>
              <a:rPr lang="ru-RU" dirty="0">
                <a:solidFill>
                  <a:srgbClr val="002060"/>
                </a:solidFill>
              </a:rPr>
              <a:t> обеспечивается господство права, государство имеет демократический правовой характер, а человек, его права и свободы признаются высшей ценностью и их соблюдение и защиты – основной обязанностью государства» </a:t>
            </a:r>
            <a:r>
              <a:rPr lang="ru-RU" b="0" dirty="0">
                <a:solidFill>
                  <a:srgbClr val="002060"/>
                </a:solidFill>
              </a:rPr>
              <a:t>(</a:t>
            </a:r>
            <a:r>
              <a:rPr lang="ru-RU" b="0" i="1" dirty="0">
                <a:solidFill>
                  <a:srgbClr val="002060"/>
                </a:solidFill>
              </a:rPr>
              <a:t>Уч. под ред. </a:t>
            </a:r>
            <a:r>
              <a:rPr lang="ru-RU" b="0" i="1" u="sng" dirty="0">
                <a:solidFill>
                  <a:srgbClr val="002060"/>
                </a:solidFill>
              </a:rPr>
              <a:t>Фадеева</a:t>
            </a:r>
            <a:r>
              <a:rPr lang="ru-RU" b="0" dirty="0" smtClean="0">
                <a:solidFill>
                  <a:srgbClr val="002060"/>
                </a:solidFill>
              </a:rPr>
              <a:t>)</a:t>
            </a: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***</a:t>
            </a:r>
            <a:endParaRPr lang="ru-RU" dirty="0">
              <a:solidFill>
                <a:srgbClr val="002060"/>
              </a:solidFill>
            </a:endParaRPr>
          </a:p>
          <a:p>
            <a:pPr algn="just" eaLnBrk="1" hangingPunct="1">
              <a:buFontTx/>
              <a:buNone/>
            </a:pPr>
            <a:r>
              <a:rPr lang="ru-RU" altLang="zh-CN" b="0" dirty="0" smtClean="0">
                <a:solidFill>
                  <a:srgbClr val="002060"/>
                </a:solidFill>
              </a:rPr>
              <a:t>Конституционный строй</a:t>
            </a:r>
            <a:r>
              <a:rPr lang="ru-RU" altLang="zh-CN" b="0" i="1" dirty="0" smtClean="0">
                <a:solidFill>
                  <a:srgbClr val="002060"/>
                </a:solidFill>
              </a:rPr>
              <a:t> </a:t>
            </a:r>
            <a:r>
              <a:rPr lang="ru-RU" altLang="zh-CN" b="0" dirty="0" smtClean="0">
                <a:solidFill>
                  <a:srgbClr val="002060"/>
                </a:solidFill>
              </a:rPr>
              <a:t>– «</a:t>
            </a:r>
            <a:r>
              <a:rPr lang="ru-RU" altLang="zh-CN" i="1" dirty="0" smtClean="0">
                <a:solidFill>
                  <a:srgbClr val="002060"/>
                </a:solidFill>
              </a:rPr>
              <a:t>способ организации </a:t>
            </a:r>
            <a:r>
              <a:rPr lang="ru-RU" altLang="zh-CN" b="0" dirty="0" smtClean="0">
                <a:solidFill>
                  <a:srgbClr val="002060"/>
                </a:solidFill>
              </a:rPr>
              <a:t>политической власти (государственной, прежде всего), основанной на системе ценностей, ядром которых являются идеи конституционализма» (</a:t>
            </a:r>
            <a:r>
              <a:rPr lang="ru-RU" altLang="zh-CN" b="0" i="1" dirty="0" smtClean="0">
                <a:solidFill>
                  <a:srgbClr val="002060"/>
                </a:solidFill>
              </a:rPr>
              <a:t>Уч. </a:t>
            </a:r>
            <a:r>
              <a:rPr lang="ru-RU" altLang="zh-CN" b="0" i="1" u="sng" dirty="0" smtClean="0">
                <a:solidFill>
                  <a:srgbClr val="002060"/>
                </a:solidFill>
              </a:rPr>
              <a:t>Васильева, Виноградов, Мазаев</a:t>
            </a:r>
            <a:r>
              <a:rPr lang="ru-RU" altLang="zh-CN" b="0" dirty="0" smtClean="0">
                <a:solidFill>
                  <a:srgbClr val="002060"/>
                </a:solidFill>
              </a:rPr>
              <a:t>)</a:t>
            </a:r>
          </a:p>
          <a:p>
            <a:pPr algn="ctr" eaLnBrk="1" hangingPunct="1">
              <a:buFontTx/>
              <a:buNone/>
            </a:pPr>
            <a:endParaRPr lang="ru-RU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1371600"/>
          </a:xfrm>
        </p:spPr>
        <p:txBody>
          <a:bodyPr>
            <a:normAutofit/>
          </a:bodyPr>
          <a:lstStyle/>
          <a:p>
            <a:r>
              <a:rPr lang="ru-RU" dirty="0"/>
              <a:t>Классификация конституций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ru-RU" sz="2800" dirty="0" smtClean="0">
              <a:solidFill>
                <a:srgbClr val="000000"/>
              </a:solidFill>
            </a:endParaRPr>
          </a:p>
          <a:p>
            <a:pPr lvl="0"/>
            <a:r>
              <a:rPr lang="ru-RU" sz="2800" dirty="0" smtClean="0">
                <a:solidFill>
                  <a:srgbClr val="000000"/>
                </a:solidFill>
              </a:rPr>
              <a:t>1</a:t>
            </a:r>
            <a:r>
              <a:rPr lang="ru-RU" sz="2800" dirty="0">
                <a:solidFill>
                  <a:srgbClr val="000000"/>
                </a:solidFill>
              </a:rPr>
              <a:t>. По степени реальности</a:t>
            </a:r>
          </a:p>
          <a:p>
            <a:pPr lvl="0"/>
            <a:r>
              <a:rPr lang="ru-RU" sz="2800" dirty="0">
                <a:solidFill>
                  <a:srgbClr val="000000"/>
                </a:solidFill>
              </a:rPr>
              <a:t>2. По типу оформления</a:t>
            </a:r>
          </a:p>
          <a:p>
            <a:pPr lvl="0"/>
            <a:r>
              <a:rPr lang="ru-RU" sz="2800" dirty="0">
                <a:solidFill>
                  <a:srgbClr val="000000"/>
                </a:solidFill>
              </a:rPr>
              <a:t>3. По способу принятия</a:t>
            </a:r>
          </a:p>
          <a:p>
            <a:pPr lvl="0"/>
            <a:r>
              <a:rPr lang="ru-RU" sz="2800" dirty="0">
                <a:solidFill>
                  <a:srgbClr val="000000"/>
                </a:solidFill>
              </a:rPr>
              <a:t>4. По способу изменения</a:t>
            </a:r>
          </a:p>
          <a:p>
            <a:pPr lvl="0"/>
            <a:r>
              <a:rPr lang="ru-RU" sz="2800" dirty="0">
                <a:solidFill>
                  <a:srgbClr val="000000"/>
                </a:solidFill>
              </a:rPr>
              <a:t>5. По сроку </a:t>
            </a:r>
            <a:r>
              <a:rPr lang="ru-RU" sz="2800" dirty="0" smtClean="0">
                <a:solidFill>
                  <a:srgbClr val="000000"/>
                </a:solidFill>
              </a:rPr>
              <a:t>действия</a:t>
            </a:r>
            <a:endParaRPr lang="ru-RU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9631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5791200" cy="795536"/>
          </a:xfrm>
        </p:spPr>
        <p:txBody>
          <a:bodyPr>
            <a:normAutofit/>
          </a:bodyPr>
          <a:lstStyle/>
          <a:p>
            <a:r>
              <a:rPr lang="ru-RU" sz="2800" i="1" dirty="0" smtClean="0"/>
              <a:t>По степени реальности</a:t>
            </a:r>
            <a:endParaRPr lang="ru-RU" sz="2800" i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Реальные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514288" cy="4525963"/>
          </a:xfrm>
        </p:spPr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Фиктивные 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(</a:t>
            </a:r>
            <a:r>
              <a:rPr lang="ru-RU" i="1" dirty="0">
                <a:solidFill>
                  <a:schemeClr val="tx2"/>
                </a:solidFill>
              </a:rPr>
              <a:t>если </a:t>
            </a:r>
            <a:r>
              <a:rPr lang="ru-RU" i="1" dirty="0" smtClean="0">
                <a:solidFill>
                  <a:schemeClr val="tx2"/>
                </a:solidFill>
              </a:rPr>
              <a:t>не соответствуют </a:t>
            </a:r>
            <a:r>
              <a:rPr lang="ru-RU" i="1" dirty="0">
                <a:solidFill>
                  <a:schemeClr val="tx2"/>
                </a:solidFill>
              </a:rPr>
              <a:t>состоянию общества, цивилизационному </a:t>
            </a:r>
            <a:r>
              <a:rPr lang="ru-RU" i="1" dirty="0" smtClean="0">
                <a:solidFill>
                  <a:schemeClr val="tx2"/>
                </a:solidFill>
              </a:rPr>
              <a:t>типу</a:t>
            </a:r>
            <a:r>
              <a:rPr lang="ru-RU" dirty="0" smtClean="0">
                <a:solidFill>
                  <a:schemeClr val="tx2"/>
                </a:solidFill>
              </a:rPr>
              <a:t>)</a:t>
            </a:r>
            <a:endParaRPr lang="ru-RU" dirty="0">
              <a:solidFill>
                <a:schemeClr val="tx2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218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5791200" cy="687606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ru-RU" sz="2400" b="1" dirty="0" smtClean="0"/>
              <a:t>Вопросы темы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507413" cy="5257800"/>
          </a:xfrm>
        </p:spPr>
        <p:txBody>
          <a:bodyPr>
            <a:normAutofit fontScale="70000" lnSpcReduction="20000"/>
          </a:bodyPr>
          <a:lstStyle/>
          <a:p>
            <a:pPr marL="609600" indent="-609600" eaLnBrk="1" hangingPunct="1">
              <a:lnSpc>
                <a:spcPct val="80000"/>
              </a:lnSpc>
            </a:pPr>
            <a:endParaRPr lang="ru-RU" sz="2400" dirty="0" smtClean="0"/>
          </a:p>
          <a:p>
            <a:pPr marL="609600" indent="-609600" eaLnBrk="1" hangingPunct="1">
              <a:lnSpc>
                <a:spcPct val="120000"/>
              </a:lnSpc>
              <a:buFont typeface="+mj-lt"/>
              <a:buAutoNum type="arabicPeriod"/>
            </a:pPr>
            <a:r>
              <a:rPr lang="ru-RU" sz="2400" dirty="0" smtClean="0">
                <a:solidFill>
                  <a:srgbClr val="002060"/>
                </a:solidFill>
              </a:rPr>
              <a:t>Два основных понимания современной конституции: установление и фиксация (закрепление).</a:t>
            </a:r>
          </a:p>
          <a:p>
            <a:pPr marL="609600" indent="-609600" eaLnBrk="1" hangingPunct="1">
              <a:lnSpc>
                <a:spcPct val="120000"/>
              </a:lnSpc>
              <a:buFont typeface="+mj-lt"/>
              <a:buAutoNum type="arabicPeriod"/>
            </a:pPr>
            <a:r>
              <a:rPr lang="ru-RU" sz="2400" dirty="0" smtClean="0">
                <a:solidFill>
                  <a:srgbClr val="002060"/>
                </a:solidFill>
              </a:rPr>
              <a:t>Предназначение и сущность конституции. </a:t>
            </a:r>
          </a:p>
          <a:p>
            <a:pPr marL="609600" indent="-609600" eaLnBrk="1" hangingPunct="1">
              <a:lnSpc>
                <a:spcPct val="120000"/>
              </a:lnSpc>
              <a:buFont typeface="+mj-lt"/>
              <a:buAutoNum type="arabicPeriod"/>
            </a:pPr>
            <a:r>
              <a:rPr lang="ru-RU" sz="2400" dirty="0" smtClean="0">
                <a:solidFill>
                  <a:srgbClr val="002060"/>
                </a:solidFill>
              </a:rPr>
              <a:t>Понятие и признаки конституционализма. Конституционное и неконституционное государство.</a:t>
            </a:r>
          </a:p>
          <a:p>
            <a:pPr marL="609600" indent="-609600" eaLnBrk="1" hangingPunct="1">
              <a:lnSpc>
                <a:spcPct val="120000"/>
              </a:lnSpc>
              <a:buFont typeface="+mj-lt"/>
              <a:buAutoNum type="arabicPeriod"/>
            </a:pPr>
            <a:r>
              <a:rPr lang="ru-RU" sz="2400" dirty="0" smtClean="0">
                <a:solidFill>
                  <a:srgbClr val="002060"/>
                </a:solidFill>
              </a:rPr>
              <a:t>Классификация конституций.</a:t>
            </a:r>
          </a:p>
          <a:p>
            <a:pPr marL="609600" indent="-609600" eaLnBrk="1" hangingPunct="1">
              <a:lnSpc>
                <a:spcPct val="120000"/>
              </a:lnSpc>
              <a:buFont typeface="+mj-lt"/>
              <a:buAutoNum type="arabicPeriod"/>
            </a:pPr>
            <a:r>
              <a:rPr lang="ru-RU" sz="2400" dirty="0" smtClean="0">
                <a:solidFill>
                  <a:srgbClr val="002060"/>
                </a:solidFill>
              </a:rPr>
              <a:t>Досоветские акты конституционного значения. </a:t>
            </a:r>
          </a:p>
          <a:p>
            <a:pPr marL="609600" indent="-609600" eaLnBrk="1" hangingPunct="1">
              <a:lnSpc>
                <a:spcPct val="120000"/>
              </a:lnSpc>
              <a:buFont typeface="+mj-lt"/>
              <a:buAutoNum type="arabicPeriod"/>
            </a:pPr>
            <a:r>
              <a:rPr lang="ru-RU" sz="2400" dirty="0" smtClean="0">
                <a:solidFill>
                  <a:srgbClr val="002060"/>
                </a:solidFill>
              </a:rPr>
              <a:t>Основные черты советской государственности. </a:t>
            </a:r>
          </a:p>
          <a:p>
            <a:pPr marL="609600" indent="-609600" eaLnBrk="1" hangingPunct="1">
              <a:lnSpc>
                <a:spcPct val="120000"/>
              </a:lnSpc>
              <a:buFont typeface="+mj-lt"/>
              <a:buAutoNum type="arabicPeriod"/>
            </a:pPr>
            <a:r>
              <a:rPr lang="ru-RU" sz="2400" dirty="0" smtClean="0">
                <a:solidFill>
                  <a:srgbClr val="002060"/>
                </a:solidFill>
              </a:rPr>
              <a:t>Конституция России 1993 года: основные черты и структура. </a:t>
            </a:r>
          </a:p>
          <a:p>
            <a:pPr marL="609600" indent="-609600" eaLnBrk="1" hangingPunct="1">
              <a:lnSpc>
                <a:spcPct val="120000"/>
              </a:lnSpc>
              <a:buFont typeface="+mj-lt"/>
              <a:buAutoNum type="arabicPeriod"/>
            </a:pPr>
            <a:r>
              <a:rPr lang="ru-RU" sz="2400" dirty="0" smtClean="0">
                <a:solidFill>
                  <a:srgbClr val="002060"/>
                </a:solidFill>
              </a:rPr>
              <a:t>Роль Конституции РФ в системе российского права.</a:t>
            </a:r>
          </a:p>
          <a:p>
            <a:pPr marL="609600" indent="-609600" eaLnBrk="1" hangingPunct="1">
              <a:lnSpc>
                <a:spcPct val="120000"/>
              </a:lnSpc>
              <a:buFont typeface="+mj-lt"/>
              <a:buAutoNum type="arabicPeriod"/>
            </a:pPr>
            <a:r>
              <a:rPr lang="ru-RU" sz="2400" dirty="0" smtClean="0">
                <a:solidFill>
                  <a:srgbClr val="002060"/>
                </a:solidFill>
              </a:rPr>
              <a:t>Юридические свойства и принципы Конституции России. </a:t>
            </a:r>
          </a:p>
          <a:p>
            <a:pPr marL="609600" indent="-609600" eaLnBrk="1" hangingPunct="1">
              <a:lnSpc>
                <a:spcPct val="120000"/>
              </a:lnSpc>
              <a:buFont typeface="+mj-lt"/>
              <a:buAutoNum type="arabicPeriod"/>
            </a:pPr>
            <a:r>
              <a:rPr lang="ru-RU" sz="2400" dirty="0" smtClean="0">
                <a:solidFill>
                  <a:srgbClr val="002060"/>
                </a:solidFill>
              </a:rPr>
              <a:t>Механизм изменения Конституции России. Порядок принятия новой Конституции.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-14560"/>
            <a:ext cx="5791200" cy="1038944"/>
          </a:xfrm>
        </p:spPr>
        <p:txBody>
          <a:bodyPr>
            <a:normAutofit/>
          </a:bodyPr>
          <a:lstStyle/>
          <a:p>
            <a:r>
              <a:rPr lang="ru-RU" sz="2800" b="1" i="1" dirty="0" smtClean="0"/>
              <a:t>По типу оформления</a:t>
            </a:r>
            <a:endParaRPr lang="ru-RU" sz="2800" b="1" i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1574800"/>
            <a:ext cx="6552728" cy="4525963"/>
          </a:xfrm>
          <a:prstGeom prst="rect">
            <a:avLst/>
          </a:prstGeo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732240" y="1574800"/>
            <a:ext cx="2088232" cy="45259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1196752"/>
            <a:ext cx="221054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Писаные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76256" y="1205980"/>
            <a:ext cx="206652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Неписаные</a:t>
            </a:r>
          </a:p>
          <a:p>
            <a:pPr algn="ctr"/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043608" y="2111152"/>
            <a:ext cx="0" cy="741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987824" y="2111152"/>
            <a:ext cx="792088" cy="237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179512" y="2357030"/>
            <a:ext cx="2088232" cy="14900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/>
              <a:t>Консолидированные</a:t>
            </a:r>
            <a:endParaRPr lang="ru-RU" sz="2000" dirty="0"/>
          </a:p>
        </p:txBody>
      </p:sp>
      <p:sp>
        <p:nvSpPr>
          <p:cNvPr id="13" name="Овал 12"/>
          <p:cNvSpPr/>
          <p:nvPr/>
        </p:nvSpPr>
        <p:spPr>
          <a:xfrm>
            <a:off x="2267744" y="2230016"/>
            <a:ext cx="4248472" cy="11304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 smtClean="0"/>
          </a:p>
          <a:p>
            <a:pPr algn="ctr"/>
            <a:r>
              <a:rPr lang="ru-RU" sz="2000" dirty="0" smtClean="0"/>
              <a:t>Неконсолидированные</a:t>
            </a:r>
          </a:p>
          <a:p>
            <a:pPr algn="ctr"/>
            <a:endParaRPr lang="ru-RU" dirty="0"/>
          </a:p>
        </p:txBody>
      </p:sp>
      <p:sp>
        <p:nvSpPr>
          <p:cNvPr id="15" name="Равнобедренный треугольник 14"/>
          <p:cNvSpPr/>
          <p:nvPr/>
        </p:nvSpPr>
        <p:spPr>
          <a:xfrm>
            <a:off x="2843808" y="3212976"/>
            <a:ext cx="936104" cy="1605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</a:p>
          <a:p>
            <a:pPr algn="ctr"/>
            <a:endParaRPr lang="ru-RU" dirty="0"/>
          </a:p>
        </p:txBody>
      </p:sp>
      <p:sp>
        <p:nvSpPr>
          <p:cNvPr id="16" name="Равнобедренный треугольник 15"/>
          <p:cNvSpPr/>
          <p:nvPr/>
        </p:nvSpPr>
        <p:spPr>
          <a:xfrm>
            <a:off x="5148064" y="3182698"/>
            <a:ext cx="1060704" cy="160588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793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178080" cy="783386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Консолидированные и неконсолидированные конституции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7620000" cy="5145435"/>
          </a:xfrm>
        </p:spPr>
        <p:txBody>
          <a:bodyPr>
            <a:normAutofit lnSpcReduction="10000"/>
          </a:bodyPr>
          <a:lstStyle/>
          <a:p>
            <a:endParaRPr lang="ru-RU" sz="2400" dirty="0" smtClean="0"/>
          </a:p>
          <a:p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К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ОНСОЛИДИРОВАННЫЕ</a:t>
            </a:r>
            <a:r>
              <a:rPr lang="ru-RU" sz="2400" dirty="0" smtClean="0"/>
              <a:t> </a:t>
            </a:r>
            <a:r>
              <a:rPr lang="ru-RU" dirty="0" smtClean="0"/>
              <a:t>– </a:t>
            </a:r>
            <a:r>
              <a:rPr lang="ru-RU" sz="2400" dirty="0" smtClean="0"/>
              <a:t>представленные в виде одного акта</a:t>
            </a:r>
          </a:p>
          <a:p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**********</a:t>
            </a:r>
            <a:endParaRPr lang="ru-RU" dirty="0"/>
          </a:p>
          <a:p>
            <a:endParaRPr lang="ru-RU" sz="2400" dirty="0">
              <a:solidFill>
                <a:srgbClr val="00B05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</a:rPr>
              <a:t>НЕКОНСОЛИДИРОВАННЫЕ</a:t>
            </a:r>
            <a:r>
              <a:rPr lang="ru-RU" dirty="0" smtClean="0"/>
              <a:t> </a:t>
            </a:r>
            <a:r>
              <a:rPr lang="ru-RU" sz="2400" dirty="0" smtClean="0"/>
              <a:t>– представленные </a:t>
            </a:r>
            <a:r>
              <a:rPr lang="ru-RU" sz="2400" dirty="0"/>
              <a:t>в виде нескольких </a:t>
            </a:r>
            <a:r>
              <a:rPr lang="ru-RU" sz="2400" dirty="0" smtClean="0"/>
              <a:t>актов: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Ни один не выделяется.</a:t>
            </a:r>
          </a:p>
          <a:p>
            <a:pPr marL="457200" indent="-457200">
              <a:buAutoNum type="arabicPeriod"/>
            </a:pPr>
            <a:r>
              <a:rPr lang="ru-RU" sz="2400" dirty="0" smtClean="0"/>
              <a:t>Есть акт под названием «конституция» и ряд других актов, имеющих ту же юридическую силу.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9313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476672"/>
            <a:ext cx="5791200" cy="72352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b="1" i="1" dirty="0" smtClean="0"/>
              <a:t>По способу принятия</a:t>
            </a:r>
          </a:p>
        </p:txBody>
      </p:sp>
      <p:sp>
        <p:nvSpPr>
          <p:cNvPr id="20483" name="Rectangle 6"/>
          <p:cNvSpPr>
            <a:spLocks noGrp="1" noChangeArrowheads="1"/>
          </p:cNvSpPr>
          <p:nvPr>
            <p:ph idx="1"/>
          </p:nvPr>
        </p:nvSpPr>
        <p:spPr>
          <a:xfrm>
            <a:off x="611560" y="1628800"/>
            <a:ext cx="7929562" cy="4896544"/>
          </a:xfrm>
        </p:spPr>
        <p:txBody>
          <a:bodyPr>
            <a:normAutofit/>
          </a:bodyPr>
          <a:lstStyle/>
          <a:p>
            <a:pPr eaLnBrk="1" hangingPunct="1"/>
            <a:r>
              <a:rPr lang="ru-RU" i="1" dirty="0" smtClean="0">
                <a:solidFill>
                  <a:srgbClr val="002060"/>
                </a:solidFill>
              </a:rPr>
              <a:t>Народные:</a:t>
            </a:r>
          </a:p>
          <a:p>
            <a:pPr lvl="3" eaLnBrk="1" hangingPunct="1"/>
            <a:r>
              <a:rPr lang="ru-RU" sz="2400" dirty="0" smtClean="0">
                <a:solidFill>
                  <a:srgbClr val="002060"/>
                </a:solidFill>
              </a:rPr>
              <a:t>Учредительное собрание </a:t>
            </a:r>
          </a:p>
          <a:p>
            <a:pPr lvl="3" eaLnBrk="1" hangingPunct="1"/>
            <a:r>
              <a:rPr lang="ru-RU" sz="2400" dirty="0" smtClean="0">
                <a:solidFill>
                  <a:srgbClr val="002060"/>
                </a:solidFill>
              </a:rPr>
              <a:t>Конституционное собрание, конвент (напр. Филадельфийский конвент)</a:t>
            </a:r>
          </a:p>
          <a:p>
            <a:pPr lvl="3" eaLnBrk="1" hangingPunct="1"/>
            <a:r>
              <a:rPr lang="ru-RU" sz="2400" dirty="0" smtClean="0">
                <a:solidFill>
                  <a:srgbClr val="002060"/>
                </a:solidFill>
              </a:rPr>
              <a:t>Парламент (напр. Билль о правах 1689г.)</a:t>
            </a:r>
          </a:p>
          <a:p>
            <a:pPr lvl="3" eaLnBrk="1" hangingPunct="1"/>
            <a:r>
              <a:rPr lang="ru-RU" sz="2400" dirty="0" smtClean="0">
                <a:solidFill>
                  <a:srgbClr val="002060"/>
                </a:solidFill>
              </a:rPr>
              <a:t>Референдум</a:t>
            </a:r>
            <a:endParaRPr lang="ru-RU" sz="2400" i="1" dirty="0" smtClean="0">
              <a:solidFill>
                <a:srgbClr val="002060"/>
              </a:solidFill>
            </a:endParaRPr>
          </a:p>
          <a:p>
            <a:pPr eaLnBrk="1" hangingPunct="1"/>
            <a:endParaRPr lang="ru-RU" i="1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ru-RU" i="1" dirty="0" smtClean="0">
                <a:solidFill>
                  <a:srgbClr val="002060"/>
                </a:solidFill>
              </a:rPr>
              <a:t>Октроированные</a:t>
            </a:r>
            <a:r>
              <a:rPr lang="ru-RU" dirty="0" smtClean="0">
                <a:solidFill>
                  <a:srgbClr val="002060"/>
                </a:solidFill>
              </a:rPr>
              <a:t> (дарованные) – </a:t>
            </a:r>
          </a:p>
          <a:p>
            <a:pPr lvl="3" eaLnBrk="1" hangingPunct="1"/>
            <a:r>
              <a:rPr lang="ru-RU" dirty="0" smtClean="0">
                <a:solidFill>
                  <a:srgbClr val="002060"/>
                </a:solidFill>
              </a:rPr>
              <a:t>Например, Основные государственные законы РИ 1906 г.</a:t>
            </a:r>
          </a:p>
          <a:p>
            <a:pPr eaLnBrk="1" hangingPunct="1"/>
            <a:endParaRPr lang="ru-RU" i="1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ru-RU" i="1" dirty="0" smtClean="0">
                <a:solidFill>
                  <a:srgbClr val="002060"/>
                </a:solidFill>
              </a:rPr>
              <a:t>Принятые чрезвычайными органами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b="1" i="1" dirty="0" smtClean="0"/>
              <a:t>По способу изменения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900113" y="1600200"/>
            <a:ext cx="3595687" cy="4525963"/>
          </a:xfrm>
        </p:spPr>
        <p:txBody>
          <a:bodyPr/>
          <a:lstStyle/>
          <a:p>
            <a:pPr eaLnBrk="1" hangingPunct="1"/>
            <a:endParaRPr lang="ru-RU" i="1" dirty="0" smtClean="0"/>
          </a:p>
          <a:p>
            <a:pPr eaLnBrk="1" hangingPunct="1"/>
            <a:endParaRPr lang="ru-RU" i="1" dirty="0" smtClean="0"/>
          </a:p>
          <a:p>
            <a:pPr algn="ctr" eaLnBrk="1" hangingPunct="1">
              <a:buFontTx/>
              <a:buNone/>
            </a:pPr>
            <a:endParaRPr lang="ru-RU" i="1" dirty="0" smtClean="0"/>
          </a:p>
          <a:p>
            <a:pPr algn="ctr" eaLnBrk="1" hangingPunct="1">
              <a:buFontTx/>
              <a:buNone/>
            </a:pPr>
            <a:r>
              <a:rPr lang="ru-RU" i="1" dirty="0" smtClean="0"/>
              <a:t>Жесткие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105400" y="1628775"/>
            <a:ext cx="4038600" cy="4525963"/>
          </a:xfrm>
        </p:spPr>
        <p:txBody>
          <a:bodyPr/>
          <a:lstStyle/>
          <a:p>
            <a:pPr eaLnBrk="1" hangingPunct="1"/>
            <a:endParaRPr lang="ru-RU" i="1" dirty="0" smtClean="0"/>
          </a:p>
          <a:p>
            <a:pPr eaLnBrk="1" hangingPunct="1"/>
            <a:endParaRPr lang="ru-RU" i="1" dirty="0" smtClean="0"/>
          </a:p>
          <a:p>
            <a:pPr algn="ctr" eaLnBrk="1" hangingPunct="1">
              <a:buFontTx/>
              <a:buNone/>
            </a:pPr>
            <a:endParaRPr lang="ru-RU" i="1" dirty="0" smtClean="0"/>
          </a:p>
          <a:p>
            <a:pPr algn="ctr" eaLnBrk="1" hangingPunct="1">
              <a:buFontTx/>
              <a:buNone/>
            </a:pPr>
            <a:r>
              <a:rPr lang="ru-RU" i="1" dirty="0" smtClean="0"/>
              <a:t>Гибкие</a:t>
            </a:r>
            <a:r>
              <a:rPr lang="ru-RU" dirty="0" smtClean="0"/>
              <a:t> 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Конституционность конституционных поправок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491676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i="1" dirty="0"/>
              <a:t>Л. и З. </a:t>
            </a:r>
            <a:r>
              <a:rPr lang="ru-RU" i="1" dirty="0" err="1" smtClean="0"/>
              <a:t>Гарлицкие</a:t>
            </a:r>
            <a:endParaRPr lang="ru-RU" i="1" dirty="0" smtClean="0"/>
          </a:p>
          <a:p>
            <a:pPr marL="457200" indent="-457200">
              <a:buAutoNum type="arabicPeriod"/>
            </a:pPr>
            <a:r>
              <a:rPr lang="ru-RU" dirty="0" smtClean="0"/>
              <a:t>«Суть принятия поправок к конституции не сводится к ее технической роли и следует отметить также гарантирующую функцию». Такая функция теряет свое значение, если одна партия обладает конституционным большинством.</a:t>
            </a:r>
          </a:p>
          <a:p>
            <a:pPr marL="457200" indent="-457200">
              <a:buAutoNum type="arabicPeriod"/>
            </a:pPr>
            <a:r>
              <a:rPr lang="ru-RU" dirty="0" smtClean="0"/>
              <a:t>«Типичные» поправки применяются тогда, когда необходимо разрешить определенную проблему, но ее разрешение не предполагает нарушения единства (идентичности), связанности конституционного порядка.</a:t>
            </a:r>
          </a:p>
          <a:p>
            <a:pPr marL="457200" indent="-457200">
              <a:buAutoNum type="arabicPeriod"/>
            </a:pPr>
            <a:r>
              <a:rPr lang="ru-RU" dirty="0" smtClean="0"/>
              <a:t>Федеральный конституционный суд (ФРГ) давно принял  решение, что он может оценивать конституционность поправок. Но в теории единого мнения нет.</a:t>
            </a:r>
          </a:p>
          <a:p>
            <a:pPr algn="ctr"/>
            <a:r>
              <a:rPr lang="ru-RU" i="1" dirty="0" smtClean="0"/>
              <a:t>Конъюнктурные решения КС Украины:</a:t>
            </a:r>
          </a:p>
          <a:p>
            <a:pPr algn="just"/>
            <a:r>
              <a:rPr lang="ru-RU" b="0" dirty="0" smtClean="0"/>
              <a:t>В 2008 г. (Ющенко) КС отказался рассматривать конституционность Закона о поправках, сославшись, на то, что они стали частью Конституции. А в 2010 г. (Янукович) КС принял решение о неконституционности Закона о поправках в силу нарушения процедуры его принятия.</a:t>
            </a:r>
          </a:p>
          <a:p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963798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b="1" i="1" dirty="0" smtClean="0"/>
              <a:t>По сроку действия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endParaRPr lang="ru-RU" i="1" dirty="0" smtClean="0"/>
          </a:p>
          <a:p>
            <a:pPr eaLnBrk="1" hangingPunct="1"/>
            <a:endParaRPr lang="ru-RU" i="1" dirty="0" smtClean="0"/>
          </a:p>
          <a:p>
            <a:pPr eaLnBrk="1" hangingPunct="1"/>
            <a:endParaRPr lang="ru-RU" i="1" dirty="0" smtClean="0"/>
          </a:p>
          <a:p>
            <a:pPr algn="ctr" eaLnBrk="1" hangingPunct="1">
              <a:buFontTx/>
              <a:buNone/>
            </a:pPr>
            <a:r>
              <a:rPr lang="ru-RU" i="1" dirty="0" smtClean="0"/>
              <a:t>Постоянные</a:t>
            </a:r>
          </a:p>
          <a:p>
            <a:pPr eaLnBrk="1" hangingPunct="1"/>
            <a:endParaRPr lang="ru-RU" dirty="0" smtClean="0"/>
          </a:p>
        </p:txBody>
      </p:sp>
      <p:sp>
        <p:nvSpPr>
          <p:cNvPr id="22532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ru-RU" i="1" dirty="0" smtClean="0"/>
          </a:p>
          <a:p>
            <a:pPr eaLnBrk="1" hangingPunct="1"/>
            <a:endParaRPr lang="ru-RU" i="1" dirty="0" smtClean="0"/>
          </a:p>
          <a:p>
            <a:pPr eaLnBrk="1" hangingPunct="1"/>
            <a:endParaRPr lang="ru-RU" i="1" dirty="0" smtClean="0"/>
          </a:p>
          <a:p>
            <a:pPr algn="ctr" eaLnBrk="1" hangingPunct="1">
              <a:buFontTx/>
              <a:buNone/>
            </a:pPr>
            <a:r>
              <a:rPr lang="ru-RU" i="1" dirty="0" smtClean="0"/>
              <a:t>Временные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Цитата дня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91264" cy="4772744"/>
          </a:xfrm>
        </p:spPr>
        <p:txBody>
          <a:bodyPr>
            <a:normAutofit/>
          </a:bodyPr>
          <a:lstStyle/>
          <a:p>
            <a:pPr algn="just"/>
            <a:endParaRPr lang="ru-RU" sz="2800" dirty="0" smtClean="0"/>
          </a:p>
          <a:p>
            <a:pPr marL="0" indent="0" algn="just">
              <a:buNone/>
            </a:pPr>
            <a:r>
              <a:rPr lang="ru-RU" sz="4400" dirty="0" smtClean="0"/>
              <a:t>У </a:t>
            </a:r>
            <a:r>
              <a:rPr lang="ru-RU" sz="4400" dirty="0"/>
              <a:t>кого руки чешутся — чешите в другом месте</a:t>
            </a:r>
            <a:r>
              <a:rPr lang="ru-RU" sz="4400" dirty="0" smtClean="0"/>
              <a:t>! </a:t>
            </a:r>
          </a:p>
          <a:p>
            <a:pPr marL="0" indent="0" algn="r">
              <a:buNone/>
            </a:pPr>
            <a:r>
              <a:rPr lang="ru-RU" sz="2800" i="1" dirty="0" smtClean="0"/>
              <a:t>Виктор Черномырдин</a:t>
            </a:r>
            <a:r>
              <a:rPr lang="ru-RU" sz="2800" i="1" dirty="0"/>
              <a:t> </a:t>
            </a:r>
            <a:r>
              <a:rPr lang="ru-RU" sz="2800" i="1" dirty="0" smtClean="0"/>
              <a:t>(о ненужности корректировать Конституцию) </a:t>
            </a:r>
            <a:r>
              <a:rPr lang="ru-RU" sz="2400" i="1" dirty="0" smtClean="0"/>
              <a:t>– Председатель Правительства РФ в 1992 – 1998 гг. (1938-2010)</a:t>
            </a:r>
            <a:endParaRPr lang="ru-RU" sz="2400" i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ru-RU" dirty="0" smtClean="0"/>
          </a:p>
          <a:p>
            <a:pPr algn="ctr" eaLnBrk="1" hangingPunct="1">
              <a:buFontTx/>
              <a:buNone/>
            </a:pPr>
            <a:endParaRPr lang="ru-RU" dirty="0" smtClean="0"/>
          </a:p>
          <a:p>
            <a:pPr algn="ctr" eaLnBrk="1" hangingPunct="1">
              <a:buFontTx/>
              <a:buNone/>
            </a:pPr>
            <a:endParaRPr lang="ru-RU" sz="4400" b="1" dirty="0" smtClean="0"/>
          </a:p>
        </p:txBody>
      </p:sp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827088" y="274638"/>
            <a:ext cx="7416800" cy="531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sz="4400" dirty="0">
                <a:solidFill>
                  <a:schemeClr val="tx2"/>
                </a:solidFill>
              </a:rPr>
              <a:t>Лекция </a:t>
            </a:r>
            <a:r>
              <a:rPr lang="ru-RU" sz="4400" dirty="0" smtClean="0">
                <a:solidFill>
                  <a:schemeClr val="tx2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048505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КОНСТИТУЦИОННОЕ РАЗВИТИЕ РОССИИ</a:t>
            </a:r>
            <a:br>
              <a:rPr lang="ru-RU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(1905-1993гг.)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sz="2400" b="1" dirty="0" smtClean="0"/>
              <a:t>Манифест 17 октября 1905 г.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sz="2400" b="1" dirty="0" smtClean="0"/>
              <a:t>Основные Государственные законы Российской Империи 1906 г.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sz="2400" b="1" dirty="0" smtClean="0"/>
              <a:t>Конституция РСФСР – 10 июля 1918 г.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sz="2400" b="1" dirty="0" smtClean="0"/>
              <a:t>Конституция СССР 1924 г.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sz="2400" b="1" dirty="0" smtClean="0"/>
              <a:t>Конституция СССР 1936 г.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sz="2400" b="1" dirty="0" smtClean="0"/>
              <a:t>Конституция СССР 1977 г. (РСФСР 1978 г.)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sz="2400" b="1" dirty="0" smtClean="0"/>
              <a:t>Конституция РФ 1993 г.</a:t>
            </a:r>
          </a:p>
          <a:p>
            <a:pPr eaLnBrk="1" hangingPunct="1"/>
            <a:endParaRPr lang="ru-RU" sz="24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0"/>
            <a:ext cx="5791200" cy="13716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400" b="1" dirty="0" smtClean="0"/>
              <a:t>Основные Государственные законы Российской Империи 1906 г.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229600" cy="5256212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1800" u="sng" dirty="0" smtClean="0">
                <a:solidFill>
                  <a:srgbClr val="002060"/>
                </a:solidFill>
              </a:rPr>
              <a:t>Структура</a:t>
            </a:r>
            <a:r>
              <a:rPr lang="ru-RU" sz="1800" dirty="0" smtClean="0">
                <a:solidFill>
                  <a:srgbClr val="002060"/>
                </a:solidFill>
              </a:rPr>
              <a:t>: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>
                <a:solidFill>
                  <a:srgbClr val="002060"/>
                </a:solidFill>
              </a:rPr>
              <a:t>Глава первая. О существе Верховной самодержавной власти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>
                <a:solidFill>
                  <a:srgbClr val="002060"/>
                </a:solidFill>
              </a:rPr>
              <a:t>Глава вторая. О порядке наследия Престола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>
                <a:solidFill>
                  <a:srgbClr val="002060"/>
                </a:solidFill>
              </a:rPr>
              <a:t>Глава третья. О совершеннолетии Государя Императора, о правительстве и опеке </a:t>
            </a:r>
            <a:r>
              <a:rPr lang="ru-RU" sz="1800" i="1" dirty="0" smtClean="0">
                <a:solidFill>
                  <a:srgbClr val="002060"/>
                </a:solidFill>
              </a:rPr>
              <a:t>(правительство здесь в смысле – правление)</a:t>
            </a:r>
            <a:endParaRPr lang="ru-RU" sz="1800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1800" dirty="0" smtClean="0">
                <a:solidFill>
                  <a:srgbClr val="002060"/>
                </a:solidFill>
              </a:rPr>
              <a:t>Глава четвертая. О вступлении на Престол и присяге подданства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>
                <a:solidFill>
                  <a:srgbClr val="002060"/>
                </a:solidFill>
              </a:rPr>
              <a:t>Глава пятая. О священном короновании и миропомазании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>
                <a:solidFill>
                  <a:srgbClr val="002060"/>
                </a:solidFill>
              </a:rPr>
              <a:t>Глава шестая. О титуле Его Императорского Величества и о Государственном гербе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>
                <a:solidFill>
                  <a:srgbClr val="002060"/>
                </a:solidFill>
              </a:rPr>
              <a:t>Глава седьмая. О Вере 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>
                <a:solidFill>
                  <a:srgbClr val="002060"/>
                </a:solidFill>
              </a:rPr>
              <a:t>Глава восьмая. О правах и обязанностях российских поданных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dirty="0" smtClean="0">
                <a:solidFill>
                  <a:srgbClr val="002060"/>
                </a:solidFill>
              </a:rPr>
              <a:t>Глава девятая. О Законах («</a:t>
            </a:r>
            <a:r>
              <a:rPr lang="ru-RU" sz="1800" i="1" dirty="0" smtClean="0">
                <a:solidFill>
                  <a:srgbClr val="002060"/>
                </a:solidFill>
              </a:rPr>
              <a:t>Никакой новый закон не может последовать без одобрения Государственного Совета и Государственной Думы и </a:t>
            </a:r>
            <a:r>
              <a:rPr lang="ru-RU" sz="1800" i="1" dirty="0" err="1" smtClean="0">
                <a:solidFill>
                  <a:srgbClr val="002060"/>
                </a:solidFill>
              </a:rPr>
              <a:t>восприять</a:t>
            </a:r>
            <a:r>
              <a:rPr lang="ru-RU" sz="1800" i="1" dirty="0" smtClean="0">
                <a:solidFill>
                  <a:srgbClr val="002060"/>
                </a:solidFill>
              </a:rPr>
              <a:t> силу без утверждения Государя Императора»)</a:t>
            </a:r>
            <a:endParaRPr lang="ru-RU" sz="1800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1800" dirty="0" smtClean="0">
                <a:solidFill>
                  <a:srgbClr val="002060"/>
                </a:solidFill>
              </a:rPr>
              <a:t>Глава десятая. О Государственном Совете и Государственной Думе и образе их действий </a:t>
            </a:r>
            <a:r>
              <a:rPr lang="ru-RU" sz="1800" i="1" dirty="0" smtClean="0">
                <a:solidFill>
                  <a:srgbClr val="002060"/>
                </a:solidFill>
              </a:rPr>
              <a:t>(«Государственный Совет и Государственная Дума пользуются равными в делах законодательства правами»)</a:t>
            </a:r>
            <a:endParaRPr lang="ru-RU" sz="1800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1800" dirty="0" smtClean="0">
                <a:solidFill>
                  <a:srgbClr val="002060"/>
                </a:solidFill>
              </a:rPr>
              <a:t>Глава одиннадцатая. О совете министров, министрах и </a:t>
            </a:r>
            <a:r>
              <a:rPr lang="ru-RU" sz="1800" dirty="0" err="1" smtClean="0">
                <a:solidFill>
                  <a:srgbClr val="002060"/>
                </a:solidFill>
              </a:rPr>
              <a:t>главноуправляющих</a:t>
            </a:r>
            <a:r>
              <a:rPr lang="ru-RU" sz="1800" dirty="0" smtClean="0">
                <a:solidFill>
                  <a:srgbClr val="002060"/>
                </a:solidFill>
              </a:rPr>
              <a:t> отдельными частями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ru-RU" dirty="0" smtClean="0"/>
          </a:p>
          <a:p>
            <a:pPr algn="ctr" eaLnBrk="1" hangingPunct="1">
              <a:buFontTx/>
              <a:buNone/>
            </a:pPr>
            <a:endParaRPr lang="ru-RU" dirty="0" smtClean="0"/>
          </a:p>
          <a:p>
            <a:pPr algn="ctr" eaLnBrk="1" hangingPunct="1">
              <a:buFontTx/>
              <a:buNone/>
            </a:pPr>
            <a:endParaRPr lang="ru-RU" sz="4400" b="1" dirty="0" smtClean="0"/>
          </a:p>
        </p:txBody>
      </p:sp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827088" y="274638"/>
            <a:ext cx="7416800" cy="53149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sz="4400" dirty="0">
                <a:solidFill>
                  <a:schemeClr val="tx2"/>
                </a:solidFill>
              </a:rPr>
              <a:t>Лекция </a:t>
            </a:r>
            <a:r>
              <a:rPr lang="ru-RU" sz="4400" dirty="0" smtClean="0">
                <a:solidFill>
                  <a:schemeClr val="tx2"/>
                </a:solidFill>
              </a:rPr>
              <a:t>1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Крах Империи</a:t>
            </a:r>
            <a:br>
              <a:rPr lang="ru-RU" sz="4000" dirty="0" smtClean="0"/>
            </a:br>
            <a:endParaRPr lang="ru-RU" sz="4000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ru-RU" sz="2800" dirty="0" smtClean="0">
                <a:solidFill>
                  <a:srgbClr val="002060"/>
                </a:solidFill>
              </a:rPr>
              <a:t>Отставка Императора 2 марта 1917 г.</a:t>
            </a:r>
          </a:p>
          <a:p>
            <a:pPr eaLnBrk="1" hangingPunct="1"/>
            <a:r>
              <a:rPr lang="ru-RU" sz="2800" dirty="0" smtClean="0">
                <a:solidFill>
                  <a:srgbClr val="002060"/>
                </a:solidFill>
              </a:rPr>
              <a:t>Отказ передать престол сыну</a:t>
            </a:r>
          </a:p>
          <a:p>
            <a:pPr eaLnBrk="1" hangingPunct="1"/>
            <a:r>
              <a:rPr lang="ru-RU" sz="2800" dirty="0" smtClean="0">
                <a:solidFill>
                  <a:srgbClr val="002060"/>
                </a:solidFill>
              </a:rPr>
              <a:t>Отказ Вел. Кн. Михаила Александровича воспринять власть</a:t>
            </a:r>
          </a:p>
          <a:p>
            <a:pPr eaLnBrk="1" hangingPunct="1"/>
            <a:r>
              <a:rPr lang="ru-RU" sz="2800" dirty="0" smtClean="0">
                <a:solidFill>
                  <a:srgbClr val="002060"/>
                </a:solidFill>
              </a:rPr>
              <a:t>Передача власти Государственной Думе</a:t>
            </a:r>
          </a:p>
          <a:p>
            <a:pPr eaLnBrk="1" hangingPunct="1"/>
            <a:r>
              <a:rPr lang="ru-RU" sz="2800" dirty="0" smtClean="0">
                <a:solidFill>
                  <a:srgbClr val="002060"/>
                </a:solidFill>
              </a:rPr>
              <a:t>Образование Временного правительства (кн. Г.Е. Львов) до созыва Учредительного собрания и определения им судьбы России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347048" cy="13716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Переворот 25 октября (7 ноября) 1917 г.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Январь 1918 г.</a:t>
            </a:r>
          </a:p>
          <a:p>
            <a:r>
              <a:rPr lang="ru-RU" b="0" dirty="0" smtClean="0"/>
              <a:t>Большевики – 23,9</a:t>
            </a:r>
            <a:r>
              <a:rPr lang="ru-RU" b="0" dirty="0"/>
              <a:t>% </a:t>
            </a:r>
            <a:r>
              <a:rPr lang="ru-RU" b="0" dirty="0" smtClean="0"/>
              <a:t>голосов</a:t>
            </a:r>
            <a:endParaRPr lang="ru-RU" dirty="0" smtClean="0"/>
          </a:p>
          <a:p>
            <a:r>
              <a:rPr lang="ru-RU" sz="2800" dirty="0" smtClean="0"/>
              <a:t>Разгон Учредительного собрания – прерывание конституционного развития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001395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/>
            <a:r>
              <a:rPr lang="ru-RU" sz="3200" b="1" dirty="0" smtClean="0"/>
              <a:t>Конституция РСФСР</a:t>
            </a:r>
            <a:br>
              <a:rPr lang="ru-RU" sz="3200" b="1" dirty="0" smtClean="0"/>
            </a:br>
            <a:r>
              <a:rPr lang="ru-RU" sz="2000" dirty="0" smtClean="0"/>
              <a:t>(5-й  Всероссийский съезд Советов – 10 июля 1918 г.)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68313" y="1484313"/>
            <a:ext cx="4038600" cy="5040312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1800" b="1" u="sng" dirty="0" smtClean="0">
                <a:solidFill>
                  <a:srgbClr val="002060"/>
                </a:solidFill>
              </a:rPr>
              <a:t>Основные положения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Декларация прав трудящегося и эксплуатируемого народа (глубокомысленная пародия на Декларацию прав 1789г.)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Неравное избирательное право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Лишение избирательных прав «эксплуататорских классов и их пособников» - полицейских, священнослужителей и проч.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Полная национализация, отказ платить по «царским» займам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 Диктатура пролетариата как этап к отмиранию всякой государственной власти </a:t>
            </a:r>
          </a:p>
          <a:p>
            <a:pPr eaLnBrk="1" hangingPunct="1">
              <a:lnSpc>
                <a:spcPct val="80000"/>
              </a:lnSpc>
            </a:pPr>
            <a:endParaRPr lang="ru-RU" sz="2000" dirty="0" smtClean="0"/>
          </a:p>
        </p:txBody>
      </p:sp>
      <p:sp>
        <p:nvSpPr>
          <p:cNvPr id="3072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716463" y="1484313"/>
            <a:ext cx="4038600" cy="5184775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80000"/>
              </a:lnSpc>
              <a:spcBef>
                <a:spcPts val="600"/>
              </a:spcBef>
              <a:buFontTx/>
              <a:buNone/>
            </a:pPr>
            <a:r>
              <a:rPr lang="ru-RU" sz="1800" b="1" u="sng" dirty="0" smtClean="0">
                <a:solidFill>
                  <a:srgbClr val="002060"/>
                </a:solidFill>
              </a:rPr>
              <a:t>Система власти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ru-RU" sz="2000" dirty="0" smtClean="0">
                <a:solidFill>
                  <a:srgbClr val="002060"/>
                </a:solidFill>
              </a:rPr>
              <a:t>Всероссийский съезд рабочих, крестьянских, красноармейских и казачьих депутатов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ru-RU" sz="2000" dirty="0" smtClean="0">
                <a:solidFill>
                  <a:srgbClr val="002060"/>
                </a:solidFill>
              </a:rPr>
              <a:t>Всероссийский Центральный исполнительный комитет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ru-RU" sz="2000" dirty="0" smtClean="0">
                <a:solidFill>
                  <a:srgbClr val="002060"/>
                </a:solidFill>
              </a:rPr>
              <a:t>Совет народных комиссаров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ru-RU" sz="2000" dirty="0" smtClean="0">
                <a:solidFill>
                  <a:srgbClr val="002060"/>
                </a:solidFill>
              </a:rPr>
              <a:t>Местные Советы и съезды Советов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ru-RU" sz="2000" dirty="0" smtClean="0">
                <a:solidFill>
                  <a:srgbClr val="002060"/>
                </a:solidFill>
              </a:rPr>
              <a:t>Введение «федеративного» устройства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6563072" cy="83162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100" b="1" dirty="0" smtClean="0"/>
              <a:t>Конституция СССР 1924 г.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2000" b="1" dirty="0" smtClean="0"/>
              <a:t>В  союзных республиках конституции приняты в 1925 г.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95536" y="1268760"/>
            <a:ext cx="4526984" cy="5256584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ru-RU" sz="1700" dirty="0" smtClean="0">
                <a:solidFill>
                  <a:srgbClr val="002060"/>
                </a:solidFill>
              </a:rPr>
              <a:t>Декларация об образовании союза советских социалистических республик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1700" dirty="0" smtClean="0">
                <a:solidFill>
                  <a:srgbClr val="002060"/>
                </a:solidFill>
              </a:rPr>
              <a:t>Договор об образовании союза советских социалистических республик: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1700" dirty="0" smtClean="0">
                <a:solidFill>
                  <a:srgbClr val="002060"/>
                </a:solidFill>
              </a:rPr>
              <a:t>1. О предметах ведения верховных органов власти союза советских социалистических республик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1700" dirty="0" smtClean="0">
                <a:solidFill>
                  <a:srgbClr val="002060"/>
                </a:solidFill>
              </a:rPr>
              <a:t>2. О суверенных правах союзных республик и о союзном гражданстве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1700" dirty="0" smtClean="0">
                <a:solidFill>
                  <a:srgbClr val="002060"/>
                </a:solidFill>
              </a:rPr>
              <a:t>3. О съезде Советов союза советских социалистических республик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1700" dirty="0" smtClean="0">
                <a:solidFill>
                  <a:srgbClr val="002060"/>
                </a:solidFill>
              </a:rPr>
              <a:t>4. О Центральном исполнительном комитете союза советских социалистических республик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1700" dirty="0" smtClean="0">
                <a:solidFill>
                  <a:srgbClr val="002060"/>
                </a:solidFill>
              </a:rPr>
              <a:t>5. О Президиуме Центрального исполнительного комитета Союза Советских Социалистических Республик 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932040" y="1268760"/>
            <a:ext cx="3960440" cy="5400600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6. О Совете народных комиссаров союза советских социалистических республик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7. О Верховном суде союза советских социалистических республик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8. О народных комиссариатах Союза Советских Социалистических Республик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9. Об Объединенном государственном политическом управлении (ОГПУ)</a:t>
            </a:r>
            <a:endParaRPr lang="ru-RU" sz="1800" i="1" dirty="0" smtClean="0">
              <a:solidFill>
                <a:srgbClr val="002060"/>
              </a:solidFill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10. О союзных республиках (</a:t>
            </a:r>
            <a:r>
              <a:rPr lang="ru-RU" sz="1800" i="1" dirty="0" smtClean="0">
                <a:solidFill>
                  <a:srgbClr val="002060"/>
                </a:solidFill>
              </a:rPr>
              <a:t>основы организации власти в ССР</a:t>
            </a:r>
            <a:r>
              <a:rPr lang="ru-RU" sz="1800" dirty="0" smtClean="0">
                <a:solidFill>
                  <a:srgbClr val="002060"/>
                </a:solidFill>
              </a:rPr>
              <a:t>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11. О гербе, флаге и столице Союза Советских Социалистических Республик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1800" i="1" dirty="0" smtClean="0">
                <a:solidFill>
                  <a:srgbClr val="002060"/>
                </a:solidFill>
              </a:rPr>
              <a:t>Нет главы о правовом положении личности.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ru-RU" sz="1800" i="1" dirty="0" smtClean="0">
                <a:solidFill>
                  <a:srgbClr val="002060"/>
                </a:solidFill>
              </a:rPr>
              <a:t>Неравное избирательное право. Сохранение лишенцев, хотя о них впрямую не говорится.</a:t>
            </a:r>
          </a:p>
          <a:p>
            <a:pPr eaLnBrk="1" hangingPunct="1">
              <a:lnSpc>
                <a:spcPct val="80000"/>
              </a:lnSpc>
            </a:pPr>
            <a:endParaRPr lang="ru-RU" sz="1400" dirty="0" smtClean="0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718"/>
            <a:ext cx="6347048" cy="1371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100" b="1" dirty="0" smtClean="0"/>
              <a:t>Конституция СССР 1936 г.</a:t>
            </a:r>
            <a:br>
              <a:rPr lang="ru-RU" sz="3100" b="1" dirty="0" smtClean="0"/>
            </a:br>
            <a:r>
              <a:rPr lang="ru-RU" sz="2000" b="1" dirty="0" smtClean="0"/>
              <a:t>В союзных республиках  ее  копии приняты в 1937 г.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23528" y="1628800"/>
            <a:ext cx="4104456" cy="4525963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400" u="sng" dirty="0" smtClean="0">
                <a:solidFill>
                  <a:srgbClr val="002060"/>
                </a:solidFill>
              </a:rPr>
              <a:t>Система власти</a:t>
            </a:r>
            <a:r>
              <a:rPr lang="ru-RU" sz="2400" dirty="0" smtClean="0">
                <a:solidFill>
                  <a:srgbClr val="002060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Верховный совет СССР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Его постоянно действующий орган – Президиум ВС СССР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Совет министров</a:t>
            </a:r>
          </a:p>
          <a:p>
            <a:pPr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Перечень наркоматов (</a:t>
            </a:r>
            <a:r>
              <a:rPr lang="ru-RU" sz="2400" dirty="0">
                <a:solidFill>
                  <a:srgbClr val="002060"/>
                </a:solidFill>
              </a:rPr>
              <a:t>с 1952 г</a:t>
            </a:r>
            <a:r>
              <a:rPr lang="ru-RU" sz="2400" dirty="0" smtClean="0">
                <a:solidFill>
                  <a:srgbClr val="002060"/>
                </a:solidFill>
              </a:rPr>
              <a:t>. – министерств)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Верховный суд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Прокуратура</a:t>
            </a:r>
          </a:p>
          <a:p>
            <a:pPr eaLnBrk="1" hangingPunct="1">
              <a:lnSpc>
                <a:spcPct val="90000"/>
              </a:lnSpc>
            </a:pPr>
            <a:endParaRPr lang="ru-RU" sz="2400" dirty="0" smtClean="0">
              <a:solidFill>
                <a:srgbClr val="002060"/>
              </a:solidFill>
            </a:endParaRPr>
          </a:p>
        </p:txBody>
      </p:sp>
      <p:sp>
        <p:nvSpPr>
          <p:cNvPr id="3277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572000" y="1574800"/>
            <a:ext cx="4248472" cy="4525963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400" u="sng" dirty="0" smtClean="0">
                <a:solidFill>
                  <a:srgbClr val="002060"/>
                </a:solidFill>
              </a:rPr>
              <a:t>Основные особенности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Глава о правах и обязанностях граждан. Но политические права оговариваются условиями: «в интересах социалистического строительства»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Равное избирательное право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Исчезают «лишенцы»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718"/>
            <a:ext cx="7643192" cy="75600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b="1" dirty="0" smtClean="0"/>
              <a:t>Конституция СССР 1977 г. </a:t>
            </a:r>
            <a:r>
              <a:rPr lang="ru-RU" sz="2800" dirty="0" smtClean="0"/>
              <a:t>(РСФСР 1978 г.).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u="sng" dirty="0" smtClean="0">
                <a:solidFill>
                  <a:srgbClr val="002060"/>
                </a:solidFill>
              </a:rPr>
              <a:t>Основные особенности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dirty="0" smtClean="0">
                <a:solidFill>
                  <a:srgbClr val="002060"/>
                </a:solidFill>
              </a:rPr>
              <a:t>Появляется большая преамбула в связи с новой идеологической установкой, что построено «общенародное социалистическое государство»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dirty="0" smtClean="0">
                <a:solidFill>
                  <a:srgbClr val="002060"/>
                </a:solidFill>
              </a:rPr>
              <a:t>Система власти остается прежней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dirty="0" smtClean="0">
                <a:solidFill>
                  <a:srgbClr val="002060"/>
                </a:solidFill>
              </a:rPr>
              <a:t>Советы переименованы из «советов депутатов трудящихся» в «советы народных депутатов»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dirty="0" smtClean="0">
                <a:solidFill>
                  <a:srgbClr val="002060"/>
                </a:solidFill>
              </a:rPr>
              <a:t>Официально закреплен принцип «демократического централизма» (ст.3)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dirty="0" smtClean="0">
                <a:solidFill>
                  <a:srgbClr val="002060"/>
                </a:solidFill>
              </a:rPr>
              <a:t>Закреплено ведущее место КПСС (ст.6)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dirty="0" smtClean="0">
                <a:solidFill>
                  <a:srgbClr val="002060"/>
                </a:solidFill>
              </a:rPr>
              <a:t>Изъят перечень министерств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dirty="0" smtClean="0">
                <a:solidFill>
                  <a:srgbClr val="002060"/>
                </a:solidFill>
              </a:rPr>
              <a:t>Провозглашено право обжаловать решения чиновников (не было подкреплено законодательно)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86444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b="1" dirty="0" smtClean="0"/>
              <a:t>Эрозия «республики Советов» в РСФСР после 1990 г.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052736"/>
            <a:ext cx="8713788" cy="5805264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110000"/>
              </a:lnSpc>
              <a:buFontTx/>
              <a:buNone/>
            </a:pPr>
            <a:r>
              <a:rPr lang="ru-RU" sz="2000" b="1" dirty="0" smtClean="0"/>
              <a:t>12 июня 1990 г. – Декларация о государственном суверенитете РСФСР</a:t>
            </a:r>
            <a:r>
              <a:rPr lang="ru-RU" sz="2000" dirty="0" smtClean="0"/>
              <a:t>:</a:t>
            </a:r>
          </a:p>
          <a:p>
            <a:pPr marL="285750" indent="-285750" algn="just"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</a:rPr>
              <a:t>РСФСР есть </a:t>
            </a:r>
            <a:r>
              <a:rPr lang="ru-RU" sz="1600" b="1" dirty="0" smtClean="0">
                <a:solidFill>
                  <a:srgbClr val="002060"/>
                </a:solidFill>
              </a:rPr>
              <a:t>суверенное</a:t>
            </a:r>
            <a:r>
              <a:rPr lang="ru-RU" sz="1600" dirty="0" smtClean="0">
                <a:solidFill>
                  <a:srgbClr val="002060"/>
                </a:solidFill>
              </a:rPr>
              <a:t> государство;</a:t>
            </a:r>
          </a:p>
          <a:p>
            <a:pPr marL="285750" indent="-285750" algn="just" eaLnBrk="1" hangingPunct="1">
              <a:lnSpc>
                <a:spcPct val="110000"/>
              </a:lnSpc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002060"/>
                </a:solidFill>
              </a:rPr>
              <a:t>полнота</a:t>
            </a:r>
            <a:r>
              <a:rPr lang="ru-RU" sz="1600" dirty="0" smtClean="0">
                <a:solidFill>
                  <a:srgbClr val="002060"/>
                </a:solidFill>
              </a:rPr>
              <a:t> власти РСФСР при решении всех вопросов, за исключением тех, которые ею </a:t>
            </a:r>
            <a:r>
              <a:rPr lang="ru-RU" sz="1600" b="1" dirty="0" smtClean="0">
                <a:solidFill>
                  <a:srgbClr val="002060"/>
                </a:solidFill>
              </a:rPr>
              <a:t>добровольно</a:t>
            </a:r>
            <a:r>
              <a:rPr lang="ru-RU" sz="1600" dirty="0" smtClean="0">
                <a:solidFill>
                  <a:srgbClr val="002060"/>
                </a:solidFill>
              </a:rPr>
              <a:t> передаются в ведение Союза ССР;</a:t>
            </a:r>
          </a:p>
          <a:p>
            <a:pPr marL="285750" indent="-285750" algn="just">
              <a:lnSpc>
                <a:spcPct val="110000"/>
              </a:lnSpc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002060"/>
                </a:solidFill>
              </a:rPr>
              <a:t>верховенство Конституции </a:t>
            </a:r>
            <a:r>
              <a:rPr lang="ru-RU" sz="1600" dirty="0">
                <a:solidFill>
                  <a:srgbClr val="002060"/>
                </a:solidFill>
              </a:rPr>
              <a:t>и </a:t>
            </a:r>
            <a:r>
              <a:rPr lang="ru-RU" sz="1600" dirty="0" smtClean="0">
                <a:solidFill>
                  <a:srgbClr val="002060"/>
                </a:solidFill>
              </a:rPr>
              <a:t>законов </a:t>
            </a:r>
            <a:r>
              <a:rPr lang="ru-RU" sz="1600" b="1" dirty="0" smtClean="0">
                <a:solidFill>
                  <a:srgbClr val="002060"/>
                </a:solidFill>
              </a:rPr>
              <a:t>РСФСР</a:t>
            </a:r>
            <a:r>
              <a:rPr lang="ru-RU" sz="1600" dirty="0" smtClean="0">
                <a:solidFill>
                  <a:srgbClr val="002060"/>
                </a:solidFill>
              </a:rPr>
              <a:t> на всей ее территории; действие противоречащих им актов Союза ССР приостанавливается;</a:t>
            </a:r>
          </a:p>
          <a:p>
            <a:pPr marL="285750" indent="-285750" algn="just" eaLnBrk="1" hangingPunct="1">
              <a:lnSpc>
                <a:spcPct val="110000"/>
              </a:lnSpc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</a:rPr>
              <a:t>всем гражданам РСФСР гарантируются права и свободы, в т.ч. предусмотренные </a:t>
            </a:r>
            <a:r>
              <a:rPr lang="ru-RU" sz="1600" b="1" dirty="0" smtClean="0">
                <a:solidFill>
                  <a:srgbClr val="002060"/>
                </a:solidFill>
              </a:rPr>
              <a:t>общепризнанными нормами международного права</a:t>
            </a:r>
          </a:p>
          <a:p>
            <a:pPr marL="285750" indent="-285750" algn="just" eaLnBrk="1" hangingPunct="1"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</a:rPr>
              <a:t>РСФСР гарантирует всем в рамках Конституции РСФСР равные правовые возможности участвовать в управлении государственными и общественными делами (</a:t>
            </a:r>
            <a:r>
              <a:rPr lang="ru-RU" sz="1600" b="1" dirty="0" smtClean="0">
                <a:solidFill>
                  <a:srgbClr val="002060"/>
                </a:solidFill>
              </a:rPr>
              <a:t>плюрализм</a:t>
            </a:r>
            <a:r>
              <a:rPr lang="ru-RU" sz="1600" dirty="0" smtClean="0">
                <a:solidFill>
                  <a:srgbClr val="002060"/>
                </a:solidFill>
              </a:rPr>
              <a:t>);</a:t>
            </a:r>
          </a:p>
          <a:p>
            <a:pPr marL="285750" indent="-285750" algn="just" eaLnBrk="1" hangingPunct="1">
              <a:buFont typeface="Arial" pitchFamily="34" charset="0"/>
              <a:buChar char="•"/>
            </a:pPr>
            <a:r>
              <a:rPr lang="ru-RU" sz="1600" b="1" dirty="0" smtClean="0">
                <a:solidFill>
                  <a:srgbClr val="002060"/>
                </a:solidFill>
              </a:rPr>
              <a:t>разделение законодательной, исполнительной и судебной властей</a:t>
            </a:r>
            <a:r>
              <a:rPr lang="ru-RU" sz="1600" dirty="0" smtClean="0">
                <a:solidFill>
                  <a:srgbClr val="002060"/>
                </a:solidFill>
              </a:rPr>
              <a:t> является важнейшим принципом функционирования РСФСР как правового государства;</a:t>
            </a:r>
          </a:p>
          <a:p>
            <a:pPr marL="285750" indent="-285750" algn="just" eaLnBrk="1" hangingPunct="1">
              <a:lnSpc>
                <a:spcPct val="110000"/>
              </a:lnSpc>
              <a:buFont typeface="Arial" pitchFamily="34" charset="0"/>
              <a:buChar char="•"/>
            </a:pPr>
            <a:r>
              <a:rPr lang="ru-RU" sz="1600" dirty="0" smtClean="0">
                <a:solidFill>
                  <a:srgbClr val="002060"/>
                </a:solidFill>
              </a:rPr>
              <a:t>Декларация является </a:t>
            </a:r>
            <a:r>
              <a:rPr lang="ru-RU" sz="1600" b="1" dirty="0" smtClean="0">
                <a:solidFill>
                  <a:srgbClr val="002060"/>
                </a:solidFill>
              </a:rPr>
              <a:t>основой для разработки новой Конституции</a:t>
            </a:r>
            <a:r>
              <a:rPr lang="ru-RU" sz="1600" dirty="0" smtClean="0">
                <a:solidFill>
                  <a:srgbClr val="002060"/>
                </a:solidFill>
              </a:rPr>
              <a:t> РСФСР, заключения нового Союзного договора.</a:t>
            </a:r>
          </a:p>
          <a:p>
            <a:pPr algn="just" eaLnBrk="1" hangingPunct="1">
              <a:lnSpc>
                <a:spcPct val="80000"/>
              </a:lnSpc>
            </a:pPr>
            <a:endParaRPr lang="ru-RU" sz="1800" dirty="0" smtClean="0"/>
          </a:p>
          <a:p>
            <a:pPr lvl="3" algn="just" eaLnBrk="1" hangingPunct="1">
              <a:lnSpc>
                <a:spcPct val="80000"/>
              </a:lnSpc>
            </a:pPr>
            <a:endParaRPr lang="ru-RU" sz="1000" dirty="0" smtClean="0"/>
          </a:p>
          <a:p>
            <a:pPr lvl="3" algn="just" eaLnBrk="1" hangingPunct="1">
              <a:lnSpc>
                <a:spcPct val="80000"/>
              </a:lnSpc>
            </a:pPr>
            <a:endParaRPr lang="ru-RU" sz="1000" dirty="0" smtClean="0"/>
          </a:p>
          <a:p>
            <a:pPr lvl="3" algn="just" eaLnBrk="1" hangingPunct="1">
              <a:lnSpc>
                <a:spcPct val="80000"/>
              </a:lnSpc>
            </a:pPr>
            <a:endParaRPr lang="ru-RU" sz="1000" dirty="0" smtClean="0"/>
          </a:p>
          <a:p>
            <a:pPr lvl="3" eaLnBrk="1" hangingPunct="1">
              <a:lnSpc>
                <a:spcPct val="80000"/>
              </a:lnSpc>
            </a:pPr>
            <a:endParaRPr lang="ru-RU" sz="1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7859216" cy="1110952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400" b="1" dirty="0" smtClean="0"/>
              <a:t>Эрозия «республики Советов» в РСФСР/РФ после 1990 г.</a:t>
            </a:r>
            <a:br>
              <a:rPr lang="ru-RU" sz="2400" b="1" dirty="0" smtClean="0"/>
            </a:br>
            <a:r>
              <a:rPr lang="ru-RU" sz="1800" dirty="0" smtClean="0"/>
              <a:t>(</a:t>
            </a:r>
            <a:r>
              <a:rPr lang="ru-RU" sz="1800" i="1" dirty="0" smtClean="0"/>
              <a:t>продолжение</a:t>
            </a:r>
            <a:r>
              <a:rPr lang="ru-RU" sz="1800" dirty="0" smtClean="0"/>
              <a:t>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341438"/>
            <a:ext cx="8785225" cy="4895874"/>
          </a:xfrm>
        </p:spPr>
        <p:txBody>
          <a:bodyPr>
            <a:normAutofit fontScale="85000" lnSpcReduction="10000"/>
          </a:bodyPr>
          <a:lstStyle/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800" dirty="0" smtClean="0">
                <a:solidFill>
                  <a:srgbClr val="002060"/>
                </a:solidFill>
              </a:rPr>
              <a:t>Введение должности Президента РСФСР/РФ</a:t>
            </a: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800" dirty="0" smtClean="0">
                <a:solidFill>
                  <a:srgbClr val="002060"/>
                </a:solidFill>
              </a:rPr>
              <a:t>Изменение ст.3 (разделение властей вместо «</a:t>
            </a:r>
            <a:r>
              <a:rPr lang="ru-RU" sz="1800" dirty="0" err="1" smtClean="0">
                <a:solidFill>
                  <a:srgbClr val="002060"/>
                </a:solidFill>
              </a:rPr>
              <a:t>дем</a:t>
            </a:r>
            <a:r>
              <a:rPr lang="ru-RU" sz="1800" dirty="0" smtClean="0">
                <a:solidFill>
                  <a:srgbClr val="002060"/>
                </a:solidFill>
              </a:rPr>
              <a:t>. централизма») и ст.6 (фактически многопартийность)    </a:t>
            </a: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800" dirty="0" smtClean="0">
                <a:solidFill>
                  <a:srgbClr val="002060"/>
                </a:solidFill>
              </a:rPr>
              <a:t>12 июня 1991 г. – выборы первого Президента РСФСР/РФ</a:t>
            </a: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800" dirty="0" smtClean="0">
                <a:solidFill>
                  <a:srgbClr val="002060"/>
                </a:solidFill>
              </a:rPr>
              <a:t>Декларация прав и свобод человека и гражданина от 22 ноября 1991 г. (</a:t>
            </a:r>
            <a:r>
              <a:rPr lang="ru-RU" sz="1800" i="1" dirty="0" smtClean="0">
                <a:solidFill>
                  <a:srgbClr val="002060"/>
                </a:solidFill>
              </a:rPr>
              <a:t>фактически полностью вошла в текст нынешней Конституции РФ</a:t>
            </a:r>
            <a:r>
              <a:rPr lang="ru-RU" sz="1800" dirty="0" smtClean="0">
                <a:solidFill>
                  <a:srgbClr val="002060"/>
                </a:solidFill>
              </a:rPr>
              <a:t>)</a:t>
            </a: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800" dirty="0" smtClean="0">
                <a:solidFill>
                  <a:srgbClr val="002060"/>
                </a:solidFill>
              </a:rPr>
              <a:t>Крушение власти КПСС после путча 19-21 августа 1991 г. </a:t>
            </a: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800" dirty="0" smtClean="0">
                <a:solidFill>
                  <a:srgbClr val="002060"/>
                </a:solidFill>
              </a:rPr>
              <a:t>Столкновение двух систем власти – разделения властей с полновластием Советов</a:t>
            </a: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800" dirty="0" smtClean="0">
                <a:solidFill>
                  <a:srgbClr val="002060"/>
                </a:solidFill>
              </a:rPr>
              <a:t>1993 год: Указ Президента РФ №1400, мятеж 2 октября и подавление 3-4 октября</a:t>
            </a:r>
          </a:p>
          <a:p>
            <a:pPr marL="285750" indent="-285750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ru-RU" sz="1800" dirty="0" smtClean="0">
                <a:solidFill>
                  <a:srgbClr val="002060"/>
                </a:solidFill>
              </a:rPr>
              <a:t>12 декабря 1993 г. – принятие Конституции России всенародным голосованием. Формирование Парламента на основе Положения, изданного Президентом РФ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648"/>
            <a:ext cx="8229600" cy="882352"/>
          </a:xfrm>
        </p:spPr>
        <p:txBody>
          <a:bodyPr>
            <a:normAutofit/>
          </a:bodyPr>
          <a:lstStyle/>
          <a:p>
            <a:pPr eaLnBrk="1" hangingPunct="1"/>
            <a:r>
              <a:rPr lang="ru-RU" dirty="0" smtClean="0"/>
              <a:t>Структура Конституции РФ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052512"/>
            <a:ext cx="8219256" cy="5472832"/>
          </a:xfrm>
          <a:ln>
            <a:solidFill>
              <a:schemeClr val="tx2"/>
            </a:solidFill>
          </a:ln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2000" b="1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РАЗДЕЛ ПЕРВЫЙ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ГЛАВА 1. ОСНОВЫ КОНСТИТУЦИОННОГО СТРОЯ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ГЛАВА 2. ПРАВА И СВОБОДЫ ЧЕЛОВЕКА И ГРАЖДАНИНА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ГЛАВА 3. ФЕДЕРАТИВНОЕ УСТРОЙСТВО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ГЛАВА 4. ПРЕЗИДЕНТ РОССИЙСКОЙ ФЕДЕРАЦИИ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ГЛАВА 5. ФЕДЕРАЛЬНОЕ СОБРАНИЕ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ГЛАВА 6. ПРАВИТЕЛЬСТВО РОССИЙСКОЙ ФЕДЕРАЦИИ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ГЛАВА 7. СУДЕБНАЯ ВЛАСТЬ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ГЛАВА 8. МЕСТНОЕ САМОУПРАВЛЕНИЕ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ГЛАВА 9. КОНСТИТУЦИОННЫЕ ПОПРАВКИ И ПЕРЕСМОТР КОНСТИТУЦИИ</a:t>
            </a:r>
          </a:p>
          <a:p>
            <a:pPr eaLnBrk="1" hangingPunct="1">
              <a:lnSpc>
                <a:spcPct val="80000"/>
              </a:lnSpc>
            </a:pPr>
            <a:endParaRPr lang="ru-RU" sz="2000" dirty="0" smtClean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РАЗДЕЛ ВТОРОЙ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ЗАКЛЮЧИТЕЛЬНЫЕ И ПЕРЕХОДНЫЕ ПОЛОЖЕНИЯ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Конституционные идеи (принципы, ценности)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28775"/>
            <a:ext cx="8363272" cy="4525963"/>
          </a:xfrm>
        </p:spPr>
        <p:txBody>
          <a:bodyPr/>
          <a:lstStyle/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endParaRPr lang="ru-RU" u="sng" dirty="0" smtClean="0"/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ru-RU" u="sng" dirty="0" smtClean="0">
                <a:solidFill>
                  <a:srgbClr val="002060"/>
                </a:solidFill>
              </a:rPr>
              <a:t>Мировоззренческие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Россия – часть евроатлантической (христианской) цивилизации</a:t>
            </a:r>
          </a:p>
          <a:p>
            <a:pPr marL="609600" indent="-609600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Человек, его права и свободы – высшая ценность – «</a:t>
            </a:r>
            <a:r>
              <a:rPr lang="ru-RU" dirty="0" err="1" smtClean="0">
                <a:solidFill>
                  <a:srgbClr val="002060"/>
                </a:solidFill>
              </a:rPr>
              <a:t>персоноцентризм</a:t>
            </a:r>
            <a:r>
              <a:rPr lang="ru-RU" dirty="0" smtClean="0">
                <a:solidFill>
                  <a:srgbClr val="002060"/>
                </a:solidFill>
              </a:rPr>
              <a:t>»</a:t>
            </a:r>
          </a:p>
          <a:p>
            <a:pPr marL="609600" indent="-609600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Светский характер государственности </a:t>
            </a:r>
          </a:p>
          <a:p>
            <a:pPr marL="609600" indent="-609600" eaLnBrk="1" hangingPunct="1">
              <a:lnSpc>
                <a:spcPct val="90000"/>
              </a:lnSpc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Открытый характер государства 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lnSpc>
                <a:spcPct val="200000"/>
              </a:lnSpc>
            </a:pPr>
            <a:r>
              <a:rPr lang="ru-RU" sz="2400" dirty="0" smtClean="0"/>
              <a:t>Первые конституции современного типа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628775"/>
            <a:ext cx="8642350" cy="4525963"/>
          </a:xfrm>
        </p:spPr>
        <p:txBody>
          <a:bodyPr/>
          <a:lstStyle/>
          <a:p>
            <a:pPr eaLnBrk="1" hangingPunct="1"/>
            <a:endParaRPr lang="ru-RU" dirty="0" smtClean="0"/>
          </a:p>
          <a:p>
            <a:pPr eaLnBrk="1" hangingPunct="1"/>
            <a:r>
              <a:rPr lang="ru-RU" sz="3000" dirty="0" smtClean="0"/>
              <a:t>Конституция США от 17 сентября 1787 г.</a:t>
            </a:r>
          </a:p>
          <a:p>
            <a:pPr eaLnBrk="1" hangingPunct="1"/>
            <a:endParaRPr lang="ru-RU" sz="3000" dirty="0" smtClean="0"/>
          </a:p>
          <a:p>
            <a:pPr eaLnBrk="1" hangingPunct="1"/>
            <a:r>
              <a:rPr lang="ru-RU" sz="3000" dirty="0" smtClean="0"/>
              <a:t>Государственный закон Польши от 3 мая 1791 г.</a:t>
            </a:r>
          </a:p>
          <a:p>
            <a:pPr eaLnBrk="1" hangingPunct="1"/>
            <a:endParaRPr lang="ru-RU" sz="3000" dirty="0" smtClean="0"/>
          </a:p>
          <a:p>
            <a:pPr eaLnBrk="1" hangingPunct="1"/>
            <a:r>
              <a:rPr lang="ru-RU" sz="3000" dirty="0" smtClean="0"/>
              <a:t>Конституция Франции от 3 сентября 1791 г.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Конституционные идеи (принципы, ценности)</a:t>
            </a:r>
            <a:endParaRPr lang="ru-RU" sz="40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ru-RU" u="sng" dirty="0" smtClean="0"/>
          </a:p>
          <a:p>
            <a:pPr algn="ctr" eaLnBrk="1" hangingPunct="1">
              <a:buFontTx/>
              <a:buNone/>
            </a:pPr>
            <a:r>
              <a:rPr lang="ru-RU" u="sng" dirty="0" smtClean="0">
                <a:solidFill>
                  <a:srgbClr val="002060"/>
                </a:solidFill>
              </a:rPr>
              <a:t>Социальные</a:t>
            </a:r>
            <a:r>
              <a:rPr lang="ru-RU" dirty="0" smtClean="0">
                <a:solidFill>
                  <a:srgbClr val="002060"/>
                </a:solidFill>
              </a:rPr>
              <a:t>: </a:t>
            </a:r>
          </a:p>
          <a:p>
            <a:pPr algn="ctr" eaLnBrk="1" hangingPunct="1">
              <a:buFontTx/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Равноправие. Отсутствие сословности, преград для социальной мобильности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Защита слабого и поощрение самостоятельности и самодеятельности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Достойное существование – каждому. </a:t>
            </a:r>
          </a:p>
          <a:p>
            <a:pPr eaLnBrk="1" hangingPunct="1"/>
            <a:endParaRPr lang="ru-RU" dirty="0" smtClean="0">
              <a:solidFill>
                <a:srgbClr val="002060"/>
              </a:solidFill>
            </a:endParaRPr>
          </a:p>
          <a:p>
            <a:pPr eaLnBrk="1" hangingPunct="1"/>
            <a:endParaRPr lang="ru-RU" dirty="0" smtClean="0"/>
          </a:p>
          <a:p>
            <a:pPr eaLnBrk="1" hangingPunct="1">
              <a:buFontTx/>
              <a:buNone/>
            </a:pP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Конституционные идеи (принципы, ценности)</a:t>
            </a:r>
            <a:endParaRPr lang="ru-RU" sz="40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ru-RU" u="sng" dirty="0" smtClean="0"/>
          </a:p>
          <a:p>
            <a:pPr algn="ctr" eaLnBrk="1" hangingPunct="1">
              <a:buFontTx/>
              <a:buNone/>
            </a:pPr>
            <a:r>
              <a:rPr lang="ru-RU" u="sng" dirty="0" smtClean="0">
                <a:solidFill>
                  <a:srgbClr val="002060"/>
                </a:solidFill>
              </a:rPr>
              <a:t>Политические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Идеологический плюрализм (идейная и творческая свобода)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Политический плюрализм (многопартийность)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</a:rPr>
              <a:t>Приверженность демократии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Конституционные идеи (принципы, ценности)</a:t>
            </a:r>
            <a:endParaRPr lang="ru-RU" sz="28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ru-RU" u="sng" dirty="0" smtClean="0"/>
          </a:p>
          <a:p>
            <a:pPr algn="ctr" eaLnBrk="1" hangingPunct="1">
              <a:buFontTx/>
              <a:buNone/>
            </a:pPr>
            <a:r>
              <a:rPr lang="ru-RU" u="sng" dirty="0" smtClean="0">
                <a:solidFill>
                  <a:srgbClr val="002060"/>
                </a:solidFill>
              </a:rPr>
              <a:t>Правовые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</a:p>
          <a:p>
            <a:pPr eaLnBrk="1" hangingPunct="1">
              <a:buFontTx/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 marL="0" indent="0" algn="ctr" eaLnBrk="1" hangingPunct="1">
              <a:buNone/>
            </a:pPr>
            <a:r>
              <a:rPr lang="ru-RU" dirty="0" smtClean="0">
                <a:solidFill>
                  <a:srgbClr val="002060"/>
                </a:solidFill>
              </a:rPr>
              <a:t>Приверженность </a:t>
            </a:r>
            <a:r>
              <a:rPr lang="ru-RU" i="1" dirty="0" smtClean="0">
                <a:solidFill>
                  <a:srgbClr val="002060"/>
                </a:solidFill>
              </a:rPr>
              <a:t>правовому</a:t>
            </a:r>
            <a:r>
              <a:rPr lang="ru-RU" dirty="0" smtClean="0">
                <a:solidFill>
                  <a:srgbClr val="002060"/>
                </a:solidFill>
              </a:rPr>
              <a:t> характеру государственности = сила права выше права силы</a:t>
            </a:r>
          </a:p>
          <a:p>
            <a:pPr marL="0" indent="0" algn="ctr" eaLnBrk="1" hangingPunct="1">
              <a:buNone/>
            </a:pPr>
            <a:r>
              <a:rPr lang="ru-RU" dirty="0" smtClean="0">
                <a:solidFill>
                  <a:srgbClr val="002060"/>
                </a:solidFill>
              </a:rPr>
              <a:t>(правовой </a:t>
            </a:r>
            <a:r>
              <a:rPr lang="en-US" dirty="0" smtClean="0">
                <a:solidFill>
                  <a:srgbClr val="002060"/>
                </a:solidFill>
              </a:rPr>
              <a:t>   v.    </a:t>
            </a:r>
            <a:r>
              <a:rPr lang="ru-RU" dirty="0" smtClean="0">
                <a:solidFill>
                  <a:srgbClr val="002060"/>
                </a:solidFill>
              </a:rPr>
              <a:t>потестарный</a:t>
            </a:r>
            <a:r>
              <a:rPr lang="en-US" dirty="0" smtClean="0">
                <a:solidFill>
                  <a:srgbClr val="002060"/>
                </a:solidFill>
              </a:rPr>
              <a:t>)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</a:p>
          <a:p>
            <a:pPr eaLnBrk="1" hangingPunct="1"/>
            <a:endParaRPr lang="ru-RU" dirty="0" smtClean="0"/>
          </a:p>
          <a:p>
            <a:pPr eaLnBrk="1" hangingPunct="1"/>
            <a:endParaRPr lang="ru-RU" dirty="0" smtClean="0"/>
          </a:p>
          <a:p>
            <a:pPr eaLnBrk="1" hangingPunct="1"/>
            <a:endParaRPr lang="ru-RU" dirty="0" smtClean="0"/>
          </a:p>
          <a:p>
            <a:pPr eaLnBrk="1" hangingPunct="1">
              <a:buFontTx/>
              <a:buNone/>
            </a:pP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Юридические свойства конституции</a:t>
            </a:r>
            <a:endParaRPr lang="ru-RU" sz="2800" dirty="0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b="1" i="1" dirty="0" smtClean="0"/>
          </a:p>
          <a:p>
            <a:pPr eaLnBrk="1" hangingPunct="1"/>
            <a:endParaRPr lang="ru-RU" b="1" i="1" dirty="0" smtClean="0"/>
          </a:p>
          <a:p>
            <a:pPr algn="ctr" eaLnBrk="1" hangingPunct="1">
              <a:lnSpc>
                <a:spcPct val="170000"/>
              </a:lnSpc>
              <a:buFontTx/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Конституция – концентрированное выражение права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188640"/>
            <a:ext cx="5791200" cy="1371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Юридические свойства конституции</a:t>
            </a:r>
            <a:endParaRPr lang="ru-RU" sz="2800" dirty="0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844824"/>
            <a:ext cx="8229600" cy="4572000"/>
          </a:xfrm>
        </p:spPr>
        <p:txBody>
          <a:bodyPr>
            <a:normAutofit/>
          </a:bodyPr>
          <a:lstStyle/>
          <a:p>
            <a:pPr marL="0" indent="1588" algn="ctr" eaLnBrk="1" hangingPunct="1">
              <a:lnSpc>
                <a:spcPct val="80000"/>
              </a:lnSpc>
              <a:buFontTx/>
              <a:buNone/>
            </a:pPr>
            <a:r>
              <a:rPr lang="ru-RU" sz="2400" b="1" i="1" u="sng" dirty="0" smtClean="0">
                <a:solidFill>
                  <a:srgbClr val="002060"/>
                </a:solidFill>
              </a:rPr>
              <a:t>Верховенство и высшая юридическая сила</a:t>
            </a:r>
          </a:p>
          <a:p>
            <a:pPr marL="0" indent="1588" algn="ctr" eaLnBrk="1" hangingPunct="1">
              <a:lnSpc>
                <a:spcPct val="80000"/>
              </a:lnSpc>
              <a:buFontTx/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(ч.2 ст.4, ч.1 ст.15) :</a:t>
            </a:r>
          </a:p>
          <a:p>
            <a:pPr marL="0" indent="1588"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неуклонное соблюдение (выполнение) конституционных норм всеми, независимо от правового статуса;</a:t>
            </a:r>
          </a:p>
          <a:p>
            <a:pPr marL="0" indent="1588"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связанность всех действий и решений Конституцией (смысл правового государства);</a:t>
            </a:r>
          </a:p>
          <a:p>
            <a:pPr marL="0" indent="1588"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следование органов государственной власти идеям (ценностям) Конституции РФ</a:t>
            </a:r>
          </a:p>
          <a:p>
            <a:pPr marL="0" indent="1588"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Федеральные законы и подзаконные правовые акты должны соответствовать Конституции РФ</a:t>
            </a:r>
          </a:p>
          <a:p>
            <a:pPr marL="0" indent="1588"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002060"/>
                </a:solidFill>
              </a:rPr>
              <a:t>конституционные акты субъектов Федерации не должны противоречить федеральной Конституции </a:t>
            </a:r>
          </a:p>
          <a:p>
            <a:pPr marL="0" indent="1588" eaLnBrk="1" hangingPunct="1">
              <a:lnSpc>
                <a:spcPct val="80000"/>
              </a:lnSpc>
              <a:buFontTx/>
              <a:buNone/>
            </a:pPr>
            <a:endParaRPr lang="ru-RU" sz="2400" dirty="0" smtClean="0"/>
          </a:p>
          <a:p>
            <a:pPr marL="0" indent="1588" eaLnBrk="1" hangingPunct="1">
              <a:lnSpc>
                <a:spcPct val="80000"/>
              </a:lnSpc>
            </a:pPr>
            <a:endParaRPr lang="ru-RU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Юридические свойства конституции</a:t>
            </a:r>
            <a:endParaRPr lang="ru-RU" sz="2400" dirty="0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endParaRPr lang="ru-RU" b="1" i="1" dirty="0" smtClean="0"/>
          </a:p>
          <a:p>
            <a:pPr marL="0" indent="0" eaLnBrk="1" hangingPunct="1">
              <a:buFontTx/>
              <a:buNone/>
            </a:pPr>
            <a:endParaRPr lang="ru-RU" b="1" i="1" dirty="0" smtClean="0"/>
          </a:p>
          <a:p>
            <a:pPr marL="0" indent="0" algn="ctr" eaLnBrk="1" hangingPunct="1">
              <a:buFontTx/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Особый порядок охраны</a:t>
            </a:r>
            <a:endParaRPr lang="ru-RU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Юридические свойства конституции</a:t>
            </a:r>
            <a:endParaRPr lang="ru-RU" sz="2400" dirty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b="1" i="1" dirty="0" smtClean="0"/>
          </a:p>
          <a:p>
            <a:pPr eaLnBrk="1" hangingPunct="1">
              <a:buFontTx/>
              <a:buNone/>
            </a:pPr>
            <a:endParaRPr lang="ru-RU" b="1" i="1" dirty="0" smtClean="0"/>
          </a:p>
          <a:p>
            <a:pPr eaLnBrk="1" hangingPunct="1">
              <a:buFontTx/>
              <a:buNone/>
            </a:pPr>
            <a:endParaRPr lang="ru-RU" b="1" i="1" dirty="0" smtClean="0"/>
          </a:p>
          <a:p>
            <a:pPr algn="ctr" eaLnBrk="1" hangingPunct="1">
              <a:buFontTx/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Прямое действие </a:t>
            </a:r>
          </a:p>
          <a:p>
            <a:pPr algn="ctr" eaLnBrk="1" hangingPunct="1">
              <a:buFontTx/>
              <a:buNone/>
            </a:pPr>
            <a:r>
              <a:rPr lang="ru-RU" dirty="0" smtClean="0">
                <a:solidFill>
                  <a:srgbClr val="002060"/>
                </a:solidFill>
              </a:rPr>
              <a:t>(ч.1 ст.15)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Юридические свойства конституции</a:t>
            </a:r>
            <a:endParaRPr lang="ru-RU" sz="2800" dirty="0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09600" indent="-609600" algn="ctr" eaLnBrk="1" hangingPunct="1">
              <a:buFontTx/>
              <a:buNone/>
            </a:pPr>
            <a:r>
              <a:rPr lang="ru-RU" sz="3200" b="1" i="1" dirty="0" smtClean="0">
                <a:solidFill>
                  <a:srgbClr val="002060"/>
                </a:solidFill>
              </a:rPr>
              <a:t>Особый порядок принятия и пересмотра:</a:t>
            </a:r>
            <a:r>
              <a:rPr lang="ru-RU" sz="3200" dirty="0" smtClean="0">
                <a:solidFill>
                  <a:srgbClr val="002060"/>
                </a:solidFill>
              </a:rPr>
              <a:t>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Полный пересмотр (</a:t>
            </a:r>
            <a:r>
              <a:rPr lang="ru-RU" sz="3200" i="1" dirty="0" smtClean="0">
                <a:solidFill>
                  <a:srgbClr val="002060"/>
                </a:solidFill>
              </a:rPr>
              <a:t>новая Конституция, новая редакция</a:t>
            </a:r>
            <a:r>
              <a:rPr lang="ru-RU" sz="3200" dirty="0" smtClean="0">
                <a:solidFill>
                  <a:srgbClr val="002060"/>
                </a:solidFill>
              </a:rPr>
              <a:t>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Внесение поправок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«Техническое» изменение текста (не пересмотр)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Можно ли вставить новую главу?</a:t>
            </a:r>
          </a:p>
          <a:p>
            <a:pPr marL="609600" indent="-609600" eaLnBrk="1" hangingPunct="1">
              <a:buFontTx/>
              <a:buAutoNum type="arabicPeriod"/>
            </a:pPr>
            <a:endParaRPr lang="ru-RU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Цитата дня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dirty="0"/>
          </a:p>
          <a:p>
            <a:pPr marL="0" indent="0" algn="just">
              <a:buNone/>
            </a:pPr>
            <a:r>
              <a:rPr lang="ru-RU" sz="28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</a:rPr>
              <a:t>Хорошая конституция </a:t>
            </a:r>
            <a:r>
              <a:rPr lang="ru-RU" sz="4000" dirty="0">
                <a:solidFill>
                  <a:schemeClr val="tx2">
                    <a:lumMod val="75000"/>
                  </a:schemeClr>
                </a:solidFill>
              </a:rPr>
              <a:t>гораздо лучше, чем самый лучший </a:t>
            </a: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</a:rPr>
              <a:t>деспот.</a:t>
            </a:r>
          </a:p>
          <a:p>
            <a:pPr marL="0" indent="0" algn="r">
              <a:buNone/>
            </a:pPr>
            <a:r>
              <a:rPr lang="ru-RU" sz="2800" i="1" dirty="0">
                <a:solidFill>
                  <a:schemeClr val="tx2">
                    <a:lumMod val="75000"/>
                  </a:schemeClr>
                </a:solidFill>
              </a:rPr>
              <a:t>Томас</a:t>
            </a:r>
            <a:r>
              <a:rPr lang="ru-RU" sz="28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tx2">
                    <a:lumMod val="75000"/>
                  </a:schemeClr>
                </a:solidFill>
              </a:rPr>
              <a:t>Бабингтон</a:t>
            </a:r>
            <a:r>
              <a:rPr lang="ru-RU" sz="2800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800" i="1" dirty="0" err="1">
                <a:solidFill>
                  <a:schemeClr val="tx2">
                    <a:lumMod val="75000"/>
                  </a:schemeClr>
                </a:solidFill>
              </a:rPr>
              <a:t>Маколей</a:t>
            </a:r>
            <a:r>
              <a:rPr lang="ru-RU" sz="2800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i="1" dirty="0">
                <a:solidFill>
                  <a:schemeClr val="tx2">
                    <a:lumMod val="75000"/>
                  </a:schemeClr>
                </a:solidFill>
              </a:rPr>
              <a:t>– британский государственный деятель, историк, поэт и прозаик  (1800-1859)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dirty="0" smtClean="0"/>
          </a:p>
          <a:p>
            <a:pPr eaLnBrk="1" hangingPunct="1"/>
            <a:endParaRPr lang="ru-RU" dirty="0" smtClean="0"/>
          </a:p>
          <a:p>
            <a:pPr algn="ctr" eaLnBrk="1" hangingPunct="1">
              <a:buFontTx/>
              <a:buNone/>
            </a:pPr>
            <a:r>
              <a:rPr lang="ru-RU" sz="3600" dirty="0" smtClean="0"/>
              <a:t>Спасибо за внимание!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dirty="0" smtClean="0"/>
              <a:t>Принципиальный вопрос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dirty="0" smtClean="0"/>
              <a:t>   </a:t>
            </a:r>
          </a:p>
          <a:p>
            <a:pPr algn="ctr">
              <a:lnSpc>
                <a:spcPct val="160000"/>
              </a:lnSpc>
            </a:pPr>
            <a:r>
              <a:rPr lang="ru-RU" dirty="0" smtClean="0"/>
              <a:t>ЧТО ПРОИЗОШЛО В ИСТОРИИ ЕВРОПЕЙСКОЙ ЦИВИЛИЗАЦИИ, ЕСЛИ СЛОВО «КОНСТИТУЦИЯ» </a:t>
            </a:r>
            <a:r>
              <a:rPr lang="ru-RU" dirty="0"/>
              <a:t>ВПЕРВЫЕ БЫЛО </a:t>
            </a:r>
            <a:r>
              <a:rPr lang="ru-RU" dirty="0" smtClean="0"/>
              <a:t>УПОТРЕБЛЕНО В НОВОМ ЗНАЧЕНИИ?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255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600" dirty="0" smtClean="0"/>
              <a:t>Употребления слова «конституция»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340768"/>
            <a:ext cx="8568952" cy="5184775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ru-RU" sz="3600" b="1" dirty="0" smtClean="0"/>
              <a:t>Конституция – от лат. </a:t>
            </a:r>
            <a:r>
              <a:rPr lang="en-US" sz="3600" b="1" dirty="0" smtClean="0"/>
              <a:t>constitutio </a:t>
            </a:r>
            <a:endParaRPr lang="ru-RU" sz="3600" b="1" dirty="0" smtClean="0"/>
          </a:p>
          <a:p>
            <a:pPr algn="just" eaLnBrk="1" hangingPunct="1">
              <a:lnSpc>
                <a:spcPct val="150000"/>
              </a:lnSpc>
              <a:buFontTx/>
              <a:buNone/>
            </a:pPr>
            <a:endParaRPr lang="ru-RU" sz="3600" b="1" dirty="0" smtClean="0"/>
          </a:p>
          <a:p>
            <a:pPr eaLnBrk="1" hangingPunct="1">
              <a:lnSpc>
                <a:spcPct val="150000"/>
              </a:lnSpc>
            </a:pPr>
            <a:endParaRPr lang="ru-RU" b="1" dirty="0" smtClean="0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158491327"/>
              </p:ext>
            </p:extLst>
          </p:nvPr>
        </p:nvGraphicFramePr>
        <p:xfrm>
          <a:off x="477888" y="2492896"/>
          <a:ext cx="8208912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2800" dirty="0" smtClean="0"/>
              <a:t>Формальный подход к определению конституции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</a:pPr>
            <a:r>
              <a:rPr lang="ru-RU" sz="2800" u="sng" dirty="0" smtClean="0">
                <a:solidFill>
                  <a:srgbClr val="002060"/>
                </a:solidFill>
              </a:rPr>
              <a:t>Георг Еллинек (</a:t>
            </a:r>
            <a:r>
              <a:rPr lang="en-US" sz="2800" u="sng" dirty="0" smtClean="0">
                <a:solidFill>
                  <a:srgbClr val="002060"/>
                </a:solidFill>
              </a:rPr>
              <a:t>XIX</a:t>
            </a:r>
            <a:r>
              <a:rPr lang="ru-RU" sz="2800" u="sng" dirty="0" smtClean="0">
                <a:solidFill>
                  <a:srgbClr val="002060"/>
                </a:solidFill>
              </a:rPr>
              <a:t> в.): </a:t>
            </a:r>
          </a:p>
          <a:p>
            <a:pPr algn="just" eaLnBrk="1" hangingPunct="1">
              <a:buFontTx/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  «</a:t>
            </a:r>
            <a:r>
              <a:rPr lang="ru-RU" sz="2800" b="1" dirty="0" smtClean="0">
                <a:solidFill>
                  <a:srgbClr val="002060"/>
                </a:solidFill>
              </a:rPr>
              <a:t>Конституция</a:t>
            </a:r>
            <a:r>
              <a:rPr lang="ru-RU" sz="2800" dirty="0" smtClean="0">
                <a:solidFill>
                  <a:srgbClr val="002060"/>
                </a:solidFill>
              </a:rPr>
              <a:t> государства обнимает совокупность </a:t>
            </a:r>
            <a:r>
              <a:rPr lang="ru-RU" sz="2800" dirty="0" err="1" smtClean="0">
                <a:solidFill>
                  <a:srgbClr val="002060"/>
                </a:solidFill>
              </a:rPr>
              <a:t>правоположений</a:t>
            </a:r>
            <a:r>
              <a:rPr lang="ru-RU" sz="2800" dirty="0" smtClean="0">
                <a:solidFill>
                  <a:srgbClr val="002060"/>
                </a:solidFill>
              </a:rPr>
              <a:t>, </a:t>
            </a:r>
            <a:r>
              <a:rPr lang="ru-RU" sz="2800" b="1" i="1" dirty="0" smtClean="0">
                <a:solidFill>
                  <a:srgbClr val="002060"/>
                </a:solidFill>
              </a:rPr>
              <a:t>определяющих высшие органы государства, порядок призвания их к отправлению их функций, их взаимоотношения и компетенцию</a:t>
            </a:r>
            <a:r>
              <a:rPr lang="ru-RU" sz="2800" dirty="0" smtClean="0">
                <a:solidFill>
                  <a:srgbClr val="002060"/>
                </a:solidFill>
              </a:rPr>
              <a:t>, а также </a:t>
            </a:r>
            <a:r>
              <a:rPr lang="ru-RU" sz="2800" b="1" i="1" dirty="0" smtClean="0">
                <a:solidFill>
                  <a:srgbClr val="002060"/>
                </a:solidFill>
              </a:rPr>
              <a:t>принципиальное положение индивида по отношению к государственной власти</a:t>
            </a:r>
            <a:r>
              <a:rPr lang="ru-RU" sz="2800" dirty="0" smtClean="0">
                <a:solidFill>
                  <a:srgbClr val="002060"/>
                </a:solidFill>
              </a:rPr>
              <a:t>»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8229600" cy="1084262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800" dirty="0" smtClean="0"/>
              <a:t>Формальный подход к определению конституции (2)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412776"/>
            <a:ext cx="8362950" cy="5184874"/>
          </a:xfrm>
        </p:spPr>
        <p:txBody>
          <a:bodyPr>
            <a:normAutofit fontScale="92500" lnSpcReduction="20000"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ru-RU" sz="2800" u="sng" dirty="0" smtClean="0">
                <a:solidFill>
                  <a:srgbClr val="002060"/>
                </a:solidFill>
              </a:rPr>
              <a:t>Распространенное учебное определение: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sz="2800" dirty="0" smtClean="0">
              <a:solidFill>
                <a:srgbClr val="002060"/>
              </a:solidFill>
            </a:endParaRP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    Конституция</a:t>
            </a:r>
            <a:r>
              <a:rPr lang="ru-RU" sz="2800" dirty="0" smtClean="0">
                <a:solidFill>
                  <a:srgbClr val="002060"/>
                </a:solidFill>
              </a:rPr>
              <a:t> – это акт (совокупность актов), который обладает высшей юридической силой и закрепляет (устанавливает) </a:t>
            </a:r>
            <a:r>
              <a:rPr lang="ru-RU" sz="2800" b="1" i="1" dirty="0" smtClean="0">
                <a:solidFill>
                  <a:srgbClr val="002060"/>
                </a:solidFill>
              </a:rPr>
              <a:t>основы организации и жизнедеятельности общества и государства</a:t>
            </a:r>
            <a:r>
              <a:rPr lang="ru-RU" sz="2800" dirty="0" smtClean="0">
                <a:solidFill>
                  <a:srgbClr val="002060"/>
                </a:solidFill>
              </a:rPr>
              <a:t>: права и свободы человека и гражданина, основы общественного строя, форму правления, территориальную организацию государства, систему органов публичной власти, основы их компетенции, государственную символику и столицу.</a:t>
            </a:r>
            <a:r>
              <a:rPr lang="ru-RU" sz="2800" b="1" i="1" dirty="0" smtClean="0">
                <a:solidFill>
                  <a:srgbClr val="002060"/>
                </a:solidFill>
              </a:rPr>
              <a:t> </a:t>
            </a:r>
            <a:br>
              <a:rPr lang="ru-RU" sz="2800" b="1" i="1" dirty="0" smtClean="0">
                <a:solidFill>
                  <a:srgbClr val="002060"/>
                </a:solidFill>
              </a:rPr>
            </a:br>
            <a:endParaRPr lang="ru-RU" sz="2800" dirty="0" smtClean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2800" u="sng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800" dirty="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ru-RU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Сущностный подход к определению конституции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600200"/>
            <a:ext cx="8291512" cy="49974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b="1" dirty="0" smtClean="0"/>
              <a:t>   </a:t>
            </a:r>
          </a:p>
          <a:p>
            <a:pPr eaLnBrk="1" hangingPunct="1">
              <a:buFontTx/>
              <a:buNone/>
            </a:pPr>
            <a:endParaRPr lang="ru-RU" dirty="0"/>
          </a:p>
          <a:p>
            <a:pPr algn="just" eaLnBrk="1" hangingPunct="1">
              <a:buFontTx/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Конституция – это базовый акт (совокупность актов) государства, устанавливающий </a:t>
            </a:r>
            <a:r>
              <a:rPr lang="ru-RU" sz="2800" b="1" i="1" dirty="0" smtClean="0">
                <a:solidFill>
                  <a:srgbClr val="002060"/>
                </a:solidFill>
              </a:rPr>
              <a:t>такие основы организации и жизнедеятельности</a:t>
            </a:r>
            <a:r>
              <a:rPr lang="ru-RU" sz="2800" dirty="0" smtClean="0">
                <a:solidFill>
                  <a:srgbClr val="002060"/>
                </a:solidFill>
              </a:rPr>
              <a:t> страны, которые обеспечивают </a:t>
            </a:r>
            <a:r>
              <a:rPr lang="ru-RU" sz="2800" b="1" i="1" dirty="0" smtClean="0">
                <a:solidFill>
                  <a:srgbClr val="002060"/>
                </a:solidFill>
              </a:rPr>
              <a:t>права личности, гарантируют правовое ограничение публичной власти и подконтрольность государства обществу</a:t>
            </a:r>
            <a:r>
              <a:rPr lang="ru-RU" sz="2800" dirty="0" smtClean="0">
                <a:solidFill>
                  <a:srgbClr val="002060"/>
                </a:solidFill>
              </a:rPr>
              <a:t>.</a:t>
            </a:r>
          </a:p>
          <a:p>
            <a:pPr eaLnBrk="1" hangingPunct="1">
              <a:buFontTx/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 algn="ctr" eaLnBrk="1" hangingPunct="1">
              <a:buFontTx/>
              <a:buNone/>
            </a:pP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4512</TotalTime>
  <Words>2530</Words>
  <Application>Microsoft Office PowerPoint</Application>
  <PresentationFormat>Экран (4:3)</PresentationFormat>
  <Paragraphs>362</Paragraphs>
  <Slides>49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49</vt:i4>
      </vt:variant>
    </vt:vector>
  </HeadingPairs>
  <TitlesOfParts>
    <vt:vector size="50" baseType="lpstr">
      <vt:lpstr>Главная</vt:lpstr>
      <vt:lpstr>Тема 3  </vt:lpstr>
      <vt:lpstr>Вопросы темы</vt:lpstr>
      <vt:lpstr>Презентация PowerPoint</vt:lpstr>
      <vt:lpstr>Первые конституции современного типа</vt:lpstr>
      <vt:lpstr>Принципиальный вопрос</vt:lpstr>
      <vt:lpstr>Употребления слова «конституция»</vt:lpstr>
      <vt:lpstr>Формальный подход к определению конституции</vt:lpstr>
      <vt:lpstr>Формальный подход к определению конституции (2)</vt:lpstr>
      <vt:lpstr>Сущностный подход к определению конституции</vt:lpstr>
      <vt:lpstr>Два понимания сущности конституции</vt:lpstr>
      <vt:lpstr>Конституция в первом понимании</vt:lpstr>
      <vt:lpstr>Конституция во втором понимании</vt:lpstr>
      <vt:lpstr>Определение конституционализма</vt:lpstr>
      <vt:lpstr>Определение конституционализма</vt:lpstr>
      <vt:lpstr>Определение конституционализма</vt:lpstr>
      <vt:lpstr>Конституционная идеология</vt:lpstr>
      <vt:lpstr>Конституционный строй. дефиниции</vt:lpstr>
      <vt:lpstr>Классификация конституций</vt:lpstr>
      <vt:lpstr>По степени реальности</vt:lpstr>
      <vt:lpstr>По типу оформления</vt:lpstr>
      <vt:lpstr>Консолидированные и неконсолидированные конституции</vt:lpstr>
      <vt:lpstr>По способу принятия</vt:lpstr>
      <vt:lpstr>По способу изменения</vt:lpstr>
      <vt:lpstr>Конституционность конституционных поправок</vt:lpstr>
      <vt:lpstr>По сроку действия</vt:lpstr>
      <vt:lpstr>Цитата дня</vt:lpstr>
      <vt:lpstr>Презентация PowerPoint</vt:lpstr>
      <vt:lpstr>КОНСТИТУЦИОННОЕ РАЗВИТИЕ РОССИИ (1905-1993гг.)</vt:lpstr>
      <vt:lpstr>Основные Государственные законы Российской Империи 1906 г.</vt:lpstr>
      <vt:lpstr> Крах Империи </vt:lpstr>
      <vt:lpstr>Переворот 25 октября (7 ноября) 1917 г.</vt:lpstr>
      <vt:lpstr>Конституция РСФСР (5-й  Всероссийский съезд Советов – 10 июля 1918 г.)</vt:lpstr>
      <vt:lpstr>Конституция СССР 1924 г. В  союзных республиках конституции приняты в 1925 г.</vt:lpstr>
      <vt:lpstr>Конституция СССР 1936 г. В союзных республиках  ее  копии приняты в 1937 г.</vt:lpstr>
      <vt:lpstr>Конституция СССР 1977 г. (РСФСР 1978 г.).</vt:lpstr>
      <vt:lpstr>Эрозия «республики Советов» в РСФСР после 1990 г.</vt:lpstr>
      <vt:lpstr>Эрозия «республики Советов» в РСФСР/РФ после 1990 г. (продолжение)</vt:lpstr>
      <vt:lpstr>Структура Конституции РФ</vt:lpstr>
      <vt:lpstr>Конституционные идеи (принципы, ценности)</vt:lpstr>
      <vt:lpstr>Конституционные идеи (принципы, ценности)</vt:lpstr>
      <vt:lpstr>Конституционные идеи (принципы, ценности)</vt:lpstr>
      <vt:lpstr>Конституционные идеи (принципы, ценности)</vt:lpstr>
      <vt:lpstr>Юридические свойства конституции</vt:lpstr>
      <vt:lpstr>Юридические свойства конституции</vt:lpstr>
      <vt:lpstr>Юридические свойства конституции</vt:lpstr>
      <vt:lpstr>Юридические свойства конституции</vt:lpstr>
      <vt:lpstr>Юридические свойства конституции</vt:lpstr>
      <vt:lpstr>Цитата дня</vt:lpstr>
      <vt:lpstr>Презентация PowerPoint</vt:lpstr>
    </vt:vector>
  </TitlesOfParts>
  <Company>HOUM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 Конституция – правовой феномен современности. Конституция и конституционализм</dc:title>
  <dc:creator>MAK</dc:creator>
  <cp:lastModifiedBy>М.Краснов</cp:lastModifiedBy>
  <cp:revision>98</cp:revision>
  <dcterms:created xsi:type="dcterms:W3CDTF">2007-02-24T08:21:04Z</dcterms:created>
  <dcterms:modified xsi:type="dcterms:W3CDTF">2014-10-09T17:31:54Z</dcterms:modified>
</cp:coreProperties>
</file>