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21"/>
  </p:notesMasterIdLst>
  <p:handoutMasterIdLst>
    <p:handoutMasterId r:id="rId22"/>
  </p:handoutMasterIdLst>
  <p:sldIdLst>
    <p:sldId id="290" r:id="rId4"/>
    <p:sldId id="283" r:id="rId5"/>
    <p:sldId id="309" r:id="rId6"/>
    <p:sldId id="292" r:id="rId7"/>
    <p:sldId id="297" r:id="rId8"/>
    <p:sldId id="308" r:id="rId9"/>
    <p:sldId id="316" r:id="rId10"/>
    <p:sldId id="323" r:id="rId11"/>
    <p:sldId id="313" r:id="rId12"/>
    <p:sldId id="315" r:id="rId13"/>
    <p:sldId id="318" r:id="rId14"/>
    <p:sldId id="321" r:id="rId15"/>
    <p:sldId id="322" r:id="rId16"/>
    <p:sldId id="304" r:id="rId17"/>
    <p:sldId id="324" r:id="rId18"/>
    <p:sldId id="325" r:id="rId19"/>
    <p:sldId id="291" r:id="rId20"/>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82"/>
    <a:srgbClr val="21386F"/>
    <a:srgbClr val="1C2A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4660"/>
  </p:normalViewPr>
  <p:slideViewPr>
    <p:cSldViewPr snapToGrid="0" snapToObjects="1">
      <p:cViewPr varScale="1">
        <p:scale>
          <a:sx n="81" d="100"/>
          <a:sy n="81" d="100"/>
        </p:scale>
        <p:origin x="1469"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696464-5C1C-4E9B-9A90-3DC6DB081940}"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288B3E18-6497-4633-8EA9-7855977F207E}">
      <dgm:prSet phldrT="[Text]" custT="1"/>
      <dgm:spPr/>
      <dgm:t>
        <a:bodyPr/>
        <a:lstStyle/>
        <a:p>
          <a:r>
            <a:rPr lang="ru-RU" sz="1800" dirty="0" smtClean="0"/>
            <a:t>Ст. 30 Договора о ЕАЭС от 29.05.2014 </a:t>
          </a:r>
          <a:r>
            <a:rPr lang="ru-RU" sz="1400" dirty="0" smtClean="0"/>
            <a:t>г</a:t>
          </a:r>
          <a:endParaRPr lang="en-US" sz="1400" dirty="0"/>
        </a:p>
      </dgm:t>
    </dgm:pt>
    <dgm:pt modelId="{5502D3B1-CA21-455C-8D5C-7D5FF8CA2F7B}" type="parTrans" cxnId="{F7485517-3861-4A07-B245-1AFD5A0E02E3}">
      <dgm:prSet/>
      <dgm:spPr/>
      <dgm:t>
        <a:bodyPr/>
        <a:lstStyle/>
        <a:p>
          <a:endParaRPr lang="en-US"/>
        </a:p>
      </dgm:t>
    </dgm:pt>
    <dgm:pt modelId="{7B1C22E0-D681-43A9-9624-B067C6919C83}" type="sibTrans" cxnId="{F7485517-3861-4A07-B245-1AFD5A0E02E3}">
      <dgm:prSet/>
      <dgm:spPr/>
      <dgm:t>
        <a:bodyPr/>
        <a:lstStyle/>
        <a:p>
          <a:endParaRPr lang="en-US"/>
        </a:p>
      </dgm:t>
    </dgm:pt>
    <dgm:pt modelId="{46BD8548-7E67-4FF6-A22D-0B9CB6E9EAC1}">
      <dgm:prSet phldrT="[Text]" custT="1"/>
      <dgm:spPr/>
      <dgm:t>
        <a:bodyPr/>
        <a:lstStyle/>
        <a:p>
          <a:r>
            <a:rPr lang="ru-RU" sz="1800" dirty="0" smtClean="0"/>
            <a:t>Надлежащие практики</a:t>
          </a:r>
          <a:endParaRPr lang="en-US" sz="1800" dirty="0"/>
        </a:p>
      </dgm:t>
    </dgm:pt>
    <dgm:pt modelId="{02ECB0FD-A13B-465F-BB7C-06349938BC96}" type="parTrans" cxnId="{F6018E87-42DE-4407-9B9A-284D6F14A69C}">
      <dgm:prSet/>
      <dgm:spPr/>
      <dgm:t>
        <a:bodyPr/>
        <a:lstStyle/>
        <a:p>
          <a:endParaRPr lang="en-US"/>
        </a:p>
      </dgm:t>
    </dgm:pt>
    <dgm:pt modelId="{6AF062B0-9F0A-4FDF-9781-25B127624E7A}" type="sibTrans" cxnId="{F6018E87-42DE-4407-9B9A-284D6F14A69C}">
      <dgm:prSet/>
      <dgm:spPr/>
      <dgm:t>
        <a:bodyPr/>
        <a:lstStyle/>
        <a:p>
          <a:endParaRPr lang="en-US"/>
        </a:p>
      </dgm:t>
    </dgm:pt>
    <dgm:pt modelId="{9E0759F8-2E45-4F75-B261-CF5A41654F81}">
      <dgm:prSet phldrT="[Text]" custT="1"/>
      <dgm:spPr/>
      <dgm:t>
        <a:bodyPr/>
        <a:lstStyle/>
        <a:p>
          <a:r>
            <a:rPr lang="ru-RU" sz="1800" dirty="0" smtClean="0"/>
            <a:t>Соглашение о единых принципах и правилах обращения лекарственных средств в рамках ЕАЭС от 23.12.2014 г</a:t>
          </a:r>
          <a:r>
            <a:rPr lang="ru-RU" sz="1400" dirty="0" smtClean="0"/>
            <a:t>.</a:t>
          </a:r>
          <a:endParaRPr lang="en-US" sz="1400" dirty="0"/>
        </a:p>
      </dgm:t>
    </dgm:pt>
    <dgm:pt modelId="{E0198586-E8BA-46DE-9F07-D4A9574539E4}" type="parTrans" cxnId="{FD64CC1E-89CE-4294-9F71-7E90AFFF3677}">
      <dgm:prSet/>
      <dgm:spPr/>
      <dgm:t>
        <a:bodyPr/>
        <a:lstStyle/>
        <a:p>
          <a:endParaRPr lang="en-US"/>
        </a:p>
      </dgm:t>
    </dgm:pt>
    <dgm:pt modelId="{460BC0AE-B351-476D-90FD-668A16E726C2}" type="sibTrans" cxnId="{FD64CC1E-89CE-4294-9F71-7E90AFFF3677}">
      <dgm:prSet/>
      <dgm:spPr/>
      <dgm:t>
        <a:bodyPr/>
        <a:lstStyle/>
        <a:p>
          <a:endParaRPr lang="en-US"/>
        </a:p>
      </dgm:t>
    </dgm:pt>
    <dgm:pt modelId="{82D5ABEC-DDB7-45AA-9FC1-78808600DD9F}" type="pres">
      <dgm:prSet presAssocID="{0C696464-5C1C-4E9B-9A90-3DC6DB081940}" presName="linear" presStyleCnt="0">
        <dgm:presLayoutVars>
          <dgm:dir/>
          <dgm:animLvl val="lvl"/>
          <dgm:resizeHandles val="exact"/>
        </dgm:presLayoutVars>
      </dgm:prSet>
      <dgm:spPr/>
    </dgm:pt>
    <dgm:pt modelId="{5E71EC1D-57AB-43F6-A08E-C40CA84BA76F}" type="pres">
      <dgm:prSet presAssocID="{288B3E18-6497-4633-8EA9-7855977F207E}" presName="parentLin" presStyleCnt="0"/>
      <dgm:spPr/>
    </dgm:pt>
    <dgm:pt modelId="{6AE215A3-EB21-44B8-9BA7-ECADA700C444}" type="pres">
      <dgm:prSet presAssocID="{288B3E18-6497-4633-8EA9-7855977F207E}" presName="parentLeftMargin" presStyleLbl="node1" presStyleIdx="0" presStyleCnt="3"/>
      <dgm:spPr/>
    </dgm:pt>
    <dgm:pt modelId="{E69C05E8-E8A9-4B8F-90C6-A9D750B641AD}" type="pres">
      <dgm:prSet presAssocID="{288B3E18-6497-4633-8EA9-7855977F207E}" presName="parentText" presStyleLbl="node1" presStyleIdx="0" presStyleCnt="3" custScaleX="133963" custScaleY="41371" custLinFactNeighborX="-100000" custLinFactNeighborY="-10950">
        <dgm:presLayoutVars>
          <dgm:chMax val="0"/>
          <dgm:bulletEnabled val="1"/>
        </dgm:presLayoutVars>
      </dgm:prSet>
      <dgm:spPr/>
      <dgm:t>
        <a:bodyPr/>
        <a:lstStyle/>
        <a:p>
          <a:endParaRPr lang="en-US"/>
        </a:p>
      </dgm:t>
    </dgm:pt>
    <dgm:pt modelId="{D43E4AED-2F64-4351-9418-1619EC25EA53}" type="pres">
      <dgm:prSet presAssocID="{288B3E18-6497-4633-8EA9-7855977F207E}" presName="negativeSpace" presStyleCnt="0"/>
      <dgm:spPr/>
    </dgm:pt>
    <dgm:pt modelId="{70F19863-FA55-43D3-9DD1-4D339B04FB08}" type="pres">
      <dgm:prSet presAssocID="{288B3E18-6497-4633-8EA9-7855977F207E}" presName="childText" presStyleLbl="conFgAcc1" presStyleIdx="0" presStyleCnt="3" custScaleY="118655" custLinFactY="-128171" custLinFactNeighborY="-200000">
        <dgm:presLayoutVars>
          <dgm:bulletEnabled val="1"/>
        </dgm:presLayoutVars>
      </dgm:prSet>
      <dgm:spPr/>
    </dgm:pt>
    <dgm:pt modelId="{9E77987C-2881-4BD4-915D-64192B20458F}" type="pres">
      <dgm:prSet presAssocID="{7B1C22E0-D681-43A9-9624-B067C6919C83}" presName="spaceBetweenRectangles" presStyleCnt="0"/>
      <dgm:spPr/>
    </dgm:pt>
    <dgm:pt modelId="{8407CB34-1415-49E3-A137-71EB9555EDCB}" type="pres">
      <dgm:prSet presAssocID="{9E0759F8-2E45-4F75-B261-CF5A41654F81}" presName="parentLin" presStyleCnt="0"/>
      <dgm:spPr/>
    </dgm:pt>
    <dgm:pt modelId="{677A3487-F497-42C3-9E99-DC3EC4195E45}" type="pres">
      <dgm:prSet presAssocID="{9E0759F8-2E45-4F75-B261-CF5A41654F81}" presName="parentLeftMargin" presStyleLbl="node1" presStyleIdx="0" presStyleCnt="3" custLinFactY="-20237" custLinFactNeighborX="-75599" custLinFactNeighborY="-100000"/>
      <dgm:spPr/>
    </dgm:pt>
    <dgm:pt modelId="{2F021C19-E226-4570-825B-62D56A5D898E}" type="pres">
      <dgm:prSet presAssocID="{9E0759F8-2E45-4F75-B261-CF5A41654F81}" presName="parentText" presStyleLbl="node1" presStyleIdx="1" presStyleCnt="3" custScaleX="137342" custScaleY="37938" custLinFactNeighborX="-83119" custLinFactNeighborY="-20338">
        <dgm:presLayoutVars>
          <dgm:chMax val="0"/>
          <dgm:bulletEnabled val="1"/>
        </dgm:presLayoutVars>
      </dgm:prSet>
      <dgm:spPr/>
      <dgm:t>
        <a:bodyPr/>
        <a:lstStyle/>
        <a:p>
          <a:endParaRPr lang="en-US"/>
        </a:p>
      </dgm:t>
    </dgm:pt>
    <dgm:pt modelId="{6FB16A1C-FEE3-495D-853D-73D2771CD1AE}" type="pres">
      <dgm:prSet presAssocID="{9E0759F8-2E45-4F75-B261-CF5A41654F81}" presName="negativeSpace" presStyleCnt="0"/>
      <dgm:spPr/>
    </dgm:pt>
    <dgm:pt modelId="{3A3FDD3D-9700-4D1A-A97D-1EB5EAE53F0E}" type="pres">
      <dgm:prSet presAssocID="{9E0759F8-2E45-4F75-B261-CF5A41654F81}" presName="childText" presStyleLbl="conFgAcc1" presStyleIdx="1" presStyleCnt="3" custScaleY="235192" custLinFactNeighborY="51137">
        <dgm:presLayoutVars>
          <dgm:bulletEnabled val="1"/>
        </dgm:presLayoutVars>
      </dgm:prSet>
      <dgm:spPr/>
    </dgm:pt>
    <dgm:pt modelId="{6979BFB4-2B4A-4FFB-90FE-D73FB2529578}" type="pres">
      <dgm:prSet presAssocID="{460BC0AE-B351-476D-90FD-668A16E726C2}" presName="spaceBetweenRectangles" presStyleCnt="0"/>
      <dgm:spPr/>
    </dgm:pt>
    <dgm:pt modelId="{2E86BF29-F1F5-4BC0-A45C-34A0BB5F9461}" type="pres">
      <dgm:prSet presAssocID="{46BD8548-7E67-4FF6-A22D-0B9CB6E9EAC1}" presName="parentLin" presStyleCnt="0"/>
      <dgm:spPr/>
    </dgm:pt>
    <dgm:pt modelId="{2546130B-FD91-4A86-B6D3-1B97D978109C}" type="pres">
      <dgm:prSet presAssocID="{46BD8548-7E67-4FF6-A22D-0B9CB6E9EAC1}" presName="parentLeftMargin" presStyleLbl="node1" presStyleIdx="1" presStyleCnt="3"/>
      <dgm:spPr/>
    </dgm:pt>
    <dgm:pt modelId="{FC709EAD-6EB3-4D7F-80BF-FFC2CB93736B}" type="pres">
      <dgm:prSet presAssocID="{46BD8548-7E67-4FF6-A22D-0B9CB6E9EAC1}" presName="parentText" presStyleLbl="node1" presStyleIdx="2" presStyleCnt="3" custScaleX="142525" custScaleY="38310" custLinFactNeighborX="-83455" custLinFactNeighborY="-23100">
        <dgm:presLayoutVars>
          <dgm:chMax val="0"/>
          <dgm:bulletEnabled val="1"/>
        </dgm:presLayoutVars>
      </dgm:prSet>
      <dgm:spPr/>
    </dgm:pt>
    <dgm:pt modelId="{F6E58ED3-2B78-4AC0-B131-05F37D409768}" type="pres">
      <dgm:prSet presAssocID="{46BD8548-7E67-4FF6-A22D-0B9CB6E9EAC1}" presName="negativeSpace" presStyleCnt="0"/>
      <dgm:spPr/>
    </dgm:pt>
    <dgm:pt modelId="{4D367E2E-6BC1-4C1A-B76B-7848CE677E3E}" type="pres">
      <dgm:prSet presAssocID="{46BD8548-7E67-4FF6-A22D-0B9CB6E9EAC1}" presName="childText" presStyleLbl="conFgAcc1" presStyleIdx="2" presStyleCnt="3" custLinFactNeighborY="20992">
        <dgm:presLayoutVars>
          <dgm:bulletEnabled val="1"/>
        </dgm:presLayoutVars>
      </dgm:prSet>
      <dgm:spPr/>
    </dgm:pt>
  </dgm:ptLst>
  <dgm:cxnLst>
    <dgm:cxn modelId="{E02172E6-A366-4144-A159-733A4CDB5AAB}" type="presOf" srcId="{288B3E18-6497-4633-8EA9-7855977F207E}" destId="{6AE215A3-EB21-44B8-9BA7-ECADA700C444}" srcOrd="0" destOrd="0" presId="urn:microsoft.com/office/officeart/2005/8/layout/list1"/>
    <dgm:cxn modelId="{F6018E87-42DE-4407-9B9A-284D6F14A69C}" srcId="{0C696464-5C1C-4E9B-9A90-3DC6DB081940}" destId="{46BD8548-7E67-4FF6-A22D-0B9CB6E9EAC1}" srcOrd="2" destOrd="0" parTransId="{02ECB0FD-A13B-465F-BB7C-06349938BC96}" sibTransId="{6AF062B0-9F0A-4FDF-9781-25B127624E7A}"/>
    <dgm:cxn modelId="{266314DD-9665-4E35-A4FF-FF29FE0CA653}" type="presOf" srcId="{0C696464-5C1C-4E9B-9A90-3DC6DB081940}" destId="{82D5ABEC-DDB7-45AA-9FC1-78808600DD9F}" srcOrd="0" destOrd="0" presId="urn:microsoft.com/office/officeart/2005/8/layout/list1"/>
    <dgm:cxn modelId="{89C522E3-0123-465D-A418-34291B59831C}" type="presOf" srcId="{9E0759F8-2E45-4F75-B261-CF5A41654F81}" destId="{2F021C19-E226-4570-825B-62D56A5D898E}" srcOrd="1" destOrd="0" presId="urn:microsoft.com/office/officeart/2005/8/layout/list1"/>
    <dgm:cxn modelId="{91BD70DF-9AC7-453B-B062-51992156AC13}" type="presOf" srcId="{288B3E18-6497-4633-8EA9-7855977F207E}" destId="{E69C05E8-E8A9-4B8F-90C6-A9D750B641AD}" srcOrd="1" destOrd="0" presId="urn:microsoft.com/office/officeart/2005/8/layout/list1"/>
    <dgm:cxn modelId="{C486FA34-789E-4078-AFCC-720DEA700BE2}" type="presOf" srcId="{46BD8548-7E67-4FF6-A22D-0B9CB6E9EAC1}" destId="{FC709EAD-6EB3-4D7F-80BF-FFC2CB93736B}" srcOrd="1" destOrd="0" presId="urn:microsoft.com/office/officeart/2005/8/layout/list1"/>
    <dgm:cxn modelId="{F7485517-3861-4A07-B245-1AFD5A0E02E3}" srcId="{0C696464-5C1C-4E9B-9A90-3DC6DB081940}" destId="{288B3E18-6497-4633-8EA9-7855977F207E}" srcOrd="0" destOrd="0" parTransId="{5502D3B1-CA21-455C-8D5C-7D5FF8CA2F7B}" sibTransId="{7B1C22E0-D681-43A9-9624-B067C6919C83}"/>
    <dgm:cxn modelId="{8C4400D7-C908-45AF-A057-37E499A0CB22}" type="presOf" srcId="{9E0759F8-2E45-4F75-B261-CF5A41654F81}" destId="{677A3487-F497-42C3-9E99-DC3EC4195E45}" srcOrd="0" destOrd="0" presId="urn:microsoft.com/office/officeart/2005/8/layout/list1"/>
    <dgm:cxn modelId="{FD64CC1E-89CE-4294-9F71-7E90AFFF3677}" srcId="{0C696464-5C1C-4E9B-9A90-3DC6DB081940}" destId="{9E0759F8-2E45-4F75-B261-CF5A41654F81}" srcOrd="1" destOrd="0" parTransId="{E0198586-E8BA-46DE-9F07-D4A9574539E4}" sibTransId="{460BC0AE-B351-476D-90FD-668A16E726C2}"/>
    <dgm:cxn modelId="{715BE52A-3E71-48C4-ADC3-D4BCBA705980}" type="presOf" srcId="{46BD8548-7E67-4FF6-A22D-0B9CB6E9EAC1}" destId="{2546130B-FD91-4A86-B6D3-1B97D978109C}" srcOrd="0" destOrd="0" presId="urn:microsoft.com/office/officeart/2005/8/layout/list1"/>
    <dgm:cxn modelId="{15579CA9-F48C-4869-955C-DFC93D63FCDD}" type="presParOf" srcId="{82D5ABEC-DDB7-45AA-9FC1-78808600DD9F}" destId="{5E71EC1D-57AB-43F6-A08E-C40CA84BA76F}" srcOrd="0" destOrd="0" presId="urn:microsoft.com/office/officeart/2005/8/layout/list1"/>
    <dgm:cxn modelId="{CD429268-C9F1-4D19-A437-957FCB10E8F6}" type="presParOf" srcId="{5E71EC1D-57AB-43F6-A08E-C40CA84BA76F}" destId="{6AE215A3-EB21-44B8-9BA7-ECADA700C444}" srcOrd="0" destOrd="0" presId="urn:microsoft.com/office/officeart/2005/8/layout/list1"/>
    <dgm:cxn modelId="{83A409E7-E204-48F9-A2BA-7F02D5E0C0F2}" type="presParOf" srcId="{5E71EC1D-57AB-43F6-A08E-C40CA84BA76F}" destId="{E69C05E8-E8A9-4B8F-90C6-A9D750B641AD}" srcOrd="1" destOrd="0" presId="urn:microsoft.com/office/officeart/2005/8/layout/list1"/>
    <dgm:cxn modelId="{B2752587-F40B-4602-B192-54541653ABFB}" type="presParOf" srcId="{82D5ABEC-DDB7-45AA-9FC1-78808600DD9F}" destId="{D43E4AED-2F64-4351-9418-1619EC25EA53}" srcOrd="1" destOrd="0" presId="urn:microsoft.com/office/officeart/2005/8/layout/list1"/>
    <dgm:cxn modelId="{2919D5A6-74E1-4B02-8113-A293EB02F34D}" type="presParOf" srcId="{82D5ABEC-DDB7-45AA-9FC1-78808600DD9F}" destId="{70F19863-FA55-43D3-9DD1-4D339B04FB08}" srcOrd="2" destOrd="0" presId="urn:microsoft.com/office/officeart/2005/8/layout/list1"/>
    <dgm:cxn modelId="{ED6ECD86-367A-4CC1-9447-28CB5208B726}" type="presParOf" srcId="{82D5ABEC-DDB7-45AA-9FC1-78808600DD9F}" destId="{9E77987C-2881-4BD4-915D-64192B20458F}" srcOrd="3" destOrd="0" presId="urn:microsoft.com/office/officeart/2005/8/layout/list1"/>
    <dgm:cxn modelId="{0E984CA6-1D93-4177-AE36-275FDA7F0729}" type="presParOf" srcId="{82D5ABEC-DDB7-45AA-9FC1-78808600DD9F}" destId="{8407CB34-1415-49E3-A137-71EB9555EDCB}" srcOrd="4" destOrd="0" presId="urn:microsoft.com/office/officeart/2005/8/layout/list1"/>
    <dgm:cxn modelId="{53F8B9F0-2854-42F9-9C11-9EAB439D6559}" type="presParOf" srcId="{8407CB34-1415-49E3-A137-71EB9555EDCB}" destId="{677A3487-F497-42C3-9E99-DC3EC4195E45}" srcOrd="0" destOrd="0" presId="urn:microsoft.com/office/officeart/2005/8/layout/list1"/>
    <dgm:cxn modelId="{AD67909A-3D09-4EEF-AD0D-D6C420FC7FC4}" type="presParOf" srcId="{8407CB34-1415-49E3-A137-71EB9555EDCB}" destId="{2F021C19-E226-4570-825B-62D56A5D898E}" srcOrd="1" destOrd="0" presId="urn:microsoft.com/office/officeart/2005/8/layout/list1"/>
    <dgm:cxn modelId="{97C50C4F-9DDA-457D-9BAC-1811447DE784}" type="presParOf" srcId="{82D5ABEC-DDB7-45AA-9FC1-78808600DD9F}" destId="{6FB16A1C-FEE3-495D-853D-73D2771CD1AE}" srcOrd="5" destOrd="0" presId="urn:microsoft.com/office/officeart/2005/8/layout/list1"/>
    <dgm:cxn modelId="{E5FB6553-24A1-4EE9-A280-C53A27DA38D6}" type="presParOf" srcId="{82D5ABEC-DDB7-45AA-9FC1-78808600DD9F}" destId="{3A3FDD3D-9700-4D1A-A97D-1EB5EAE53F0E}" srcOrd="6" destOrd="0" presId="urn:microsoft.com/office/officeart/2005/8/layout/list1"/>
    <dgm:cxn modelId="{C48D4BB2-BF7D-4625-9A8A-B7573BDB3BEB}" type="presParOf" srcId="{82D5ABEC-DDB7-45AA-9FC1-78808600DD9F}" destId="{6979BFB4-2B4A-4FFB-90FE-D73FB2529578}" srcOrd="7" destOrd="0" presId="urn:microsoft.com/office/officeart/2005/8/layout/list1"/>
    <dgm:cxn modelId="{1F1D8555-16FF-4E9B-9841-1770749B5519}" type="presParOf" srcId="{82D5ABEC-DDB7-45AA-9FC1-78808600DD9F}" destId="{2E86BF29-F1F5-4BC0-A45C-34A0BB5F9461}" srcOrd="8" destOrd="0" presId="urn:microsoft.com/office/officeart/2005/8/layout/list1"/>
    <dgm:cxn modelId="{4C83E542-9C76-4C48-96F8-5761D2A0415A}" type="presParOf" srcId="{2E86BF29-F1F5-4BC0-A45C-34A0BB5F9461}" destId="{2546130B-FD91-4A86-B6D3-1B97D978109C}" srcOrd="0" destOrd="0" presId="urn:microsoft.com/office/officeart/2005/8/layout/list1"/>
    <dgm:cxn modelId="{3E314EBF-E2D7-4A2A-A373-5BA5515FFBF0}" type="presParOf" srcId="{2E86BF29-F1F5-4BC0-A45C-34A0BB5F9461}" destId="{FC709EAD-6EB3-4D7F-80BF-FFC2CB93736B}" srcOrd="1" destOrd="0" presId="urn:microsoft.com/office/officeart/2005/8/layout/list1"/>
    <dgm:cxn modelId="{3E9BF259-ADA8-4033-A426-B6B40BE1A733}" type="presParOf" srcId="{82D5ABEC-DDB7-45AA-9FC1-78808600DD9F}" destId="{F6E58ED3-2B78-4AC0-B131-05F37D409768}" srcOrd="9" destOrd="0" presId="urn:microsoft.com/office/officeart/2005/8/layout/list1"/>
    <dgm:cxn modelId="{6F5608C1-27D9-4CA6-B527-2A900EA93AFF}" type="presParOf" srcId="{82D5ABEC-DDB7-45AA-9FC1-78808600DD9F}" destId="{4D367E2E-6BC1-4C1A-B76B-7848CE677E3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19863-FA55-43D3-9DD1-4D339B04FB08}">
      <dsp:nvSpPr>
        <dsp:cNvPr id="0" name=""/>
        <dsp:cNvSpPr/>
      </dsp:nvSpPr>
      <dsp:spPr>
        <a:xfrm>
          <a:off x="0" y="0"/>
          <a:ext cx="8753574" cy="134554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69C05E8-E8A9-4B8F-90C6-A9D750B641AD}">
      <dsp:nvSpPr>
        <dsp:cNvPr id="0" name=""/>
        <dsp:cNvSpPr/>
      </dsp:nvSpPr>
      <dsp:spPr>
        <a:xfrm>
          <a:off x="0" y="0"/>
          <a:ext cx="8208585" cy="549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1605" tIns="0" rIns="231605" bIns="0" numCol="1" spcCol="1270" anchor="ctr" anchorCtr="0">
          <a:noAutofit/>
        </a:bodyPr>
        <a:lstStyle/>
        <a:p>
          <a:pPr lvl="0" algn="l" defTabSz="800100">
            <a:lnSpc>
              <a:spcPct val="90000"/>
            </a:lnSpc>
            <a:spcBef>
              <a:spcPct val="0"/>
            </a:spcBef>
            <a:spcAft>
              <a:spcPct val="35000"/>
            </a:spcAft>
          </a:pPr>
          <a:r>
            <a:rPr lang="ru-RU" sz="1800" kern="1200" dirty="0" smtClean="0"/>
            <a:t>Ст. 30 Договора о ЕАЭС от 29.05.2014 </a:t>
          </a:r>
          <a:r>
            <a:rPr lang="ru-RU" sz="1400" kern="1200" dirty="0" smtClean="0"/>
            <a:t>г</a:t>
          </a:r>
          <a:endParaRPr lang="en-US" sz="1400" kern="1200" dirty="0"/>
        </a:p>
      </dsp:txBody>
      <dsp:txXfrm>
        <a:off x="26828" y="26828"/>
        <a:ext cx="8154929" cy="495916"/>
      </dsp:txXfrm>
    </dsp:sp>
    <dsp:sp modelId="{3A3FDD3D-9700-4D1A-A97D-1EB5EAE53F0E}">
      <dsp:nvSpPr>
        <dsp:cNvPr id="0" name=""/>
        <dsp:cNvSpPr/>
      </dsp:nvSpPr>
      <dsp:spPr>
        <a:xfrm>
          <a:off x="0" y="1573582"/>
          <a:ext cx="8753574" cy="266707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F021C19-E226-4570-825B-62D56A5D898E}">
      <dsp:nvSpPr>
        <dsp:cNvPr id="0" name=""/>
        <dsp:cNvSpPr/>
      </dsp:nvSpPr>
      <dsp:spPr>
        <a:xfrm>
          <a:off x="73018" y="1339381"/>
          <a:ext cx="8317012" cy="50396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1605" tIns="0" rIns="231605" bIns="0" numCol="1" spcCol="1270" anchor="ctr" anchorCtr="0">
          <a:noAutofit/>
        </a:bodyPr>
        <a:lstStyle/>
        <a:p>
          <a:pPr lvl="0" algn="l" defTabSz="800100">
            <a:lnSpc>
              <a:spcPct val="90000"/>
            </a:lnSpc>
            <a:spcBef>
              <a:spcPct val="0"/>
            </a:spcBef>
            <a:spcAft>
              <a:spcPct val="35000"/>
            </a:spcAft>
          </a:pPr>
          <a:r>
            <a:rPr lang="ru-RU" sz="1800" kern="1200" dirty="0" smtClean="0"/>
            <a:t>Соглашение о единых принципах и правилах обращения лекарственных средств в рамках ЕАЭС от 23.12.2014 г</a:t>
          </a:r>
          <a:r>
            <a:rPr lang="ru-RU" sz="1400" kern="1200" dirty="0" smtClean="0"/>
            <a:t>.</a:t>
          </a:r>
          <a:endParaRPr lang="en-US" sz="1400" kern="1200" dirty="0"/>
        </a:p>
      </dsp:txBody>
      <dsp:txXfrm>
        <a:off x="97620" y="1363983"/>
        <a:ext cx="8267808" cy="454764"/>
      </dsp:txXfrm>
    </dsp:sp>
    <dsp:sp modelId="{4D367E2E-6BC1-4C1A-B76B-7848CE677E3E}">
      <dsp:nvSpPr>
        <dsp:cNvPr id="0" name=""/>
        <dsp:cNvSpPr/>
      </dsp:nvSpPr>
      <dsp:spPr>
        <a:xfrm>
          <a:off x="0" y="4225110"/>
          <a:ext cx="8753574" cy="113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C709EAD-6EB3-4D7F-80BF-FFC2CB93736B}">
      <dsp:nvSpPr>
        <dsp:cNvPr id="0" name=""/>
        <dsp:cNvSpPr/>
      </dsp:nvSpPr>
      <dsp:spPr>
        <a:xfrm>
          <a:off x="69090" y="4052536"/>
          <a:ext cx="8332380" cy="50891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1605" tIns="0" rIns="231605" bIns="0" numCol="1" spcCol="1270" anchor="ctr" anchorCtr="0">
          <a:noAutofit/>
        </a:bodyPr>
        <a:lstStyle/>
        <a:p>
          <a:pPr lvl="0" algn="l" defTabSz="800100">
            <a:lnSpc>
              <a:spcPct val="90000"/>
            </a:lnSpc>
            <a:spcBef>
              <a:spcPct val="0"/>
            </a:spcBef>
            <a:spcAft>
              <a:spcPct val="35000"/>
            </a:spcAft>
          </a:pPr>
          <a:r>
            <a:rPr lang="ru-RU" sz="1800" kern="1200" dirty="0" smtClean="0"/>
            <a:t>Надлежащие практики</a:t>
          </a:r>
          <a:endParaRPr lang="en-US" sz="1800" kern="1200" dirty="0"/>
        </a:p>
      </dsp:txBody>
      <dsp:txXfrm>
        <a:off x="93933" y="4077379"/>
        <a:ext cx="8282694" cy="45922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5948AB0-DB1A-4AAA-914B-58AF33114356}" type="datetimeFigureOut">
              <a:rPr lang="en-US" smtClean="0"/>
              <a:t>10/24/2015</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790D332-7743-4693-91FF-C759A56C6B54}" type="slidenum">
              <a:rPr lang="en-US" smtClean="0"/>
              <a:t>‹#›</a:t>
            </a:fld>
            <a:endParaRPr lang="en-US"/>
          </a:p>
        </p:txBody>
      </p:sp>
    </p:spTree>
    <p:extLst>
      <p:ext uri="{BB962C8B-B14F-4D97-AF65-F5344CB8AC3E}">
        <p14:creationId xmlns:p14="http://schemas.microsoft.com/office/powerpoint/2010/main" val="2763634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2073FC8-1397-47F0-8E42-E7AF06412DB0}" type="datetimeFigureOut">
              <a:rPr lang="en-US" smtClean="0"/>
              <a:t>10/24/2015</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7DF109F-65ED-4DAD-B61E-456A3834BB06}" type="slidenum">
              <a:rPr lang="en-US" smtClean="0"/>
              <a:t>‹#›</a:t>
            </a:fld>
            <a:endParaRPr lang="en-US"/>
          </a:p>
        </p:txBody>
      </p:sp>
    </p:spTree>
    <p:extLst>
      <p:ext uri="{BB962C8B-B14F-4D97-AF65-F5344CB8AC3E}">
        <p14:creationId xmlns:p14="http://schemas.microsoft.com/office/powerpoint/2010/main" val="332221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3B453E4-FA96-42A1-BD14-ABB987141EDE}" type="datetime1">
              <a:rPr lang="en-US"/>
              <a:pPr>
                <a:defRPr/>
              </a:pPr>
              <a:t>10/24/2015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3002C6-A7C1-461D-BB86-F3845420F32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60D465-E6EB-4AF2-BAB3-BC8568871369}" type="datetime1">
              <a:rPr lang="en-US"/>
              <a:pPr>
                <a:defRPr/>
              </a:pPr>
              <a:t>10/24/2015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FA415B-A76A-42CC-ABED-91296FB0730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EF8EBD-6542-4340-A580-56EA0F9F25A0}" type="datetime1">
              <a:rPr lang="en-US"/>
              <a:pPr>
                <a:defRPr/>
              </a:pPr>
              <a:t>10/24/2015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5AD96F-F774-46A4-9319-E1D75744E24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3B453E4-FA96-42A1-BD14-ABB987141EDE}" type="datetime1">
              <a:rPr lang="en-US"/>
              <a:pPr>
                <a:defRPr/>
              </a:pPr>
              <a:t>10/24/2015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3002C6-A7C1-461D-BB86-F3845420F329}" type="slidenum">
              <a:rPr lang="en-US"/>
              <a:pPr>
                <a:defRPr/>
              </a:pPr>
              <a:t>‹#›</a:t>
            </a:fld>
            <a:endParaRPr lang="en-US"/>
          </a:p>
        </p:txBody>
      </p:sp>
    </p:spTree>
    <p:extLst>
      <p:ext uri="{BB962C8B-B14F-4D97-AF65-F5344CB8AC3E}">
        <p14:creationId xmlns:p14="http://schemas.microsoft.com/office/powerpoint/2010/main" val="925184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A6BD85-4BC8-418D-8C9C-6BBBC0C778E3}" type="datetime1">
              <a:rPr lang="en-US"/>
              <a:pPr>
                <a:defRPr/>
              </a:pPr>
              <a:t>10/24/2015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AAB8A86-60B6-4C09-97FA-37ECA231E0FE}" type="slidenum">
              <a:rPr lang="en-US"/>
              <a:pPr>
                <a:defRPr/>
              </a:pPr>
              <a:t>‹#›</a:t>
            </a:fld>
            <a:endParaRPr lang="en-US"/>
          </a:p>
        </p:txBody>
      </p:sp>
    </p:spTree>
    <p:extLst>
      <p:ext uri="{BB962C8B-B14F-4D97-AF65-F5344CB8AC3E}">
        <p14:creationId xmlns:p14="http://schemas.microsoft.com/office/powerpoint/2010/main" val="1979314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F020EA-BFFC-4CC7-BA83-36A5A11A2A5C}" type="datetime1">
              <a:rPr lang="en-US"/>
              <a:pPr>
                <a:defRPr/>
              </a:pPr>
              <a:t>10/24/2015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24CF84-55B7-4E2D-B41C-FDD9CDE5EE96}" type="slidenum">
              <a:rPr lang="en-US"/>
              <a:pPr>
                <a:defRPr/>
              </a:pPr>
              <a:t>‹#›</a:t>
            </a:fld>
            <a:endParaRPr lang="en-US"/>
          </a:p>
        </p:txBody>
      </p:sp>
    </p:spTree>
    <p:extLst>
      <p:ext uri="{BB962C8B-B14F-4D97-AF65-F5344CB8AC3E}">
        <p14:creationId xmlns:p14="http://schemas.microsoft.com/office/powerpoint/2010/main" val="3179069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0C4E04B-582A-474E-9C98-FAAFE9A193D2}" type="datetime1">
              <a:rPr lang="en-US"/>
              <a:pPr>
                <a:defRPr/>
              </a:pPr>
              <a:t>10/24/2015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FD88B7D-C270-449F-967F-3A480CD6D705}" type="slidenum">
              <a:rPr lang="en-US"/>
              <a:pPr>
                <a:defRPr/>
              </a:pPr>
              <a:t>‹#›</a:t>
            </a:fld>
            <a:endParaRPr lang="en-US"/>
          </a:p>
        </p:txBody>
      </p:sp>
    </p:spTree>
    <p:extLst>
      <p:ext uri="{BB962C8B-B14F-4D97-AF65-F5344CB8AC3E}">
        <p14:creationId xmlns:p14="http://schemas.microsoft.com/office/powerpoint/2010/main" val="2238887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A2729CD-EE54-4D89-89C4-C4E4EA4918A5}" type="datetime1">
              <a:rPr lang="en-US"/>
              <a:pPr>
                <a:defRPr/>
              </a:pPr>
              <a:t>10/24/2015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F288462-B3D9-4AB0-99A2-D058D1F50802}" type="slidenum">
              <a:rPr lang="en-US"/>
              <a:pPr>
                <a:defRPr/>
              </a:pPr>
              <a:t>‹#›</a:t>
            </a:fld>
            <a:endParaRPr lang="en-US"/>
          </a:p>
        </p:txBody>
      </p:sp>
    </p:spTree>
    <p:extLst>
      <p:ext uri="{BB962C8B-B14F-4D97-AF65-F5344CB8AC3E}">
        <p14:creationId xmlns:p14="http://schemas.microsoft.com/office/powerpoint/2010/main" val="2760522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E854FAB-6307-49F7-ACF7-8C5FE97744D4}" type="datetime1">
              <a:rPr lang="en-US"/>
              <a:pPr>
                <a:defRPr/>
              </a:pPr>
              <a:t>10/24/2015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6447FB7-8AA9-4188-9A66-C9A5D7602B3A}" type="slidenum">
              <a:rPr lang="en-US"/>
              <a:pPr>
                <a:defRPr/>
              </a:pPr>
              <a:t>‹#›</a:t>
            </a:fld>
            <a:endParaRPr lang="en-US"/>
          </a:p>
        </p:txBody>
      </p:sp>
    </p:spTree>
    <p:extLst>
      <p:ext uri="{BB962C8B-B14F-4D97-AF65-F5344CB8AC3E}">
        <p14:creationId xmlns:p14="http://schemas.microsoft.com/office/powerpoint/2010/main" val="3364031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228809-BD46-4E81-87C4-C35A9BB423F0}" type="datetime1">
              <a:rPr lang="en-US"/>
              <a:pPr>
                <a:defRPr/>
              </a:pPr>
              <a:t>10/24/2015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E30741A-4F50-42CA-9951-74734879DD60}" type="slidenum">
              <a:rPr lang="en-US"/>
              <a:pPr>
                <a:defRPr/>
              </a:pPr>
              <a:t>‹#›</a:t>
            </a:fld>
            <a:endParaRPr lang="en-US"/>
          </a:p>
        </p:txBody>
      </p:sp>
    </p:spTree>
    <p:extLst>
      <p:ext uri="{BB962C8B-B14F-4D97-AF65-F5344CB8AC3E}">
        <p14:creationId xmlns:p14="http://schemas.microsoft.com/office/powerpoint/2010/main" val="3677864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E0BD8EA-90C2-451C-8028-007528A41584}" type="datetime1">
              <a:rPr lang="en-US"/>
              <a:pPr>
                <a:defRPr/>
              </a:pPr>
              <a:t>10/24/2015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F51E9A3-E71B-4C35-B930-060B69321AE6}" type="slidenum">
              <a:rPr lang="en-US"/>
              <a:pPr>
                <a:defRPr/>
              </a:pPr>
              <a:t>‹#›</a:t>
            </a:fld>
            <a:endParaRPr lang="en-US"/>
          </a:p>
        </p:txBody>
      </p:sp>
    </p:spTree>
    <p:extLst>
      <p:ext uri="{BB962C8B-B14F-4D97-AF65-F5344CB8AC3E}">
        <p14:creationId xmlns:p14="http://schemas.microsoft.com/office/powerpoint/2010/main" val="3169913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A6BD85-4BC8-418D-8C9C-6BBBC0C778E3}" type="datetime1">
              <a:rPr lang="en-US"/>
              <a:pPr>
                <a:defRPr/>
              </a:pPr>
              <a:t>10/24/2015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AB8A86-60B6-4C09-97FA-37ECA231E0F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98E674-2C6F-4797-8E15-AEA31F4BF905}" type="datetime1">
              <a:rPr lang="en-US"/>
              <a:pPr>
                <a:defRPr/>
              </a:pPr>
              <a:t>10/24/2015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92EC068-B1F0-499B-AE6A-92A4E63F281B}" type="slidenum">
              <a:rPr lang="en-US"/>
              <a:pPr>
                <a:defRPr/>
              </a:pPr>
              <a:t>‹#›</a:t>
            </a:fld>
            <a:endParaRPr lang="en-US"/>
          </a:p>
        </p:txBody>
      </p:sp>
    </p:spTree>
    <p:extLst>
      <p:ext uri="{BB962C8B-B14F-4D97-AF65-F5344CB8AC3E}">
        <p14:creationId xmlns:p14="http://schemas.microsoft.com/office/powerpoint/2010/main" val="3325908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60D465-E6EB-4AF2-BAB3-BC8568871369}" type="datetime1">
              <a:rPr lang="en-US"/>
              <a:pPr>
                <a:defRPr/>
              </a:pPr>
              <a:t>10/24/2015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BFA415B-A76A-42CC-ABED-91296FB07308}" type="slidenum">
              <a:rPr lang="en-US"/>
              <a:pPr>
                <a:defRPr/>
              </a:pPr>
              <a:t>‹#›</a:t>
            </a:fld>
            <a:endParaRPr lang="en-US"/>
          </a:p>
        </p:txBody>
      </p:sp>
    </p:spTree>
    <p:extLst>
      <p:ext uri="{BB962C8B-B14F-4D97-AF65-F5344CB8AC3E}">
        <p14:creationId xmlns:p14="http://schemas.microsoft.com/office/powerpoint/2010/main" val="1660051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EF8EBD-6542-4340-A580-56EA0F9F25A0}" type="datetime1">
              <a:rPr lang="en-US"/>
              <a:pPr>
                <a:defRPr/>
              </a:pPr>
              <a:t>10/24/2015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F5AD96F-F774-46A4-9319-E1D75744E245}" type="slidenum">
              <a:rPr lang="en-US"/>
              <a:pPr>
                <a:defRPr/>
              </a:pPr>
              <a:t>‹#›</a:t>
            </a:fld>
            <a:endParaRPr lang="en-US"/>
          </a:p>
        </p:txBody>
      </p:sp>
    </p:spTree>
    <p:extLst>
      <p:ext uri="{BB962C8B-B14F-4D97-AF65-F5344CB8AC3E}">
        <p14:creationId xmlns:p14="http://schemas.microsoft.com/office/powerpoint/2010/main" val="2378118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3B453E4-FA96-42A1-BD14-ABB987141EDE}" type="datetime1">
              <a:rPr lang="en-US"/>
              <a:pPr>
                <a:defRPr/>
              </a:pPr>
              <a:t>10/24/2015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3002C6-A7C1-461D-BB86-F3845420F329}" type="slidenum">
              <a:rPr lang="en-US"/>
              <a:pPr>
                <a:defRPr/>
              </a:pPr>
              <a:t>‹#›</a:t>
            </a:fld>
            <a:endParaRPr lang="en-US"/>
          </a:p>
        </p:txBody>
      </p:sp>
    </p:spTree>
    <p:extLst>
      <p:ext uri="{BB962C8B-B14F-4D97-AF65-F5344CB8AC3E}">
        <p14:creationId xmlns:p14="http://schemas.microsoft.com/office/powerpoint/2010/main" val="2013513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A6BD85-4BC8-418D-8C9C-6BBBC0C778E3}" type="datetime1">
              <a:rPr lang="en-US"/>
              <a:pPr>
                <a:defRPr/>
              </a:pPr>
              <a:t>10/24/2015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AAB8A86-60B6-4C09-97FA-37ECA231E0FE}" type="slidenum">
              <a:rPr lang="en-US"/>
              <a:pPr>
                <a:defRPr/>
              </a:pPr>
              <a:t>‹#›</a:t>
            </a:fld>
            <a:endParaRPr lang="en-US"/>
          </a:p>
        </p:txBody>
      </p:sp>
    </p:spTree>
    <p:extLst>
      <p:ext uri="{BB962C8B-B14F-4D97-AF65-F5344CB8AC3E}">
        <p14:creationId xmlns:p14="http://schemas.microsoft.com/office/powerpoint/2010/main" val="1198370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F020EA-BFFC-4CC7-BA83-36A5A11A2A5C}" type="datetime1">
              <a:rPr lang="en-US"/>
              <a:pPr>
                <a:defRPr/>
              </a:pPr>
              <a:t>10/24/2015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24CF84-55B7-4E2D-B41C-FDD9CDE5EE96}" type="slidenum">
              <a:rPr lang="en-US"/>
              <a:pPr>
                <a:defRPr/>
              </a:pPr>
              <a:t>‹#›</a:t>
            </a:fld>
            <a:endParaRPr lang="en-US"/>
          </a:p>
        </p:txBody>
      </p:sp>
    </p:spTree>
    <p:extLst>
      <p:ext uri="{BB962C8B-B14F-4D97-AF65-F5344CB8AC3E}">
        <p14:creationId xmlns:p14="http://schemas.microsoft.com/office/powerpoint/2010/main" val="12889842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0C4E04B-582A-474E-9C98-FAAFE9A193D2}" type="datetime1">
              <a:rPr lang="en-US"/>
              <a:pPr>
                <a:defRPr/>
              </a:pPr>
              <a:t>10/24/2015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FD88B7D-C270-449F-967F-3A480CD6D705}" type="slidenum">
              <a:rPr lang="en-US"/>
              <a:pPr>
                <a:defRPr/>
              </a:pPr>
              <a:t>‹#›</a:t>
            </a:fld>
            <a:endParaRPr lang="en-US"/>
          </a:p>
        </p:txBody>
      </p:sp>
    </p:spTree>
    <p:extLst>
      <p:ext uri="{BB962C8B-B14F-4D97-AF65-F5344CB8AC3E}">
        <p14:creationId xmlns:p14="http://schemas.microsoft.com/office/powerpoint/2010/main" val="2101070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A2729CD-EE54-4D89-89C4-C4E4EA4918A5}" type="datetime1">
              <a:rPr lang="en-US"/>
              <a:pPr>
                <a:defRPr/>
              </a:pPr>
              <a:t>10/24/2015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F288462-B3D9-4AB0-99A2-D058D1F50802}" type="slidenum">
              <a:rPr lang="en-US"/>
              <a:pPr>
                <a:defRPr/>
              </a:pPr>
              <a:t>‹#›</a:t>
            </a:fld>
            <a:endParaRPr lang="en-US"/>
          </a:p>
        </p:txBody>
      </p:sp>
    </p:spTree>
    <p:extLst>
      <p:ext uri="{BB962C8B-B14F-4D97-AF65-F5344CB8AC3E}">
        <p14:creationId xmlns:p14="http://schemas.microsoft.com/office/powerpoint/2010/main" val="11627612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E854FAB-6307-49F7-ACF7-8C5FE97744D4}" type="datetime1">
              <a:rPr lang="en-US"/>
              <a:pPr>
                <a:defRPr/>
              </a:pPr>
              <a:t>10/24/2015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6447FB7-8AA9-4188-9A66-C9A5D7602B3A}" type="slidenum">
              <a:rPr lang="en-US"/>
              <a:pPr>
                <a:defRPr/>
              </a:pPr>
              <a:t>‹#›</a:t>
            </a:fld>
            <a:endParaRPr lang="en-US"/>
          </a:p>
        </p:txBody>
      </p:sp>
    </p:spTree>
    <p:extLst>
      <p:ext uri="{BB962C8B-B14F-4D97-AF65-F5344CB8AC3E}">
        <p14:creationId xmlns:p14="http://schemas.microsoft.com/office/powerpoint/2010/main" val="3320485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228809-BD46-4E81-87C4-C35A9BB423F0}" type="datetime1">
              <a:rPr lang="en-US"/>
              <a:pPr>
                <a:defRPr/>
              </a:pPr>
              <a:t>10/24/2015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E30741A-4F50-42CA-9951-74734879DD60}" type="slidenum">
              <a:rPr lang="en-US"/>
              <a:pPr>
                <a:defRPr/>
              </a:pPr>
              <a:t>‹#›</a:t>
            </a:fld>
            <a:endParaRPr lang="en-US"/>
          </a:p>
        </p:txBody>
      </p:sp>
    </p:spTree>
    <p:extLst>
      <p:ext uri="{BB962C8B-B14F-4D97-AF65-F5344CB8AC3E}">
        <p14:creationId xmlns:p14="http://schemas.microsoft.com/office/powerpoint/2010/main" val="344564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F020EA-BFFC-4CC7-BA83-36A5A11A2A5C}" type="datetime1">
              <a:rPr lang="en-US"/>
              <a:pPr>
                <a:defRPr/>
              </a:pPr>
              <a:t>10/24/2015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24CF84-55B7-4E2D-B41C-FDD9CDE5EE96}"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E0BD8EA-90C2-451C-8028-007528A41584}" type="datetime1">
              <a:rPr lang="en-US"/>
              <a:pPr>
                <a:defRPr/>
              </a:pPr>
              <a:t>10/24/2015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F51E9A3-E71B-4C35-B930-060B69321AE6}" type="slidenum">
              <a:rPr lang="en-US"/>
              <a:pPr>
                <a:defRPr/>
              </a:pPr>
              <a:t>‹#›</a:t>
            </a:fld>
            <a:endParaRPr lang="en-US"/>
          </a:p>
        </p:txBody>
      </p:sp>
    </p:spTree>
    <p:extLst>
      <p:ext uri="{BB962C8B-B14F-4D97-AF65-F5344CB8AC3E}">
        <p14:creationId xmlns:p14="http://schemas.microsoft.com/office/powerpoint/2010/main" val="4121383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98E674-2C6F-4797-8E15-AEA31F4BF905}" type="datetime1">
              <a:rPr lang="en-US"/>
              <a:pPr>
                <a:defRPr/>
              </a:pPr>
              <a:t>10/24/2015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92EC068-B1F0-499B-AE6A-92A4E63F281B}" type="slidenum">
              <a:rPr lang="en-US"/>
              <a:pPr>
                <a:defRPr/>
              </a:pPr>
              <a:t>‹#›</a:t>
            </a:fld>
            <a:endParaRPr lang="en-US"/>
          </a:p>
        </p:txBody>
      </p:sp>
    </p:spTree>
    <p:extLst>
      <p:ext uri="{BB962C8B-B14F-4D97-AF65-F5344CB8AC3E}">
        <p14:creationId xmlns:p14="http://schemas.microsoft.com/office/powerpoint/2010/main" val="37559284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60D465-E6EB-4AF2-BAB3-BC8568871369}" type="datetime1">
              <a:rPr lang="en-US"/>
              <a:pPr>
                <a:defRPr/>
              </a:pPr>
              <a:t>10/24/2015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BFA415B-A76A-42CC-ABED-91296FB07308}" type="slidenum">
              <a:rPr lang="en-US"/>
              <a:pPr>
                <a:defRPr/>
              </a:pPr>
              <a:t>‹#›</a:t>
            </a:fld>
            <a:endParaRPr lang="en-US"/>
          </a:p>
        </p:txBody>
      </p:sp>
    </p:spTree>
    <p:extLst>
      <p:ext uri="{BB962C8B-B14F-4D97-AF65-F5344CB8AC3E}">
        <p14:creationId xmlns:p14="http://schemas.microsoft.com/office/powerpoint/2010/main" val="3398720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EF8EBD-6542-4340-A580-56EA0F9F25A0}" type="datetime1">
              <a:rPr lang="en-US"/>
              <a:pPr>
                <a:defRPr/>
              </a:pPr>
              <a:t>10/24/2015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F5AD96F-F774-46A4-9319-E1D75744E245}" type="slidenum">
              <a:rPr lang="en-US"/>
              <a:pPr>
                <a:defRPr/>
              </a:pPr>
              <a:t>‹#›</a:t>
            </a:fld>
            <a:endParaRPr lang="en-US"/>
          </a:p>
        </p:txBody>
      </p:sp>
    </p:spTree>
    <p:extLst>
      <p:ext uri="{BB962C8B-B14F-4D97-AF65-F5344CB8AC3E}">
        <p14:creationId xmlns:p14="http://schemas.microsoft.com/office/powerpoint/2010/main" val="2058382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0C4E04B-582A-474E-9C98-FAAFE9A193D2}" type="datetime1">
              <a:rPr lang="en-US"/>
              <a:pPr>
                <a:defRPr/>
              </a:pPr>
              <a:t>10/24/2015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D88B7D-C270-449F-967F-3A480CD6D70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A2729CD-EE54-4D89-89C4-C4E4EA4918A5}" type="datetime1">
              <a:rPr lang="en-US"/>
              <a:pPr>
                <a:defRPr/>
              </a:pPr>
              <a:t>10/24/2015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F288462-B3D9-4AB0-99A2-D058D1F5080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E854FAB-6307-49F7-ACF7-8C5FE97744D4}" type="datetime1">
              <a:rPr lang="en-US"/>
              <a:pPr>
                <a:defRPr/>
              </a:pPr>
              <a:t>10/24/2015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6447FB7-8AA9-4188-9A66-C9A5D7602B3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228809-BD46-4E81-87C4-C35A9BB423F0}" type="datetime1">
              <a:rPr lang="en-US"/>
              <a:pPr>
                <a:defRPr/>
              </a:pPr>
              <a:t>10/24/2015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E30741A-4F50-42CA-9951-74734879DD6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E0BD8EA-90C2-451C-8028-007528A41584}" type="datetime1">
              <a:rPr lang="en-US"/>
              <a:pPr>
                <a:defRPr/>
              </a:pPr>
              <a:t>10/24/2015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51E9A3-E71B-4C35-B930-060B69321AE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98E674-2C6F-4797-8E15-AEA31F4BF905}" type="datetime1">
              <a:rPr lang="en-US"/>
              <a:pPr>
                <a:defRPr/>
              </a:pPr>
              <a:t>10/24/2015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2EC068-B1F0-499B-AE6A-92A4E63F281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cs typeface="+mn-cs"/>
              </a:defRPr>
            </a:lvl1pPr>
          </a:lstStyle>
          <a:p>
            <a:pPr>
              <a:defRPr/>
            </a:pPr>
            <a:fld id="{2A60F265-29F1-45A1-A782-2E9B14AAFFDB}" type="datetime1">
              <a:rPr lang="en-US"/>
              <a:pPr>
                <a:defRPr/>
              </a:pPr>
              <a:t>10/24/2015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cs typeface="+mn-cs"/>
              </a:defRPr>
            </a:lvl1pPr>
          </a:lstStyle>
          <a:p>
            <a:pPr>
              <a:defRPr/>
            </a:pPr>
            <a:fld id="{CDD29887-D71B-49F1-9125-32C13BC4924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cs typeface="+mn-cs"/>
              </a:defRPr>
            </a:lvl1pPr>
          </a:lstStyle>
          <a:p>
            <a:pPr>
              <a:defRPr/>
            </a:pPr>
            <a:fld id="{2A60F265-29F1-45A1-A782-2E9B14AAFFDB}" type="datetime1">
              <a:rPr lang="en-US"/>
              <a:pPr>
                <a:defRPr/>
              </a:pPr>
              <a:t>10/24/2015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cs typeface="+mn-cs"/>
              </a:defRPr>
            </a:lvl1pPr>
          </a:lstStyle>
          <a:p>
            <a:pPr>
              <a:defRPr/>
            </a:pPr>
            <a:fld id="{CDD29887-D71B-49F1-9125-32C13BC49247}" type="slidenum">
              <a:rPr lang="en-US"/>
              <a:pPr>
                <a:defRPr/>
              </a:pPr>
              <a:t>‹#›</a:t>
            </a:fld>
            <a:endParaRPr lang="en-US"/>
          </a:p>
        </p:txBody>
      </p:sp>
    </p:spTree>
    <p:extLst>
      <p:ext uri="{BB962C8B-B14F-4D97-AF65-F5344CB8AC3E}">
        <p14:creationId xmlns:p14="http://schemas.microsoft.com/office/powerpoint/2010/main" val="1299846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cs typeface="+mn-cs"/>
              </a:defRPr>
            </a:lvl1pPr>
          </a:lstStyle>
          <a:p>
            <a:pPr>
              <a:defRPr/>
            </a:pPr>
            <a:fld id="{2A60F265-29F1-45A1-A782-2E9B14AAFFDB}" type="datetime1">
              <a:rPr lang="en-US"/>
              <a:pPr>
                <a:defRPr/>
              </a:pPr>
              <a:t>10/24/2015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cs typeface="+mn-cs"/>
              </a:defRPr>
            </a:lvl1pPr>
          </a:lstStyle>
          <a:p>
            <a:pPr>
              <a:defRPr/>
            </a:pPr>
            <a:fld id="{CDD29887-D71B-49F1-9125-32C13BC49247}" type="slidenum">
              <a:rPr lang="en-US"/>
              <a:pPr>
                <a:defRPr/>
              </a:pPr>
              <a:t>‹#›</a:t>
            </a:fld>
            <a:endParaRPr lang="en-US"/>
          </a:p>
        </p:txBody>
      </p:sp>
    </p:spTree>
    <p:extLst>
      <p:ext uri="{BB962C8B-B14F-4D97-AF65-F5344CB8AC3E}">
        <p14:creationId xmlns:p14="http://schemas.microsoft.com/office/powerpoint/2010/main" val="2350785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itle 1"/>
          <p:cNvSpPr>
            <a:spLocks noGrp="1"/>
          </p:cNvSpPr>
          <p:nvPr>
            <p:ph type="ctrTitle"/>
          </p:nvPr>
        </p:nvSpPr>
        <p:spPr>
          <a:xfrm>
            <a:off x="685800" y="2130425"/>
            <a:ext cx="7772400" cy="2206625"/>
          </a:xfrm>
        </p:spPr>
        <p:txBody>
          <a:bodyPr/>
          <a:lstStyle/>
          <a:p>
            <a:pPr eaLnBrk="1" hangingPunct="1"/>
            <a:r>
              <a:rPr lang="en-US" sz="2800" dirty="0" smtClean="0">
                <a:latin typeface="Corbel" panose="020B0503020204020204" pitchFamily="34" charset="0"/>
                <a:ea typeface="ＭＳ Ｐゴシック"/>
                <a:cs typeface="ＭＳ Ｐゴシック"/>
              </a:rPr>
              <a:t> </a:t>
            </a:r>
            <a:r>
              <a:rPr lang="ru-RU" sz="2800" dirty="0" smtClean="0">
                <a:latin typeface="Corbel" panose="020B0503020204020204" pitchFamily="34" charset="0"/>
                <a:ea typeface="ＭＳ Ｐゴシック"/>
                <a:cs typeface="ＭＳ Ｐゴシック"/>
              </a:rPr>
              <a:t>Нетарифное регулирование фармацевтической отрасли в контексте формирования единого рынка лекарственных средств ЕАЭС</a:t>
            </a:r>
            <a:endParaRPr lang="en-US" sz="2900" dirty="0" smtClean="0">
              <a:solidFill>
                <a:srgbClr val="21386F"/>
              </a:solidFill>
              <a:latin typeface="Corbel" panose="020B0503020204020204" pitchFamily="34" charset="0"/>
              <a:ea typeface="ＭＳ Ｐゴシック"/>
              <a:cs typeface="ＭＳ Ｐゴシック"/>
            </a:endParaRPr>
          </a:p>
        </p:txBody>
      </p:sp>
      <p:sp>
        <p:nvSpPr>
          <p:cNvPr id="13315" name="Subtitle 2"/>
          <p:cNvSpPr>
            <a:spLocks noGrp="1"/>
          </p:cNvSpPr>
          <p:nvPr>
            <p:ph type="subTitle" idx="1"/>
          </p:nvPr>
        </p:nvSpPr>
        <p:spPr>
          <a:xfrm>
            <a:off x="1371600" y="4468813"/>
            <a:ext cx="6400800" cy="908050"/>
          </a:xfrm>
        </p:spPr>
        <p:txBody>
          <a:bodyPr/>
          <a:lstStyle/>
          <a:p>
            <a:pPr eaLnBrk="1" hangingPunct="1"/>
            <a:r>
              <a:rPr lang="ru-RU" sz="2000" dirty="0" smtClean="0">
                <a:solidFill>
                  <a:srgbClr val="000066"/>
                </a:solidFill>
                <a:latin typeface="Myriad Pro" pitchFamily="34" charset="0"/>
                <a:ea typeface="ＭＳ Ｐゴシック"/>
                <a:cs typeface="ＭＳ Ｐゴシック"/>
              </a:rPr>
              <a:t>Назаренкова Алиса</a:t>
            </a:r>
            <a:endParaRPr lang="en-US" sz="2000" dirty="0" smtClean="0">
              <a:solidFill>
                <a:srgbClr val="000066"/>
              </a:solidFill>
              <a:latin typeface="Myriad Pro" pitchFamily="34" charset="0"/>
              <a:ea typeface="ＭＳ Ｐゴシック"/>
              <a:cs typeface="ＭＳ Ｐゴシック"/>
            </a:endParaRPr>
          </a:p>
          <a:p>
            <a:pPr eaLnBrk="1" hangingPunct="1"/>
            <a:r>
              <a:rPr kumimoji="1" lang="ru-RU" sz="1400" dirty="0" smtClean="0">
                <a:solidFill>
                  <a:srgbClr val="000066"/>
                </a:solidFill>
                <a:latin typeface="Myriad Pro" pitchFamily="34" charset="0"/>
                <a:ea typeface="ＭＳ Ｐゴシック"/>
                <a:cs typeface="ＭＳ Ｐゴシック"/>
              </a:rPr>
              <a:t>НИУ ВШЭ </a:t>
            </a:r>
          </a:p>
          <a:p>
            <a:pPr eaLnBrk="1" hangingPunct="1"/>
            <a:r>
              <a:rPr kumimoji="1" lang="ru-RU" sz="1400" dirty="0" smtClean="0">
                <a:solidFill>
                  <a:srgbClr val="000066"/>
                </a:solidFill>
                <a:latin typeface="Myriad Pro" pitchFamily="34" charset="0"/>
                <a:ea typeface="ＭＳ Ｐゴシック"/>
                <a:cs typeface="ＭＳ Ｐゴシック"/>
              </a:rPr>
              <a:t>Факультет права</a:t>
            </a:r>
          </a:p>
          <a:p>
            <a:pPr eaLnBrk="1" hangingPunct="1"/>
            <a:r>
              <a:rPr kumimoji="1" lang="ru-RU" sz="1400" dirty="0" smtClean="0">
                <a:solidFill>
                  <a:srgbClr val="000066"/>
                </a:solidFill>
                <a:latin typeface="Myriad Pro" pitchFamily="34" charset="0"/>
                <a:ea typeface="ＭＳ Ｐゴシック"/>
                <a:cs typeface="ＭＳ Ｐゴシック"/>
              </a:rPr>
              <a:t>Кафедра Финансового права</a:t>
            </a:r>
            <a:endParaRPr kumimoji="1" lang="en-US" sz="1400" dirty="0" smtClean="0">
              <a:solidFill>
                <a:srgbClr val="000066"/>
              </a:solidFill>
              <a:latin typeface="Myriad Pro" pitchFamily="34" charset="0"/>
              <a:ea typeface="ＭＳ Ｐゴシック"/>
              <a:cs typeface="ＭＳ Ｐゴシック"/>
            </a:endParaRPr>
          </a:p>
          <a:p>
            <a:pPr eaLnBrk="1" hangingPunct="1"/>
            <a:r>
              <a:rPr kumimoji="1" lang="ru-RU" sz="1400" dirty="0" smtClean="0">
                <a:solidFill>
                  <a:srgbClr val="000066"/>
                </a:solidFill>
                <a:latin typeface="Myriad Pro" pitchFamily="34" charset="0"/>
                <a:ea typeface="ＭＳ Ｐゴシック"/>
                <a:cs typeface="ＭＳ Ｐゴシック"/>
              </a:rPr>
              <a:t>Магистратура, </a:t>
            </a:r>
            <a:r>
              <a:rPr kumimoji="1" lang="ru-RU" sz="1400" dirty="0" smtClean="0">
                <a:solidFill>
                  <a:srgbClr val="000066"/>
                </a:solidFill>
                <a:latin typeface="Myriad Pro" pitchFamily="34" charset="0"/>
                <a:ea typeface="ＭＳ Ｐゴシック"/>
                <a:cs typeface="ＭＳ Ｐゴシック"/>
              </a:rPr>
              <a:t>2 </a:t>
            </a:r>
            <a:r>
              <a:rPr kumimoji="1" lang="ru-RU" sz="1400" dirty="0" smtClean="0">
                <a:solidFill>
                  <a:srgbClr val="000066"/>
                </a:solidFill>
                <a:latin typeface="Myriad Pro" pitchFamily="34" charset="0"/>
                <a:ea typeface="ＭＳ Ｐゴシック"/>
                <a:cs typeface="ＭＳ Ｐゴシック"/>
              </a:rPr>
              <a:t>курс</a:t>
            </a:r>
          </a:p>
        </p:txBody>
      </p:sp>
      <p:sp>
        <p:nvSpPr>
          <p:cNvPr id="13316" name="Subtitle 2"/>
          <p:cNvSpPr txBox="1">
            <a:spLocks/>
          </p:cNvSpPr>
          <p:nvPr/>
        </p:nvSpPr>
        <p:spPr bwMode="auto">
          <a:xfrm>
            <a:off x="1371600" y="6467475"/>
            <a:ext cx="6400800" cy="349250"/>
          </a:xfrm>
          <a:prstGeom prst="rect">
            <a:avLst/>
          </a:prstGeom>
          <a:noFill/>
          <a:ln w="9525">
            <a:noFill/>
            <a:miter lim="800000"/>
            <a:headEnd/>
            <a:tailEnd/>
          </a:ln>
        </p:spPr>
        <p:txBody>
          <a:bodyPr/>
          <a:lstStyle/>
          <a:p>
            <a:pPr algn="ctr">
              <a:spcBef>
                <a:spcPct val="20000"/>
              </a:spcBef>
            </a:pPr>
            <a:r>
              <a:rPr lang="ru-RU" sz="800">
                <a:solidFill>
                  <a:prstClr val="white"/>
                </a:solidFill>
                <a:cs typeface="+mn-cs"/>
              </a:rPr>
              <a:t>Высшая школа экономики, Москва, 2015</a:t>
            </a:r>
          </a:p>
          <a:p>
            <a:pPr algn="ctr">
              <a:spcBef>
                <a:spcPct val="20000"/>
              </a:spcBef>
            </a:pPr>
            <a:r>
              <a:rPr lang="en-US" sz="800">
                <a:solidFill>
                  <a:prstClr val="white"/>
                </a:solidFill>
                <a:cs typeface="+mn-cs"/>
              </a:rPr>
              <a:t>www.hse.ru</a:t>
            </a:r>
            <a:r>
              <a:rPr lang="ru-RU" sz="800">
                <a:solidFill>
                  <a:prstClr val="white"/>
                </a:solidFill>
                <a:cs typeface="+mn-cs"/>
              </a:rPr>
              <a:t> </a:t>
            </a:r>
            <a:endParaRPr kumimoji="1" lang="ru-RU" sz="800">
              <a:solidFill>
                <a:prstClr val="white"/>
              </a:solidFill>
              <a:latin typeface="Myriad Pro" pitchFamily="34" charset="0"/>
              <a:cs typeface="+mn-cs"/>
            </a:endParaRPr>
          </a:p>
        </p:txBody>
      </p:sp>
    </p:spTree>
    <p:extLst>
      <p:ext uri="{BB962C8B-B14F-4D97-AF65-F5344CB8AC3E}">
        <p14:creationId xmlns:p14="http://schemas.microsoft.com/office/powerpoint/2010/main" val="3748427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05" y="0"/>
            <a:ext cx="9144000" cy="883789"/>
          </a:xfrm>
        </p:spPr>
        <p:txBody>
          <a:bodyPr/>
          <a:lstStyle/>
          <a:p>
            <a:r>
              <a:rPr lang="ru-RU" sz="3000" dirty="0">
                <a:solidFill>
                  <a:schemeClr val="tx2"/>
                </a:solidFill>
                <a:effectLst>
                  <a:outerShdw blurRad="38100" dist="38100" dir="2700000" algn="tl">
                    <a:srgbClr val="000000">
                      <a:alpha val="43137"/>
                    </a:srgbClr>
                  </a:outerShdw>
                </a:effectLst>
                <a:latin typeface="Corbel" panose="020B0503020204020204" pitchFamily="34" charset="0"/>
                <a:ea typeface="ＭＳ Ｐゴシック"/>
                <a:cs typeface="ＭＳ Ｐゴシック"/>
              </a:rPr>
              <a:t>Нормативная система регулирования обращения </a:t>
            </a:r>
            <a:r>
              <a:rPr lang="ru-RU" sz="3000" dirty="0">
                <a:solidFill>
                  <a:schemeClr val="tx2"/>
                </a:solidFill>
                <a:effectLst>
                  <a:outerShdw blurRad="38100" dist="38100" dir="2700000" algn="tl">
                    <a:srgbClr val="000000">
                      <a:alpha val="43137"/>
                    </a:srgbClr>
                  </a:outerShdw>
                </a:effectLst>
                <a:latin typeface="Corbel" panose="020B0503020204020204" pitchFamily="34" charset="0"/>
                <a:ea typeface="ＭＳ Ｐゴシック"/>
                <a:cs typeface="ＭＳ Ｐゴシック"/>
              </a:rPr>
              <a:t>ЛС в </a:t>
            </a:r>
            <a:r>
              <a:rPr lang="ru-RU" sz="3000" dirty="0" smtClean="0">
                <a:solidFill>
                  <a:schemeClr val="tx2"/>
                </a:solidFill>
                <a:effectLst>
                  <a:outerShdw blurRad="38100" dist="38100" dir="2700000" algn="tl">
                    <a:srgbClr val="000000">
                      <a:alpha val="43137"/>
                    </a:srgbClr>
                  </a:outerShdw>
                </a:effectLst>
                <a:latin typeface="Corbel" panose="020B0503020204020204" pitchFamily="34" charset="0"/>
                <a:ea typeface="ＭＳ Ｐゴシック"/>
                <a:cs typeface="ＭＳ Ｐゴシック"/>
              </a:rPr>
              <a:t>рамках ЕАЭС</a:t>
            </a:r>
            <a:endParaRPr lang="en-US" sz="3000" dirty="0">
              <a:solidFill>
                <a:schemeClr val="tx2"/>
              </a:solidFill>
              <a:effectLst>
                <a:outerShdw blurRad="38100" dist="38100" dir="2700000" algn="tl">
                  <a:srgbClr val="000000">
                    <a:alpha val="43137"/>
                  </a:srgbClr>
                </a:outerShdw>
              </a:effectLst>
              <a:latin typeface="Corbel" panose="020B0503020204020204" pitchFamily="34" charset="0"/>
              <a:ea typeface="ＭＳ Ｐゴシック"/>
              <a:cs typeface="ＭＳ Ｐゴシック"/>
            </a:endParaRPr>
          </a:p>
        </p:txBody>
      </p:sp>
      <p:graphicFrame>
        <p:nvGraphicFramePr>
          <p:cNvPr id="3" name="Diagram 2"/>
          <p:cNvGraphicFramePr/>
          <p:nvPr>
            <p:extLst>
              <p:ext uri="{D42A27DB-BD31-4B8C-83A1-F6EECF244321}">
                <p14:modId xmlns:p14="http://schemas.microsoft.com/office/powerpoint/2010/main" val="3534014179"/>
              </p:ext>
            </p:extLst>
          </p:nvPr>
        </p:nvGraphicFramePr>
        <p:xfrm>
          <a:off x="127051" y="942784"/>
          <a:ext cx="8753574" cy="5359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27051" y="1530664"/>
            <a:ext cx="8800240" cy="523220"/>
          </a:xfrm>
          <a:prstGeom prst="rect">
            <a:avLst/>
          </a:prstGeom>
        </p:spPr>
        <p:txBody>
          <a:bodyPr wrap="square">
            <a:spAutoFit/>
          </a:bodyPr>
          <a:lstStyle/>
          <a:p>
            <a:pPr algn="just"/>
            <a:r>
              <a:rPr lang="ru-RU" sz="1400" i="1" dirty="0">
                <a:latin typeface="MyriadPro-It"/>
              </a:rPr>
              <a:t>«Государства-члены создают в рамках </a:t>
            </a:r>
            <a:r>
              <a:rPr lang="ru-RU" sz="1400" i="1" dirty="0" smtClean="0">
                <a:latin typeface="MyriadPro-It"/>
              </a:rPr>
              <a:t>Союза общий </a:t>
            </a:r>
            <a:r>
              <a:rPr lang="ru-RU" sz="1400" i="1" dirty="0">
                <a:latin typeface="MyriadPro-It"/>
              </a:rPr>
              <a:t>рынок лекарственных средств</a:t>
            </a:r>
            <a:r>
              <a:rPr lang="ru-RU" sz="1400" i="1" dirty="0" smtClean="0">
                <a:latin typeface="MyriadPro-It"/>
              </a:rPr>
              <a:t>, соответствующих стандартам надлежащих фармацевтических практик</a:t>
            </a:r>
            <a:r>
              <a:rPr lang="ru-RU" sz="1400" i="1" dirty="0">
                <a:latin typeface="MyriadPro-It"/>
              </a:rPr>
              <a:t>»</a:t>
            </a:r>
            <a:endParaRPr lang="en-US" sz="1400" dirty="0"/>
          </a:p>
        </p:txBody>
      </p:sp>
      <p:sp>
        <p:nvSpPr>
          <p:cNvPr id="6" name="Rectangle 5"/>
          <p:cNvSpPr/>
          <p:nvPr/>
        </p:nvSpPr>
        <p:spPr>
          <a:xfrm>
            <a:off x="149808" y="2782935"/>
            <a:ext cx="8777483" cy="2246769"/>
          </a:xfrm>
          <a:prstGeom prst="rect">
            <a:avLst/>
          </a:prstGeom>
        </p:spPr>
        <p:txBody>
          <a:bodyPr wrap="square">
            <a:spAutoFit/>
          </a:bodyPr>
          <a:lstStyle/>
          <a:p>
            <a:r>
              <a:rPr lang="ru-RU" sz="1400" b="1" i="1" dirty="0" smtClean="0">
                <a:solidFill>
                  <a:schemeClr val="tx2"/>
                </a:solidFill>
                <a:latin typeface="MyriadPro-Regular"/>
              </a:rPr>
              <a:t>Основные положения Соглашения: </a:t>
            </a:r>
          </a:p>
          <a:p>
            <a:pPr marL="342900" indent="-342900" algn="just">
              <a:buFont typeface="Wingdings" panose="05000000000000000000" pitchFamily="2" charset="2"/>
              <a:buChar char="Ø"/>
            </a:pPr>
            <a:r>
              <a:rPr lang="ru-RU" sz="1400" i="1" dirty="0">
                <a:latin typeface="MyriadPro-It"/>
              </a:rPr>
              <a:t>признание </a:t>
            </a:r>
            <a:r>
              <a:rPr lang="ru-RU" sz="1400" i="1" dirty="0">
                <a:latin typeface="MyriadPro-It"/>
              </a:rPr>
              <a:t>принципа единства регистрации </a:t>
            </a:r>
            <a:r>
              <a:rPr lang="ru-RU" sz="1400" i="1" dirty="0">
                <a:latin typeface="MyriadPro-It"/>
              </a:rPr>
              <a:t>на территории </a:t>
            </a:r>
            <a:r>
              <a:rPr lang="ru-RU" sz="1400" i="1" dirty="0">
                <a:latin typeface="MyriadPro-It"/>
              </a:rPr>
              <a:t>всех государств-членов ЕАЭС; </a:t>
            </a:r>
            <a:endParaRPr lang="ru-RU" sz="1400" i="1" dirty="0">
              <a:latin typeface="MyriadPro-It"/>
            </a:endParaRPr>
          </a:p>
          <a:p>
            <a:pPr marL="342900" indent="-342900" algn="just">
              <a:buFont typeface="Wingdings" panose="05000000000000000000" pitchFamily="2" charset="2"/>
              <a:buChar char="Ø"/>
            </a:pPr>
            <a:r>
              <a:rPr lang="ru-RU" sz="1400" i="1" dirty="0">
                <a:latin typeface="MyriadPro-It"/>
              </a:rPr>
              <a:t>выполнение </a:t>
            </a:r>
            <a:r>
              <a:rPr lang="ru-RU" sz="1400" i="1" dirty="0">
                <a:latin typeface="MyriadPro-It"/>
              </a:rPr>
              <a:t>производителями </a:t>
            </a:r>
            <a:r>
              <a:rPr lang="ru-RU" sz="1400" i="1" dirty="0">
                <a:latin typeface="MyriadPro-It"/>
              </a:rPr>
              <a:t>ЛС требований </a:t>
            </a:r>
            <a:r>
              <a:rPr lang="ru-RU" sz="1400" i="1" dirty="0">
                <a:latin typeface="MyriadPro-It"/>
              </a:rPr>
              <a:t>надлежащих практик </a:t>
            </a:r>
            <a:r>
              <a:rPr lang="ru-RU" sz="1400" i="1" dirty="0" err="1">
                <a:latin typeface="MyriadPro-It"/>
              </a:rPr>
              <a:t>GxP</a:t>
            </a:r>
            <a:r>
              <a:rPr lang="ru-RU" sz="1400" i="1" dirty="0">
                <a:latin typeface="MyriadPro-It"/>
              </a:rPr>
              <a:t> в области </a:t>
            </a:r>
            <a:r>
              <a:rPr lang="ru-RU" sz="1400" i="1" dirty="0">
                <a:latin typeface="MyriadPro-It"/>
              </a:rPr>
              <a:t>производства</a:t>
            </a:r>
            <a:r>
              <a:rPr lang="ru-RU" sz="1400" i="1" dirty="0">
                <a:latin typeface="MyriadPro-It"/>
              </a:rPr>
              <a:t>, доклинического и клинического </a:t>
            </a:r>
            <a:r>
              <a:rPr lang="ru-RU" sz="1400" i="1" dirty="0">
                <a:latin typeface="MyriadPro-It"/>
              </a:rPr>
              <a:t>изучения лекарственного </a:t>
            </a:r>
            <a:r>
              <a:rPr lang="ru-RU" sz="1400" i="1" dirty="0">
                <a:latin typeface="MyriadPro-It"/>
              </a:rPr>
              <a:t>средства, его </a:t>
            </a:r>
            <a:r>
              <a:rPr lang="ru-RU" sz="1400" i="1" dirty="0" err="1">
                <a:latin typeface="MyriadPro-It"/>
              </a:rPr>
              <a:t>дистрибьюции</a:t>
            </a:r>
            <a:r>
              <a:rPr lang="ru-RU" sz="1400" i="1" dirty="0">
                <a:latin typeface="MyriadPro-It"/>
              </a:rPr>
              <a:t> и </a:t>
            </a:r>
            <a:r>
              <a:rPr lang="ru-RU" sz="1400" i="1" dirty="0" err="1">
                <a:latin typeface="MyriadPro-It"/>
              </a:rPr>
              <a:t>фармаконадзора</a:t>
            </a:r>
            <a:r>
              <a:rPr lang="ru-RU" sz="1400" i="1" dirty="0">
                <a:latin typeface="MyriadPro-It"/>
              </a:rPr>
              <a:t>; </a:t>
            </a:r>
          </a:p>
          <a:p>
            <a:pPr marL="342900" indent="-342900" algn="just">
              <a:buFont typeface="Wingdings" panose="05000000000000000000" pitchFamily="2" charset="2"/>
              <a:buChar char="Ø"/>
            </a:pPr>
            <a:r>
              <a:rPr lang="ru-RU" sz="1400" i="1" dirty="0">
                <a:latin typeface="MyriadPro-It"/>
              </a:rPr>
              <a:t>о</a:t>
            </a:r>
            <a:r>
              <a:rPr lang="ru-RU" sz="1400" i="1" dirty="0">
                <a:latin typeface="MyriadPro-It"/>
              </a:rPr>
              <a:t>существление контроля </a:t>
            </a:r>
            <a:r>
              <a:rPr lang="ru-RU" sz="1400" i="1" dirty="0">
                <a:latin typeface="MyriadPro-It"/>
              </a:rPr>
              <a:t>качества </a:t>
            </a:r>
            <a:r>
              <a:rPr lang="ru-RU" sz="1400" i="1" dirty="0">
                <a:latin typeface="MyriadPro-It"/>
              </a:rPr>
              <a:t>ЛС в соответствии </a:t>
            </a:r>
            <a:r>
              <a:rPr lang="ru-RU" sz="1400" i="1" dirty="0">
                <a:latin typeface="MyriadPro-It"/>
              </a:rPr>
              <a:t>с гармонизированными </a:t>
            </a:r>
            <a:r>
              <a:rPr lang="ru-RU" sz="1400" i="1" dirty="0">
                <a:latin typeface="MyriadPro-It"/>
              </a:rPr>
              <a:t>фармакопейными стандартами </a:t>
            </a:r>
            <a:r>
              <a:rPr lang="ru-RU" sz="1400" i="1" dirty="0">
                <a:latin typeface="MyriadPro-It"/>
              </a:rPr>
              <a:t>ЕАЭС; </a:t>
            </a:r>
            <a:endParaRPr lang="ru-RU" sz="1400" i="1" dirty="0">
              <a:latin typeface="MyriadPro-It"/>
            </a:endParaRPr>
          </a:p>
          <a:p>
            <a:pPr marL="342900" indent="-342900" algn="just">
              <a:buFont typeface="Wingdings" panose="05000000000000000000" pitchFamily="2" charset="2"/>
              <a:buChar char="Ø"/>
            </a:pPr>
            <a:r>
              <a:rPr lang="ru-RU" sz="1400" i="1" dirty="0">
                <a:latin typeface="MyriadPro-It"/>
              </a:rPr>
              <a:t>обеспечение </a:t>
            </a:r>
            <a:r>
              <a:rPr lang="ru-RU" sz="1400" i="1" dirty="0">
                <a:latin typeface="MyriadPro-It"/>
              </a:rPr>
              <a:t>качества </a:t>
            </a:r>
            <a:r>
              <a:rPr lang="ru-RU" sz="1400" i="1" dirty="0">
                <a:latin typeface="MyriadPro-It"/>
              </a:rPr>
              <a:t>ЛС путем </a:t>
            </a:r>
            <a:r>
              <a:rPr lang="ru-RU" sz="1400" i="1" dirty="0">
                <a:latin typeface="MyriadPro-It"/>
              </a:rPr>
              <a:t>введения института </a:t>
            </a:r>
            <a:r>
              <a:rPr lang="ru-RU" sz="1400" i="1" dirty="0">
                <a:latin typeface="MyriadPro-It"/>
              </a:rPr>
              <a:t>уполномоченных </a:t>
            </a:r>
            <a:r>
              <a:rPr lang="ru-RU" sz="1400" i="1" dirty="0">
                <a:latin typeface="MyriadPro-It"/>
              </a:rPr>
              <a:t>лиц и деятельности фармацевтических </a:t>
            </a:r>
            <a:r>
              <a:rPr lang="ru-RU" sz="1400" i="1" dirty="0">
                <a:latin typeface="MyriadPro-It"/>
              </a:rPr>
              <a:t>инспекторатов</a:t>
            </a:r>
            <a:r>
              <a:rPr lang="ru-RU" sz="1400" i="1" dirty="0">
                <a:latin typeface="MyriadPro-It"/>
              </a:rPr>
              <a:t>, охватывающих всю систему </a:t>
            </a:r>
            <a:r>
              <a:rPr lang="ru-RU" sz="1400" i="1" dirty="0">
                <a:latin typeface="MyriadPro-It"/>
              </a:rPr>
              <a:t>надлежащих практик.</a:t>
            </a:r>
          </a:p>
          <a:p>
            <a:pPr algn="just"/>
            <a:r>
              <a:rPr lang="ru-RU" sz="1400" i="1" dirty="0">
                <a:latin typeface="MyriadPro-It"/>
              </a:rPr>
              <a:t>Переходный период – до 31.12.2025 г.</a:t>
            </a:r>
            <a:endParaRPr lang="en-US" sz="1400" i="1" dirty="0">
              <a:latin typeface="MyriadPro-It"/>
            </a:endParaRPr>
          </a:p>
        </p:txBody>
      </p:sp>
      <p:sp>
        <p:nvSpPr>
          <p:cNvPr id="7" name="Rectangle 6"/>
          <p:cNvSpPr/>
          <p:nvPr/>
        </p:nvSpPr>
        <p:spPr>
          <a:xfrm>
            <a:off x="127051" y="5483987"/>
            <a:ext cx="8753574" cy="738664"/>
          </a:xfrm>
          <a:prstGeom prst="rect">
            <a:avLst/>
          </a:prstGeom>
        </p:spPr>
        <p:txBody>
          <a:bodyPr wrap="square">
            <a:spAutoFit/>
          </a:bodyPr>
          <a:lstStyle/>
          <a:p>
            <a:pPr algn="just"/>
            <a:r>
              <a:rPr lang="ru-RU" sz="1400" i="1" dirty="0" err="1" smtClean="0">
                <a:latin typeface="MyriadPro-It"/>
              </a:rPr>
              <a:t>GxP</a:t>
            </a:r>
            <a:r>
              <a:rPr lang="ru-RU" sz="1400" i="1" dirty="0" smtClean="0">
                <a:latin typeface="MyriadPro-It"/>
              </a:rPr>
              <a:t> </a:t>
            </a:r>
            <a:r>
              <a:rPr lang="ru-RU" sz="1400" i="1" dirty="0">
                <a:latin typeface="MyriadPro-It"/>
              </a:rPr>
              <a:t>(</a:t>
            </a:r>
            <a:r>
              <a:rPr lang="ru-RU" sz="1400" i="1" dirty="0" smtClean="0">
                <a:latin typeface="MyriadPro-It"/>
              </a:rPr>
              <a:t>надлежащая практика </a:t>
            </a:r>
            <a:r>
              <a:rPr lang="ru-RU" sz="1400" i="1" dirty="0">
                <a:latin typeface="MyriadPro-It"/>
              </a:rPr>
              <a:t>по всем </a:t>
            </a:r>
            <a:r>
              <a:rPr lang="ru-RU" sz="1400" i="1" dirty="0" smtClean="0">
                <a:latin typeface="MyriadPro-It"/>
              </a:rPr>
              <a:t>этапам обращения ЛС):</a:t>
            </a:r>
          </a:p>
          <a:p>
            <a:pPr algn="just"/>
            <a:r>
              <a:rPr lang="ru-RU" sz="1400" i="1" dirty="0" smtClean="0">
                <a:latin typeface="MyriadPro-It"/>
              </a:rPr>
              <a:t>надлежащая лабораторная практика </a:t>
            </a:r>
            <a:r>
              <a:rPr lang="ru-RU" sz="1400" i="1" dirty="0">
                <a:latin typeface="MyriadPro-It"/>
              </a:rPr>
              <a:t>(GLP</a:t>
            </a:r>
            <a:r>
              <a:rPr lang="ru-RU" sz="1400" i="1" dirty="0" smtClean="0">
                <a:latin typeface="MyriadPro-It"/>
              </a:rPr>
              <a:t>); надлежащая </a:t>
            </a:r>
            <a:r>
              <a:rPr lang="ru-RU" sz="1400" i="1" dirty="0">
                <a:latin typeface="MyriadPro-It"/>
              </a:rPr>
              <a:t>производственная практика (GMP);</a:t>
            </a:r>
          </a:p>
          <a:p>
            <a:pPr algn="just"/>
            <a:r>
              <a:rPr lang="ru-RU" sz="1400" i="1" dirty="0">
                <a:latin typeface="MyriadPro-It"/>
              </a:rPr>
              <a:t>надлежащая дистрибьюторская практика (</a:t>
            </a:r>
            <a:r>
              <a:rPr lang="en-US" sz="1400" i="1" dirty="0">
                <a:latin typeface="MyriadPro-It"/>
              </a:rPr>
              <a:t>GDP</a:t>
            </a:r>
            <a:r>
              <a:rPr lang="en-US" sz="1400" i="1" dirty="0" smtClean="0">
                <a:latin typeface="MyriadPro-It"/>
              </a:rPr>
              <a:t>)</a:t>
            </a:r>
            <a:r>
              <a:rPr lang="ru-RU" sz="1400" i="1" dirty="0" smtClean="0">
                <a:latin typeface="MyriadPro-It"/>
              </a:rPr>
              <a:t>; надлежащая клиническая практика (GCP).</a:t>
            </a:r>
          </a:p>
        </p:txBody>
      </p:sp>
    </p:spTree>
    <p:extLst>
      <p:ext uri="{BB962C8B-B14F-4D97-AF65-F5344CB8AC3E}">
        <p14:creationId xmlns:p14="http://schemas.microsoft.com/office/powerpoint/2010/main" val="1026164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7453" y="770642"/>
            <a:ext cx="8649093" cy="5457263"/>
          </a:xfrm>
          <a:prstGeom prst="rect">
            <a:avLst/>
          </a:prstGeom>
        </p:spPr>
        <p:txBody>
          <a:bodyPr wrap="square">
            <a:spAutoFit/>
          </a:bodyPr>
          <a:lstStyle/>
          <a:p>
            <a:pPr marR="0">
              <a:lnSpc>
                <a:spcPct val="107000"/>
              </a:lnSpc>
              <a:spcBef>
                <a:spcPts val="500"/>
              </a:spcBef>
              <a:spcAft>
                <a:spcPts val="500"/>
              </a:spcAft>
            </a:pPr>
            <a:r>
              <a:rPr lang="ru-RU" sz="1400" dirty="0">
                <a:ea typeface="Times New Roman" panose="02020603050405020304" pitchFamily="18" charset="0"/>
                <a:cs typeface="Arial" panose="020B0604020202020204" pitchFamily="34" charset="0"/>
              </a:rPr>
              <a:t>О</a:t>
            </a:r>
            <a:r>
              <a:rPr lang="ru-RU" sz="1400" dirty="0" smtClean="0">
                <a:ea typeface="Times New Roman" panose="02020603050405020304" pitchFamily="18" charset="0"/>
                <a:cs typeface="Arial" panose="020B0604020202020204" pitchFamily="34" charset="0"/>
              </a:rPr>
              <a:t>бязательному </a:t>
            </a:r>
            <a:r>
              <a:rPr lang="ru-RU" sz="1400" dirty="0">
                <a:ea typeface="Times New Roman" panose="02020603050405020304" pitchFamily="18" charset="0"/>
                <a:cs typeface="Arial" panose="020B0604020202020204" pitchFamily="34" charset="0"/>
              </a:rPr>
              <a:t>подтверждению </a:t>
            </a:r>
            <a:r>
              <a:rPr lang="ru-RU" sz="1400" dirty="0">
                <a:ea typeface="Times New Roman" panose="02020603050405020304" pitchFamily="18" charset="0"/>
                <a:cs typeface="Arial" panose="020B0604020202020204" pitchFamily="34" charset="0"/>
              </a:rPr>
              <a:t>соответствия в форме принятия декларации о </a:t>
            </a:r>
            <a:r>
              <a:rPr lang="ru-RU" sz="1400" dirty="0">
                <a:ea typeface="Times New Roman" panose="02020603050405020304" pitchFamily="18" charset="0"/>
                <a:cs typeface="Arial" panose="020B0604020202020204" pitchFamily="34" charset="0"/>
              </a:rPr>
              <a:t>соответствии подлежат</a:t>
            </a:r>
            <a:r>
              <a:rPr lang="ru-RU" sz="1400" b="1" dirty="0" smtClean="0">
                <a:solidFill>
                  <a:schemeClr val="tx2"/>
                </a:solidFill>
                <a:ea typeface="Times New Roman" panose="02020603050405020304" pitchFamily="18" charset="0"/>
                <a:cs typeface="Arial" panose="020B0604020202020204" pitchFamily="34" charset="0"/>
              </a:rPr>
              <a:t>*</a:t>
            </a:r>
            <a:r>
              <a:rPr lang="ru-RU" sz="1400" dirty="0" smtClean="0">
                <a:ea typeface="Times New Roman" panose="02020603050405020304" pitchFamily="18" charset="0"/>
                <a:cs typeface="Arial" panose="020B0604020202020204" pitchFamily="34" charset="0"/>
              </a:rPr>
              <a:t>: </a:t>
            </a:r>
            <a:endParaRPr lang="en-US" sz="1400" dirty="0" smtClean="0">
              <a:ea typeface="Times New Roman" panose="02020603050405020304" pitchFamily="18" charset="0"/>
              <a:cs typeface="Arial" panose="020B0604020202020204" pitchFamily="34" charset="0"/>
            </a:endParaRPr>
          </a:p>
          <a:p>
            <a:pPr marR="0">
              <a:lnSpc>
                <a:spcPct val="107000"/>
              </a:lnSpc>
              <a:spcBef>
                <a:spcPts val="500"/>
              </a:spcBef>
              <a:spcAft>
                <a:spcPts val="500"/>
              </a:spcAft>
            </a:pPr>
            <a:r>
              <a:rPr lang="ru-RU" sz="1400" dirty="0">
                <a:ea typeface="Times New Roman" panose="02020603050405020304" pitchFamily="18" charset="0"/>
                <a:cs typeface="Arial" panose="020B0604020202020204" pitchFamily="34" charset="0"/>
              </a:rPr>
              <a:t/>
            </a:r>
            <a:br>
              <a:rPr lang="ru-RU" sz="1400" dirty="0">
                <a:ea typeface="Times New Roman" panose="02020603050405020304" pitchFamily="18" charset="0"/>
                <a:cs typeface="Arial" panose="020B0604020202020204" pitchFamily="34" charset="0"/>
              </a:rPr>
            </a:br>
            <a:r>
              <a:rPr lang="ru-RU" sz="1400" i="1" dirty="0" smtClean="0">
                <a:ea typeface="Times New Roman" panose="02020603050405020304" pitchFamily="18" charset="0"/>
                <a:cs typeface="Arial" panose="020B0604020202020204" pitchFamily="34" charset="0"/>
              </a:rPr>
              <a:t>1) Лекарственные средства, зарегистрированные в установленном порядке и внесенные в государственный реестр, состоящие из смешанных и несмешанных продуктов для использования в терапевтических или профилактических целях, расфасованные в виде дозированных лекарственных форм или в упаковки для розничной продажи; </a:t>
            </a:r>
            <a:br>
              <a:rPr lang="ru-RU" sz="1400" i="1" dirty="0" smtClean="0">
                <a:ea typeface="Times New Roman" panose="02020603050405020304" pitchFamily="18" charset="0"/>
                <a:cs typeface="Arial" panose="020B0604020202020204" pitchFamily="34" charset="0"/>
              </a:rPr>
            </a:br>
            <a:r>
              <a:rPr lang="ru-RU" sz="1400" i="1" dirty="0" smtClean="0">
                <a:ea typeface="Times New Roman" panose="02020603050405020304" pitchFamily="18" charset="0"/>
                <a:cs typeface="Arial" panose="020B0604020202020204" pitchFamily="34" charset="0"/>
              </a:rPr>
              <a:t>2) БАД растительного и животного происхождения; </a:t>
            </a:r>
            <a:br>
              <a:rPr lang="ru-RU" sz="1400" i="1" dirty="0" smtClean="0">
                <a:ea typeface="Times New Roman" panose="02020603050405020304" pitchFamily="18" charset="0"/>
                <a:cs typeface="Arial" panose="020B0604020202020204" pitchFamily="34" charset="0"/>
              </a:rPr>
            </a:br>
            <a:r>
              <a:rPr lang="ru-RU" sz="1400" i="1" dirty="0" smtClean="0">
                <a:ea typeface="Times New Roman" panose="02020603050405020304" pitchFamily="18" charset="0"/>
                <a:cs typeface="Arial" panose="020B0604020202020204" pitchFamily="34" charset="0"/>
              </a:rPr>
              <a:t>3) Препараты и средства химико-фармацевтические </a:t>
            </a:r>
            <a:r>
              <a:rPr lang="ru-RU" sz="1400" i="1" dirty="0">
                <a:ea typeface="Times New Roman" panose="02020603050405020304" pitchFamily="18" charset="0"/>
                <a:cs typeface="Arial" panose="020B0604020202020204" pitchFamily="34" charset="0"/>
              </a:rPr>
              <a:t>для ветеринарии. </a:t>
            </a:r>
            <a:endParaRPr lang="en-US" sz="1400" i="1" dirty="0" smtClean="0">
              <a:ea typeface="Times New Roman" panose="02020603050405020304" pitchFamily="18" charset="0"/>
              <a:cs typeface="Arial" panose="020B0604020202020204" pitchFamily="34" charset="0"/>
            </a:endParaRPr>
          </a:p>
          <a:p>
            <a:pPr marR="0">
              <a:lnSpc>
                <a:spcPct val="107000"/>
              </a:lnSpc>
              <a:spcBef>
                <a:spcPts val="500"/>
              </a:spcBef>
              <a:spcAft>
                <a:spcPts val="500"/>
              </a:spcAft>
            </a:pPr>
            <a:endParaRPr lang="ru-RU" sz="1400" i="1" dirty="0" smtClean="0">
              <a:ea typeface="Times New Roman" panose="02020603050405020304" pitchFamily="18" charset="0"/>
              <a:cs typeface="Arial" panose="020B0604020202020204" pitchFamily="34" charset="0"/>
            </a:endParaRPr>
          </a:p>
          <a:p>
            <a:r>
              <a:rPr lang="ru-RU" sz="1400" dirty="0" smtClean="0">
                <a:cs typeface="Arial" panose="020B0604020202020204" pitchFamily="34" charset="0"/>
              </a:rPr>
              <a:t>Ст. </a:t>
            </a:r>
            <a:r>
              <a:rPr lang="ru-RU" sz="1400" dirty="0">
                <a:cs typeface="Arial" panose="020B0604020202020204" pitchFamily="34" charset="0"/>
              </a:rPr>
              <a:t>23 </a:t>
            </a:r>
            <a:r>
              <a:rPr lang="ru-RU" sz="1400" dirty="0" smtClean="0">
                <a:cs typeface="Arial" panose="020B0604020202020204" pitchFamily="34" charset="0"/>
              </a:rPr>
              <a:t>184-ФЗ </a:t>
            </a:r>
            <a:r>
              <a:rPr lang="ru-RU" sz="1400" dirty="0">
                <a:cs typeface="Arial" panose="020B0604020202020204" pitchFamily="34" charset="0"/>
              </a:rPr>
              <a:t>«О техническом регулировании» декларация о соответствии с сертификатом соответствия имеют равную юридическую силу и действуют на всей территории </a:t>
            </a:r>
            <a:r>
              <a:rPr lang="ru-RU" sz="1400" dirty="0" smtClean="0">
                <a:cs typeface="Arial" panose="020B0604020202020204" pitchFamily="34" charset="0"/>
              </a:rPr>
              <a:t>РФ </a:t>
            </a:r>
            <a:r>
              <a:rPr lang="ru-RU" sz="1400" dirty="0">
                <a:cs typeface="Arial" panose="020B0604020202020204" pitchFamily="34" charset="0"/>
              </a:rPr>
              <a:t>в отношении каждой единицы продукции, выпускаемой в свободное обращение на территории </a:t>
            </a:r>
            <a:r>
              <a:rPr lang="ru-RU" sz="1400" dirty="0" smtClean="0">
                <a:cs typeface="Arial" panose="020B0604020202020204" pitchFamily="34" charset="0"/>
              </a:rPr>
              <a:t>РФ </a:t>
            </a:r>
            <a:r>
              <a:rPr lang="ru-RU" sz="1400" dirty="0">
                <a:cs typeface="Arial" panose="020B0604020202020204" pitchFamily="34" charset="0"/>
              </a:rPr>
              <a:t>во время действия декларации о соответствии или сертификата соответствия в течение срока годности или срока службы продукции в соответствии с законодательством </a:t>
            </a:r>
            <a:r>
              <a:rPr lang="ru-RU" sz="1400" dirty="0" smtClean="0">
                <a:cs typeface="Arial" panose="020B0604020202020204" pitchFamily="34" charset="0"/>
              </a:rPr>
              <a:t>РФ.</a:t>
            </a:r>
          </a:p>
          <a:p>
            <a:endParaRPr lang="en-US" sz="1400" dirty="0">
              <a:cs typeface="Arial" panose="020B0604020202020204" pitchFamily="34" charset="0"/>
            </a:endParaRPr>
          </a:p>
          <a:p>
            <a:r>
              <a:rPr lang="ru-RU" sz="1400" dirty="0" smtClean="0">
                <a:cs typeface="Arial" panose="020B0604020202020204" pitchFamily="34" charset="0"/>
              </a:rPr>
              <a:t>В </a:t>
            </a:r>
            <a:r>
              <a:rPr lang="ru-RU" sz="1400" dirty="0">
                <a:cs typeface="Arial" panose="020B0604020202020204" pitchFamily="34" charset="0"/>
              </a:rPr>
              <a:t>случае непредставления при ввозе </a:t>
            </a:r>
            <a:r>
              <a:rPr lang="ru-RU" sz="1400" dirty="0" smtClean="0">
                <a:cs typeface="Arial" panose="020B0604020202020204" pitchFamily="34" charset="0"/>
              </a:rPr>
              <a:t>ЛС </a:t>
            </a:r>
            <a:r>
              <a:rPr lang="ru-RU" sz="1400" dirty="0">
                <a:cs typeface="Arial" panose="020B0604020202020204" pitchFamily="34" charset="0"/>
              </a:rPr>
              <a:t>документов, подтверждающих соответствие указанных </a:t>
            </a:r>
            <a:r>
              <a:rPr lang="ru-RU" sz="1400" dirty="0" smtClean="0">
                <a:cs typeface="Arial" panose="020B0604020202020204" pitchFamily="34" charset="0"/>
              </a:rPr>
              <a:t>товаров предусмотрена административная ответственность </a:t>
            </a:r>
            <a:r>
              <a:rPr lang="ru-RU" sz="1400" dirty="0">
                <a:cs typeface="Arial" panose="020B0604020202020204" pitchFamily="34" charset="0"/>
              </a:rPr>
              <a:t>по </a:t>
            </a:r>
            <a:r>
              <a:rPr lang="ru-RU" sz="1400" dirty="0" smtClean="0">
                <a:cs typeface="Arial" panose="020B0604020202020204" pitchFamily="34" charset="0"/>
              </a:rPr>
              <a:t>ч. 1 ст. </a:t>
            </a:r>
            <a:r>
              <a:rPr lang="ru-RU" sz="1400" dirty="0">
                <a:cs typeface="Arial" panose="020B0604020202020204" pitchFamily="34" charset="0"/>
              </a:rPr>
              <a:t>16.3 </a:t>
            </a:r>
            <a:r>
              <a:rPr lang="ru-RU" sz="1400" dirty="0" smtClean="0">
                <a:cs typeface="Arial" panose="020B0604020202020204" pitchFamily="34" charset="0"/>
              </a:rPr>
              <a:t>КоАП РФ по </a:t>
            </a:r>
            <a:r>
              <a:rPr lang="ru-RU" sz="1400" dirty="0">
                <a:cs typeface="Arial" panose="020B0604020202020204" pitchFamily="34" charset="0"/>
              </a:rPr>
              <a:t>факту несоблюдения установленных нормативными правовыми актами Российской Федерации </a:t>
            </a:r>
            <a:r>
              <a:rPr lang="ru-RU" sz="1400" b="1" i="1" dirty="0">
                <a:cs typeface="Arial" panose="020B0604020202020204" pitchFamily="34" charset="0"/>
              </a:rPr>
              <a:t>ограничений на ввоз товаров в Российскую Федерацию</a:t>
            </a:r>
            <a:r>
              <a:rPr lang="ru-RU" sz="1400" dirty="0">
                <a:cs typeface="Arial" panose="020B0604020202020204" pitchFamily="34" charset="0"/>
              </a:rPr>
              <a:t>. Санкция </a:t>
            </a:r>
            <a:r>
              <a:rPr lang="ru-RU" sz="1400" dirty="0" smtClean="0">
                <a:cs typeface="Arial" panose="020B0604020202020204" pitchFamily="34" charset="0"/>
              </a:rPr>
              <a:t> - от 100 – 300 тыс. руб. </a:t>
            </a:r>
          </a:p>
          <a:p>
            <a:endParaRPr lang="ru-RU" sz="1400" dirty="0" smtClean="0">
              <a:cs typeface="Arial" panose="020B0604020202020204" pitchFamily="34" charset="0"/>
            </a:endParaRPr>
          </a:p>
          <a:p>
            <a:r>
              <a:rPr lang="ru-RU" sz="1400" dirty="0">
                <a:solidFill>
                  <a:schemeClr val="tx2"/>
                </a:solidFill>
                <a:cs typeface="Arial" panose="020B0604020202020204" pitchFamily="34" charset="0"/>
              </a:rPr>
              <a:t>*</a:t>
            </a:r>
            <a:r>
              <a:rPr lang="ru-RU" sz="1000" dirty="0">
                <a:cs typeface="Arial" panose="020B0604020202020204" pitchFamily="34" charset="0"/>
              </a:rPr>
              <a:t>Согласно постановлению Правительства Российской Федерации от 01.12.2009 № 982 следующие медикаменты, химико-фармацевтическая продукция и продукция медицинского назначения (код по ОК 005-93 - 9300)</a:t>
            </a:r>
            <a:endParaRPr lang="en-US" sz="1000" dirty="0">
              <a:cs typeface="Arial" panose="020B0604020202020204" pitchFamily="34" charset="0"/>
            </a:endParaRPr>
          </a:p>
        </p:txBody>
      </p:sp>
      <p:sp>
        <p:nvSpPr>
          <p:cNvPr id="4" name="Title 1"/>
          <p:cNvSpPr txBox="1">
            <a:spLocks/>
          </p:cNvSpPr>
          <p:nvPr/>
        </p:nvSpPr>
        <p:spPr bwMode="auto">
          <a:xfrm>
            <a:off x="39905" y="0"/>
            <a:ext cx="9144000" cy="8837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ru-RU" sz="3000" dirty="0" smtClean="0">
                <a:solidFill>
                  <a:schemeClr val="tx2"/>
                </a:solidFill>
                <a:effectLst>
                  <a:outerShdw blurRad="38100" dist="38100" dir="2700000" algn="tl">
                    <a:srgbClr val="000000">
                      <a:alpha val="43137"/>
                    </a:srgbClr>
                  </a:outerShdw>
                </a:effectLst>
                <a:latin typeface="Corbel" panose="020B0503020204020204" pitchFamily="34" charset="0"/>
                <a:ea typeface="ＭＳ Ｐゴシック"/>
                <a:cs typeface="ＭＳ Ｐゴシック"/>
              </a:rPr>
              <a:t>Декларации соответствия</a:t>
            </a:r>
            <a:endParaRPr lang="en-US" sz="3000" dirty="0">
              <a:solidFill>
                <a:schemeClr val="tx2"/>
              </a:solidFill>
              <a:effectLst>
                <a:outerShdw blurRad="38100" dist="38100" dir="2700000" algn="tl">
                  <a:srgbClr val="000000">
                    <a:alpha val="43137"/>
                  </a:srgbClr>
                </a:outerShdw>
              </a:effectLst>
              <a:latin typeface="Corbel" panose="020B0503020204020204" pitchFamily="34" charset="0"/>
              <a:ea typeface="ＭＳ Ｐゴシック"/>
              <a:cs typeface="ＭＳ Ｐゴシック"/>
            </a:endParaRPr>
          </a:p>
        </p:txBody>
      </p:sp>
    </p:spTree>
    <p:extLst>
      <p:ext uri="{BB962C8B-B14F-4D97-AF65-F5344CB8AC3E}">
        <p14:creationId xmlns:p14="http://schemas.microsoft.com/office/powerpoint/2010/main" val="1346727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4118"/>
            <a:ext cx="9144000" cy="1143000"/>
          </a:xfrm>
        </p:spPr>
        <p:txBody>
          <a:bodyPr/>
          <a:lstStyle/>
          <a:p>
            <a:r>
              <a:rPr lang="ru-RU" sz="3000" dirty="0" smtClean="0">
                <a:solidFill>
                  <a:schemeClr val="tx2"/>
                </a:solidFill>
                <a:effectLst>
                  <a:outerShdw blurRad="38100" dist="38100" dir="2700000" algn="tl">
                    <a:srgbClr val="000000">
                      <a:alpha val="43137"/>
                    </a:srgbClr>
                  </a:outerShdw>
                </a:effectLst>
                <a:latin typeface="Corbel" panose="020B0503020204020204" pitchFamily="34" charset="0"/>
              </a:rPr>
              <a:t>Единая процедура регистрации лекарственных средств</a:t>
            </a:r>
            <a:endParaRPr lang="ru-RU" sz="3000" dirty="0">
              <a:solidFill>
                <a:schemeClr val="tx2"/>
              </a:solidFill>
              <a:effectLst>
                <a:outerShdw blurRad="38100" dist="38100" dir="2700000" algn="tl">
                  <a:srgbClr val="000000">
                    <a:alpha val="43137"/>
                  </a:srgbClr>
                </a:outerShdw>
              </a:effectLst>
              <a:latin typeface="Corbel" panose="020B0503020204020204" pitchFamily="34" charset="0"/>
            </a:endParaRPr>
          </a:p>
        </p:txBody>
      </p:sp>
      <p:sp>
        <p:nvSpPr>
          <p:cNvPr id="5" name="Rectangle 4"/>
          <p:cNvSpPr/>
          <p:nvPr/>
        </p:nvSpPr>
        <p:spPr>
          <a:xfrm>
            <a:off x="213281" y="1217886"/>
            <a:ext cx="8717437" cy="4585871"/>
          </a:xfrm>
          <a:prstGeom prst="rect">
            <a:avLst/>
          </a:prstGeom>
        </p:spPr>
        <p:txBody>
          <a:bodyPr wrap="square">
            <a:spAutoFit/>
          </a:bodyPr>
          <a:lstStyle/>
          <a:p>
            <a:pPr>
              <a:spcBef>
                <a:spcPts val="0"/>
              </a:spcBef>
              <a:spcAft>
                <a:spcPts val="600"/>
              </a:spcAft>
            </a:pPr>
            <a:r>
              <a:rPr lang="ru-RU" sz="1400" b="1" i="1" dirty="0">
                <a:solidFill>
                  <a:schemeClr val="tx2"/>
                </a:solidFill>
              </a:rPr>
              <a:t>Декларированное взаимное </a:t>
            </a:r>
            <a:r>
              <a:rPr lang="ru-RU" sz="1400" b="1" i="1" dirty="0" smtClean="0">
                <a:solidFill>
                  <a:schemeClr val="tx2"/>
                </a:solidFill>
              </a:rPr>
              <a:t>признание</a:t>
            </a:r>
            <a:r>
              <a:rPr lang="ru-RU" sz="1400" dirty="0" smtClean="0"/>
              <a:t>:</a:t>
            </a:r>
          </a:p>
          <a:p>
            <a:pPr algn="just"/>
            <a:r>
              <a:rPr lang="ru-RU" sz="1400" dirty="0" smtClean="0">
                <a:ea typeface="Times New Roman" panose="02020603050405020304" pitchFamily="18" charset="0"/>
                <a:cs typeface="Arial" panose="020B0604020202020204" pitchFamily="34" charset="0"/>
              </a:rPr>
              <a:t>Регистрационное </a:t>
            </a:r>
            <a:r>
              <a:rPr lang="ru-RU" sz="1400" dirty="0">
                <a:ea typeface="Times New Roman" panose="02020603050405020304" pitchFamily="18" charset="0"/>
                <a:cs typeface="Arial" panose="020B0604020202020204" pitchFamily="34" charset="0"/>
              </a:rPr>
              <a:t>удостоверение будет выдаваться на срок в 5 лет с последующим подтверждением на бессрочный период. </a:t>
            </a:r>
            <a:endParaRPr lang="ru-RU" sz="1400" dirty="0" smtClean="0">
              <a:ea typeface="Times New Roman" panose="02020603050405020304" pitchFamily="18" charset="0"/>
              <a:cs typeface="Arial" panose="020B0604020202020204" pitchFamily="34" charset="0"/>
            </a:endParaRPr>
          </a:p>
          <a:p>
            <a:pPr algn="just"/>
            <a:r>
              <a:rPr lang="ru-RU" sz="1400" dirty="0" smtClean="0">
                <a:ea typeface="Times New Roman" panose="02020603050405020304" pitchFamily="18" charset="0"/>
                <a:cs typeface="Arial" panose="020B0604020202020204" pitchFamily="34" charset="0"/>
              </a:rPr>
              <a:t>Регистрационные </a:t>
            </a:r>
            <a:r>
              <a:rPr lang="ru-RU" sz="1400" dirty="0">
                <a:ea typeface="Times New Roman" panose="02020603050405020304" pitchFamily="18" charset="0"/>
                <a:cs typeface="Arial" panose="020B0604020202020204" pitchFamily="34" charset="0"/>
              </a:rPr>
              <a:t>досье всех препаратов, зарегистрированных в странах-участницах ЕАЭС, должны быть приведены в соответствие с требованиями Союза до 31 декабря 2025 года</a:t>
            </a:r>
          </a:p>
          <a:p>
            <a:pPr>
              <a:spcBef>
                <a:spcPts val="0"/>
              </a:spcBef>
              <a:spcAft>
                <a:spcPts val="600"/>
              </a:spcAft>
            </a:pPr>
            <a:r>
              <a:rPr lang="ru-RU" sz="1400" b="1" i="1" dirty="0" smtClean="0">
                <a:solidFill>
                  <a:schemeClr val="tx2"/>
                </a:solidFill>
              </a:rPr>
              <a:t>Процедура предполагает:</a:t>
            </a:r>
            <a:endParaRPr lang="ru-RU" sz="1400" b="1" i="1" dirty="0">
              <a:solidFill>
                <a:schemeClr val="tx2"/>
              </a:solidFill>
            </a:endParaRPr>
          </a:p>
          <a:p>
            <a:pPr marL="342900" indent="-342900">
              <a:spcBef>
                <a:spcPts val="0"/>
              </a:spcBef>
              <a:spcAft>
                <a:spcPts val="600"/>
              </a:spcAft>
              <a:buFont typeface="Wingdings" panose="05000000000000000000" pitchFamily="2" charset="2"/>
              <a:buChar char="q"/>
            </a:pPr>
            <a:r>
              <a:rPr lang="ru-RU" sz="1400" dirty="0" smtClean="0">
                <a:ea typeface="Times New Roman" panose="02020603050405020304" pitchFamily="18" charset="0"/>
                <a:cs typeface="Arial" panose="020B0604020202020204" pitchFamily="34" charset="0"/>
              </a:rPr>
              <a:t>Направление </a:t>
            </a:r>
            <a:r>
              <a:rPr lang="ru-RU" sz="1400" dirty="0">
                <a:ea typeface="Times New Roman" panose="02020603050405020304" pitchFamily="18" charset="0"/>
                <a:cs typeface="Arial" panose="020B0604020202020204" pitchFamily="34" charset="0"/>
              </a:rPr>
              <a:t>заявления в регистрационное </a:t>
            </a:r>
            <a:r>
              <a:rPr lang="ru-RU" sz="1400" dirty="0" smtClean="0">
                <a:ea typeface="Times New Roman" panose="02020603050405020304" pitchFamily="18" charset="0"/>
                <a:cs typeface="Arial" panose="020B0604020202020204" pitchFamily="34" charset="0"/>
              </a:rPr>
              <a:t>бюро; </a:t>
            </a:r>
          </a:p>
          <a:p>
            <a:pPr marL="342900" indent="-342900">
              <a:spcBef>
                <a:spcPts val="0"/>
              </a:spcBef>
              <a:spcAft>
                <a:spcPts val="600"/>
              </a:spcAft>
              <a:buFont typeface="Wingdings" panose="05000000000000000000" pitchFamily="2" charset="2"/>
              <a:buChar char="q"/>
            </a:pPr>
            <a:r>
              <a:rPr lang="ru-RU" sz="1400" dirty="0" smtClean="0">
                <a:ea typeface="Times New Roman" panose="02020603050405020304" pitchFamily="18" charset="0"/>
                <a:cs typeface="Arial" panose="020B0604020202020204" pitchFamily="34" charset="0"/>
              </a:rPr>
              <a:t>Направление всем странам промежуточного отчета с </a:t>
            </a:r>
            <a:r>
              <a:rPr lang="ru-RU" sz="1400" dirty="0">
                <a:ea typeface="Times New Roman" panose="02020603050405020304" pitchFamily="18" charset="0"/>
                <a:cs typeface="Arial" panose="020B0604020202020204" pitchFamily="34" charset="0"/>
              </a:rPr>
              <a:t>предварительными результатами экспертизы (180 </a:t>
            </a:r>
            <a:r>
              <a:rPr lang="ru-RU" sz="1400" dirty="0" smtClean="0">
                <a:ea typeface="Times New Roman" panose="02020603050405020304" pitchFamily="18" charset="0"/>
                <a:cs typeface="Arial" panose="020B0604020202020204" pitchFamily="34" charset="0"/>
              </a:rPr>
              <a:t>дней);</a:t>
            </a:r>
          </a:p>
          <a:p>
            <a:pPr marL="342900" indent="-342900">
              <a:spcBef>
                <a:spcPts val="0"/>
              </a:spcBef>
              <a:spcAft>
                <a:spcPts val="600"/>
              </a:spcAft>
              <a:buFont typeface="Wingdings" panose="05000000000000000000" pitchFamily="2" charset="2"/>
              <a:buChar char="q"/>
            </a:pPr>
            <a:r>
              <a:rPr lang="ru-RU" sz="1400" dirty="0" smtClean="0">
                <a:ea typeface="Times New Roman" panose="02020603050405020304" pitchFamily="18" charset="0"/>
                <a:cs typeface="Arial" panose="020B0604020202020204" pitchFamily="34" charset="0"/>
              </a:rPr>
              <a:t>Ознакомление </a:t>
            </a:r>
            <a:r>
              <a:rPr lang="ru-RU" sz="1400" dirty="0">
                <a:ea typeface="Times New Roman" panose="02020603050405020304" pitchFamily="18" charset="0"/>
                <a:cs typeface="Arial" panose="020B0604020202020204" pitchFamily="34" charset="0"/>
              </a:rPr>
              <a:t>Государств с отчетами и направление запросов </a:t>
            </a:r>
            <a:r>
              <a:rPr lang="ru-RU" sz="1400" dirty="0">
                <a:ea typeface="Times New Roman" panose="02020603050405020304" pitchFamily="18" charset="0"/>
                <a:cs typeface="Arial" panose="020B0604020202020204" pitchFamily="34" charset="0"/>
              </a:rPr>
              <a:t>в регулирующие органы </a:t>
            </a:r>
            <a:r>
              <a:rPr lang="ru-RU" sz="1400" dirty="0" err="1">
                <a:ea typeface="Times New Roman" panose="02020603050405020304" pitchFamily="18" charset="0"/>
                <a:cs typeface="Arial" panose="020B0604020202020204" pitchFamily="34" charset="0"/>
              </a:rPr>
              <a:t>референтного</a:t>
            </a:r>
            <a:r>
              <a:rPr lang="ru-RU" sz="1400" dirty="0">
                <a:ea typeface="Times New Roman" panose="02020603050405020304" pitchFamily="18" charset="0"/>
                <a:cs typeface="Arial" panose="020B0604020202020204" pitchFamily="34" charset="0"/>
              </a:rPr>
              <a:t> </a:t>
            </a:r>
            <a:r>
              <a:rPr lang="ru-RU" sz="1400" dirty="0" smtClean="0">
                <a:ea typeface="Times New Roman" panose="02020603050405020304" pitchFamily="18" charset="0"/>
                <a:cs typeface="Arial" panose="020B0604020202020204" pitchFamily="34" charset="0"/>
              </a:rPr>
              <a:t>государства</a:t>
            </a:r>
            <a:r>
              <a:rPr lang="ru-RU" sz="1400" dirty="0">
                <a:ea typeface="Times New Roman" panose="02020603050405020304" pitchFamily="18" charset="0"/>
                <a:cs typeface="Arial" panose="020B0604020202020204" pitchFamily="34" charset="0"/>
              </a:rPr>
              <a:t>;</a:t>
            </a:r>
          </a:p>
          <a:p>
            <a:pPr marR="0">
              <a:spcBef>
                <a:spcPts val="0"/>
              </a:spcBef>
              <a:spcAft>
                <a:spcPts val="600"/>
              </a:spcAft>
            </a:pPr>
            <a:r>
              <a:rPr lang="ru-RU" sz="1400" dirty="0" smtClean="0">
                <a:ea typeface="Times New Roman" panose="02020603050405020304" pitchFamily="18" charset="0"/>
                <a:cs typeface="Arial" panose="020B0604020202020204" pitchFamily="34" charset="0"/>
              </a:rPr>
              <a:t>Общая </a:t>
            </a:r>
            <a:r>
              <a:rPr lang="ru-RU" sz="1400" dirty="0">
                <a:ea typeface="Times New Roman" panose="02020603050405020304" pitchFamily="18" charset="0"/>
                <a:cs typeface="Arial" panose="020B0604020202020204" pitchFamily="34" charset="0"/>
              </a:rPr>
              <a:t>процедура получения регистрации лекарственного </a:t>
            </a:r>
            <a:r>
              <a:rPr lang="ru-RU" sz="1400" dirty="0">
                <a:ea typeface="Times New Roman" panose="02020603050405020304" pitchFamily="18" charset="0"/>
                <a:cs typeface="Arial" panose="020B0604020202020204" pitchFamily="34" charset="0"/>
              </a:rPr>
              <a:t>средства займет </a:t>
            </a:r>
            <a:r>
              <a:rPr lang="ru-RU" sz="1400" dirty="0">
                <a:ea typeface="Times New Roman" panose="02020603050405020304" pitchFamily="18" charset="0"/>
                <a:cs typeface="Arial" panose="020B0604020202020204" pitchFamily="34" charset="0"/>
              </a:rPr>
              <a:t>210 дней. </a:t>
            </a:r>
            <a:endParaRPr lang="ru-RU" sz="1400" dirty="0">
              <a:ea typeface="Times New Roman" panose="02020603050405020304" pitchFamily="18" charset="0"/>
              <a:cs typeface="Arial" panose="020B0604020202020204" pitchFamily="34" charset="0"/>
            </a:endParaRPr>
          </a:p>
          <a:p>
            <a:pPr marR="0">
              <a:spcBef>
                <a:spcPts val="0"/>
              </a:spcBef>
              <a:spcAft>
                <a:spcPts val="600"/>
              </a:spcAft>
            </a:pPr>
            <a:r>
              <a:rPr lang="ru-RU" sz="1400" dirty="0" smtClean="0">
                <a:ea typeface="Times New Roman" panose="02020603050405020304" pitchFamily="18" charset="0"/>
                <a:cs typeface="Arial" panose="020B0604020202020204" pitchFamily="34" charset="0"/>
              </a:rPr>
              <a:t>Запрос Заявителей и получение на них ответов - 12 месяцев. </a:t>
            </a:r>
            <a:endParaRPr lang="ru-RU" sz="1400" dirty="0">
              <a:ea typeface="Times New Roman" panose="02020603050405020304" pitchFamily="18" charset="0"/>
              <a:cs typeface="Arial" panose="020B0604020202020204" pitchFamily="34" charset="0"/>
            </a:endParaRPr>
          </a:p>
          <a:p>
            <a:pPr marL="342900" marR="0" indent="-342900">
              <a:spcBef>
                <a:spcPts val="0"/>
              </a:spcBef>
              <a:spcAft>
                <a:spcPts val="600"/>
              </a:spcAft>
              <a:buFont typeface="Wingdings" panose="05000000000000000000" pitchFamily="2" charset="2"/>
              <a:buChar char="q"/>
            </a:pPr>
            <a:r>
              <a:rPr lang="ru-RU" sz="1400" dirty="0" smtClean="0">
                <a:ea typeface="Times New Roman" panose="02020603050405020304" pitchFamily="18" charset="0"/>
                <a:cs typeface="Arial" panose="020B0604020202020204" pitchFamily="34" charset="0"/>
              </a:rPr>
              <a:t>Направление заключительного экспертного отчета </a:t>
            </a:r>
            <a:r>
              <a:rPr lang="ru-RU" sz="1400" dirty="0" err="1">
                <a:ea typeface="Times New Roman" panose="02020603050405020304" pitchFamily="18" charset="0"/>
                <a:cs typeface="Arial" panose="020B0604020202020204" pitchFamily="34" charset="0"/>
              </a:rPr>
              <a:t>референтным</a:t>
            </a:r>
            <a:r>
              <a:rPr lang="ru-RU" sz="1400" dirty="0">
                <a:ea typeface="Times New Roman" panose="02020603050405020304" pitchFamily="18" charset="0"/>
                <a:cs typeface="Arial" panose="020B0604020202020204" pitchFamily="34" charset="0"/>
              </a:rPr>
              <a:t> государством другим странам-участникам </a:t>
            </a:r>
            <a:r>
              <a:rPr lang="ru-RU" sz="1400" dirty="0">
                <a:ea typeface="Times New Roman" panose="02020603050405020304" pitchFamily="18" charset="0"/>
                <a:cs typeface="Arial" panose="020B0604020202020204" pitchFamily="34" charset="0"/>
              </a:rPr>
              <a:t>ЕАЭС и </a:t>
            </a:r>
            <a:r>
              <a:rPr lang="ru-RU" sz="1400" dirty="0" smtClean="0">
                <a:ea typeface="Times New Roman" panose="02020603050405020304" pitchFamily="18" charset="0"/>
                <a:cs typeface="Arial" panose="020B0604020202020204" pitchFamily="34" charset="0"/>
              </a:rPr>
              <a:t>Заявителю</a:t>
            </a:r>
            <a:r>
              <a:rPr lang="ru-RU" sz="1400" dirty="0">
                <a:ea typeface="Times New Roman" panose="02020603050405020304" pitchFamily="18" charset="0"/>
                <a:cs typeface="Arial" panose="020B0604020202020204" pitchFamily="34" charset="0"/>
              </a:rPr>
              <a:t>;</a:t>
            </a:r>
          </a:p>
          <a:p>
            <a:pPr marL="342900" marR="0" indent="-342900">
              <a:spcBef>
                <a:spcPts val="0"/>
              </a:spcBef>
              <a:spcAft>
                <a:spcPts val="600"/>
              </a:spcAft>
              <a:buFont typeface="Wingdings" panose="05000000000000000000" pitchFamily="2" charset="2"/>
              <a:buChar char="q"/>
            </a:pPr>
            <a:r>
              <a:rPr lang="ru-RU" sz="1400" dirty="0" smtClean="0">
                <a:ea typeface="Times New Roman" panose="02020603050405020304" pitchFamily="18" charset="0"/>
                <a:cs typeface="Arial" panose="020B0604020202020204" pitchFamily="34" charset="0"/>
              </a:rPr>
              <a:t>Направление Заявителем заявления </a:t>
            </a:r>
            <a:r>
              <a:rPr lang="ru-RU" sz="1400" dirty="0">
                <a:ea typeface="Times New Roman" panose="02020603050405020304" pitchFamily="18" charset="0"/>
                <a:cs typeface="Arial" panose="020B0604020202020204" pitchFamily="34" charset="0"/>
              </a:rPr>
              <a:t>в органы </a:t>
            </a:r>
            <a:r>
              <a:rPr lang="ru-RU" sz="1400" dirty="0" err="1">
                <a:ea typeface="Times New Roman" panose="02020603050405020304" pitchFamily="18" charset="0"/>
                <a:cs typeface="Arial" panose="020B0604020202020204" pitchFamily="34" charset="0"/>
              </a:rPr>
              <a:t>референтного</a:t>
            </a:r>
            <a:r>
              <a:rPr lang="ru-RU" sz="1400" dirty="0">
                <a:ea typeface="Times New Roman" panose="02020603050405020304" pitchFamily="18" charset="0"/>
                <a:cs typeface="Arial" panose="020B0604020202020204" pitchFamily="34" charset="0"/>
              </a:rPr>
              <a:t> </a:t>
            </a:r>
            <a:r>
              <a:rPr lang="ru-RU" sz="1400" dirty="0" smtClean="0">
                <a:ea typeface="Times New Roman" panose="02020603050405020304" pitchFamily="18" charset="0"/>
                <a:cs typeface="Arial" panose="020B0604020202020204" pitchFamily="34" charset="0"/>
              </a:rPr>
              <a:t>государства. Собственно процедура </a:t>
            </a:r>
            <a:r>
              <a:rPr lang="ru-RU" sz="1400" dirty="0">
                <a:ea typeface="Times New Roman" panose="02020603050405020304" pitchFamily="18" charset="0"/>
                <a:cs typeface="Arial" panose="020B0604020202020204" pitchFamily="34" charset="0"/>
              </a:rPr>
              <a:t>взаимного </a:t>
            </a:r>
            <a:r>
              <a:rPr lang="ru-RU" sz="1400" dirty="0" smtClean="0">
                <a:ea typeface="Times New Roman" panose="02020603050405020304" pitchFamily="18" charset="0"/>
                <a:cs typeface="Arial" panose="020B0604020202020204" pitchFamily="34" charset="0"/>
              </a:rPr>
              <a:t>признания (экспертиза </a:t>
            </a:r>
            <a:r>
              <a:rPr lang="ru-RU" sz="1400" dirty="0">
                <a:ea typeface="Times New Roman" panose="02020603050405020304" pitchFamily="18" charset="0"/>
                <a:cs typeface="Arial" panose="020B0604020202020204" pitchFamily="34" charset="0"/>
              </a:rPr>
              <a:t>уже не документов, а экспертного заключения рефератного </a:t>
            </a:r>
            <a:r>
              <a:rPr lang="ru-RU" sz="1400" dirty="0" smtClean="0">
                <a:ea typeface="Times New Roman" panose="02020603050405020304" pitchFamily="18" charset="0"/>
                <a:cs typeface="Arial" panose="020B0604020202020204" pitchFamily="34" charset="0"/>
              </a:rPr>
              <a:t>государства). </a:t>
            </a:r>
          </a:p>
        </p:txBody>
      </p:sp>
      <p:sp>
        <p:nvSpPr>
          <p:cNvPr id="3" name="Down Arrow 2"/>
          <p:cNvSpPr/>
          <p:nvPr/>
        </p:nvSpPr>
        <p:spPr>
          <a:xfrm>
            <a:off x="3803715" y="5585381"/>
            <a:ext cx="1366886" cy="82013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923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280" y="1346422"/>
            <a:ext cx="8717437" cy="3570208"/>
          </a:xfrm>
          <a:prstGeom prst="rect">
            <a:avLst/>
          </a:prstGeom>
        </p:spPr>
        <p:txBody>
          <a:bodyPr wrap="square">
            <a:spAutoFit/>
          </a:bodyPr>
          <a:lstStyle/>
          <a:p>
            <a:pPr marL="342900" indent="-342900" algn="just">
              <a:spcBef>
                <a:spcPts val="0"/>
              </a:spcBef>
              <a:spcAft>
                <a:spcPts val="600"/>
              </a:spcAft>
              <a:buFont typeface="Wingdings" panose="05000000000000000000" pitchFamily="2" charset="2"/>
              <a:buChar char="Ø"/>
            </a:pPr>
            <a:r>
              <a:rPr lang="ru-RU" sz="1400" dirty="0" smtClean="0">
                <a:ea typeface="Times New Roman" panose="02020603050405020304" pitchFamily="18" charset="0"/>
                <a:cs typeface="Arial" panose="020B0604020202020204" pitchFamily="34" charset="0"/>
              </a:rPr>
              <a:t>Неизвестно</a:t>
            </a:r>
            <a:r>
              <a:rPr lang="ru-RU" sz="1400" dirty="0">
                <a:ea typeface="Times New Roman" panose="02020603050405020304" pitchFamily="18" charset="0"/>
                <a:cs typeface="Arial" panose="020B0604020202020204" pitchFamily="34" charset="0"/>
              </a:rPr>
              <a:t>, будут ли вводиться какие-либо ограничения по национальной принадлежности заявителя, в частности неясно, смогут ли россияне подавать свои заявления в любое бюро, расположенное в одной из пяти стран, или будут ограничены только российскими учреждениями; </a:t>
            </a:r>
          </a:p>
          <a:p>
            <a:pPr marL="342900" indent="-342900" algn="just">
              <a:spcBef>
                <a:spcPts val="0"/>
              </a:spcBef>
              <a:spcAft>
                <a:spcPts val="600"/>
              </a:spcAft>
              <a:buFont typeface="Wingdings" panose="05000000000000000000" pitchFamily="2" charset="2"/>
              <a:buChar char="Ø"/>
            </a:pPr>
            <a:r>
              <a:rPr lang="ru-RU" sz="1400" dirty="0">
                <a:ea typeface="Times New Roman" panose="02020603050405020304" pitchFamily="18" charset="0"/>
                <a:cs typeface="Arial" panose="020B0604020202020204" pitchFamily="34" charset="0"/>
              </a:rPr>
              <a:t>Составление отчета - дополнительная </a:t>
            </a:r>
            <a:r>
              <a:rPr lang="ru-RU" sz="1400" dirty="0">
                <a:ea typeface="Times New Roman" panose="02020603050405020304" pitchFamily="18" charset="0"/>
                <a:cs typeface="Arial" panose="020B0604020202020204" pitchFamily="34" charset="0"/>
              </a:rPr>
              <a:t>нагрузка на экспертные центры средств медицинского </a:t>
            </a:r>
            <a:r>
              <a:rPr lang="ru-RU" sz="1400" dirty="0">
                <a:ea typeface="Times New Roman" panose="02020603050405020304" pitchFamily="18" charset="0"/>
                <a:cs typeface="Arial" panose="020B0604020202020204" pitchFamily="34" charset="0"/>
              </a:rPr>
              <a:t>применения;</a:t>
            </a:r>
            <a:endParaRPr lang="ru-RU" sz="1400" dirty="0">
              <a:ea typeface="Times New Roman" panose="02020603050405020304" pitchFamily="18" charset="0"/>
              <a:cs typeface="Arial" panose="020B0604020202020204" pitchFamily="34" charset="0"/>
            </a:endParaRPr>
          </a:p>
          <a:p>
            <a:pPr marL="342900" indent="-342900" algn="just">
              <a:spcBef>
                <a:spcPts val="0"/>
              </a:spcBef>
              <a:spcAft>
                <a:spcPts val="600"/>
              </a:spcAft>
              <a:buFont typeface="Wingdings" panose="05000000000000000000" pitchFamily="2" charset="2"/>
              <a:buChar char="Ø"/>
            </a:pPr>
            <a:r>
              <a:rPr lang="ru-RU" sz="1400" dirty="0">
                <a:ea typeface="Times New Roman" panose="02020603050405020304" pitchFamily="18" charset="0"/>
                <a:cs typeface="Arial" panose="020B0604020202020204" pitchFamily="34" charset="0"/>
              </a:rPr>
              <a:t>Отчет </a:t>
            </a:r>
            <a:r>
              <a:rPr lang="ru-RU" sz="1400" dirty="0">
                <a:ea typeface="Times New Roman" panose="02020603050405020304" pitchFamily="18" charset="0"/>
                <a:cs typeface="Arial" panose="020B0604020202020204" pitchFamily="34" charset="0"/>
              </a:rPr>
              <a:t>на выходе не устроит членов ЕАЭС вследствие противоречий между экспертными сообществами разных </a:t>
            </a:r>
            <a:r>
              <a:rPr lang="ru-RU" sz="1400" dirty="0">
                <a:ea typeface="Times New Roman" panose="02020603050405020304" pitchFamily="18" charset="0"/>
                <a:cs typeface="Arial" panose="020B0604020202020204" pitchFamily="34" charset="0"/>
              </a:rPr>
              <a:t>стран;</a:t>
            </a:r>
          </a:p>
          <a:p>
            <a:pPr marL="342900" indent="-342900" algn="just">
              <a:spcBef>
                <a:spcPts val="0"/>
              </a:spcBef>
              <a:spcAft>
                <a:spcPts val="600"/>
              </a:spcAft>
              <a:buFont typeface="Wingdings" panose="05000000000000000000" pitchFamily="2" charset="2"/>
              <a:buChar char="Ø"/>
            </a:pPr>
            <a:r>
              <a:rPr lang="ru-RU" sz="1400" dirty="0">
                <a:ea typeface="Times New Roman" panose="02020603050405020304" pitchFamily="18" charset="0"/>
                <a:cs typeface="Arial" panose="020B0604020202020204" pitchFamily="34" charset="0"/>
              </a:rPr>
              <a:t>Опасность непризнания государствами результатов </a:t>
            </a:r>
            <a:r>
              <a:rPr lang="ru-RU" sz="1400" dirty="0">
                <a:ea typeface="Times New Roman" panose="02020603050405020304" pitchFamily="18" charset="0"/>
                <a:cs typeface="Arial" panose="020B0604020202020204" pitchFamily="34" charset="0"/>
              </a:rPr>
              <a:t>заключительного экспертного </a:t>
            </a:r>
            <a:r>
              <a:rPr lang="ru-RU" sz="1400" dirty="0">
                <a:ea typeface="Times New Roman" panose="02020603050405020304" pitchFamily="18" charset="0"/>
                <a:cs typeface="Arial" panose="020B0604020202020204" pitchFamily="34" charset="0"/>
              </a:rPr>
              <a:t>отчета =</a:t>
            </a:r>
            <a:r>
              <a:rPr lang="en-US" sz="1400" dirty="0">
                <a:ea typeface="Times New Roman" panose="02020603050405020304" pitchFamily="18" charset="0"/>
                <a:cs typeface="Arial" panose="020B0604020202020204" pitchFamily="34" charset="0"/>
              </a:rPr>
              <a:t>&gt;</a:t>
            </a:r>
            <a:r>
              <a:rPr lang="ru-RU" sz="1400" dirty="0">
                <a:ea typeface="Times New Roman" panose="02020603050405020304" pitchFamily="18" charset="0"/>
                <a:cs typeface="Arial" panose="020B0604020202020204" pitchFamily="34" charset="0"/>
              </a:rPr>
              <a:t> </a:t>
            </a:r>
            <a:r>
              <a:rPr lang="ru-RU" sz="1400" dirty="0">
                <a:ea typeface="Times New Roman" panose="02020603050405020304" pitchFamily="18" charset="0"/>
                <a:cs typeface="Arial" panose="020B0604020202020204" pitchFamily="34" charset="0"/>
              </a:rPr>
              <a:t>на территории некоторых стран-участниц регистрация лекарственных препаратов проведена не </a:t>
            </a:r>
            <a:r>
              <a:rPr lang="ru-RU" sz="1400" dirty="0" smtClean="0">
                <a:ea typeface="Times New Roman" panose="02020603050405020304" pitchFamily="18" charset="0"/>
                <a:cs typeface="Arial" panose="020B0604020202020204" pitchFamily="34" charset="0"/>
              </a:rPr>
              <a:t>будет;</a:t>
            </a:r>
          </a:p>
          <a:p>
            <a:pPr marL="342900" indent="-342900" algn="just">
              <a:spcBef>
                <a:spcPts val="0"/>
              </a:spcBef>
              <a:spcAft>
                <a:spcPts val="600"/>
              </a:spcAft>
              <a:buFont typeface="Wingdings" panose="05000000000000000000" pitchFamily="2" charset="2"/>
              <a:buChar char="Ø"/>
            </a:pPr>
            <a:r>
              <a:rPr lang="ru-RU" sz="1400" dirty="0" smtClean="0"/>
              <a:t>Непонятно</a:t>
            </a:r>
            <a:r>
              <a:rPr lang="ru-RU" sz="1400" dirty="0"/>
              <a:t>, которая из пяти стран будет выбрана в качестве </a:t>
            </a:r>
            <a:r>
              <a:rPr lang="ru-RU" sz="1400" dirty="0" err="1"/>
              <a:t>референтного</a:t>
            </a:r>
            <a:r>
              <a:rPr lang="ru-RU" sz="1400" dirty="0"/>
              <a:t> </a:t>
            </a:r>
            <a:r>
              <a:rPr lang="ru-RU" sz="1400" dirty="0" smtClean="0"/>
              <a:t>государства;</a:t>
            </a:r>
          </a:p>
          <a:p>
            <a:pPr marL="342900" indent="-342900" algn="just">
              <a:spcBef>
                <a:spcPts val="0"/>
              </a:spcBef>
              <a:spcAft>
                <a:spcPts val="600"/>
              </a:spcAft>
              <a:buFont typeface="Wingdings" panose="05000000000000000000" pitchFamily="2" charset="2"/>
              <a:buChar char="Ø"/>
            </a:pPr>
            <a:r>
              <a:rPr lang="ru-RU" sz="1400" dirty="0" smtClean="0"/>
              <a:t>Дополнительные процедуры в отношении регистрационного досье ввиду несогласия с решением </a:t>
            </a:r>
            <a:r>
              <a:rPr lang="ru-RU" sz="1400" dirty="0" err="1" smtClean="0"/>
              <a:t>референтного</a:t>
            </a:r>
            <a:r>
              <a:rPr lang="ru-RU" sz="1400" dirty="0" smtClean="0"/>
              <a:t> государства;</a:t>
            </a:r>
          </a:p>
          <a:p>
            <a:pPr marL="342900" indent="-342900" algn="just">
              <a:spcBef>
                <a:spcPts val="0"/>
              </a:spcBef>
              <a:spcAft>
                <a:spcPts val="600"/>
              </a:spcAft>
              <a:buFont typeface="Wingdings" panose="05000000000000000000" pitchFamily="2" charset="2"/>
              <a:buChar char="Ø"/>
            </a:pPr>
            <a:endParaRPr lang="en-US" sz="1400" dirty="0">
              <a:ea typeface="Times New Roman" panose="02020603050405020304" pitchFamily="18" charset="0"/>
              <a:cs typeface="Arial" panose="020B0604020202020204" pitchFamily="34" charset="0"/>
            </a:endParaRPr>
          </a:p>
        </p:txBody>
      </p:sp>
      <p:sp>
        <p:nvSpPr>
          <p:cNvPr id="4" name="Заголовок 1"/>
          <p:cNvSpPr txBox="1">
            <a:spLocks/>
          </p:cNvSpPr>
          <p:nvPr/>
        </p:nvSpPr>
        <p:spPr bwMode="auto">
          <a:xfrm>
            <a:off x="0" y="24118"/>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ru-RU" sz="3000" smtClean="0">
                <a:solidFill>
                  <a:schemeClr val="tx2"/>
                </a:solidFill>
                <a:effectLst>
                  <a:outerShdw blurRad="38100" dist="38100" dir="2700000" algn="tl">
                    <a:srgbClr val="000000">
                      <a:alpha val="43137"/>
                    </a:srgbClr>
                  </a:outerShdw>
                </a:effectLst>
                <a:latin typeface="Corbel" panose="020B0503020204020204" pitchFamily="34" charset="0"/>
              </a:rPr>
              <a:t>Единая процедура регистрации лекарственных средств</a:t>
            </a:r>
            <a:endParaRPr lang="ru-RU" sz="3000" dirty="0">
              <a:solidFill>
                <a:schemeClr val="tx2"/>
              </a:solidFill>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3421380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4118"/>
            <a:ext cx="9144000" cy="1143000"/>
          </a:xfrm>
        </p:spPr>
        <p:txBody>
          <a:bodyPr/>
          <a:lstStyle/>
          <a:p>
            <a:r>
              <a:rPr lang="ru-RU" sz="3000" dirty="0" smtClean="0">
                <a:solidFill>
                  <a:schemeClr val="tx2"/>
                </a:solidFill>
                <a:effectLst>
                  <a:outerShdw blurRad="38100" dist="38100" dir="2700000" algn="tl">
                    <a:srgbClr val="000000">
                      <a:alpha val="43137"/>
                    </a:srgbClr>
                  </a:outerShdw>
                </a:effectLst>
                <a:latin typeface="Corbel" panose="020B0503020204020204" pitchFamily="34" charset="0"/>
              </a:rPr>
              <a:t>Единая процедура регистрации лекарственных средств</a:t>
            </a:r>
            <a:endParaRPr lang="ru-RU" sz="3000" dirty="0">
              <a:solidFill>
                <a:schemeClr val="tx2"/>
              </a:solidFill>
              <a:effectLst>
                <a:outerShdw blurRad="38100" dist="38100" dir="2700000" algn="tl">
                  <a:srgbClr val="000000">
                    <a:alpha val="43137"/>
                  </a:srgbClr>
                </a:outerShdw>
              </a:effectLst>
              <a:latin typeface="Corbel" panose="020B0503020204020204" pitchFamily="34" charset="0"/>
            </a:endParaRPr>
          </a:p>
        </p:txBody>
      </p:sp>
      <p:sp>
        <p:nvSpPr>
          <p:cNvPr id="7" name="Прямоугольник 6"/>
          <p:cNvSpPr/>
          <p:nvPr/>
        </p:nvSpPr>
        <p:spPr>
          <a:xfrm>
            <a:off x="334652" y="1353157"/>
            <a:ext cx="8639666" cy="2554545"/>
          </a:xfrm>
          <a:prstGeom prst="rect">
            <a:avLst/>
          </a:prstGeom>
        </p:spPr>
        <p:txBody>
          <a:bodyPr wrap="square">
            <a:spAutoFit/>
          </a:bodyPr>
          <a:lstStyle/>
          <a:p>
            <a:pPr algn="just">
              <a:spcAft>
                <a:spcPts val="600"/>
              </a:spcAft>
            </a:pPr>
            <a:r>
              <a:rPr lang="ru-RU" sz="1400" dirty="0" smtClean="0"/>
              <a:t>Предполагается </a:t>
            </a:r>
            <a:r>
              <a:rPr lang="ru-RU" sz="1400" dirty="0"/>
              <a:t>введение двух систем регистрации лекарственных средств, основная из которых – </a:t>
            </a:r>
            <a:endParaRPr lang="ru-RU" sz="1400" dirty="0" smtClean="0"/>
          </a:p>
          <a:p>
            <a:pPr algn="just">
              <a:spcAft>
                <a:spcPts val="600"/>
              </a:spcAft>
            </a:pPr>
            <a:r>
              <a:rPr lang="ru-RU" sz="1400" b="1" i="1" dirty="0" smtClean="0">
                <a:solidFill>
                  <a:schemeClr val="tx2"/>
                </a:solidFill>
              </a:rPr>
              <a:t>Децентрализованная процедура:</a:t>
            </a:r>
          </a:p>
          <a:p>
            <a:pPr marL="285750" indent="-285750" algn="just">
              <a:spcAft>
                <a:spcPts val="600"/>
              </a:spcAft>
              <a:buFont typeface="Wingdings" panose="05000000000000000000" pitchFamily="2" charset="2"/>
              <a:buChar char="q"/>
            </a:pPr>
            <a:r>
              <a:rPr lang="ru-RU" sz="1400" dirty="0"/>
              <a:t>заявитель подает заявление в </a:t>
            </a:r>
            <a:r>
              <a:rPr lang="ru-RU" sz="1400" dirty="0" err="1"/>
              <a:t>референтное</a:t>
            </a:r>
            <a:r>
              <a:rPr lang="ru-RU" sz="1400" dirty="0"/>
              <a:t> государство и, одновременно с этим, в другие государства, где он планирует осуществить данную </a:t>
            </a:r>
            <a:r>
              <a:rPr lang="ru-RU" sz="1400" dirty="0" smtClean="0"/>
              <a:t>регистрацию;</a:t>
            </a:r>
          </a:p>
          <a:p>
            <a:pPr marL="285750" indent="-285750" algn="just">
              <a:spcAft>
                <a:spcPts val="600"/>
              </a:spcAft>
              <a:buFont typeface="Wingdings" panose="05000000000000000000" pitchFamily="2" charset="2"/>
              <a:buChar char="q"/>
            </a:pPr>
            <a:r>
              <a:rPr lang="ru-RU" sz="1400" dirty="0"/>
              <a:t>Экспертиза должна осуществляться при коммуникации регистрационных органов, однако механизм такой коммуникации не определен до сих пор.</a:t>
            </a:r>
            <a:endParaRPr lang="en-US" sz="1400" dirty="0"/>
          </a:p>
          <a:p>
            <a:pPr algn="just"/>
            <a:endParaRPr lang="ru-RU" sz="1400" dirty="0" smtClean="0"/>
          </a:p>
          <a:p>
            <a:pPr algn="just"/>
            <a:endParaRPr lang="ru-RU" sz="1400" dirty="0" smtClean="0"/>
          </a:p>
          <a:p>
            <a:pPr algn="just"/>
            <a:endParaRPr lang="ru-RU" sz="1400" dirty="0"/>
          </a:p>
          <a:p>
            <a:pPr algn="just"/>
            <a:endParaRPr lang="ru-RU" sz="1400" dirty="0"/>
          </a:p>
        </p:txBody>
      </p:sp>
      <p:sp>
        <p:nvSpPr>
          <p:cNvPr id="4" name="Rectangle 3"/>
          <p:cNvSpPr/>
          <p:nvPr/>
        </p:nvSpPr>
        <p:spPr>
          <a:xfrm>
            <a:off x="334652" y="4513830"/>
            <a:ext cx="8187180" cy="1323439"/>
          </a:xfrm>
          <a:prstGeom prst="rect">
            <a:avLst/>
          </a:prstGeom>
        </p:spPr>
        <p:txBody>
          <a:bodyPr wrap="square">
            <a:spAutoFit/>
          </a:bodyPr>
          <a:lstStyle/>
          <a:p>
            <a:pPr marL="285750" indent="-285750" algn="just">
              <a:spcAft>
                <a:spcPts val="600"/>
              </a:spcAft>
              <a:buFont typeface="Wingdings" panose="05000000000000000000" pitchFamily="2" charset="2"/>
              <a:buChar char="Ø"/>
            </a:pPr>
            <a:r>
              <a:rPr lang="ru-RU" sz="1400" dirty="0"/>
              <a:t>Данные о регистрации должны быть обозначены на упаковке с использованием национального языка стран, где этот препарат будет иметь хождение. </a:t>
            </a:r>
          </a:p>
          <a:p>
            <a:pPr marL="285750" indent="-285750" algn="just">
              <a:spcAft>
                <a:spcPts val="600"/>
              </a:spcAft>
              <a:buFont typeface="Wingdings" panose="05000000000000000000" pitchFamily="2" charset="2"/>
              <a:buChar char="Ø"/>
            </a:pPr>
            <a:r>
              <a:rPr lang="ru-RU" sz="1400" dirty="0"/>
              <a:t>Каждая страна может настаивать на внесении изменений по медицинскому применению согласно своим требованиям. </a:t>
            </a:r>
          </a:p>
          <a:p>
            <a:pPr marL="285750" indent="-285750" algn="just">
              <a:spcAft>
                <a:spcPts val="600"/>
              </a:spcAft>
              <a:buFont typeface="Wingdings" panose="05000000000000000000" pitchFamily="2" charset="2"/>
              <a:buChar char="Ø"/>
            </a:pPr>
            <a:r>
              <a:rPr lang="ru-RU" sz="1400" dirty="0"/>
              <a:t>В этой связи есть большие опасения, что система в заявленном виде работать не будет. </a:t>
            </a:r>
          </a:p>
        </p:txBody>
      </p:sp>
      <p:sp>
        <p:nvSpPr>
          <p:cNvPr id="6" name="Down Arrow 5"/>
          <p:cNvSpPr/>
          <p:nvPr/>
        </p:nvSpPr>
        <p:spPr>
          <a:xfrm>
            <a:off x="3747155" y="3464198"/>
            <a:ext cx="1102936" cy="88700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0766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02" y="-213878"/>
            <a:ext cx="8229600" cy="1143000"/>
          </a:xfrm>
        </p:spPr>
        <p:txBody>
          <a:bodyPr/>
          <a:lstStyle/>
          <a:p>
            <a:r>
              <a:rPr lang="ru-RU" sz="3000" dirty="0" smtClean="0">
                <a:solidFill>
                  <a:schemeClr val="tx2"/>
                </a:solidFill>
                <a:effectLst>
                  <a:outerShdw blurRad="38100" dist="38100" dir="2700000" algn="tl">
                    <a:srgbClr val="000000">
                      <a:alpha val="43137"/>
                    </a:srgbClr>
                  </a:outerShdw>
                </a:effectLst>
                <a:latin typeface="Corbel" panose="020B0503020204020204" pitchFamily="34" charset="0"/>
              </a:rPr>
              <a:t>ЕАЭС и ВТО </a:t>
            </a:r>
            <a:endParaRPr lang="ru-RU" sz="3000" dirty="0">
              <a:solidFill>
                <a:schemeClr val="tx2"/>
              </a:solidFill>
              <a:effectLst>
                <a:outerShdw blurRad="38100" dist="38100" dir="2700000" algn="tl">
                  <a:srgbClr val="000000">
                    <a:alpha val="43137"/>
                  </a:srgbClr>
                </a:outerShdw>
              </a:effectLst>
              <a:latin typeface="Corbel" panose="020B0503020204020204"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42979" r="55811" b="31165"/>
          <a:stretch/>
        </p:blipFill>
        <p:spPr bwMode="auto">
          <a:xfrm>
            <a:off x="4928993" y="4133587"/>
            <a:ext cx="3350712" cy="221911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4825" t="37329" r="48688" b="25513"/>
          <a:stretch/>
        </p:blipFill>
        <p:spPr bwMode="auto">
          <a:xfrm>
            <a:off x="256784" y="1843520"/>
            <a:ext cx="4091047" cy="234236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4359058" y="1843521"/>
            <a:ext cx="4572000" cy="2462213"/>
          </a:xfrm>
          <a:prstGeom prst="rect">
            <a:avLst/>
          </a:prstGeom>
        </p:spPr>
        <p:txBody>
          <a:bodyPr>
            <a:spAutoFit/>
          </a:bodyPr>
          <a:lstStyle/>
          <a:p>
            <a:pPr algn="just"/>
            <a:r>
              <a:rPr lang="ru-RU" sz="1400" b="1" dirty="0" smtClean="0">
                <a:solidFill>
                  <a:schemeClr val="tx2"/>
                </a:solidFill>
              </a:rPr>
              <a:t>Соглашения в рамках ВТО по вопросам нетарифного регулирования: </a:t>
            </a:r>
          </a:p>
          <a:p>
            <a:pPr marL="285750" indent="-285750" algn="just">
              <a:buFont typeface="Arial" panose="020B0604020202020204" pitchFamily="34" charset="0"/>
              <a:buChar char="•"/>
            </a:pPr>
            <a:r>
              <a:rPr lang="ru-RU" sz="1400" dirty="0" smtClean="0"/>
              <a:t>Соглашение </a:t>
            </a:r>
            <a:r>
              <a:rPr lang="ru-RU" sz="1400" dirty="0"/>
              <a:t>по субсидиям и компенсационным мерам (ССКМ</a:t>
            </a:r>
            <a:r>
              <a:rPr lang="ru-RU" sz="1400" dirty="0" smtClean="0"/>
              <a:t>);</a:t>
            </a:r>
          </a:p>
          <a:p>
            <a:pPr marL="285750" indent="-285750" algn="just">
              <a:buFont typeface="Arial" panose="020B0604020202020204" pitchFamily="34" charset="0"/>
              <a:buChar char="•"/>
            </a:pPr>
            <a:r>
              <a:rPr lang="ru-RU" sz="1400" dirty="0"/>
              <a:t>Соглашения по техническим барьерам в торговле (Соглашение по ТБТ) и Соглашение по применению санитарных и фитосанитарных мер (Соглашение по СФС</a:t>
            </a:r>
            <a:r>
              <a:rPr lang="ru-RU" sz="1400" dirty="0" smtClean="0"/>
              <a:t>);</a:t>
            </a:r>
          </a:p>
          <a:p>
            <a:pPr marL="285750" indent="-285750" algn="just">
              <a:buFont typeface="Arial" panose="020B0604020202020204" pitchFamily="34" charset="0"/>
              <a:buChar char="•"/>
            </a:pPr>
            <a:r>
              <a:rPr lang="ru-RU" sz="1400" dirty="0" smtClean="0"/>
              <a:t>Соглашении </a:t>
            </a:r>
            <a:r>
              <a:rPr lang="ru-RU" sz="1400" dirty="0"/>
              <a:t>ВТО по применению санитарных и фитосанитарных </a:t>
            </a:r>
            <a:r>
              <a:rPr lang="ru-RU" sz="1400" dirty="0" smtClean="0"/>
              <a:t>мер</a:t>
            </a:r>
            <a:r>
              <a:rPr lang="ru-RU" sz="1400" dirty="0"/>
              <a:t> </a:t>
            </a:r>
            <a:r>
              <a:rPr lang="ru-RU" sz="1400" dirty="0" smtClean="0"/>
              <a:t>и др.</a:t>
            </a:r>
            <a:endParaRPr lang="ru-RU" sz="1400" dirty="0"/>
          </a:p>
          <a:p>
            <a:pPr algn="just"/>
            <a:endParaRPr lang="ru-RU" sz="1400" dirty="0"/>
          </a:p>
        </p:txBody>
      </p:sp>
      <p:sp>
        <p:nvSpPr>
          <p:cNvPr id="10" name="Прямоугольник 9"/>
          <p:cNvSpPr/>
          <p:nvPr/>
        </p:nvSpPr>
        <p:spPr>
          <a:xfrm>
            <a:off x="265134" y="4453025"/>
            <a:ext cx="4572000" cy="1815882"/>
          </a:xfrm>
          <a:prstGeom prst="rect">
            <a:avLst/>
          </a:prstGeom>
        </p:spPr>
        <p:txBody>
          <a:bodyPr>
            <a:spAutoFit/>
          </a:bodyPr>
          <a:lstStyle/>
          <a:p>
            <a:pPr algn="just"/>
            <a:r>
              <a:rPr lang="ru-RU" sz="1400" b="1" dirty="0" smtClean="0">
                <a:solidFill>
                  <a:schemeClr val="tx2"/>
                </a:solidFill>
              </a:rPr>
              <a:t>Различный статус стран-членов ЕАЭС во Всемирной Торговой Организации. </a:t>
            </a:r>
          </a:p>
          <a:p>
            <a:pPr algn="just"/>
            <a:r>
              <a:rPr lang="ru-RU" sz="1400" dirty="0" smtClean="0"/>
              <a:t>Россия, Армения и Киргизия являются членами ВТО;</a:t>
            </a:r>
          </a:p>
          <a:p>
            <a:pPr algn="just"/>
            <a:r>
              <a:rPr lang="ru-RU" sz="1400" dirty="0" smtClean="0"/>
              <a:t>Республика Казахстан находится на стадии переговорного процесса о присоединении; Перспективы присоединения Белоруссии остаются неопределёнными.</a:t>
            </a:r>
            <a:endParaRPr lang="ru-RU" sz="1400" dirty="0"/>
          </a:p>
        </p:txBody>
      </p:sp>
      <p:sp>
        <p:nvSpPr>
          <p:cNvPr id="5" name="Прямоугольник 4"/>
          <p:cNvSpPr/>
          <p:nvPr/>
        </p:nvSpPr>
        <p:spPr>
          <a:xfrm>
            <a:off x="169102" y="555918"/>
            <a:ext cx="8736903" cy="1169551"/>
          </a:xfrm>
          <a:prstGeom prst="rect">
            <a:avLst/>
          </a:prstGeom>
        </p:spPr>
        <p:txBody>
          <a:bodyPr wrap="square">
            <a:spAutoFit/>
          </a:bodyPr>
          <a:lstStyle/>
          <a:p>
            <a:pPr algn="just"/>
            <a:r>
              <a:rPr lang="ru-RU" sz="1400" dirty="0"/>
              <a:t>Статьей XI ГАТТ определено: «…ни один из членов ВТО не должен устанавливать или сохранять на ввоз любого товара из территории другого члена ВТО или на продажу для экспорта любого товара, предназначаемого для ввоза на территорию другого члена ВТО, никаких запрещений или ограничений, будь то в форме квот, импортных или экспортных лицензий или других мер, кроме таможенных пошлин, налогов или других сборов»</a:t>
            </a:r>
          </a:p>
        </p:txBody>
      </p:sp>
    </p:spTree>
    <p:extLst>
      <p:ext uri="{BB962C8B-B14F-4D97-AF65-F5344CB8AC3E}">
        <p14:creationId xmlns:p14="http://schemas.microsoft.com/office/powerpoint/2010/main" val="2707689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bwMode="auto">
          <a:xfrm>
            <a:off x="0" y="-188826"/>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ru-RU" sz="3000" dirty="0" smtClean="0">
                <a:solidFill>
                  <a:schemeClr val="tx2"/>
                </a:solidFill>
                <a:effectLst>
                  <a:outerShdw blurRad="38100" dist="38100" dir="2700000" algn="tl">
                    <a:srgbClr val="000000">
                      <a:alpha val="43137"/>
                    </a:srgbClr>
                  </a:outerShdw>
                </a:effectLst>
                <a:latin typeface="Corbel" panose="020B0503020204020204" pitchFamily="34" charset="0"/>
              </a:rPr>
              <a:t>Заключительные положения</a:t>
            </a:r>
            <a:endParaRPr lang="ru-RU" sz="3000" dirty="0">
              <a:solidFill>
                <a:schemeClr val="tx2"/>
              </a:solidFill>
              <a:effectLst>
                <a:outerShdw blurRad="38100" dist="38100" dir="2700000" algn="tl">
                  <a:srgbClr val="000000">
                    <a:alpha val="43137"/>
                  </a:srgbClr>
                </a:outerShdw>
              </a:effectLst>
              <a:latin typeface="Corbel" panose="020B0503020204020204" pitchFamily="34" charset="0"/>
            </a:endParaRPr>
          </a:p>
        </p:txBody>
      </p:sp>
      <p:sp>
        <p:nvSpPr>
          <p:cNvPr id="5" name="Прямоугольник 4"/>
          <p:cNvSpPr/>
          <p:nvPr/>
        </p:nvSpPr>
        <p:spPr>
          <a:xfrm>
            <a:off x="250521" y="872721"/>
            <a:ext cx="8617906" cy="2277547"/>
          </a:xfrm>
          <a:prstGeom prst="rect">
            <a:avLst/>
          </a:prstGeom>
        </p:spPr>
        <p:txBody>
          <a:bodyPr wrap="square">
            <a:spAutoFit/>
          </a:bodyPr>
          <a:lstStyle/>
          <a:p>
            <a:pPr marL="285750" indent="-285750" algn="just">
              <a:buFont typeface="Arial" panose="020B0604020202020204" pitchFamily="34" charset="0"/>
              <a:buChar char="•"/>
            </a:pPr>
            <a:r>
              <a:rPr lang="ru-RU" sz="1400" dirty="0" smtClean="0"/>
              <a:t>Распространенная </a:t>
            </a:r>
            <a:r>
              <a:rPr lang="ru-RU" sz="1400" dirty="0"/>
              <a:t>практика применения нетарифных </a:t>
            </a:r>
            <a:r>
              <a:rPr lang="ru-RU" sz="1400" dirty="0" smtClean="0"/>
              <a:t>мер препятствует экономическому </a:t>
            </a:r>
            <a:r>
              <a:rPr lang="ru-RU" sz="1400" dirty="0"/>
              <a:t>росту стран </a:t>
            </a:r>
            <a:r>
              <a:rPr lang="ru-RU" sz="1400" dirty="0" smtClean="0"/>
              <a:t>Союза;</a:t>
            </a:r>
          </a:p>
          <a:p>
            <a:pPr marL="285750" indent="-285750" algn="just">
              <a:buFont typeface="Arial" panose="020B0604020202020204" pitchFamily="34" charset="0"/>
              <a:buChar char="•"/>
            </a:pPr>
            <a:r>
              <a:rPr lang="ru-RU" sz="1400" dirty="0"/>
              <a:t>Возможность установления нетарифных мер на национальном уровне странами-членами ЕАЭС;</a:t>
            </a:r>
          </a:p>
          <a:p>
            <a:pPr marL="285750" indent="-285750" algn="just">
              <a:buFont typeface="Arial" panose="020B0604020202020204" pitchFamily="34" charset="0"/>
              <a:buChar char="•"/>
            </a:pPr>
            <a:r>
              <a:rPr lang="ru-RU" sz="1400" dirty="0" smtClean="0"/>
              <a:t>Нетарифные </a:t>
            </a:r>
            <a:r>
              <a:rPr lang="ru-RU" sz="1400" dirty="0"/>
              <a:t>барьеры увеличивают издержки бизнеса на </a:t>
            </a:r>
            <a:r>
              <a:rPr lang="ru-RU" sz="1600" b="1" dirty="0">
                <a:solidFill>
                  <a:schemeClr val="tx2"/>
                </a:solidFill>
              </a:rPr>
              <a:t>15–30%</a:t>
            </a:r>
            <a:r>
              <a:rPr lang="ru-RU" sz="1400" dirty="0"/>
              <a:t> от стоимости товаров, произведенных в странах – партнерах по </a:t>
            </a:r>
            <a:r>
              <a:rPr lang="ru-RU" sz="1400" dirty="0" smtClean="0"/>
              <a:t>ЕАЭС;</a:t>
            </a:r>
          </a:p>
          <a:p>
            <a:pPr marL="285750" indent="-285750" algn="just">
              <a:buFont typeface="Arial" panose="020B0604020202020204" pitchFamily="34" charset="0"/>
              <a:buChar char="•"/>
            </a:pPr>
            <a:r>
              <a:rPr lang="ru-RU" sz="1400" dirty="0" smtClean="0"/>
              <a:t>Основная причина - отсутствие </a:t>
            </a:r>
            <a:r>
              <a:rPr lang="ru-RU" sz="1400" dirty="0"/>
              <a:t>унифицированных принципов применения мер нетарифного </a:t>
            </a:r>
            <a:r>
              <a:rPr lang="ru-RU" sz="1400" dirty="0" smtClean="0"/>
              <a:t>регулирования; </a:t>
            </a:r>
          </a:p>
          <a:p>
            <a:pPr marL="285750" indent="-285750" algn="just">
              <a:buFont typeface="Arial" panose="020B0604020202020204" pitchFamily="34" charset="0"/>
              <a:buChar char="•"/>
            </a:pPr>
            <a:r>
              <a:rPr lang="ru-RU" sz="1400" dirty="0" smtClean="0"/>
              <a:t>Дополнительный осложняющий фактор - различие </a:t>
            </a:r>
            <a:r>
              <a:rPr lang="ru-RU" sz="1400" dirty="0"/>
              <a:t>в статусе стран ЕАЭС в отношении участия в </a:t>
            </a:r>
            <a:r>
              <a:rPr lang="ru-RU" sz="1400" dirty="0" smtClean="0"/>
              <a:t>ВТО. </a:t>
            </a:r>
          </a:p>
          <a:p>
            <a:pPr marL="285750" indent="-285750" algn="just">
              <a:buFont typeface="Arial" panose="020B0604020202020204" pitchFamily="34" charset="0"/>
              <a:buChar char="•"/>
            </a:pPr>
            <a:endParaRPr lang="ru-RU" sz="1400" dirty="0"/>
          </a:p>
        </p:txBody>
      </p:sp>
      <p:pic>
        <p:nvPicPr>
          <p:cNvPr id="1331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4152" t="30308" r="47340" b="18322"/>
          <a:stretch/>
        </p:blipFill>
        <p:spPr bwMode="auto">
          <a:xfrm>
            <a:off x="100209" y="3121970"/>
            <a:ext cx="3440482" cy="25803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3858016" y="3104832"/>
            <a:ext cx="5010411" cy="1538883"/>
          </a:xfrm>
          <a:prstGeom prst="rect">
            <a:avLst/>
          </a:prstGeom>
        </p:spPr>
        <p:txBody>
          <a:bodyPr wrap="square">
            <a:spAutoFit/>
          </a:bodyPr>
          <a:lstStyle/>
          <a:p>
            <a:pPr algn="just">
              <a:spcAft>
                <a:spcPts val="600"/>
              </a:spcAft>
            </a:pPr>
            <a:r>
              <a:rPr lang="ru-RU" sz="1400" b="1" i="1" dirty="0">
                <a:solidFill>
                  <a:schemeClr val="tx2"/>
                </a:solidFill>
              </a:rPr>
              <a:t>Применительно к фармацевтической отрасли:</a:t>
            </a:r>
          </a:p>
          <a:p>
            <a:pPr marL="285750" marR="0" indent="-285750" algn="just">
              <a:lnSpc>
                <a:spcPts val="1425"/>
              </a:lnSpc>
              <a:spcAft>
                <a:spcPts val="600"/>
              </a:spcAft>
              <a:buFont typeface="Arial" panose="020B0604020202020204" pitchFamily="34" charset="0"/>
              <a:buChar char="•"/>
            </a:pPr>
            <a:r>
              <a:rPr lang="ru-RU" sz="1400" dirty="0"/>
              <a:t>Предлагаемая сегодня модель предполагает подачу документов на государственную регистрацию во все страны ЕАЭС, что для </a:t>
            </a:r>
            <a:r>
              <a:rPr lang="ru-RU" sz="1400" dirty="0"/>
              <a:t>производителей принципиально ничего не изменяет;</a:t>
            </a:r>
            <a:endParaRPr lang="ru-RU" sz="1400" dirty="0"/>
          </a:p>
          <a:p>
            <a:pPr marL="285750" marR="0" indent="-285750" algn="just">
              <a:lnSpc>
                <a:spcPts val="1425"/>
              </a:lnSpc>
              <a:spcAft>
                <a:spcPts val="600"/>
              </a:spcAft>
              <a:buFont typeface="Arial" panose="020B0604020202020204" pitchFamily="34" charset="0"/>
              <a:buChar char="•"/>
            </a:pPr>
            <a:r>
              <a:rPr lang="ru-RU" sz="1400" dirty="0"/>
              <a:t>Многие аспекты обращения лекарственных средств остались на национальном уровне </a:t>
            </a:r>
            <a:r>
              <a:rPr lang="ru-RU" sz="1400" dirty="0" smtClean="0"/>
              <a:t>регулирования.</a:t>
            </a:r>
            <a:endParaRPr lang="en-US" sz="1400" dirty="0"/>
          </a:p>
        </p:txBody>
      </p:sp>
    </p:spTree>
    <p:extLst>
      <p:ext uri="{BB962C8B-B14F-4D97-AF65-F5344CB8AC3E}">
        <p14:creationId xmlns:p14="http://schemas.microsoft.com/office/powerpoint/2010/main" val="339648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Рисунок 1" descr="bakal.jpg"/>
          <p:cNvPicPr>
            <a:picLocks noChangeAspect="1"/>
          </p:cNvPicPr>
          <p:nvPr/>
        </p:nvPicPr>
        <p:blipFill>
          <a:blip r:embed="rId3"/>
          <a:stretch>
            <a:fillRect/>
          </a:stretch>
        </p:blipFill>
        <p:spPr>
          <a:xfrm>
            <a:off x="6592766" y="3998249"/>
            <a:ext cx="2128352" cy="1998234"/>
          </a:xfrm>
          <a:prstGeom prst="rect">
            <a:avLst/>
          </a:prstGeom>
        </p:spPr>
      </p:pic>
    </p:spTree>
    <p:extLst>
      <p:ext uri="{BB962C8B-B14F-4D97-AF65-F5344CB8AC3E}">
        <p14:creationId xmlns:p14="http://schemas.microsoft.com/office/powerpoint/2010/main" val="108107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4124" y="6594284"/>
            <a:ext cx="2367956" cy="276999"/>
          </a:xfrm>
          <a:prstGeom prst="rect">
            <a:avLst/>
          </a:prstGeom>
        </p:spPr>
        <p:txBody>
          <a:bodyPr wrap="none">
            <a:spAutoFit/>
          </a:bodyPr>
          <a:lstStyle/>
          <a:p>
            <a:r>
              <a:rPr lang="ru-RU" sz="1200" dirty="0" smtClean="0"/>
              <a:t>* </a:t>
            </a:r>
            <a:r>
              <a:rPr lang="en-US" sz="1200" dirty="0" smtClean="0"/>
              <a:t>http</a:t>
            </a:r>
            <a:r>
              <a:rPr lang="en-US" sz="1200" dirty="0"/>
              <a:t>://ura.ru/news/1052187908</a:t>
            </a:r>
          </a:p>
        </p:txBody>
      </p:sp>
      <p:sp>
        <p:nvSpPr>
          <p:cNvPr id="2" name="TextBox 1"/>
          <p:cNvSpPr txBox="1"/>
          <p:nvPr/>
        </p:nvSpPr>
        <p:spPr>
          <a:xfrm>
            <a:off x="0" y="200416"/>
            <a:ext cx="9144000" cy="553998"/>
          </a:xfrm>
          <a:prstGeom prst="rect">
            <a:avLst/>
          </a:prstGeom>
          <a:noFill/>
        </p:spPr>
        <p:txBody>
          <a:bodyPr wrap="square" rtlCol="0">
            <a:spAutoFit/>
          </a:bodyPr>
          <a:lstStyle/>
          <a:p>
            <a:pPr algn="ctr"/>
            <a:r>
              <a:rPr lang="ru-RU" sz="3000" dirty="0" smtClean="0">
                <a:solidFill>
                  <a:schemeClr val="tx2"/>
                </a:solidFill>
                <a:effectLst>
                  <a:outerShdw blurRad="38100" dist="38100" dir="2700000" algn="tl">
                    <a:srgbClr val="000000">
                      <a:alpha val="43137"/>
                    </a:srgbClr>
                  </a:outerShdw>
                </a:effectLst>
                <a:latin typeface="Corbel" panose="020B0503020204020204" pitchFamily="34" charset="0"/>
              </a:rPr>
              <a:t>Евразийский Экономический Союз</a:t>
            </a:r>
            <a:endParaRPr lang="ru-RU" sz="3000" dirty="0">
              <a:solidFill>
                <a:schemeClr val="tx2"/>
              </a:solidFill>
              <a:effectLst>
                <a:outerShdw blurRad="38100" dist="38100" dir="2700000" algn="tl">
                  <a:srgbClr val="000000">
                    <a:alpha val="43137"/>
                  </a:srgbClr>
                </a:outerShdw>
              </a:effectLst>
              <a:latin typeface="Corbel" panose="020B0503020204020204" pitchFamily="34" charset="0"/>
            </a:endParaRPr>
          </a:p>
        </p:txBody>
      </p:sp>
      <p:sp>
        <p:nvSpPr>
          <p:cNvPr id="4" name="TextBox 3"/>
          <p:cNvSpPr txBox="1"/>
          <p:nvPr/>
        </p:nvSpPr>
        <p:spPr>
          <a:xfrm>
            <a:off x="3240643" y="1108552"/>
            <a:ext cx="5778097" cy="5909310"/>
          </a:xfrm>
          <a:prstGeom prst="rect">
            <a:avLst/>
          </a:prstGeom>
          <a:noFill/>
        </p:spPr>
        <p:txBody>
          <a:bodyPr wrap="square" rtlCol="0">
            <a:spAutoFit/>
          </a:bodyPr>
          <a:lstStyle/>
          <a:p>
            <a:pPr algn="just"/>
            <a:r>
              <a:rPr lang="ru-RU" sz="1400" dirty="0" smtClean="0"/>
              <a:t>Январь 2015 - вступление в силу Договора о Евразийском экономическом </a:t>
            </a:r>
            <a:r>
              <a:rPr lang="ru-RU" sz="1400" dirty="0"/>
              <a:t>с</a:t>
            </a:r>
            <a:r>
              <a:rPr lang="ru-RU" sz="1400" dirty="0" smtClean="0"/>
              <a:t>оюзе (далее-Союз, ЕАЭС), в </a:t>
            </a:r>
            <a:r>
              <a:rPr lang="ru-RU" sz="1400" dirty="0"/>
              <a:t>рамках которого обеспечивается </a:t>
            </a:r>
            <a:r>
              <a:rPr lang="ru-RU" sz="1400" b="1" i="1" dirty="0">
                <a:solidFill>
                  <a:schemeClr val="tx2"/>
                </a:solidFill>
              </a:rPr>
              <a:t>свобода движения товаров</a:t>
            </a:r>
            <a:r>
              <a:rPr lang="ru-RU" sz="1400" dirty="0"/>
              <a:t>, услуг, капитала и рабочей </a:t>
            </a:r>
            <a:r>
              <a:rPr lang="ru-RU" sz="1400" dirty="0" smtClean="0"/>
              <a:t>силы, </a:t>
            </a:r>
            <a:r>
              <a:rPr lang="ru-RU" sz="1400" dirty="0"/>
              <a:t>проведение скоординированной, согласованной или единой политики в отраслях экономики, определенных настоящим Договором и международными договорами в </a:t>
            </a:r>
            <a:r>
              <a:rPr lang="ru-RU" sz="1400" dirty="0" smtClean="0"/>
              <a:t>рамках Союза</a:t>
            </a:r>
            <a:r>
              <a:rPr lang="ru-RU" sz="1400" dirty="0"/>
              <a:t>.</a:t>
            </a:r>
            <a:br>
              <a:rPr lang="ru-RU" sz="1400" dirty="0"/>
            </a:br>
            <a:r>
              <a:rPr lang="ru-RU" sz="1400" b="1" dirty="0" smtClean="0">
                <a:solidFill>
                  <a:schemeClr val="tx2"/>
                </a:solidFill>
              </a:rPr>
              <a:t>Страны-члены: </a:t>
            </a:r>
          </a:p>
          <a:p>
            <a:pPr algn="just"/>
            <a:r>
              <a:rPr lang="ru-RU" sz="1400" dirty="0" smtClean="0"/>
              <a:t>Страны-члены Таможенного Союза: Россия, Белоруссия, Казахстан; </a:t>
            </a:r>
          </a:p>
          <a:p>
            <a:pPr algn="just"/>
            <a:r>
              <a:rPr lang="ru-RU" sz="1400" dirty="0" smtClean="0"/>
              <a:t>2 января 2015 – вступление Армении; </a:t>
            </a:r>
          </a:p>
          <a:p>
            <a:pPr algn="just"/>
            <a:r>
              <a:rPr lang="ru-RU" sz="1400" dirty="0" smtClean="0"/>
              <a:t>8 мая 2015 – подписаны итоговые документы о присоединении Киргизии.</a:t>
            </a:r>
          </a:p>
          <a:p>
            <a:pPr algn="just"/>
            <a:endParaRPr lang="ru-RU" sz="1400" dirty="0" smtClean="0"/>
          </a:p>
          <a:p>
            <a:pPr algn="just"/>
            <a:r>
              <a:rPr lang="ru-RU" sz="1400" dirty="0"/>
              <a:t>На Гайдаровском форуме в </a:t>
            </a:r>
            <a:r>
              <a:rPr lang="ru-RU" sz="1400" dirty="0" smtClean="0"/>
              <a:t>2015 году  </a:t>
            </a:r>
            <a:r>
              <a:rPr lang="ru-RU" sz="1400" b="1" dirty="0">
                <a:solidFill>
                  <a:schemeClr val="tx2"/>
                </a:solidFill>
              </a:rPr>
              <a:t>в числе </a:t>
            </a:r>
            <a:r>
              <a:rPr lang="ru-RU" sz="1400" dirty="0"/>
              <a:t>существующих </a:t>
            </a:r>
            <a:r>
              <a:rPr lang="ru-RU" sz="1400" b="1" dirty="0">
                <a:solidFill>
                  <a:schemeClr val="tx2"/>
                </a:solidFill>
              </a:rPr>
              <a:t>проблем</a:t>
            </a:r>
            <a:r>
              <a:rPr lang="ru-RU" sz="1400" dirty="0"/>
              <a:t> ЕАЭС выделили </a:t>
            </a:r>
            <a:r>
              <a:rPr lang="ru-RU" sz="1400" b="1" dirty="0">
                <a:solidFill>
                  <a:schemeClr val="tx2"/>
                </a:solidFill>
              </a:rPr>
              <a:t>масштабность применения нетарифных мер</a:t>
            </a:r>
            <a:r>
              <a:rPr lang="ru-RU" sz="1400" dirty="0"/>
              <a:t>, как в отношении товаров третьих стран, так и во взаимной торговле </a:t>
            </a:r>
            <a:r>
              <a:rPr lang="ru-RU" sz="1400" dirty="0" smtClean="0"/>
              <a:t>стран </a:t>
            </a:r>
            <a:r>
              <a:rPr lang="ru-RU" sz="1400" dirty="0"/>
              <a:t>Союза</a:t>
            </a:r>
            <a:r>
              <a:rPr lang="ru-RU" sz="1400" dirty="0" smtClean="0"/>
              <a:t>.</a:t>
            </a:r>
          </a:p>
          <a:p>
            <a:pPr algn="just"/>
            <a:endParaRPr lang="ru-RU" sz="1400" dirty="0"/>
          </a:p>
          <a:p>
            <a:pPr algn="just"/>
            <a:r>
              <a:rPr lang="ru-RU" sz="1400" dirty="0" smtClean="0"/>
              <a:t>К </a:t>
            </a:r>
            <a:r>
              <a:rPr lang="ru-RU" sz="1400" dirty="0"/>
              <a:t>моменту создания ТС в странах-участницах действовало около </a:t>
            </a:r>
            <a:r>
              <a:rPr lang="ru-RU" sz="1400" b="1" i="1" dirty="0">
                <a:solidFill>
                  <a:srgbClr val="FF0000"/>
                </a:solidFill>
              </a:rPr>
              <a:t>400 мер </a:t>
            </a:r>
            <a:r>
              <a:rPr lang="ru-RU" sz="1400" b="1" i="1" dirty="0">
                <a:solidFill>
                  <a:schemeClr val="tx2"/>
                </a:solidFill>
              </a:rPr>
              <a:t>нетарифного регулирования </a:t>
            </a:r>
            <a:r>
              <a:rPr lang="ru-RU" sz="1400" dirty="0"/>
              <a:t>по отношению </a:t>
            </a:r>
            <a:r>
              <a:rPr lang="ru-RU" sz="1400" dirty="0" smtClean="0"/>
              <a:t>к товарам, произведённым </a:t>
            </a:r>
            <a:r>
              <a:rPr lang="ru-RU" sz="1400" dirty="0"/>
              <a:t>за пределами национальных границ. </a:t>
            </a:r>
            <a:endParaRPr lang="ru-RU" sz="1400" dirty="0" smtClean="0"/>
          </a:p>
          <a:p>
            <a:pPr algn="just"/>
            <a:r>
              <a:rPr lang="ru-RU" sz="1400" dirty="0" smtClean="0"/>
              <a:t>За </a:t>
            </a:r>
            <a:r>
              <a:rPr lang="ru-RU" sz="1400" dirty="0"/>
              <a:t>время существования ТС было согласовано снятие чуть более 60 из них (т.е. около 15%). </a:t>
            </a:r>
          </a:p>
          <a:p>
            <a:pPr algn="just"/>
            <a:r>
              <a:rPr lang="ru-RU" sz="1400" dirty="0"/>
              <a:t/>
            </a:r>
            <a:br>
              <a:rPr lang="ru-RU" sz="1400" dirty="0"/>
            </a:br>
            <a:endParaRPr lang="ru-RU" sz="1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325" t="20890" r="36653" b="40069"/>
          <a:stretch/>
        </p:blipFill>
        <p:spPr bwMode="auto">
          <a:xfrm>
            <a:off x="419562" y="1146130"/>
            <a:ext cx="2628737" cy="1747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187" t="21532" r="50482" b="35574"/>
          <a:stretch/>
        </p:blipFill>
        <p:spPr bwMode="auto">
          <a:xfrm>
            <a:off x="441015" y="3089308"/>
            <a:ext cx="2624263" cy="1791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5661" t="36515" r="40180" b="17937"/>
          <a:stretch/>
        </p:blipFill>
        <p:spPr bwMode="auto">
          <a:xfrm>
            <a:off x="441016" y="5079304"/>
            <a:ext cx="2624262" cy="1233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5581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934"/>
            <a:ext cx="9144000" cy="1143000"/>
          </a:xfrm>
        </p:spPr>
        <p:txBody>
          <a:bodyPr/>
          <a:lstStyle/>
          <a:p>
            <a:r>
              <a:rPr lang="ru-RU" sz="3000" b="1" dirty="0">
                <a:solidFill>
                  <a:schemeClr val="tx2"/>
                </a:solidFill>
              </a:rPr>
              <a:t>Нормативно-правовая база </a:t>
            </a:r>
            <a:r>
              <a:rPr lang="ru-RU" sz="3000" b="1" dirty="0" smtClean="0">
                <a:solidFill>
                  <a:schemeClr val="tx2"/>
                </a:solidFill>
              </a:rPr>
              <a:t>ЕАЭС в </a:t>
            </a:r>
            <a:r>
              <a:rPr lang="ru-RU" sz="3000" b="1" dirty="0">
                <a:solidFill>
                  <a:schemeClr val="tx2"/>
                </a:solidFill>
              </a:rPr>
              <a:t>части нетарифного </a:t>
            </a:r>
            <a:r>
              <a:rPr lang="ru-RU" sz="3000" b="1" dirty="0" smtClean="0">
                <a:solidFill>
                  <a:schemeClr val="tx2"/>
                </a:solidFill>
              </a:rPr>
              <a:t>регулирования*** </a:t>
            </a:r>
            <a:endParaRPr lang="ru-RU" sz="3000" b="1" dirty="0">
              <a:solidFill>
                <a:schemeClr val="tx2"/>
              </a:solidFill>
            </a:endParaRPr>
          </a:p>
        </p:txBody>
      </p:sp>
      <p:sp>
        <p:nvSpPr>
          <p:cNvPr id="3" name="Прямоугольник 2"/>
          <p:cNvSpPr/>
          <p:nvPr/>
        </p:nvSpPr>
        <p:spPr>
          <a:xfrm>
            <a:off x="137786" y="1025273"/>
            <a:ext cx="8880953" cy="5262979"/>
          </a:xfrm>
          <a:prstGeom prst="rect">
            <a:avLst/>
          </a:prstGeom>
        </p:spPr>
        <p:txBody>
          <a:bodyPr wrap="square">
            <a:spAutoFit/>
          </a:bodyPr>
          <a:lstStyle/>
          <a:p>
            <a:pPr algn="just"/>
            <a:r>
              <a:rPr lang="ru-RU" sz="1400" dirty="0" smtClean="0"/>
              <a:t>-Д</a:t>
            </a:r>
            <a:r>
              <a:rPr lang="ru-RU" sz="1400" dirty="0"/>
              <a:t>​ого​вор о Таможенном союзе и Едином экономическом пространстве от 26 февраля 1999 </a:t>
            </a:r>
            <a:r>
              <a:rPr lang="ru-RU" sz="1400" dirty="0" smtClean="0"/>
              <a:t>года;</a:t>
            </a:r>
          </a:p>
          <a:p>
            <a:pPr algn="just"/>
            <a:r>
              <a:rPr lang="ru-RU" sz="1400" dirty="0" smtClean="0"/>
              <a:t>-Соглашение </a:t>
            </a:r>
            <a:r>
              <a:rPr lang="ru-RU" sz="1400" dirty="0"/>
              <a:t>между Правительством РФ, Правительством </a:t>
            </a:r>
            <a:r>
              <a:rPr lang="ru-RU" sz="1400" dirty="0" smtClean="0"/>
              <a:t>РБ и </a:t>
            </a:r>
            <a:r>
              <a:rPr lang="ru-RU" sz="1400" dirty="0"/>
              <a:t>Правительством </a:t>
            </a:r>
            <a:r>
              <a:rPr lang="ru-RU" sz="1400" dirty="0" smtClean="0"/>
              <a:t>РК </a:t>
            </a:r>
            <a:r>
              <a:rPr lang="ru-RU" sz="1400" dirty="0"/>
              <a:t>от 25.01.2008 «О единых мерах нетарифного регулирования в отношении третьих </a:t>
            </a:r>
            <a:r>
              <a:rPr lang="ru-RU" sz="1400" dirty="0" smtClean="0"/>
              <a:t>стран»;</a:t>
            </a:r>
          </a:p>
          <a:p>
            <a:pPr algn="just"/>
            <a:r>
              <a:rPr lang="ru-RU" sz="1400" dirty="0" smtClean="0"/>
              <a:t>-Соглашение </a:t>
            </a:r>
            <a:r>
              <a:rPr lang="ru-RU" sz="1400" dirty="0"/>
              <a:t>Правительств государств - членов Евразийского экономического сообщества от 09.06.2009 «О правилах лицензирования в сфере внешней торговли товарами</a:t>
            </a:r>
            <a:r>
              <a:rPr lang="ru-RU" sz="1400" dirty="0" smtClean="0"/>
              <a:t>»;</a:t>
            </a:r>
            <a:endParaRPr lang="ru-RU" sz="1400" dirty="0"/>
          </a:p>
          <a:p>
            <a:pPr algn="just"/>
            <a:r>
              <a:rPr lang="ru-RU" sz="1400" dirty="0" smtClean="0"/>
              <a:t>-Соглашение </a:t>
            </a:r>
            <a:r>
              <a:rPr lang="ru-RU" sz="1400" dirty="0"/>
              <a:t>о порядке введения и применения мер, затрагивающих внешнюю торговлю товарами, на единой таможенной территории в отношении третьих стран (Заключено в г. Москве 09.06.2009</a:t>
            </a:r>
            <a:r>
              <a:rPr lang="ru-RU" sz="1400" dirty="0" smtClean="0"/>
              <a:t>) </a:t>
            </a:r>
            <a:r>
              <a:rPr lang="ru-RU" sz="1400" dirty="0"/>
              <a:t>и </a:t>
            </a:r>
            <a:r>
              <a:rPr lang="ru-RU" sz="1400" dirty="0" smtClean="0"/>
              <a:t>др.</a:t>
            </a:r>
          </a:p>
          <a:p>
            <a:pPr algn="just"/>
            <a:r>
              <a:rPr lang="ru-RU" sz="1400" dirty="0" smtClean="0"/>
              <a:t>-Соглашение </a:t>
            </a:r>
            <a:r>
              <a:rPr lang="ru-RU" sz="1400" dirty="0"/>
              <a:t>между Правительством РФ, Правительством </a:t>
            </a:r>
            <a:r>
              <a:rPr lang="ru-RU" sz="1400" dirty="0" smtClean="0"/>
              <a:t>РБ </a:t>
            </a:r>
            <a:r>
              <a:rPr lang="ru-RU" sz="1400" dirty="0"/>
              <a:t>Правительством </a:t>
            </a:r>
            <a:r>
              <a:rPr lang="ru-RU" sz="1400" dirty="0" smtClean="0"/>
              <a:t>РК 25.01.2008 </a:t>
            </a:r>
            <a:r>
              <a:rPr lang="ru-RU" sz="1400" dirty="0"/>
              <a:t>«О принципах взимания косвенных налогов при экспорте и импорте товаров, выполнении работ, оказании услуг в Таможенном союзе</a:t>
            </a:r>
            <a:r>
              <a:rPr lang="ru-RU" sz="1400" dirty="0" smtClean="0"/>
              <a:t>»;</a:t>
            </a:r>
          </a:p>
          <a:p>
            <a:pPr algn="just"/>
            <a:r>
              <a:rPr lang="ru-RU" sz="1400" dirty="0" smtClean="0"/>
              <a:t>-Протокол </a:t>
            </a:r>
            <a:r>
              <a:rPr lang="ru-RU" sz="1400" dirty="0"/>
              <a:t>от 11.12.2009 «О порядке взимания косвенных налогов и механизме контроля за их уплатой при экспорте и импорте товаров в Таможенном союзе</a:t>
            </a:r>
            <a:r>
              <a:rPr lang="ru-RU" sz="1400" dirty="0" smtClean="0"/>
              <a:t>»;</a:t>
            </a:r>
          </a:p>
          <a:p>
            <a:pPr algn="just"/>
            <a:r>
              <a:rPr lang="ru-RU" sz="1400" dirty="0" smtClean="0"/>
              <a:t>-Протокол </a:t>
            </a:r>
            <a:r>
              <a:rPr lang="ru-RU" sz="1400" dirty="0"/>
              <a:t>от 11.12.2009 «О порядке взимания косвенных налогов при выполнении работ, оказании услуг в Таможенном союзе</a:t>
            </a:r>
            <a:r>
              <a:rPr lang="ru-RU" sz="1400" dirty="0" smtClean="0"/>
              <a:t>» </a:t>
            </a:r>
            <a:r>
              <a:rPr lang="ru-RU" sz="1400" dirty="0"/>
              <a:t>и др. </a:t>
            </a:r>
            <a:endParaRPr lang="ru-RU" sz="1400" dirty="0" smtClean="0"/>
          </a:p>
          <a:p>
            <a:pPr algn="just"/>
            <a:r>
              <a:rPr lang="ru-RU" sz="1400" dirty="0" smtClean="0"/>
              <a:t>-Соглашение </a:t>
            </a:r>
            <a:r>
              <a:rPr lang="ru-RU" sz="1400" dirty="0"/>
              <a:t>о применении специальных защитных, антидемпинговых и компенсационных мер по отношению к третьим странам (Заключено в г. Москве </a:t>
            </a:r>
            <a:r>
              <a:rPr lang="ru-RU" sz="1400" dirty="0" smtClean="0"/>
              <a:t>25.01.2008);</a:t>
            </a:r>
          </a:p>
          <a:p>
            <a:pPr algn="just"/>
            <a:r>
              <a:rPr lang="ru-RU" sz="1400" dirty="0" smtClean="0"/>
              <a:t>-Протокол </a:t>
            </a:r>
            <a:r>
              <a:rPr lang="ru-RU" sz="1400" dirty="0"/>
              <a:t>(от 18 октября 2011 года) о внесении изменений и дополнений в Соглашение о применении специальных защитных, антидемпинговых и компенсационных мер по отношению к третьим странам от 25 января 2008 </a:t>
            </a:r>
            <a:r>
              <a:rPr lang="ru-RU" sz="1400" dirty="0" smtClean="0"/>
              <a:t>года;</a:t>
            </a:r>
          </a:p>
          <a:p>
            <a:pPr algn="just"/>
            <a:r>
              <a:rPr lang="ru-RU" sz="1400" dirty="0" smtClean="0"/>
              <a:t>-Соглашение </a:t>
            </a:r>
            <a:r>
              <a:rPr lang="ru-RU" sz="1400" dirty="0"/>
              <a:t>о порядке применения специальных защитных, антидемпинговых и компенсационных мер в течение переходного периода от 19 ноября 2010 </a:t>
            </a:r>
            <a:r>
              <a:rPr lang="ru-RU" sz="1400" dirty="0" smtClean="0"/>
              <a:t>года;</a:t>
            </a:r>
          </a:p>
          <a:p>
            <a:pPr algn="just"/>
            <a:r>
              <a:rPr lang="ru-RU" sz="1400" dirty="0" smtClean="0"/>
              <a:t>-Протокол </a:t>
            </a:r>
            <a:r>
              <a:rPr lang="ru-RU" sz="1400" dirty="0"/>
              <a:t>о порядке предоставления органу, проводящему расследования, сведений, содержащих в </a:t>
            </a:r>
            <a:r>
              <a:rPr lang="ru-RU" sz="1400" dirty="0" err="1" smtClean="0"/>
              <a:t>т.ч</a:t>
            </a:r>
            <a:r>
              <a:rPr lang="ru-RU" sz="1400" dirty="0" smtClean="0"/>
              <a:t>. конфиденциальную </a:t>
            </a:r>
            <a:r>
              <a:rPr lang="ru-RU" sz="1400" dirty="0"/>
              <a:t>информацию, для целей расследований, предшествующих введению специальных защитных, антидемпинговых и компенсационных мер по отношению к третьим странам от </a:t>
            </a:r>
            <a:r>
              <a:rPr lang="ru-RU" sz="1400" dirty="0" smtClean="0"/>
              <a:t>19.11. 2010 г.</a:t>
            </a:r>
            <a:endParaRPr lang="ru-RU" sz="1400" b="1" dirty="0">
              <a:solidFill>
                <a:schemeClr val="tx2"/>
              </a:solidFill>
            </a:endParaRPr>
          </a:p>
        </p:txBody>
      </p:sp>
      <p:sp>
        <p:nvSpPr>
          <p:cNvPr id="4" name="Прямоугольник 3"/>
          <p:cNvSpPr/>
          <p:nvPr/>
        </p:nvSpPr>
        <p:spPr>
          <a:xfrm>
            <a:off x="137786" y="6550223"/>
            <a:ext cx="8880953" cy="307777"/>
          </a:xfrm>
          <a:prstGeom prst="rect">
            <a:avLst/>
          </a:prstGeom>
        </p:spPr>
        <p:txBody>
          <a:bodyPr wrap="square">
            <a:spAutoFit/>
          </a:bodyPr>
          <a:lstStyle/>
          <a:p>
            <a:r>
              <a:rPr lang="ru-RU" sz="1400" dirty="0" smtClean="0"/>
              <a:t>Заменены Договором </a:t>
            </a:r>
            <a:r>
              <a:rPr lang="ru-RU" sz="1400" dirty="0"/>
              <a:t>о Евразийском экономическом союзе (ред. от 10.10.2014, с изм. от 23.12.2014)</a:t>
            </a:r>
          </a:p>
        </p:txBody>
      </p:sp>
    </p:spTree>
    <p:extLst>
      <p:ext uri="{BB962C8B-B14F-4D97-AF65-F5344CB8AC3E}">
        <p14:creationId xmlns:p14="http://schemas.microsoft.com/office/powerpoint/2010/main" val="3662436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1730" y="1091574"/>
            <a:ext cx="8749431" cy="4401205"/>
          </a:xfrm>
          <a:prstGeom prst="rect">
            <a:avLst/>
          </a:prstGeom>
        </p:spPr>
        <p:txBody>
          <a:bodyPr wrap="square">
            <a:spAutoFit/>
          </a:bodyPr>
          <a:lstStyle/>
          <a:p>
            <a:pPr algn="just"/>
            <a:r>
              <a:rPr lang="ru-RU" sz="1400" b="1" i="1" dirty="0" smtClean="0">
                <a:solidFill>
                  <a:schemeClr val="tx2"/>
                </a:solidFill>
              </a:rPr>
              <a:t>Нетарифное регулирование </a:t>
            </a:r>
            <a:r>
              <a:rPr lang="ru-RU" sz="1400" dirty="0" smtClean="0"/>
              <a:t>- комплекс </a:t>
            </a:r>
            <a:r>
              <a:rPr lang="ru-RU" sz="1400" dirty="0"/>
              <a:t>мер регулирования внешней торговли товарами, осуществляемых путем введения количественных и иных запретов и ограничений </a:t>
            </a:r>
            <a:r>
              <a:rPr lang="ru-RU" sz="1400" b="1" i="1" dirty="0">
                <a:solidFill>
                  <a:schemeClr val="tx2"/>
                </a:solidFill>
              </a:rPr>
              <a:t>экономического </a:t>
            </a:r>
            <a:r>
              <a:rPr lang="ru-RU" sz="1400" b="1" i="1" dirty="0" smtClean="0">
                <a:solidFill>
                  <a:schemeClr val="tx2"/>
                </a:solidFill>
              </a:rPr>
              <a:t>характера.</a:t>
            </a:r>
            <a:r>
              <a:rPr lang="ru-RU" sz="1400" dirty="0" smtClean="0"/>
              <a:t> </a:t>
            </a:r>
          </a:p>
          <a:p>
            <a:pPr algn="just"/>
            <a:r>
              <a:rPr lang="ru-RU" sz="1400" i="1" dirty="0" smtClean="0"/>
              <a:t>(</a:t>
            </a:r>
            <a:r>
              <a:rPr lang="ru-RU" sz="1400" i="1" dirty="0"/>
              <a:t>п. 17 </a:t>
            </a:r>
            <a:r>
              <a:rPr lang="ru-RU" sz="1400" i="1" dirty="0" smtClean="0"/>
              <a:t>ст</a:t>
            </a:r>
            <a:r>
              <a:rPr lang="ru-RU" sz="1400" i="1" dirty="0"/>
              <a:t>. 4 </a:t>
            </a:r>
            <a:r>
              <a:rPr lang="ru-RU" sz="1400" i="1" dirty="0" smtClean="0"/>
              <a:t>ТК ТС).</a:t>
            </a:r>
          </a:p>
          <a:p>
            <a:pPr algn="just"/>
            <a:endParaRPr lang="ru-RU" sz="1400" dirty="0" smtClean="0"/>
          </a:p>
          <a:p>
            <a:pPr algn="just"/>
            <a:r>
              <a:rPr lang="ru-RU" sz="1400" b="1" i="1" dirty="0">
                <a:solidFill>
                  <a:schemeClr val="tx2"/>
                </a:solidFill>
              </a:rPr>
              <a:t>Нетарифные меры</a:t>
            </a:r>
            <a:r>
              <a:rPr lang="ru-RU" sz="1400" dirty="0"/>
              <a:t> </a:t>
            </a:r>
            <a:r>
              <a:rPr lang="ru-RU" sz="1400" dirty="0" smtClean="0"/>
              <a:t>- большая группа </a:t>
            </a:r>
            <a:r>
              <a:rPr lang="ru-RU" sz="1400" dirty="0"/>
              <a:t>различных мер и мероприятий торговой, финансовой, административной, экологической политики, политики здравоохранения и иной политики, направленных на регулирование внешней торговли, а также на создание препятствий в области внешней торговли</a:t>
            </a:r>
            <a:r>
              <a:rPr lang="ru-RU" sz="1400" dirty="0" smtClean="0"/>
              <a:t>.</a:t>
            </a:r>
          </a:p>
          <a:p>
            <a:pPr algn="just"/>
            <a:r>
              <a:rPr lang="ru-RU" sz="1400" i="1" dirty="0" smtClean="0"/>
              <a:t>(Приложение </a:t>
            </a:r>
            <a:r>
              <a:rPr lang="ru-RU" sz="1400" i="1" dirty="0"/>
              <a:t>N </a:t>
            </a:r>
            <a:r>
              <a:rPr lang="ru-RU" sz="1400" i="1" dirty="0" smtClean="0"/>
              <a:t>7 к </a:t>
            </a:r>
            <a:r>
              <a:rPr lang="ru-RU" sz="1400" i="1" dirty="0"/>
              <a:t>Договору о </a:t>
            </a:r>
            <a:r>
              <a:rPr lang="ru-RU" sz="1400" i="1" dirty="0" smtClean="0"/>
              <a:t>ЕАЭС. Протокол о мерах нетарифного регулирования в отношении третьих стран).</a:t>
            </a:r>
            <a:r>
              <a:rPr lang="ru-RU" sz="1400" i="1" dirty="0"/>
              <a:t> </a:t>
            </a:r>
            <a:endParaRPr lang="ru-RU" sz="1400" i="1" dirty="0" smtClean="0"/>
          </a:p>
          <a:p>
            <a:pPr algn="just"/>
            <a:endParaRPr lang="ru-RU" sz="1400" dirty="0" smtClean="0"/>
          </a:p>
          <a:p>
            <a:pPr algn="just"/>
            <a:r>
              <a:rPr lang="ru-RU" sz="1400" b="1" i="1" dirty="0">
                <a:solidFill>
                  <a:schemeClr val="tx2"/>
                </a:solidFill>
              </a:rPr>
              <a:t>Меры нетарифного регулирования </a:t>
            </a:r>
            <a:r>
              <a:rPr lang="ru-RU" sz="1400" dirty="0" smtClean="0"/>
              <a:t>- </a:t>
            </a:r>
            <a:r>
              <a:rPr lang="ru-RU" sz="1400" b="1" i="1" dirty="0" smtClean="0">
                <a:solidFill>
                  <a:schemeClr val="tx2"/>
                </a:solidFill>
              </a:rPr>
              <a:t>политические </a:t>
            </a:r>
            <a:r>
              <a:rPr lang="ru-RU" sz="1400" b="1" i="1" dirty="0">
                <a:solidFill>
                  <a:schemeClr val="tx2"/>
                </a:solidFill>
              </a:rPr>
              <a:t>меры</a:t>
            </a:r>
            <a:r>
              <a:rPr lang="ru-RU" sz="1400" dirty="0"/>
              <a:t>, не относящиеся к таможенно- тарифным, которые могут оказывать влияние на международную торговлю товарами, путем влияния на товарооборот или цены </a:t>
            </a:r>
            <a:r>
              <a:rPr lang="ru-RU" sz="1400" dirty="0" smtClean="0"/>
              <a:t>товаров.</a:t>
            </a:r>
          </a:p>
          <a:p>
            <a:pPr algn="just"/>
            <a:r>
              <a:rPr lang="ru-RU" sz="1400" i="1" dirty="0" smtClean="0"/>
              <a:t>(Межведомственная группа </a:t>
            </a:r>
            <a:r>
              <a:rPr lang="ru-RU" sz="1400" i="1" dirty="0"/>
              <a:t>под руководством </a:t>
            </a:r>
            <a:r>
              <a:rPr lang="ru-RU" sz="1400" i="1" dirty="0" smtClean="0"/>
              <a:t>ЮНКТАД).</a:t>
            </a:r>
          </a:p>
          <a:p>
            <a:pPr algn="just"/>
            <a:r>
              <a:rPr lang="ru-RU" sz="1400" dirty="0"/>
              <a:t/>
            </a:r>
            <a:br>
              <a:rPr lang="ru-RU" sz="1400" dirty="0"/>
            </a:br>
            <a:r>
              <a:rPr lang="ru-RU" sz="1400" dirty="0"/>
              <a:t/>
            </a:r>
            <a:br>
              <a:rPr lang="ru-RU" sz="1400" dirty="0"/>
            </a:br>
            <a:endParaRPr lang="ru-RU" sz="1400" dirty="0" smtClean="0"/>
          </a:p>
          <a:p>
            <a:pPr algn="just"/>
            <a:endParaRPr lang="ru-RU" sz="1400" dirty="0"/>
          </a:p>
        </p:txBody>
      </p:sp>
      <p:sp>
        <p:nvSpPr>
          <p:cNvPr id="5" name="TextBox 4"/>
          <p:cNvSpPr txBox="1"/>
          <p:nvPr/>
        </p:nvSpPr>
        <p:spPr>
          <a:xfrm>
            <a:off x="0" y="200416"/>
            <a:ext cx="9144000" cy="553998"/>
          </a:xfrm>
          <a:prstGeom prst="rect">
            <a:avLst/>
          </a:prstGeom>
          <a:noFill/>
        </p:spPr>
        <p:txBody>
          <a:bodyPr wrap="square" rtlCol="0">
            <a:spAutoFit/>
          </a:bodyPr>
          <a:lstStyle/>
          <a:p>
            <a:pPr algn="ctr"/>
            <a:r>
              <a:rPr lang="ru-RU" sz="3000" dirty="0" smtClean="0">
                <a:solidFill>
                  <a:schemeClr val="tx2"/>
                </a:solidFill>
                <a:effectLst>
                  <a:outerShdw blurRad="38100" dist="38100" dir="2700000" algn="tl">
                    <a:srgbClr val="000000">
                      <a:alpha val="43137"/>
                    </a:srgbClr>
                  </a:outerShdw>
                </a:effectLst>
                <a:latin typeface="Corbel" panose="020B0503020204020204" pitchFamily="34" charset="0"/>
              </a:rPr>
              <a:t>Нетарифное регулирование</a:t>
            </a:r>
            <a:endParaRPr lang="ru-RU" sz="3000" dirty="0">
              <a:solidFill>
                <a:schemeClr val="tx2"/>
              </a:solidFill>
              <a:effectLst>
                <a:outerShdw blurRad="38100" dist="38100" dir="2700000" algn="tl">
                  <a:srgbClr val="000000">
                    <a:alpha val="43137"/>
                  </a:srgbClr>
                </a:outerShdw>
              </a:effectLst>
              <a:latin typeface="Corbel" panose="020B0503020204020204" pitchFamily="34" charset="0"/>
            </a:endParaRPr>
          </a:p>
        </p:txBody>
      </p:sp>
      <p:pic>
        <p:nvPicPr>
          <p:cNvPr id="9217"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41610" r="55811" b="29452"/>
          <a:stretch/>
        </p:blipFill>
        <p:spPr bwMode="auto">
          <a:xfrm>
            <a:off x="5223353" y="4189956"/>
            <a:ext cx="2855935" cy="211689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8368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03963" y="863808"/>
            <a:ext cx="8448805" cy="3323987"/>
          </a:xfrm>
          <a:prstGeom prst="rect">
            <a:avLst/>
          </a:prstGeom>
        </p:spPr>
        <p:txBody>
          <a:bodyPr wrap="square">
            <a:spAutoFit/>
          </a:bodyPr>
          <a:lstStyle/>
          <a:p>
            <a:pPr algn="just"/>
            <a:r>
              <a:rPr lang="ru-RU" sz="1400" b="1" dirty="0">
                <a:solidFill>
                  <a:schemeClr val="tx2"/>
                </a:solidFill>
              </a:rPr>
              <a:t>М</a:t>
            </a:r>
            <a:r>
              <a:rPr lang="ru-RU" sz="1400" b="1" dirty="0" smtClean="0">
                <a:solidFill>
                  <a:schemeClr val="tx2"/>
                </a:solidFill>
              </a:rPr>
              <a:t>еры </a:t>
            </a:r>
            <a:r>
              <a:rPr lang="ru-RU" sz="1400" b="1" dirty="0">
                <a:solidFill>
                  <a:schemeClr val="tx2"/>
                </a:solidFill>
              </a:rPr>
              <a:t>государственного регулирования внешнеторговой </a:t>
            </a:r>
            <a:r>
              <a:rPr lang="ru-RU" sz="1400" b="1" dirty="0" smtClean="0">
                <a:solidFill>
                  <a:schemeClr val="tx2"/>
                </a:solidFill>
              </a:rPr>
              <a:t>деятельности:</a:t>
            </a:r>
          </a:p>
          <a:p>
            <a:pPr marL="285750" indent="-285750" algn="just">
              <a:buFont typeface="Arial" panose="020B0604020202020204" pitchFamily="34" charset="0"/>
              <a:buChar char="•"/>
            </a:pPr>
            <a:r>
              <a:rPr lang="ru-RU" sz="1400" b="1" i="1" dirty="0" smtClean="0">
                <a:solidFill>
                  <a:schemeClr val="tx2"/>
                </a:solidFill>
              </a:rPr>
              <a:t>Экономические</a:t>
            </a:r>
            <a:r>
              <a:rPr lang="ru-RU" sz="1400" dirty="0" smtClean="0"/>
              <a:t> - таможенно-тарифные меры (изменение </a:t>
            </a:r>
            <a:r>
              <a:rPr lang="ru-RU" sz="1400" dirty="0"/>
              <a:t>величины ставок таможенных </a:t>
            </a:r>
            <a:r>
              <a:rPr lang="ru-RU" sz="1400" dirty="0" smtClean="0"/>
              <a:t>пошлин). Некоторые </a:t>
            </a:r>
            <a:r>
              <a:rPr lang="ru-RU" sz="1400" dirty="0"/>
              <a:t>меры нетарифного регулирования, </a:t>
            </a:r>
            <a:r>
              <a:rPr lang="ru-RU" sz="1400" dirty="0" smtClean="0"/>
              <a:t>оказывающие </a:t>
            </a:r>
            <a:r>
              <a:rPr lang="ru-RU" sz="1400" dirty="0"/>
              <a:t>влияние на объем внешнеторговых поставок опосредованно, через рыночные механизмы, приводя к повышению цен на импортные и экспортные товары. К таковым среди нетарифных мер можно </a:t>
            </a:r>
            <a:r>
              <a:rPr lang="ru-RU" sz="1400" dirty="0" smtClean="0"/>
              <a:t>отнести: антидемпинговые</a:t>
            </a:r>
            <a:r>
              <a:rPr lang="ru-RU" sz="1400" dirty="0"/>
              <a:t>, компенсационные, специальные </a:t>
            </a:r>
            <a:r>
              <a:rPr lang="ru-RU" sz="1400" dirty="0" smtClean="0"/>
              <a:t>пошлины; НДС </a:t>
            </a:r>
            <a:r>
              <a:rPr lang="ru-RU" sz="1400" dirty="0"/>
              <a:t>и акцизы</a:t>
            </a:r>
            <a:r>
              <a:rPr lang="ru-RU" sz="1400" dirty="0" smtClean="0"/>
              <a:t>, </a:t>
            </a:r>
            <a:r>
              <a:rPr lang="ru-RU" sz="1400" dirty="0"/>
              <a:t>меры валютного регулирования и </a:t>
            </a:r>
            <a:r>
              <a:rPr lang="ru-RU" sz="1400" dirty="0" err="1" smtClean="0"/>
              <a:t>т.д</a:t>
            </a:r>
            <a:r>
              <a:rPr lang="ru-RU" sz="1400" dirty="0" smtClean="0"/>
              <a:t>;</a:t>
            </a:r>
            <a:endParaRPr lang="ru-RU" sz="1400" dirty="0"/>
          </a:p>
          <a:p>
            <a:pPr marL="285750" indent="-285750" algn="just">
              <a:buFont typeface="Arial" panose="020B0604020202020204" pitchFamily="34" charset="0"/>
              <a:buChar char="•"/>
            </a:pPr>
            <a:r>
              <a:rPr lang="ru-RU" sz="1400" b="1" i="1" dirty="0" smtClean="0">
                <a:solidFill>
                  <a:schemeClr val="tx2"/>
                </a:solidFill>
              </a:rPr>
              <a:t>Административные</a:t>
            </a:r>
            <a:r>
              <a:rPr lang="ru-RU" sz="1400" dirty="0" smtClean="0"/>
              <a:t> - лицензирование </a:t>
            </a:r>
            <a:r>
              <a:rPr lang="ru-RU" sz="1400" dirty="0"/>
              <a:t>и квотирование внешнеторговой деятельности, эмбарго, государственная монополия на внешнюю торговлю, меры технического регулирования, ветеринарного, фитосанитарного </a:t>
            </a:r>
            <a:r>
              <a:rPr lang="ru-RU" sz="1400" dirty="0" smtClean="0"/>
              <a:t>контроля </a:t>
            </a:r>
            <a:r>
              <a:rPr lang="ru-RU" sz="1400" dirty="0"/>
              <a:t>и т.д</a:t>
            </a:r>
            <a:r>
              <a:rPr lang="ru-RU" sz="1400" dirty="0" smtClean="0"/>
              <a:t>.</a:t>
            </a:r>
          </a:p>
          <a:p>
            <a:pPr algn="just"/>
            <a:endParaRPr lang="ru-RU" sz="1400" dirty="0" smtClean="0"/>
          </a:p>
          <a:p>
            <a:pPr algn="just"/>
            <a:r>
              <a:rPr lang="ru-RU" sz="1400" dirty="0" smtClean="0"/>
              <a:t>Существуют </a:t>
            </a:r>
            <a:r>
              <a:rPr lang="ru-RU" sz="1400" dirty="0"/>
              <a:t>различные классификации нетарифных барьеров, разработанные как международными организациями, так и отдельными исследователями. </a:t>
            </a:r>
            <a:endParaRPr lang="ru-RU" sz="1400" dirty="0" smtClean="0"/>
          </a:p>
          <a:p>
            <a:pPr algn="just"/>
            <a:r>
              <a:rPr lang="ru-RU" sz="1400" dirty="0" smtClean="0"/>
              <a:t>Наиболее </a:t>
            </a:r>
            <a:r>
              <a:rPr lang="ru-RU" sz="1400" dirty="0"/>
              <a:t>известными являются системы классификаций, разработанные ЮНКТАД и ВТО</a:t>
            </a:r>
            <a:r>
              <a:rPr lang="ru-RU" sz="1400" dirty="0" smtClean="0"/>
              <a:t>.</a:t>
            </a:r>
          </a:p>
          <a:p>
            <a:pPr algn="just"/>
            <a:endParaRPr lang="ru-RU" sz="1400" dirty="0"/>
          </a:p>
        </p:txBody>
      </p:sp>
      <p:sp>
        <p:nvSpPr>
          <p:cNvPr id="4" name="TextBox 3"/>
          <p:cNvSpPr txBox="1"/>
          <p:nvPr/>
        </p:nvSpPr>
        <p:spPr>
          <a:xfrm>
            <a:off x="0" y="186956"/>
            <a:ext cx="9144000" cy="553998"/>
          </a:xfrm>
          <a:prstGeom prst="rect">
            <a:avLst/>
          </a:prstGeom>
          <a:noFill/>
        </p:spPr>
        <p:txBody>
          <a:bodyPr wrap="square" rtlCol="0">
            <a:spAutoFit/>
          </a:bodyPr>
          <a:lstStyle/>
          <a:p>
            <a:pPr algn="ctr"/>
            <a:r>
              <a:rPr lang="ru-RU" sz="3000" dirty="0" smtClean="0">
                <a:solidFill>
                  <a:schemeClr val="tx2"/>
                </a:solidFill>
                <a:effectLst>
                  <a:outerShdw blurRad="38100" dist="38100" dir="2700000" algn="tl">
                    <a:srgbClr val="000000">
                      <a:alpha val="43137"/>
                    </a:srgbClr>
                  </a:outerShdw>
                </a:effectLst>
                <a:latin typeface="Corbel" panose="020B0503020204020204" pitchFamily="34" charset="0"/>
              </a:rPr>
              <a:t>Классификация мер нетарифного регулирования</a:t>
            </a:r>
            <a:endParaRPr lang="ru-RU" sz="3000" dirty="0">
              <a:solidFill>
                <a:schemeClr val="tx2"/>
              </a:solidFill>
              <a:effectLst>
                <a:outerShdw blurRad="38100" dist="38100" dir="2700000" algn="tl">
                  <a:srgbClr val="000000">
                    <a:alpha val="43137"/>
                  </a:srgbClr>
                </a:outerShdw>
              </a:effectLst>
              <a:latin typeface="Corbel" panose="020B0503020204020204" pitchFamily="34" charset="0"/>
            </a:endParaRPr>
          </a:p>
        </p:txBody>
      </p:sp>
      <p:sp>
        <p:nvSpPr>
          <p:cNvPr id="6" name="Прямоугольник 5"/>
          <p:cNvSpPr/>
          <p:nvPr/>
        </p:nvSpPr>
        <p:spPr>
          <a:xfrm>
            <a:off x="313150" y="3969675"/>
            <a:ext cx="8555274" cy="4401205"/>
          </a:xfrm>
          <a:prstGeom prst="rect">
            <a:avLst/>
          </a:prstGeom>
        </p:spPr>
        <p:txBody>
          <a:bodyPr wrap="square" numCol="2">
            <a:spAutoFit/>
          </a:bodyPr>
          <a:lstStyle/>
          <a:p>
            <a:r>
              <a:rPr lang="ru-RU" sz="1400" b="1" dirty="0">
                <a:solidFill>
                  <a:schemeClr val="tx2"/>
                </a:solidFill>
              </a:rPr>
              <a:t>Классификация ЮНКТАД</a:t>
            </a:r>
            <a:r>
              <a:rPr lang="ru-RU" sz="1400" b="1" dirty="0" smtClean="0">
                <a:solidFill>
                  <a:schemeClr val="tx2"/>
                </a:solidFill>
              </a:rPr>
              <a:t>. 7 групп:</a:t>
            </a:r>
            <a:endParaRPr lang="ru-RU" sz="1400" b="1" dirty="0">
              <a:solidFill>
                <a:schemeClr val="tx2"/>
              </a:solidFill>
            </a:endParaRPr>
          </a:p>
          <a:p>
            <a:pPr marL="342900" indent="-342900">
              <a:buFont typeface="+mj-lt"/>
              <a:buAutoNum type="arabicPeriod"/>
            </a:pPr>
            <a:r>
              <a:rPr lang="ru-RU" sz="1400" dirty="0"/>
              <a:t>меры ценового контроля;</a:t>
            </a:r>
          </a:p>
          <a:p>
            <a:pPr marL="342900" indent="-342900">
              <a:buFont typeface="+mj-lt"/>
              <a:buAutoNum type="arabicPeriod"/>
            </a:pPr>
            <a:r>
              <a:rPr lang="ru-RU" sz="1400" dirty="0"/>
              <a:t>меры финансового контроля;</a:t>
            </a:r>
          </a:p>
          <a:p>
            <a:pPr marL="342900" indent="-342900">
              <a:buFont typeface="+mj-lt"/>
              <a:buAutoNum type="arabicPeriod"/>
            </a:pPr>
            <a:r>
              <a:rPr lang="ru-RU" sz="1400" dirty="0"/>
              <a:t>автоматическое лицензирование;</a:t>
            </a:r>
          </a:p>
          <a:p>
            <a:pPr marL="342900" indent="-342900">
              <a:buFont typeface="+mj-lt"/>
              <a:buAutoNum type="arabicPeriod"/>
            </a:pPr>
            <a:r>
              <a:rPr lang="ru-RU" sz="1400" dirty="0"/>
              <a:t>количественные ограничения;</a:t>
            </a:r>
          </a:p>
          <a:p>
            <a:pPr marL="342900" indent="-342900">
              <a:buFont typeface="+mj-lt"/>
              <a:buAutoNum type="arabicPeriod"/>
            </a:pPr>
            <a:r>
              <a:rPr lang="ru-RU" sz="1400" dirty="0"/>
              <a:t>монопольные меры;</a:t>
            </a:r>
          </a:p>
          <a:p>
            <a:pPr marL="342900" indent="-342900">
              <a:buFont typeface="+mj-lt"/>
              <a:buAutoNum type="arabicPeriod"/>
            </a:pPr>
            <a:r>
              <a:rPr lang="ru-RU" sz="1400" dirty="0"/>
              <a:t>технические меры;</a:t>
            </a:r>
          </a:p>
          <a:p>
            <a:pPr marL="342900" indent="-342900">
              <a:buFont typeface="+mj-lt"/>
              <a:buAutoNum type="arabicPeriod"/>
            </a:pPr>
            <a:r>
              <a:rPr lang="ru-RU" sz="1400" dirty="0"/>
              <a:t>прочие меры в отношении чувствительных товаров.</a:t>
            </a:r>
          </a:p>
          <a:p>
            <a:pPr algn="just"/>
            <a:endParaRPr lang="ru-RU" sz="1400" dirty="0" smtClean="0"/>
          </a:p>
          <a:p>
            <a:pPr algn="just"/>
            <a:endParaRPr lang="ru-RU" sz="1400" dirty="0"/>
          </a:p>
          <a:p>
            <a:pPr algn="just"/>
            <a:endParaRPr lang="ru-RU" sz="1400" dirty="0" smtClean="0"/>
          </a:p>
          <a:p>
            <a:pPr algn="just"/>
            <a:endParaRPr lang="ru-RU" sz="1400" dirty="0" smtClean="0"/>
          </a:p>
          <a:p>
            <a:pPr algn="just"/>
            <a:endParaRPr lang="ru-RU" sz="1400" dirty="0"/>
          </a:p>
          <a:p>
            <a:pPr algn="just"/>
            <a:endParaRPr lang="ru-RU" sz="1400" dirty="0" smtClean="0"/>
          </a:p>
          <a:p>
            <a:pPr algn="just"/>
            <a:endParaRPr lang="ru-RU" sz="1400" dirty="0"/>
          </a:p>
          <a:p>
            <a:pPr algn="just"/>
            <a:endParaRPr lang="ru-RU" sz="1400" dirty="0" smtClean="0"/>
          </a:p>
          <a:p>
            <a:pPr algn="just"/>
            <a:endParaRPr lang="ru-RU" sz="1400" dirty="0"/>
          </a:p>
          <a:p>
            <a:pPr algn="just"/>
            <a:endParaRPr lang="ru-RU" sz="1400" dirty="0" smtClean="0"/>
          </a:p>
          <a:p>
            <a:pPr algn="just"/>
            <a:endParaRPr lang="ru-RU" sz="1400" dirty="0"/>
          </a:p>
          <a:p>
            <a:pPr algn="just"/>
            <a:r>
              <a:rPr lang="ru-RU" sz="1400" b="1" dirty="0" smtClean="0">
                <a:solidFill>
                  <a:schemeClr val="tx2"/>
                </a:solidFill>
              </a:rPr>
              <a:t>Классификация </a:t>
            </a:r>
            <a:r>
              <a:rPr lang="ru-RU" sz="1400" b="1" dirty="0">
                <a:solidFill>
                  <a:schemeClr val="tx2"/>
                </a:solidFill>
              </a:rPr>
              <a:t>ВТО. 5 групп: </a:t>
            </a:r>
          </a:p>
          <a:p>
            <a:pPr marL="342900" indent="-342900" algn="just">
              <a:buFont typeface="+mj-lt"/>
              <a:buAutoNum type="arabicPeriod"/>
            </a:pPr>
            <a:r>
              <a:rPr lang="ru-RU" sz="1400" dirty="0"/>
              <a:t>участие государства в торговле</a:t>
            </a:r>
            <a:r>
              <a:rPr lang="ru-RU" sz="1400" dirty="0" smtClean="0"/>
              <a:t>; ограничительная </a:t>
            </a:r>
            <a:r>
              <a:rPr lang="ru-RU" sz="1400" dirty="0"/>
              <a:t>практика и государственная политика общего характера; </a:t>
            </a:r>
          </a:p>
          <a:p>
            <a:pPr marL="342900" indent="-342900" algn="just">
              <a:buFont typeface="+mj-lt"/>
              <a:buAutoNum type="arabicPeriod"/>
            </a:pPr>
            <a:r>
              <a:rPr lang="ru-RU" sz="1400" dirty="0"/>
              <a:t>таможенные процедуры и административные формальности; </a:t>
            </a:r>
          </a:p>
          <a:p>
            <a:pPr marL="342900" indent="-342900" algn="just">
              <a:buFont typeface="+mj-lt"/>
              <a:buAutoNum type="arabicPeriod"/>
            </a:pPr>
            <a:r>
              <a:rPr lang="ru-RU" sz="1400" dirty="0"/>
              <a:t>технические барьеры в торговле; </a:t>
            </a:r>
          </a:p>
          <a:p>
            <a:pPr marL="342900" indent="-342900" algn="just">
              <a:buFont typeface="+mj-lt"/>
              <a:buAutoNum type="arabicPeriod"/>
            </a:pPr>
            <a:r>
              <a:rPr lang="ru-RU" sz="1400" dirty="0"/>
              <a:t>количественные и специфические ограничения аналогичного характера; </a:t>
            </a:r>
          </a:p>
          <a:p>
            <a:pPr marL="342900" indent="-342900" algn="just">
              <a:buFont typeface="+mj-lt"/>
              <a:buAutoNum type="arabicPeriod"/>
            </a:pPr>
            <a:r>
              <a:rPr lang="ru-RU" sz="1400" dirty="0"/>
              <a:t>ограничения, заложенные в механизме платежей.</a:t>
            </a:r>
          </a:p>
        </p:txBody>
      </p:sp>
    </p:spTree>
    <p:extLst>
      <p:ext uri="{BB962C8B-B14F-4D97-AF65-F5344CB8AC3E}">
        <p14:creationId xmlns:p14="http://schemas.microsoft.com/office/powerpoint/2010/main" val="625987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8572"/>
            <a:ext cx="9144000" cy="553998"/>
          </a:xfrm>
          <a:prstGeom prst="rect">
            <a:avLst/>
          </a:prstGeom>
          <a:noFill/>
        </p:spPr>
        <p:txBody>
          <a:bodyPr wrap="square" rtlCol="0">
            <a:spAutoFit/>
          </a:bodyPr>
          <a:lstStyle/>
          <a:p>
            <a:pPr algn="ctr"/>
            <a:r>
              <a:rPr lang="ru-RU" sz="3000" dirty="0">
                <a:solidFill>
                  <a:schemeClr val="tx2"/>
                </a:solidFill>
                <a:effectLst>
                  <a:outerShdw blurRad="38100" dist="38100" dir="2700000" algn="tl">
                    <a:srgbClr val="000000">
                      <a:alpha val="43137"/>
                    </a:srgbClr>
                  </a:outerShdw>
                </a:effectLst>
                <a:latin typeface="Corbel" panose="020B0503020204020204" pitchFamily="34" charset="0"/>
              </a:rPr>
              <a:t>Комплекс мер нетарифного регулирования </a:t>
            </a:r>
            <a:r>
              <a:rPr lang="ru-RU" sz="3000" dirty="0" smtClean="0">
                <a:solidFill>
                  <a:schemeClr val="tx2"/>
                </a:solidFill>
                <a:effectLst>
                  <a:outerShdw blurRad="38100" dist="38100" dir="2700000" algn="tl">
                    <a:srgbClr val="000000">
                      <a:alpha val="43137"/>
                    </a:srgbClr>
                  </a:outerShdw>
                </a:effectLst>
                <a:latin typeface="Corbel" panose="020B0503020204020204" pitchFamily="34" charset="0"/>
              </a:rPr>
              <a:t>в ЕАЭС</a:t>
            </a:r>
            <a:endParaRPr lang="ru-RU" sz="3000" dirty="0">
              <a:solidFill>
                <a:schemeClr val="tx2"/>
              </a:solidFill>
              <a:effectLst>
                <a:outerShdw blurRad="38100" dist="38100" dir="2700000" algn="tl">
                  <a:srgbClr val="000000">
                    <a:alpha val="43137"/>
                  </a:srgbClr>
                </a:outerShdw>
              </a:effectLst>
              <a:latin typeface="Corbel" panose="020B0503020204020204" pitchFamily="34" charset="0"/>
            </a:endParaRPr>
          </a:p>
        </p:txBody>
      </p:sp>
      <p:sp>
        <p:nvSpPr>
          <p:cNvPr id="5" name="Прямоугольник 4"/>
          <p:cNvSpPr/>
          <p:nvPr/>
        </p:nvSpPr>
        <p:spPr>
          <a:xfrm>
            <a:off x="225468" y="620689"/>
            <a:ext cx="8918532" cy="1384995"/>
          </a:xfrm>
          <a:prstGeom prst="rect">
            <a:avLst/>
          </a:prstGeom>
        </p:spPr>
        <p:txBody>
          <a:bodyPr wrap="square">
            <a:spAutoFit/>
          </a:bodyPr>
          <a:lstStyle/>
          <a:p>
            <a:r>
              <a:rPr lang="ru-RU" sz="1400" dirty="0" smtClean="0"/>
              <a:t>Договором о создании ЕАЭС предусмотрено применение следующих мер нетарифного регулирования:</a:t>
            </a:r>
          </a:p>
          <a:p>
            <a:pPr marL="285750" indent="-285750">
              <a:buFont typeface="Arial" panose="020B0604020202020204" pitchFamily="34" charset="0"/>
              <a:buChar char="•"/>
            </a:pPr>
            <a:r>
              <a:rPr lang="ru-RU" sz="1400" dirty="0" smtClean="0"/>
              <a:t>запрет </a:t>
            </a:r>
            <a:r>
              <a:rPr lang="ru-RU" sz="1400" dirty="0"/>
              <a:t>ввоза и (или) вывоза товаров; </a:t>
            </a:r>
            <a:endParaRPr lang="ru-RU" sz="1400" dirty="0" smtClean="0"/>
          </a:p>
          <a:p>
            <a:pPr marL="285750" indent="-285750">
              <a:buFont typeface="Arial" panose="020B0604020202020204" pitchFamily="34" charset="0"/>
              <a:buChar char="•"/>
            </a:pPr>
            <a:r>
              <a:rPr lang="ru-RU" sz="1400" dirty="0" smtClean="0"/>
              <a:t>количественные </a:t>
            </a:r>
            <a:r>
              <a:rPr lang="ru-RU" sz="1400" dirty="0"/>
              <a:t>ограничения ввоза и (или) вывоза товаров; </a:t>
            </a:r>
            <a:endParaRPr lang="ru-RU" sz="1400" dirty="0" smtClean="0"/>
          </a:p>
          <a:p>
            <a:pPr marL="285750" indent="-285750">
              <a:buFont typeface="Arial" panose="020B0604020202020204" pitchFamily="34" charset="0"/>
              <a:buChar char="•"/>
            </a:pPr>
            <a:r>
              <a:rPr lang="ru-RU" sz="1400" dirty="0" smtClean="0"/>
              <a:t>исключительное </a:t>
            </a:r>
            <a:r>
              <a:rPr lang="ru-RU" sz="1400" dirty="0"/>
              <a:t>право на экспорт и (или) импорт товаров; </a:t>
            </a:r>
            <a:endParaRPr lang="ru-RU" sz="1400" dirty="0" smtClean="0"/>
          </a:p>
          <a:p>
            <a:pPr marL="285750" indent="-285750">
              <a:buFont typeface="Arial" panose="020B0604020202020204" pitchFamily="34" charset="0"/>
              <a:buChar char="•"/>
            </a:pPr>
            <a:r>
              <a:rPr lang="ru-RU" sz="1400" dirty="0" smtClean="0"/>
              <a:t>автоматическое </a:t>
            </a:r>
            <a:r>
              <a:rPr lang="ru-RU" sz="1400" dirty="0"/>
              <a:t>лицензирование (наблюдение) экспорта и (или) импорта товаров; </a:t>
            </a:r>
          </a:p>
          <a:p>
            <a:pPr marL="285750" indent="-285750">
              <a:buFont typeface="Arial" panose="020B0604020202020204" pitchFamily="34" charset="0"/>
              <a:buChar char="•"/>
            </a:pPr>
            <a:r>
              <a:rPr lang="ru-RU" sz="1400" dirty="0" smtClean="0"/>
              <a:t>разрешительный </a:t>
            </a:r>
            <a:r>
              <a:rPr lang="ru-RU" sz="1400" dirty="0"/>
              <a:t>порядок ввоза и (или) вывоза товаров.</a:t>
            </a:r>
          </a:p>
        </p:txBody>
      </p:sp>
      <p:graphicFrame>
        <p:nvGraphicFramePr>
          <p:cNvPr id="6" name="Таблица 5"/>
          <p:cNvGraphicFramePr>
            <a:graphicFrameLocks noGrp="1"/>
          </p:cNvGraphicFramePr>
          <p:nvPr>
            <p:extLst>
              <p:ext uri="{D42A27DB-BD31-4B8C-83A1-F6EECF244321}">
                <p14:modId xmlns:p14="http://schemas.microsoft.com/office/powerpoint/2010/main" val="2454601367"/>
              </p:ext>
            </p:extLst>
          </p:nvPr>
        </p:nvGraphicFramePr>
        <p:xfrm>
          <a:off x="125260" y="2019072"/>
          <a:ext cx="8868428" cy="4193838"/>
        </p:xfrm>
        <a:graphic>
          <a:graphicData uri="http://schemas.openxmlformats.org/drawingml/2006/table">
            <a:tbl>
              <a:tblPr firstRow="1" bandRow="1">
                <a:tableStyleId>{5C22544A-7EE6-4342-B048-85BDC9FD1C3A}</a:tableStyleId>
              </a:tblPr>
              <a:tblGrid>
                <a:gridCol w="3970751"/>
                <a:gridCol w="4897677"/>
              </a:tblGrid>
              <a:tr h="1163762">
                <a:tc>
                  <a:txBody>
                    <a:bodyPr/>
                    <a:lstStyle/>
                    <a:p>
                      <a:r>
                        <a:rPr lang="ru-RU" sz="1200" dirty="0" smtClean="0"/>
                        <a:t>Договор о Евразийском экономическом союзе (ст. 46 раздела IX «Внешнеторговая политика»)</a:t>
                      </a:r>
                      <a:endParaRPr lang="ru-RU" sz="1200" dirty="0"/>
                    </a:p>
                  </a:txBody>
                  <a:tcPr/>
                </a:tc>
                <a:tc>
                  <a:txBody>
                    <a:bodyPr/>
                    <a:lstStyle/>
                    <a:p>
                      <a:r>
                        <a:rPr lang="ru-RU" sz="1200" dirty="0" smtClean="0"/>
                        <a:t>Соглашение между Правительством РФ, Правительством Республики Беларусь и Правительством Республики Казахстан от 25.01.2008 «О единых мерах нетарифного регулирования в отношении третьих стран» (применяются единые меры нетарифного регулирования на основе принципов, изложенных в Соглашении) </a:t>
                      </a:r>
                      <a:endParaRPr lang="ru-RU" sz="1200" dirty="0"/>
                    </a:p>
                  </a:txBody>
                  <a:tcPr/>
                </a:tc>
              </a:tr>
              <a:tr h="286876">
                <a:tc>
                  <a:txBody>
                    <a:bodyPr/>
                    <a:lstStyle/>
                    <a:p>
                      <a:r>
                        <a:rPr lang="ru-RU" sz="1200" dirty="0" smtClean="0"/>
                        <a:t>запрет ввоза и (или) вывоза товаров</a:t>
                      </a:r>
                      <a:endParaRPr lang="ru-RU" sz="1200" dirty="0"/>
                    </a:p>
                  </a:txBody>
                  <a:tcPr/>
                </a:tc>
                <a:tc rowSpan="2">
                  <a:txBody>
                    <a:bodyPr/>
                    <a:lstStyle/>
                    <a:p>
                      <a:r>
                        <a:rPr lang="ru-RU" sz="1200" dirty="0" smtClean="0"/>
                        <a:t>количественные ограничения экспорта и (или) импорта</a:t>
                      </a:r>
                      <a:endParaRPr lang="ru-RU" sz="1200" dirty="0"/>
                    </a:p>
                  </a:txBody>
                  <a:tcPr/>
                </a:tc>
              </a:tr>
              <a:tr h="244603">
                <a:tc>
                  <a:txBody>
                    <a:bodyPr/>
                    <a:lstStyle/>
                    <a:p>
                      <a:r>
                        <a:rPr lang="ru-RU" sz="1200" dirty="0" smtClean="0"/>
                        <a:t>количественные ограничения ввоза и (или) вывоза товаров</a:t>
                      </a:r>
                      <a:endParaRPr lang="ru-RU" sz="1200" dirty="0"/>
                    </a:p>
                  </a:txBody>
                  <a:tcPr/>
                </a:tc>
                <a:tc vMerge="1">
                  <a:txBody>
                    <a:bodyPr/>
                    <a:lstStyle/>
                    <a:p>
                      <a:endParaRPr lang="ru-RU" dirty="0"/>
                    </a:p>
                  </a:txBody>
                  <a:tcPr/>
                </a:tc>
              </a:tr>
              <a:tr h="392931">
                <a:tc>
                  <a:txBody>
                    <a:bodyPr/>
                    <a:lstStyle/>
                    <a:p>
                      <a:r>
                        <a:rPr lang="ru-RU" sz="1200" dirty="0" smtClean="0"/>
                        <a:t>исключительное право на экспорт и (или) импорт товаров</a:t>
                      </a:r>
                      <a:endParaRPr lang="ru-RU" sz="1200" dirty="0"/>
                    </a:p>
                  </a:txBody>
                  <a:tcPr/>
                </a:tc>
                <a:tc>
                  <a:txBody>
                    <a:bodyPr/>
                    <a:lstStyle/>
                    <a:p>
                      <a:r>
                        <a:rPr lang="ru-RU" sz="1200" dirty="0" smtClean="0"/>
                        <a:t>исключительное право на экспорт и (или) импорт отдельных видов товаров</a:t>
                      </a:r>
                      <a:endParaRPr lang="ru-RU" sz="1200" dirty="0"/>
                    </a:p>
                  </a:txBody>
                  <a:tcPr/>
                </a:tc>
              </a:tr>
              <a:tr h="336564">
                <a:tc>
                  <a:txBody>
                    <a:bodyPr/>
                    <a:lstStyle/>
                    <a:p>
                      <a:r>
                        <a:rPr lang="ru-RU" sz="1200" dirty="0" smtClean="0"/>
                        <a:t>автоматическое лицензирование (наблюдение) экспорта и (или) импорта товаров</a:t>
                      </a:r>
                      <a:endParaRPr lang="ru-RU" sz="1200" dirty="0"/>
                    </a:p>
                  </a:txBody>
                  <a:tcPr/>
                </a:tc>
                <a:tc>
                  <a:txBody>
                    <a:bodyPr/>
                    <a:lstStyle/>
                    <a:p>
                      <a:r>
                        <a:rPr lang="ru-RU" sz="1200" dirty="0" smtClean="0"/>
                        <a:t>наблюдение за экспортом и (или) импортом отдельных видов товаров </a:t>
                      </a:r>
                      <a:endParaRPr lang="ru-RU" sz="1200" dirty="0"/>
                    </a:p>
                  </a:txBody>
                  <a:tcPr/>
                </a:tc>
              </a:tr>
              <a:tr h="216345">
                <a:tc>
                  <a:txBody>
                    <a:bodyPr/>
                    <a:lstStyle/>
                    <a:p>
                      <a:r>
                        <a:rPr lang="ru-RU" sz="1200" dirty="0" smtClean="0"/>
                        <a:t>разрешительный порядок ввоза и (или) вывоза товаров </a:t>
                      </a:r>
                      <a:endParaRPr lang="ru-RU" sz="1200" dirty="0"/>
                    </a:p>
                  </a:txBody>
                  <a:tcPr/>
                </a:tc>
                <a:tc>
                  <a:txBody>
                    <a:bodyPr/>
                    <a:lstStyle/>
                    <a:p>
                      <a:r>
                        <a:rPr lang="ru-RU" sz="1200" dirty="0" smtClean="0"/>
                        <a:t>лицензирование</a:t>
                      </a:r>
                      <a:endParaRPr lang="ru-RU" sz="1200" dirty="0"/>
                    </a:p>
                  </a:txBody>
                  <a:tcPr/>
                </a:tc>
              </a:tr>
              <a:tr h="306501">
                <a:tc>
                  <a:txBody>
                    <a:bodyPr/>
                    <a:lstStyle/>
                    <a:p>
                      <a:pPr algn="ctr"/>
                      <a:r>
                        <a:rPr lang="ru-RU" sz="1200" dirty="0" smtClean="0"/>
                        <a:t>-</a:t>
                      </a:r>
                      <a:endParaRPr lang="ru-RU" sz="1200" dirty="0"/>
                    </a:p>
                  </a:txBody>
                  <a:tcPr/>
                </a:tc>
                <a:tc>
                  <a:txBody>
                    <a:bodyPr/>
                    <a:lstStyle/>
                    <a:p>
                      <a:r>
                        <a:rPr lang="ru-RU" sz="1200" dirty="0" smtClean="0"/>
                        <a:t>меры, затрагивающие внешнюю торговлю товарами и вводимые исходя из национальных интересов </a:t>
                      </a:r>
                      <a:endParaRPr lang="ru-RU" sz="1200" dirty="0"/>
                    </a:p>
                  </a:txBody>
                  <a:tcPr/>
                </a:tc>
              </a:tr>
              <a:tr h="4129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1200" dirty="0" smtClean="0"/>
                        <a:t>-</a:t>
                      </a:r>
                    </a:p>
                    <a:p>
                      <a:endParaRPr lang="ru-RU" sz="1200" dirty="0"/>
                    </a:p>
                  </a:txBody>
                  <a:tcPr/>
                </a:tc>
                <a:tc>
                  <a:txBody>
                    <a:bodyPr/>
                    <a:lstStyle/>
                    <a:p>
                      <a:r>
                        <a:rPr lang="ru-RU" sz="1200" dirty="0" smtClean="0"/>
                        <a:t>особые виды запретов и ограничений внешней торговли товарами - вводятся в целях защиты внешнего финансового положения и поддержания равновесия платежного баланса</a:t>
                      </a:r>
                      <a:endParaRPr lang="ru-RU" sz="1200" dirty="0"/>
                    </a:p>
                  </a:txBody>
                  <a:tcPr/>
                </a:tc>
              </a:tr>
            </a:tbl>
          </a:graphicData>
        </a:graphic>
      </p:graphicFrame>
    </p:spTree>
    <p:extLst>
      <p:ext uri="{BB962C8B-B14F-4D97-AF65-F5344CB8AC3E}">
        <p14:creationId xmlns:p14="http://schemas.microsoft.com/office/powerpoint/2010/main" val="2269557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1731" y="1417638"/>
            <a:ext cx="8323545" cy="2031325"/>
          </a:xfrm>
          <a:prstGeom prst="rect">
            <a:avLst/>
          </a:prstGeom>
        </p:spPr>
        <p:txBody>
          <a:bodyPr wrap="square">
            <a:spAutoFit/>
          </a:bodyPr>
          <a:lstStyle/>
          <a:p>
            <a:pPr algn="just"/>
            <a:r>
              <a:rPr lang="ru-RU" sz="1400" dirty="0" smtClean="0"/>
              <a:t>Значимой </a:t>
            </a:r>
            <a:r>
              <a:rPr lang="ru-RU" sz="1400" dirty="0"/>
              <a:t>проблемой остаётся возможность установления мер нетарифного регулирования странами-участницами на национальном уровне. </a:t>
            </a:r>
            <a:endParaRPr lang="ru-RU" sz="1400" dirty="0" smtClean="0"/>
          </a:p>
          <a:p>
            <a:pPr algn="just"/>
            <a:endParaRPr lang="ru-RU" sz="1400" dirty="0"/>
          </a:p>
          <a:p>
            <a:pPr algn="just"/>
            <a:r>
              <a:rPr lang="ru-RU" sz="1400" dirty="0"/>
              <a:t>На уровень ЕАЭС не переданы полномочия в отношении:</a:t>
            </a:r>
          </a:p>
          <a:p>
            <a:pPr marL="285750" indent="-285750" algn="just">
              <a:buFont typeface="Arial" panose="020B0604020202020204" pitchFamily="34" charset="0"/>
              <a:buChar char="•"/>
            </a:pPr>
            <a:r>
              <a:rPr lang="ru-RU" sz="1400" dirty="0"/>
              <a:t>фитосанитарного контроля качества продуктов питания;</a:t>
            </a:r>
          </a:p>
          <a:p>
            <a:pPr marL="285750" indent="-285750" algn="just">
              <a:buFont typeface="Arial" panose="020B0604020202020204" pitchFamily="34" charset="0"/>
              <a:buChar char="•"/>
            </a:pPr>
            <a:r>
              <a:rPr lang="ru-RU" sz="1400" dirty="0" smtClean="0"/>
              <a:t>квот, субсидий </a:t>
            </a:r>
            <a:r>
              <a:rPr lang="ru-RU" sz="1400" dirty="0"/>
              <a:t>отечественным производителям;</a:t>
            </a:r>
          </a:p>
          <a:p>
            <a:pPr marL="285750" indent="-285750" algn="just">
              <a:buFont typeface="Arial" panose="020B0604020202020204" pitchFamily="34" charset="0"/>
              <a:buChar char="•"/>
            </a:pPr>
            <a:r>
              <a:rPr lang="ru-RU" sz="1400" dirty="0" smtClean="0"/>
              <a:t>мер, </a:t>
            </a:r>
            <a:r>
              <a:rPr lang="ru-RU" sz="1400" dirty="0"/>
              <a:t>влияющие на конкуренцию: например, ограничение доступа иностранных компаний к </a:t>
            </a:r>
            <a:r>
              <a:rPr lang="ru-RU" sz="1400" dirty="0" err="1"/>
              <a:t>госзакупкам</a:t>
            </a:r>
            <a:r>
              <a:rPr lang="ru-RU" sz="1400" dirty="0"/>
              <a:t> и институт </a:t>
            </a:r>
            <a:r>
              <a:rPr lang="ru-RU" sz="1400" dirty="0" err="1"/>
              <a:t>специмпортеров</a:t>
            </a:r>
            <a:r>
              <a:rPr lang="ru-RU" sz="1400" dirty="0"/>
              <a:t>, наделенных исключительным правом на импорт товаров, аналоги которых производит отечественная промышленность. </a:t>
            </a:r>
          </a:p>
        </p:txBody>
      </p:sp>
      <p:sp>
        <p:nvSpPr>
          <p:cNvPr id="4" name="TextBox 3"/>
          <p:cNvSpPr txBox="1"/>
          <p:nvPr/>
        </p:nvSpPr>
        <p:spPr>
          <a:xfrm>
            <a:off x="0" y="0"/>
            <a:ext cx="9143999" cy="1015663"/>
          </a:xfrm>
          <a:prstGeom prst="rect">
            <a:avLst/>
          </a:prstGeom>
          <a:noFill/>
        </p:spPr>
        <p:txBody>
          <a:bodyPr wrap="square" rtlCol="0">
            <a:spAutoFit/>
          </a:bodyPr>
          <a:lstStyle/>
          <a:p>
            <a:pPr algn="ctr"/>
            <a:r>
              <a:rPr lang="ru-RU" sz="3000" dirty="0" smtClean="0">
                <a:solidFill>
                  <a:schemeClr val="tx2"/>
                </a:solidFill>
                <a:effectLst>
                  <a:outerShdw blurRad="38100" dist="38100" dir="2700000" algn="tl">
                    <a:srgbClr val="000000">
                      <a:alpha val="43137"/>
                    </a:srgbClr>
                  </a:outerShdw>
                </a:effectLst>
                <a:latin typeface="Corbel" panose="020B0503020204020204" pitchFamily="34" charset="0"/>
              </a:rPr>
              <a:t>Меры защиты внутреннего рынка в ЕАЭС между странами-членами</a:t>
            </a:r>
            <a:endParaRPr lang="ru-RU" sz="3000" dirty="0">
              <a:solidFill>
                <a:schemeClr val="tx2"/>
              </a:solidFill>
              <a:effectLst>
                <a:outerShdw blurRad="38100" dist="38100" dir="2700000" algn="tl">
                  <a:srgbClr val="000000">
                    <a:alpha val="43137"/>
                  </a:srgbClr>
                </a:outerShdw>
              </a:effectLst>
              <a:latin typeface="Corbel" panose="020B0503020204020204" pitchFamily="34" charset="0"/>
            </a:endParaRPr>
          </a:p>
        </p:txBody>
      </p:sp>
      <p:sp>
        <p:nvSpPr>
          <p:cNvPr id="9" name="Прямоугольник 8"/>
          <p:cNvSpPr/>
          <p:nvPr/>
        </p:nvSpPr>
        <p:spPr>
          <a:xfrm>
            <a:off x="194154" y="3838779"/>
            <a:ext cx="8492645" cy="1384995"/>
          </a:xfrm>
          <a:prstGeom prst="rect">
            <a:avLst/>
          </a:prstGeom>
        </p:spPr>
        <p:txBody>
          <a:bodyPr wrap="square">
            <a:spAutoFit/>
          </a:bodyPr>
          <a:lstStyle/>
          <a:p>
            <a:pPr algn="just"/>
            <a:r>
              <a:rPr lang="ru-RU" sz="1400" dirty="0" smtClean="0"/>
              <a:t>Россия </a:t>
            </a:r>
            <a:r>
              <a:rPr lang="ru-RU" sz="1400" dirty="0"/>
              <a:t>в вопросах нетарифного регулирования внешней торговли сконцентрировалась на технических барьерах - национальных требованиях к техническим характеристикам товаров, специальных требованиях к качеству товаров, их соответствию санитарным, фитосанитарным и ветеринарным требованиям, системам сертификации и др. Это одна из наиболее эффективных мер нетарифного регулирования, поскольку не запрещена правом ВТО и позволяет жестко контролировать допуск иностранных товаров в национальную экономику. </a:t>
            </a:r>
          </a:p>
        </p:txBody>
      </p:sp>
    </p:spTree>
    <p:extLst>
      <p:ext uri="{BB962C8B-B14F-4D97-AF65-F5344CB8AC3E}">
        <p14:creationId xmlns:p14="http://schemas.microsoft.com/office/powerpoint/2010/main" val="1873870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905" y="863451"/>
            <a:ext cx="9019254" cy="5262979"/>
          </a:xfrm>
          <a:prstGeom prst="rect">
            <a:avLst/>
          </a:prstGeom>
          <a:noFill/>
        </p:spPr>
        <p:txBody>
          <a:bodyPr wrap="square" rtlCol="0">
            <a:spAutoFit/>
          </a:bodyPr>
          <a:lstStyle/>
          <a:p>
            <a:pPr marL="285750" indent="-285750" algn="just">
              <a:buFont typeface="Wingdings" panose="05000000000000000000" pitchFamily="2" charset="2"/>
              <a:buChar char="q"/>
            </a:pPr>
            <a:r>
              <a:rPr lang="ru-RU" sz="1400" b="1" i="1" dirty="0" smtClean="0">
                <a:solidFill>
                  <a:schemeClr val="tx2"/>
                </a:solidFill>
              </a:rPr>
              <a:t>Государственное регулирование цен на рынке ЖНВЛП</a:t>
            </a:r>
          </a:p>
          <a:p>
            <a:pPr algn="just"/>
            <a:r>
              <a:rPr lang="ru-RU" sz="1400" dirty="0" smtClean="0"/>
              <a:t>При </a:t>
            </a:r>
            <a:r>
              <a:rPr lang="ru-RU" sz="1400" dirty="0"/>
              <a:t>регистрации предельных отпускных цен на данные препараты в </a:t>
            </a:r>
            <a:r>
              <a:rPr lang="ru-RU" sz="1400" dirty="0" smtClean="0"/>
              <a:t>РФ </a:t>
            </a:r>
            <a:r>
              <a:rPr lang="ru-RU" sz="1400" dirty="0"/>
              <a:t>белорусские производители приравниваются к </a:t>
            </a:r>
            <a:r>
              <a:rPr lang="ru-RU" sz="1400" dirty="0" smtClean="0"/>
              <a:t>зарубежным </a:t>
            </a:r>
            <a:r>
              <a:rPr lang="ru-RU" sz="1400" i="1" dirty="0" smtClean="0"/>
              <a:t>(Приложение </a:t>
            </a:r>
            <a:r>
              <a:rPr lang="ru-RU" sz="1400" i="1" dirty="0"/>
              <a:t>№4 </a:t>
            </a:r>
            <a:r>
              <a:rPr lang="ru-RU" sz="1400" i="1" dirty="0" smtClean="0"/>
              <a:t>Постановления </a:t>
            </a:r>
            <a:r>
              <a:rPr lang="ru-RU" sz="1400" i="1" dirty="0"/>
              <a:t>Правительства РФ от 29.10.2010 N </a:t>
            </a:r>
            <a:r>
              <a:rPr lang="ru-RU" sz="1400" i="1" dirty="0" smtClean="0"/>
              <a:t>86); </a:t>
            </a:r>
          </a:p>
          <a:p>
            <a:pPr marL="285750" indent="-285750" algn="just">
              <a:buFont typeface="Wingdings" panose="05000000000000000000" pitchFamily="2" charset="2"/>
              <a:buChar char="q"/>
            </a:pPr>
            <a:r>
              <a:rPr lang="ru-RU" sz="1400" b="1" i="1" dirty="0">
                <a:solidFill>
                  <a:schemeClr val="tx2"/>
                </a:solidFill>
              </a:rPr>
              <a:t>Различие основополагающей </a:t>
            </a:r>
            <a:r>
              <a:rPr lang="ru-RU" sz="1400" b="1" i="1" dirty="0" smtClean="0">
                <a:solidFill>
                  <a:schemeClr val="tx2"/>
                </a:solidFill>
              </a:rPr>
              <a:t>терминологии</a:t>
            </a:r>
            <a:endParaRPr lang="ru-RU" sz="1400" b="1" i="1" dirty="0">
              <a:solidFill>
                <a:schemeClr val="tx2"/>
              </a:solidFill>
            </a:endParaRPr>
          </a:p>
          <a:p>
            <a:pPr algn="just"/>
            <a:r>
              <a:rPr lang="ru-RU" sz="1400" dirty="0"/>
              <a:t>В РБ не используется понятие «лекарственный препарат», сфера обращения лекарственных средств включает антисептики;</a:t>
            </a:r>
          </a:p>
          <a:p>
            <a:pPr algn="just"/>
            <a:r>
              <a:rPr lang="ru-RU" sz="1400" dirty="0"/>
              <a:t>В РФ и РК в сферу обращения введены лекарственные средства для ветеринарного применения. </a:t>
            </a:r>
            <a:endParaRPr lang="en-US" sz="1400" dirty="0"/>
          </a:p>
          <a:p>
            <a:pPr marL="285750" indent="-285750" algn="just">
              <a:buFont typeface="Wingdings" panose="05000000000000000000" pitchFamily="2" charset="2"/>
              <a:buChar char="q"/>
            </a:pPr>
            <a:r>
              <a:rPr lang="ru-RU" sz="1400" b="1" i="1" dirty="0" smtClean="0">
                <a:solidFill>
                  <a:schemeClr val="tx2"/>
                </a:solidFill>
              </a:rPr>
              <a:t>Основания для применения льготной ставки 10% по НДС *</a:t>
            </a:r>
          </a:p>
          <a:p>
            <a:pPr algn="just"/>
            <a:r>
              <a:rPr lang="ru-RU" sz="1400" i="1" dirty="0" smtClean="0"/>
              <a:t>При ввозе на территорию РФ ЛС для </a:t>
            </a:r>
            <a:r>
              <a:rPr lang="ru-RU" sz="1400" i="1" dirty="0"/>
              <a:t>медицинского применения </a:t>
            </a:r>
            <a:r>
              <a:rPr lang="ru-RU" sz="1400" i="1" dirty="0" smtClean="0"/>
              <a:t>отсутствует необходимость получения </a:t>
            </a:r>
            <a:r>
              <a:rPr lang="ru-RU" sz="1400" i="1" dirty="0"/>
              <a:t>лицензии Министерства промышленности и торговли </a:t>
            </a:r>
            <a:r>
              <a:rPr lang="ru-RU" sz="1400" i="1" dirty="0" smtClean="0"/>
              <a:t>РФ. </a:t>
            </a:r>
            <a:endParaRPr lang="ru-RU" sz="1400" i="1" dirty="0"/>
          </a:p>
          <a:p>
            <a:pPr algn="just"/>
            <a:r>
              <a:rPr lang="ru-RU" sz="1400" i="1" dirty="0"/>
              <a:t>Несмотря на то, что представление </a:t>
            </a:r>
            <a:r>
              <a:rPr lang="ru-RU" sz="1400" i="1" dirty="0" smtClean="0"/>
              <a:t>регистрационного </a:t>
            </a:r>
            <a:r>
              <a:rPr lang="ru-RU" sz="1400" i="1" dirty="0"/>
              <a:t>удостоверения не обязательно для подтверждения соблюдения ограничения, выраженного в обязанности государственной регистрации </a:t>
            </a:r>
            <a:r>
              <a:rPr lang="ru-RU" sz="1400" i="1" dirty="0" smtClean="0"/>
              <a:t>ЛС и </a:t>
            </a:r>
            <a:r>
              <a:rPr lang="ru-RU" sz="1400" i="1" dirty="0"/>
              <a:t>включения его в государственный реестр, тем не менее, остается требование, что только при его наличии в пакете </a:t>
            </a:r>
            <a:r>
              <a:rPr lang="ru-RU" sz="1400" i="1" dirty="0" smtClean="0"/>
              <a:t>документов возможно применение 10</a:t>
            </a:r>
            <a:r>
              <a:rPr lang="ru-RU" sz="1400" i="1" dirty="0"/>
              <a:t>% ставки </a:t>
            </a:r>
            <a:r>
              <a:rPr lang="ru-RU" sz="1400" i="1" dirty="0" smtClean="0"/>
              <a:t>НДС;</a:t>
            </a:r>
          </a:p>
          <a:p>
            <a:pPr marL="285750" indent="-285750" algn="just">
              <a:buFont typeface="Wingdings" panose="05000000000000000000" pitchFamily="2" charset="2"/>
              <a:buChar char="q"/>
            </a:pPr>
            <a:r>
              <a:rPr lang="ru-RU" sz="1400" b="1" i="1" dirty="0" smtClean="0">
                <a:solidFill>
                  <a:schemeClr val="tx2"/>
                </a:solidFill>
              </a:rPr>
              <a:t>Наличие в государствах-членах собственных стандартов качества</a:t>
            </a:r>
            <a:r>
              <a:rPr lang="ru-RU" sz="1400" b="1" i="1" dirty="0">
                <a:solidFill>
                  <a:schemeClr val="tx2"/>
                </a:solidFill>
              </a:rPr>
              <a:t>, </a:t>
            </a:r>
            <a:r>
              <a:rPr lang="ru-RU" sz="1400" b="1" i="1" dirty="0" smtClean="0">
                <a:solidFill>
                  <a:schemeClr val="tx2"/>
                </a:solidFill>
              </a:rPr>
              <a:t>фармакопеи</a:t>
            </a:r>
            <a:endParaRPr lang="ru-RU" sz="1400" i="1" dirty="0" smtClean="0">
              <a:solidFill>
                <a:schemeClr val="tx2"/>
              </a:solidFill>
            </a:endParaRPr>
          </a:p>
          <a:p>
            <a:pPr marL="285750" indent="-285750" algn="just">
              <a:buFont typeface="Wingdings" panose="05000000000000000000" pitchFamily="2" charset="2"/>
              <a:buChar char="q"/>
            </a:pPr>
            <a:r>
              <a:rPr lang="ru-RU" sz="1400" b="1" i="1" dirty="0" smtClean="0">
                <a:solidFill>
                  <a:schemeClr val="tx2"/>
                </a:solidFill>
              </a:rPr>
              <a:t>Различные требования в сфере обращения ЛС</a:t>
            </a:r>
            <a:r>
              <a:rPr lang="ru-RU" sz="1400" b="1" dirty="0" smtClean="0"/>
              <a:t> </a:t>
            </a:r>
          </a:p>
          <a:p>
            <a:pPr algn="just"/>
            <a:r>
              <a:rPr lang="ru-RU" sz="1400" dirty="0" smtClean="0"/>
              <a:t>Существование различных требований и процедур, отсутствие механизма взаимного признания регистрации - производителям лекарств при</a:t>
            </a:r>
            <a:r>
              <a:rPr lang="en-US" sz="1400" dirty="0" smtClean="0"/>
              <a:t> </a:t>
            </a:r>
            <a:r>
              <a:rPr lang="ru-RU" sz="1400" dirty="0" smtClean="0"/>
              <a:t>регистрации в</a:t>
            </a:r>
            <a:r>
              <a:rPr lang="en-US" sz="1400" dirty="0" smtClean="0"/>
              <a:t> </a:t>
            </a:r>
            <a:r>
              <a:rPr lang="ru-RU" sz="1400" dirty="0" smtClean="0"/>
              <a:t>РБ, РК и</a:t>
            </a:r>
            <a:r>
              <a:rPr lang="en-US" sz="1400" dirty="0" smtClean="0"/>
              <a:t> </a:t>
            </a:r>
            <a:r>
              <a:rPr lang="ru-RU" sz="1400" dirty="0" smtClean="0"/>
              <a:t>РФ нужно выполнять требования законодательств трех государств, проходить три процедуры государственной регистрации ЛС;</a:t>
            </a:r>
          </a:p>
          <a:p>
            <a:pPr marL="285750" indent="-285750" algn="just">
              <a:buFont typeface="Wingdings" panose="05000000000000000000" pitchFamily="2" charset="2"/>
              <a:buChar char="q"/>
            </a:pPr>
            <a:r>
              <a:rPr lang="ru-RU" sz="1400" b="1" i="1" dirty="0" smtClean="0">
                <a:solidFill>
                  <a:schemeClr val="tx2"/>
                </a:solidFill>
              </a:rPr>
              <a:t>Предоставление </a:t>
            </a:r>
            <a:r>
              <a:rPr lang="ru-RU" sz="1400" b="1" i="1" dirty="0">
                <a:solidFill>
                  <a:schemeClr val="tx2"/>
                </a:solidFill>
              </a:rPr>
              <a:t>данных локальных клинических </a:t>
            </a:r>
            <a:r>
              <a:rPr lang="ru-RU" sz="1400" b="1" i="1" dirty="0" smtClean="0">
                <a:solidFill>
                  <a:schemeClr val="tx2"/>
                </a:solidFill>
              </a:rPr>
              <a:t>исследований при регистрации ЛС;</a:t>
            </a:r>
          </a:p>
          <a:p>
            <a:pPr marL="285750" indent="-285750">
              <a:buFont typeface="Wingdings" panose="05000000000000000000" pitchFamily="2" charset="2"/>
              <a:buChar char="q"/>
            </a:pPr>
            <a:r>
              <a:rPr lang="ru-RU" sz="1400" b="1" dirty="0" smtClean="0">
                <a:solidFill>
                  <a:schemeClr val="tx2"/>
                </a:solidFill>
              </a:rPr>
              <a:t>Подтверждение </a:t>
            </a:r>
            <a:r>
              <a:rPr lang="ru-RU" sz="1400" b="1" dirty="0">
                <a:solidFill>
                  <a:schemeClr val="tx2"/>
                </a:solidFill>
              </a:rPr>
              <a:t>соответствия ввозимых на </a:t>
            </a:r>
            <a:r>
              <a:rPr lang="ru-RU" sz="1400" b="1" dirty="0" smtClean="0">
                <a:solidFill>
                  <a:schemeClr val="tx2"/>
                </a:solidFill>
              </a:rPr>
              <a:t>таможенную территорию ЕАЭС </a:t>
            </a:r>
            <a:r>
              <a:rPr lang="ru-RU" sz="1400" b="1" dirty="0">
                <a:solidFill>
                  <a:schemeClr val="tx2"/>
                </a:solidFill>
              </a:rPr>
              <a:t>товаров требованиям безопасности</a:t>
            </a:r>
            <a:r>
              <a:rPr lang="ru-RU" sz="1400" dirty="0"/>
              <a:t>, которое осуществляется в форме сертификата соответствия или </a:t>
            </a:r>
            <a:r>
              <a:rPr lang="ru-RU" sz="1400" dirty="0" smtClean="0"/>
              <a:t>декларации о соответствии</a:t>
            </a:r>
            <a:r>
              <a:rPr lang="ru-RU" sz="1400" b="1" dirty="0" smtClean="0">
                <a:solidFill>
                  <a:schemeClr val="tx2"/>
                </a:solidFill>
              </a:rPr>
              <a:t>*</a:t>
            </a:r>
            <a:r>
              <a:rPr lang="ru-RU" sz="1400" dirty="0" smtClean="0"/>
              <a:t>.</a:t>
            </a:r>
            <a:endParaRPr lang="en-US" sz="1400" b="1" i="1" dirty="0">
              <a:solidFill>
                <a:schemeClr val="tx2"/>
              </a:solidFill>
            </a:endParaRPr>
          </a:p>
        </p:txBody>
      </p:sp>
      <p:sp>
        <p:nvSpPr>
          <p:cNvPr id="5" name="Title 1"/>
          <p:cNvSpPr txBox="1">
            <a:spLocks/>
          </p:cNvSpPr>
          <p:nvPr/>
        </p:nvSpPr>
        <p:spPr bwMode="auto">
          <a:xfrm>
            <a:off x="-84841" y="-33579"/>
            <a:ext cx="9144000" cy="8837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ru-RU" sz="3000" dirty="0" smtClean="0">
                <a:solidFill>
                  <a:schemeClr val="tx2"/>
                </a:solidFill>
                <a:effectLst>
                  <a:outerShdw blurRad="38100" dist="38100" dir="2700000" algn="tl">
                    <a:srgbClr val="000000">
                      <a:alpha val="43137"/>
                    </a:srgbClr>
                  </a:outerShdw>
                </a:effectLst>
                <a:latin typeface="Corbel" panose="020B0503020204020204" pitchFamily="34" charset="0"/>
                <a:ea typeface="ＭＳ Ｐゴシック"/>
                <a:cs typeface="ＭＳ Ｐゴシック"/>
              </a:rPr>
              <a:t>Нетарифные меры регулирования фармацевтической отрасли</a:t>
            </a:r>
            <a:endParaRPr lang="en-US" sz="3000" dirty="0">
              <a:solidFill>
                <a:schemeClr val="tx2"/>
              </a:solidFill>
              <a:effectLst>
                <a:outerShdw blurRad="38100" dist="38100" dir="2700000" algn="tl">
                  <a:srgbClr val="000000">
                    <a:alpha val="43137"/>
                  </a:srgbClr>
                </a:outerShdw>
              </a:effectLst>
              <a:latin typeface="Corbel" panose="020B0503020204020204" pitchFamily="34" charset="0"/>
              <a:ea typeface="ＭＳ Ｐゴシック"/>
              <a:cs typeface="ＭＳ Ｐゴシック"/>
            </a:endParaRPr>
          </a:p>
        </p:txBody>
      </p:sp>
      <p:sp>
        <p:nvSpPr>
          <p:cNvPr id="7" name="TextBox 6"/>
          <p:cNvSpPr txBox="1"/>
          <p:nvPr/>
        </p:nvSpPr>
        <p:spPr>
          <a:xfrm>
            <a:off x="39905" y="6031546"/>
            <a:ext cx="8099042" cy="461665"/>
          </a:xfrm>
          <a:prstGeom prst="rect">
            <a:avLst/>
          </a:prstGeom>
          <a:noFill/>
        </p:spPr>
        <p:txBody>
          <a:bodyPr wrap="square" rtlCol="0">
            <a:spAutoFit/>
          </a:bodyPr>
          <a:lstStyle/>
          <a:p>
            <a:pPr algn="just"/>
            <a:r>
              <a:rPr lang="ru-RU" sz="800" b="1" dirty="0" smtClean="0">
                <a:solidFill>
                  <a:schemeClr val="tx2"/>
                </a:solidFill>
              </a:rPr>
              <a:t>*</a:t>
            </a:r>
            <a:r>
              <a:rPr lang="ru-RU" sz="800" dirty="0" smtClean="0"/>
              <a:t>Согласно п</a:t>
            </a:r>
            <a:r>
              <a:rPr lang="ru-RU" sz="800" dirty="0"/>
              <a:t>.</a:t>
            </a:r>
            <a:r>
              <a:rPr lang="ru-RU" sz="800" dirty="0" smtClean="0"/>
              <a:t> </a:t>
            </a:r>
            <a:r>
              <a:rPr lang="ru-RU" sz="800" dirty="0"/>
              <a:t>2 Примечания к перечню, продукция, не включенная в него, подлежит обязательной оценке (подтверждению) соответствия согласно национальному законодательству государства-члена </a:t>
            </a:r>
            <a:r>
              <a:rPr lang="ru-RU" sz="800" dirty="0" smtClean="0"/>
              <a:t>ТС. </a:t>
            </a:r>
            <a:r>
              <a:rPr lang="ru-RU" sz="800" i="1" dirty="0" smtClean="0"/>
              <a:t>(Решение </a:t>
            </a:r>
            <a:r>
              <a:rPr lang="ru-RU" sz="800" i="1" dirty="0"/>
              <a:t>Комиссии </a:t>
            </a:r>
            <a:r>
              <a:rPr lang="ru-RU" sz="800" i="1" dirty="0" smtClean="0"/>
              <a:t>ТС от </a:t>
            </a:r>
            <a:r>
              <a:rPr lang="ru-RU" sz="800" i="1" dirty="0"/>
              <a:t>07.04.2011 N </a:t>
            </a:r>
            <a:r>
              <a:rPr lang="ru-RU" sz="800" i="1" dirty="0" smtClean="0"/>
              <a:t>620 (ред</a:t>
            </a:r>
            <a:r>
              <a:rPr lang="ru-RU" sz="800" i="1" dirty="0"/>
              <a:t>. от 02.12.2014</a:t>
            </a:r>
            <a:r>
              <a:rPr lang="ru-RU" sz="800" i="1" dirty="0" smtClean="0"/>
              <a:t>) "</a:t>
            </a:r>
            <a:r>
              <a:rPr lang="ru-RU" sz="800" i="1" dirty="0"/>
              <a:t>О Едином перечне продукции, подлежащей обязательной оценке (подтверждению) соответствия в рамках </a:t>
            </a:r>
            <a:r>
              <a:rPr lang="ru-RU" sz="800" i="1" dirty="0" smtClean="0"/>
              <a:t>ТС с </a:t>
            </a:r>
            <a:r>
              <a:rPr lang="ru-RU" sz="800" i="1" dirty="0"/>
              <a:t>выдачей единых </a:t>
            </a:r>
            <a:r>
              <a:rPr lang="ru-RU" sz="800" i="1" dirty="0" smtClean="0"/>
              <a:t>документов</a:t>
            </a:r>
            <a:r>
              <a:rPr lang="en-US" sz="800" i="1" dirty="0" smtClean="0"/>
              <a:t>”</a:t>
            </a:r>
            <a:r>
              <a:rPr lang="ru-RU" sz="800" i="1" dirty="0" smtClean="0"/>
              <a:t>).</a:t>
            </a:r>
          </a:p>
        </p:txBody>
      </p:sp>
    </p:spTree>
    <p:extLst>
      <p:ext uri="{BB962C8B-B14F-4D97-AF65-F5344CB8AC3E}">
        <p14:creationId xmlns:p14="http://schemas.microsoft.com/office/powerpoint/2010/main" val="4253375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80638"/>
            <a:ext cx="8686800" cy="1169551"/>
          </a:xfrm>
          <a:prstGeom prst="rect">
            <a:avLst/>
          </a:prstGeom>
        </p:spPr>
        <p:txBody>
          <a:bodyPr wrap="square">
            <a:spAutoFit/>
          </a:bodyPr>
          <a:lstStyle/>
          <a:p>
            <a:pPr algn="just">
              <a:spcBef>
                <a:spcPts val="0"/>
              </a:spcBef>
              <a:spcAft>
                <a:spcPts val="1125"/>
              </a:spcAft>
            </a:pPr>
            <a:r>
              <a:rPr lang="ru-RU" sz="1400" i="1" dirty="0">
                <a:solidFill>
                  <a:schemeClr val="tx2"/>
                </a:solidFill>
                <a:latin typeface="Open Sans"/>
                <a:ea typeface="Times New Roman" panose="02020603050405020304" pitchFamily="18" charset="0"/>
                <a:cs typeface="Arial" panose="020B0604020202020204" pitchFamily="34" charset="0"/>
              </a:rPr>
              <a:t>«</a:t>
            </a:r>
            <a:r>
              <a:rPr lang="ru-RU" sz="1400" i="1" dirty="0">
                <a:solidFill>
                  <a:schemeClr val="tx2"/>
                </a:solidFill>
                <a:latin typeface="Open Sans"/>
                <a:ea typeface="Times New Roman" panose="02020603050405020304" pitchFamily="18" charset="0"/>
                <a:cs typeface="Arial" panose="020B0604020202020204" pitchFamily="34" charset="0"/>
              </a:rPr>
              <a:t>Фармацевтический рынок – сфера особой социальной значимости. Есть все основания полагать, что создание с 1 января 2016 года общего рынка лекарственных средств в рамках ЕАЭС позволит, с одной стороны, улучшить показатели качества, эффективности и безопасности препаратов в интересах потребителей, а с другой – снять барьеры на всех этапах жизненного цикла лекарства</a:t>
            </a:r>
            <a:r>
              <a:rPr lang="ru-RU" sz="1400" i="1" dirty="0">
                <a:solidFill>
                  <a:schemeClr val="tx2"/>
                </a:solidFill>
                <a:latin typeface="Open Sans"/>
                <a:ea typeface="Times New Roman" panose="02020603050405020304" pitchFamily="18" charset="0"/>
                <a:cs typeface="Arial" panose="020B0604020202020204" pitchFamily="34" charset="0"/>
              </a:rPr>
              <a:t>». </a:t>
            </a:r>
            <a:r>
              <a:rPr lang="ru-RU" sz="1400" i="1" dirty="0">
                <a:solidFill>
                  <a:srgbClr val="4D4D4D"/>
                </a:solidFill>
                <a:latin typeface="Open Sans"/>
                <a:ea typeface="Times New Roman" panose="02020603050405020304" pitchFamily="18" charset="0"/>
                <a:cs typeface="Arial" panose="020B0604020202020204" pitchFamily="34" charset="0"/>
              </a:rPr>
              <a:t>Валерий Корешков </a:t>
            </a:r>
            <a:endParaRPr lang="en-US" sz="1400" i="1" dirty="0">
              <a:solidFill>
                <a:srgbClr val="4D4D4D"/>
              </a:solidFill>
              <a:latin typeface="Open Sans"/>
              <a:ea typeface="Times New Roman" panose="02020603050405020304" pitchFamily="18" charset="0"/>
              <a:cs typeface="Arial" panose="020B0604020202020204" pitchFamily="34" charset="0"/>
            </a:endParaRPr>
          </a:p>
        </p:txBody>
      </p:sp>
      <p:sp>
        <p:nvSpPr>
          <p:cNvPr id="5" name="Rectangle 4"/>
          <p:cNvSpPr/>
          <p:nvPr/>
        </p:nvSpPr>
        <p:spPr>
          <a:xfrm>
            <a:off x="179109" y="2791310"/>
            <a:ext cx="8785782" cy="1384995"/>
          </a:xfrm>
          <a:prstGeom prst="rect">
            <a:avLst/>
          </a:prstGeom>
        </p:spPr>
        <p:txBody>
          <a:bodyPr wrap="square">
            <a:spAutoFit/>
          </a:bodyPr>
          <a:lstStyle/>
          <a:p>
            <a:r>
              <a:rPr lang="ru-RU" sz="1400" dirty="0">
                <a:ea typeface="Times New Roman" panose="02020603050405020304" pitchFamily="18" charset="0"/>
                <a:cs typeface="Arial" panose="020B0604020202020204" pitchFamily="34" charset="0"/>
              </a:rPr>
              <a:t>Едиными должны </a:t>
            </a:r>
            <a:r>
              <a:rPr lang="ru-RU" sz="1400" dirty="0" smtClean="0">
                <a:ea typeface="Times New Roman" panose="02020603050405020304" pitchFamily="18" charset="0"/>
                <a:cs typeface="Arial" panose="020B0604020202020204" pitchFamily="34" charset="0"/>
              </a:rPr>
              <a:t>стать:</a:t>
            </a:r>
          </a:p>
          <a:p>
            <a:pPr marL="285750" indent="-285750">
              <a:buFont typeface="Wingdings" panose="05000000000000000000" pitchFamily="2" charset="2"/>
              <a:buChar char="Ø"/>
            </a:pPr>
            <a:r>
              <a:rPr lang="ru-RU" sz="1400" dirty="0" smtClean="0">
                <a:ea typeface="Times New Roman" panose="02020603050405020304" pitchFamily="18" charset="0"/>
                <a:cs typeface="Arial" panose="020B0604020202020204" pitchFamily="34" charset="0"/>
              </a:rPr>
              <a:t>требования </a:t>
            </a:r>
            <a:r>
              <a:rPr lang="ru-RU" sz="1400" dirty="0">
                <a:ea typeface="Times New Roman" panose="02020603050405020304" pitchFamily="18" charset="0"/>
                <a:cs typeface="Arial" panose="020B0604020202020204" pitchFamily="34" charset="0"/>
              </a:rPr>
              <a:t>к маркировке и к инструкции по медицинскому применению </a:t>
            </a:r>
            <a:r>
              <a:rPr lang="ru-RU" sz="1400" dirty="0" smtClean="0">
                <a:ea typeface="Times New Roman" panose="02020603050405020304" pitchFamily="18" charset="0"/>
                <a:cs typeface="Arial" panose="020B0604020202020204" pitchFamily="34" charset="0"/>
              </a:rPr>
              <a:t>препаратов;</a:t>
            </a:r>
          </a:p>
          <a:p>
            <a:pPr marL="285750" indent="-285750">
              <a:buFont typeface="Wingdings" panose="05000000000000000000" pitchFamily="2" charset="2"/>
              <a:buChar char="Ø"/>
            </a:pPr>
            <a:r>
              <a:rPr lang="ru-RU" sz="1400" dirty="0" smtClean="0">
                <a:ea typeface="Times New Roman" panose="02020603050405020304" pitchFamily="18" charset="0"/>
                <a:cs typeface="Arial" panose="020B0604020202020204" pitchFamily="34" charset="0"/>
              </a:rPr>
              <a:t>правила </a:t>
            </a:r>
            <a:r>
              <a:rPr lang="ru-RU" sz="1400" dirty="0">
                <a:ea typeface="Times New Roman" panose="02020603050405020304" pitchFamily="18" charset="0"/>
                <a:cs typeface="Arial" panose="020B0604020202020204" pitchFamily="34" charset="0"/>
              </a:rPr>
              <a:t>регистрации и </a:t>
            </a:r>
            <a:r>
              <a:rPr lang="ru-RU" sz="1400" dirty="0" smtClean="0">
                <a:ea typeface="Times New Roman" panose="02020603050405020304" pitchFamily="18" charset="0"/>
                <a:cs typeface="Arial" panose="020B0604020202020204" pitchFamily="34" charset="0"/>
              </a:rPr>
              <a:t>экспертизы;</a:t>
            </a:r>
          </a:p>
          <a:p>
            <a:pPr marL="285750" indent="-285750">
              <a:buFont typeface="Wingdings" panose="05000000000000000000" pitchFamily="2" charset="2"/>
              <a:buChar char="Ø"/>
            </a:pPr>
            <a:r>
              <a:rPr lang="ru-RU" sz="1400" dirty="0" smtClean="0">
                <a:ea typeface="Times New Roman" panose="02020603050405020304" pitchFamily="18" charset="0"/>
                <a:cs typeface="Arial" panose="020B0604020202020204" pitchFamily="34" charset="0"/>
              </a:rPr>
              <a:t>требования </a:t>
            </a:r>
            <a:r>
              <a:rPr lang="ru-RU" sz="1400" dirty="0">
                <a:ea typeface="Times New Roman" panose="02020603050405020304" pitchFamily="18" charset="0"/>
                <a:cs typeface="Arial" panose="020B0604020202020204" pitchFamily="34" charset="0"/>
              </a:rPr>
              <a:t>к структуре, составу, форме и формату регистрационного </a:t>
            </a:r>
            <a:r>
              <a:rPr lang="ru-RU" sz="1400" dirty="0" smtClean="0">
                <a:ea typeface="Times New Roman" panose="02020603050405020304" pitchFamily="18" charset="0"/>
                <a:cs typeface="Arial" panose="020B0604020202020204" pitchFamily="34" charset="0"/>
              </a:rPr>
              <a:t>досье;</a:t>
            </a:r>
          </a:p>
          <a:p>
            <a:pPr marL="285750" indent="-285750">
              <a:buFont typeface="Wingdings" panose="05000000000000000000" pitchFamily="2" charset="2"/>
              <a:buChar char="Ø"/>
            </a:pPr>
            <a:r>
              <a:rPr lang="ru-RU" sz="1400" dirty="0" smtClean="0">
                <a:ea typeface="Times New Roman" panose="02020603050405020304" pitchFamily="18" charset="0"/>
                <a:cs typeface="Arial" panose="020B0604020202020204" pitchFamily="34" charset="0"/>
              </a:rPr>
              <a:t>единые </a:t>
            </a:r>
            <a:r>
              <a:rPr lang="ru-RU" sz="1400" dirty="0">
                <a:ea typeface="Times New Roman" panose="02020603050405020304" pitchFamily="18" charset="0"/>
                <a:cs typeface="Arial" panose="020B0604020202020204" pitchFamily="34" charset="0"/>
              </a:rPr>
              <a:t>формы заявления на регистрацию, экспертного отчета об оценке в процессе регистрации лекарственного препарата, регистрационного удостоверения. </a:t>
            </a:r>
            <a:endParaRPr lang="en-US" sz="1400" dirty="0">
              <a:ea typeface="Times New Roman" panose="02020603050405020304" pitchFamily="18" charset="0"/>
              <a:cs typeface="Arial" panose="020B0604020202020204" pitchFamily="34" charset="0"/>
            </a:endParaRPr>
          </a:p>
        </p:txBody>
      </p:sp>
      <p:sp>
        <p:nvSpPr>
          <p:cNvPr id="10" name="Rectangle 9"/>
          <p:cNvSpPr/>
          <p:nvPr/>
        </p:nvSpPr>
        <p:spPr>
          <a:xfrm>
            <a:off x="228600" y="4271557"/>
            <a:ext cx="8799922" cy="2277547"/>
          </a:xfrm>
          <a:prstGeom prst="rect">
            <a:avLst/>
          </a:prstGeom>
        </p:spPr>
        <p:txBody>
          <a:bodyPr wrap="square">
            <a:spAutoFit/>
          </a:bodyPr>
          <a:lstStyle/>
          <a:p>
            <a:pPr>
              <a:spcAft>
                <a:spcPts val="600"/>
              </a:spcAft>
            </a:pPr>
            <a:r>
              <a:rPr lang="ru-RU" sz="1400" i="1" dirty="0"/>
              <a:t>В рамках ЕАЭС </a:t>
            </a:r>
            <a:r>
              <a:rPr lang="ru-RU" sz="1400" i="1" dirty="0"/>
              <a:t>Комиссией совместно со странами-участницами подготовлены более 20 документов по лекарствам, необходимых для начала работы общего рынка: </a:t>
            </a:r>
            <a:endParaRPr lang="ru-RU" sz="1400" i="1" dirty="0" smtClean="0"/>
          </a:p>
          <a:p>
            <a:pPr>
              <a:spcAft>
                <a:spcPts val="600"/>
              </a:spcAft>
            </a:pPr>
            <a:r>
              <a:rPr lang="ru-RU" sz="1400" i="1" dirty="0" smtClean="0"/>
              <a:t>7 разработаны Беларусью; 7 </a:t>
            </a:r>
            <a:r>
              <a:rPr lang="ru-RU" sz="1400" i="1" dirty="0"/>
              <a:t>– Казахстаном, 4 – Россией и 4 – </a:t>
            </a:r>
            <a:r>
              <a:rPr lang="ru-RU" sz="1400" i="1" dirty="0" smtClean="0"/>
              <a:t>ЕЭК.</a:t>
            </a:r>
            <a:endParaRPr lang="ru-RU" sz="1400" i="1" dirty="0"/>
          </a:p>
          <a:p>
            <a:pPr>
              <a:spcAft>
                <a:spcPts val="600"/>
              </a:spcAft>
            </a:pPr>
            <a:r>
              <a:rPr lang="ru-RU" sz="1400" i="1" dirty="0"/>
              <a:t>22 сентября </a:t>
            </a:r>
            <a:r>
              <a:rPr lang="ru-RU" sz="1400" i="1" dirty="0" smtClean="0"/>
              <a:t>2015года Коллегия </a:t>
            </a:r>
            <a:r>
              <a:rPr lang="ru-RU" sz="1400" i="1" dirty="0"/>
              <a:t>ЕЭК приняла первые два из них</a:t>
            </a:r>
            <a:r>
              <a:rPr lang="ru-RU" sz="1400" i="1" dirty="0" smtClean="0"/>
              <a:t>:</a:t>
            </a:r>
          </a:p>
          <a:p>
            <a:pPr>
              <a:spcAft>
                <a:spcPts val="600"/>
              </a:spcAft>
            </a:pPr>
            <a:r>
              <a:rPr lang="ru-RU" sz="1400" i="1" dirty="0" smtClean="0"/>
              <a:t>1) Концепцию </a:t>
            </a:r>
            <a:r>
              <a:rPr lang="ru-RU" sz="1400" i="1" dirty="0"/>
              <a:t>гармонизации фармакопей государств-членов </a:t>
            </a:r>
            <a:r>
              <a:rPr lang="ru-RU" sz="1400" i="1" dirty="0" smtClean="0"/>
              <a:t>ЕАЭС;</a:t>
            </a:r>
          </a:p>
          <a:p>
            <a:pPr>
              <a:spcAft>
                <a:spcPts val="600"/>
              </a:spcAft>
            </a:pPr>
            <a:r>
              <a:rPr lang="ru-RU" sz="1400" i="1" dirty="0" smtClean="0"/>
              <a:t>2) Положение </a:t>
            </a:r>
            <a:r>
              <a:rPr lang="ru-RU" sz="1400" i="1" dirty="0"/>
              <a:t>о Фармакопейном комитете ЕАЭС».</a:t>
            </a:r>
            <a:r>
              <a:rPr lang="ru-RU" sz="1400" dirty="0"/>
              <a:t> </a:t>
            </a:r>
            <a:endParaRPr lang="ru-RU" sz="1400" dirty="0" smtClean="0"/>
          </a:p>
          <a:p>
            <a:pPr>
              <a:spcAft>
                <a:spcPts val="600"/>
              </a:spcAft>
            </a:pPr>
            <a:r>
              <a:rPr lang="ru-RU" sz="1400" dirty="0" smtClean="0"/>
              <a:t>Остальные </a:t>
            </a:r>
            <a:r>
              <a:rPr lang="ru-RU" sz="1400" dirty="0"/>
              <a:t>документы намечено принять до конца 2015 года.</a:t>
            </a:r>
            <a:endParaRPr lang="en-US" sz="1400" dirty="0"/>
          </a:p>
          <a:p>
            <a:pPr>
              <a:spcAft>
                <a:spcPts val="600"/>
              </a:spcAft>
            </a:pPr>
            <a:endParaRPr lang="en-US" sz="1400" dirty="0"/>
          </a:p>
        </p:txBody>
      </p:sp>
      <p:sp>
        <p:nvSpPr>
          <p:cNvPr id="12" name="TextBox 11"/>
          <p:cNvSpPr txBox="1"/>
          <p:nvPr/>
        </p:nvSpPr>
        <p:spPr>
          <a:xfrm>
            <a:off x="0" y="0"/>
            <a:ext cx="9143999" cy="1015663"/>
          </a:xfrm>
          <a:prstGeom prst="rect">
            <a:avLst/>
          </a:prstGeom>
          <a:noFill/>
        </p:spPr>
        <p:txBody>
          <a:bodyPr wrap="square" rtlCol="0">
            <a:spAutoFit/>
          </a:bodyPr>
          <a:lstStyle/>
          <a:p>
            <a:pPr algn="ctr"/>
            <a:r>
              <a:rPr lang="ru-RU" sz="3000" dirty="0" smtClean="0">
                <a:solidFill>
                  <a:schemeClr val="tx2"/>
                </a:solidFill>
                <a:effectLst>
                  <a:outerShdw blurRad="38100" dist="38100" dir="2700000" algn="tl">
                    <a:srgbClr val="000000">
                      <a:alpha val="43137"/>
                    </a:srgbClr>
                  </a:outerShdw>
                </a:effectLst>
                <a:latin typeface="Corbel" panose="020B0503020204020204" pitchFamily="34" charset="0"/>
              </a:rPr>
              <a:t>Формирование единого рынка лекарственных средств в рамках ЕАЭС</a:t>
            </a:r>
            <a:endParaRPr lang="ru-RU" sz="3000" dirty="0">
              <a:solidFill>
                <a:schemeClr val="tx2"/>
              </a:solidFill>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3514262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1946</TotalTime>
  <Words>2380</Words>
  <Application>Microsoft Office PowerPoint</Application>
  <PresentationFormat>On-screen Show (4:3)</PresentationFormat>
  <Paragraphs>203</Paragraphs>
  <Slides>17</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17</vt:i4>
      </vt:variant>
    </vt:vector>
  </HeadingPairs>
  <TitlesOfParts>
    <vt:vector size="30" baseType="lpstr">
      <vt:lpstr>ＭＳ Ｐゴシック</vt:lpstr>
      <vt:lpstr>Arial</vt:lpstr>
      <vt:lpstr>Calibri</vt:lpstr>
      <vt:lpstr>Corbel</vt:lpstr>
      <vt:lpstr>Myriad Pro</vt:lpstr>
      <vt:lpstr>MyriadPro-It</vt:lpstr>
      <vt:lpstr>MyriadPro-Regular</vt:lpstr>
      <vt:lpstr>Open Sans</vt:lpstr>
      <vt:lpstr>Times New Roman</vt:lpstr>
      <vt:lpstr>Wingdings</vt:lpstr>
      <vt:lpstr>Office Theme</vt:lpstr>
      <vt:lpstr>1_Office Theme</vt:lpstr>
      <vt:lpstr>2_Office Theme</vt:lpstr>
      <vt:lpstr> Нетарифное регулирование фармацевтической отрасли в контексте формирования единого рынка лекарственных средств ЕАЭС</vt:lpstr>
      <vt:lpstr>PowerPoint Presentation</vt:lpstr>
      <vt:lpstr>Нормативно-правовая база ЕАЭС в части нетарифного регулирования*** </vt:lpstr>
      <vt:lpstr>PowerPoint Presentation</vt:lpstr>
      <vt:lpstr>PowerPoint Presentation</vt:lpstr>
      <vt:lpstr>PowerPoint Presentation</vt:lpstr>
      <vt:lpstr>PowerPoint Presentation</vt:lpstr>
      <vt:lpstr>PowerPoint Presentation</vt:lpstr>
      <vt:lpstr>PowerPoint Presentation</vt:lpstr>
      <vt:lpstr>Нормативная система регулирования обращения ЛС в рамках ЕАЭС</vt:lpstr>
      <vt:lpstr>PowerPoint Presentation</vt:lpstr>
      <vt:lpstr>Единая процедура регистрации лекарственных средств</vt:lpstr>
      <vt:lpstr>PowerPoint Presentation</vt:lpstr>
      <vt:lpstr>Единая процедура регистрации лекарственных средств</vt:lpstr>
      <vt:lpstr>ЕАЭС и ВТО </vt:lpstr>
      <vt:lpstr>PowerPoint Presentation</vt:lpstr>
      <vt:lpstr>PowerPoint Presentation</vt:lpstr>
    </vt:vector>
  </TitlesOfParts>
  <Company>hse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vkremlev</dc:creator>
  <cp:lastModifiedBy>kpmg</cp:lastModifiedBy>
  <cp:revision>196</cp:revision>
  <cp:lastPrinted>2015-04-15T15:02:08Z</cp:lastPrinted>
  <dcterms:created xsi:type="dcterms:W3CDTF">2010-09-30T06:45:29Z</dcterms:created>
  <dcterms:modified xsi:type="dcterms:W3CDTF">2015-10-24T06:47:22Z</dcterms:modified>
</cp:coreProperties>
</file>