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7" r:id="rId10"/>
    <p:sldId id="283" r:id="rId11"/>
    <p:sldId id="269" r:id="rId12"/>
    <p:sldId id="270" r:id="rId13"/>
    <p:sldId id="272" r:id="rId14"/>
    <p:sldId id="284" r:id="rId15"/>
    <p:sldId id="285" r:id="rId16"/>
    <p:sldId id="274" r:id="rId17"/>
    <p:sldId id="279" r:id="rId18"/>
    <p:sldId id="280" r:id="rId19"/>
    <p:sldId id="282" r:id="rId20"/>
  </p:sldIdLst>
  <p:sldSz cx="9144000" cy="6858000" type="screen4x3"/>
  <p:notesSz cx="6858000" cy="9144000"/>
  <p:embeddedFontLst>
    <p:embeddedFont>
      <p:font typeface="Nixie One" panose="020B0604020202020204" charset="0"/>
      <p:regular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жулианна" initials="Д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DB235D-42BA-48B8-8B1C-380F6DE68F16}">
  <a:tblStyle styleId="{11DB235D-42BA-48B8-8B1C-380F6DE68F1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F3BB7-D6B6-4549-88A3-2DA091047FC4}" type="doc">
      <dgm:prSet loTypeId="urn:microsoft.com/office/officeart/2005/8/layout/radial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4F3EEB-524E-4323-82FD-EFF2EAF4EC24}">
      <dgm:prSet phldrT="[Текст]" custT="1"/>
      <dgm:spPr/>
      <dgm:t>
        <a:bodyPr/>
        <a:lstStyle/>
        <a:p>
          <a:r>
            <a:rPr lang="ru-RU" sz="3200" b="1" dirty="0" smtClean="0"/>
            <a:t>ВТО</a:t>
          </a:r>
          <a:endParaRPr lang="ru-RU" sz="3200" b="1" dirty="0"/>
        </a:p>
      </dgm:t>
    </dgm:pt>
    <dgm:pt modelId="{D48218F6-6D40-4ECB-9C9E-473FF78DF5D2}" type="parTrans" cxnId="{FD582727-C55D-426C-89ED-21C6817696B8}">
      <dgm:prSet/>
      <dgm:spPr/>
      <dgm:t>
        <a:bodyPr/>
        <a:lstStyle/>
        <a:p>
          <a:endParaRPr lang="ru-RU"/>
        </a:p>
      </dgm:t>
    </dgm:pt>
    <dgm:pt modelId="{E7A05FD7-8E4D-436E-9460-B81A5D95D16D}" type="sibTrans" cxnId="{FD582727-C55D-426C-89ED-21C6817696B8}">
      <dgm:prSet/>
      <dgm:spPr/>
      <dgm:t>
        <a:bodyPr/>
        <a:lstStyle/>
        <a:p>
          <a:endParaRPr lang="ru-RU"/>
        </a:p>
      </dgm:t>
    </dgm:pt>
    <dgm:pt modelId="{3813128B-65AB-4CF8-8A5E-0B85DC08AE5C}">
      <dgm:prSet phldrT="[Текст]"/>
      <dgm:spPr/>
      <dgm:t>
        <a:bodyPr/>
        <a:lstStyle/>
        <a:p>
          <a:r>
            <a:rPr lang="ru-RU" b="1" dirty="0" smtClean="0"/>
            <a:t>Россия</a:t>
          </a:r>
          <a:endParaRPr lang="ru-RU" b="1" dirty="0"/>
        </a:p>
      </dgm:t>
    </dgm:pt>
    <dgm:pt modelId="{324B1F8A-4B36-424D-97CF-5EF058B8C119}" type="parTrans" cxnId="{93BF77C8-4BCE-4447-B861-14CED018AD77}">
      <dgm:prSet/>
      <dgm:spPr/>
      <dgm:t>
        <a:bodyPr/>
        <a:lstStyle/>
        <a:p>
          <a:endParaRPr lang="ru-RU"/>
        </a:p>
      </dgm:t>
    </dgm:pt>
    <dgm:pt modelId="{2513F7E0-7D65-4528-8BC3-B5B06EE5D351}" type="sibTrans" cxnId="{93BF77C8-4BCE-4447-B861-14CED018AD77}">
      <dgm:prSet/>
      <dgm:spPr/>
      <dgm:t>
        <a:bodyPr/>
        <a:lstStyle/>
        <a:p>
          <a:endParaRPr lang="ru-RU"/>
        </a:p>
      </dgm:t>
    </dgm:pt>
    <dgm:pt modelId="{A6B73239-137B-4A38-AE50-017B209B93CE}">
      <dgm:prSet phldrT="[Текст]"/>
      <dgm:spPr/>
      <dgm:t>
        <a:bodyPr/>
        <a:lstStyle/>
        <a:p>
          <a:r>
            <a:rPr lang="ru-RU" b="1" dirty="0" smtClean="0"/>
            <a:t>Республика Казахстан*</a:t>
          </a:r>
          <a:endParaRPr lang="ru-RU" b="1" dirty="0"/>
        </a:p>
      </dgm:t>
    </dgm:pt>
    <dgm:pt modelId="{129C3B86-99A5-4C76-A3B1-B49FC8B4B75E}" type="parTrans" cxnId="{B6743E27-83EC-451D-B264-4AD51D586A2A}">
      <dgm:prSet/>
      <dgm:spPr/>
      <dgm:t>
        <a:bodyPr/>
        <a:lstStyle/>
        <a:p>
          <a:endParaRPr lang="ru-RU"/>
        </a:p>
      </dgm:t>
    </dgm:pt>
    <dgm:pt modelId="{7F7869A0-537F-4E0E-B3C7-6814320DAE35}" type="sibTrans" cxnId="{B6743E27-83EC-451D-B264-4AD51D586A2A}">
      <dgm:prSet/>
      <dgm:spPr/>
      <dgm:t>
        <a:bodyPr/>
        <a:lstStyle/>
        <a:p>
          <a:endParaRPr lang="ru-RU"/>
        </a:p>
      </dgm:t>
    </dgm:pt>
    <dgm:pt modelId="{C878B9BE-EE2C-4EFC-90F9-D95BF6DF6DDD}">
      <dgm:prSet phldrT="[Текст]"/>
      <dgm:spPr/>
      <dgm:t>
        <a:bodyPr/>
        <a:lstStyle/>
        <a:p>
          <a:r>
            <a:rPr lang="ru-RU" b="1" dirty="0" smtClean="0"/>
            <a:t>Республика Армения</a:t>
          </a:r>
          <a:endParaRPr lang="ru-RU" b="1" dirty="0"/>
        </a:p>
      </dgm:t>
    </dgm:pt>
    <dgm:pt modelId="{D8C00E95-6BA1-4D38-AE88-77FDAF399F1C}" type="parTrans" cxnId="{8343BF16-F974-4A47-BF2F-20E8B19FF7C6}">
      <dgm:prSet/>
      <dgm:spPr/>
      <dgm:t>
        <a:bodyPr/>
        <a:lstStyle/>
        <a:p>
          <a:endParaRPr lang="ru-RU"/>
        </a:p>
      </dgm:t>
    </dgm:pt>
    <dgm:pt modelId="{15163FCC-BBA2-4E74-B228-569906E6D601}" type="sibTrans" cxnId="{8343BF16-F974-4A47-BF2F-20E8B19FF7C6}">
      <dgm:prSet/>
      <dgm:spPr/>
      <dgm:t>
        <a:bodyPr/>
        <a:lstStyle/>
        <a:p>
          <a:endParaRPr lang="ru-RU"/>
        </a:p>
      </dgm:t>
    </dgm:pt>
    <dgm:pt modelId="{426E6F8A-3B6A-4123-BFCE-A4A711FF3FF5}">
      <dgm:prSet phldrT="[Текст]"/>
      <dgm:spPr/>
      <dgm:t>
        <a:bodyPr/>
        <a:lstStyle/>
        <a:p>
          <a:r>
            <a:rPr lang="ru-RU" b="1" dirty="0" smtClean="0"/>
            <a:t>Кыргызская Республика</a:t>
          </a:r>
          <a:endParaRPr lang="ru-RU" b="1" dirty="0"/>
        </a:p>
      </dgm:t>
    </dgm:pt>
    <dgm:pt modelId="{F1E00031-2012-4E35-9507-6348B5D28399}" type="parTrans" cxnId="{B94F0BA7-0568-4F48-A9D6-EBF4E5448B6A}">
      <dgm:prSet/>
      <dgm:spPr/>
      <dgm:t>
        <a:bodyPr/>
        <a:lstStyle/>
        <a:p>
          <a:endParaRPr lang="ru-RU"/>
        </a:p>
      </dgm:t>
    </dgm:pt>
    <dgm:pt modelId="{73429130-2CEF-4952-BE64-0E05998D5618}" type="sibTrans" cxnId="{B94F0BA7-0568-4F48-A9D6-EBF4E5448B6A}">
      <dgm:prSet/>
      <dgm:spPr/>
      <dgm:t>
        <a:bodyPr/>
        <a:lstStyle/>
        <a:p>
          <a:endParaRPr lang="ru-RU"/>
        </a:p>
      </dgm:t>
    </dgm:pt>
    <dgm:pt modelId="{D0C06C07-8C28-416B-AB42-CDA53141E35F}" type="pres">
      <dgm:prSet presAssocID="{B0DF3BB7-D6B6-4549-88A3-2DA091047F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CAA56-4DB6-47BC-9938-624FECA0D46C}" type="pres">
      <dgm:prSet presAssocID="{B0DF3BB7-D6B6-4549-88A3-2DA091047FC4}" presName="radial" presStyleCnt="0">
        <dgm:presLayoutVars>
          <dgm:animLvl val="ctr"/>
        </dgm:presLayoutVars>
      </dgm:prSet>
      <dgm:spPr/>
    </dgm:pt>
    <dgm:pt modelId="{961628C2-B05F-4906-9EDD-8200AB750B44}" type="pres">
      <dgm:prSet presAssocID="{DC4F3EEB-524E-4323-82FD-EFF2EAF4EC24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DD35ABC-2E88-42B3-906A-57919B100645}" type="pres">
      <dgm:prSet presAssocID="{3813128B-65AB-4CF8-8A5E-0B85DC08AE5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D2ACA-68A2-4629-B972-8D244CD49B89}" type="pres">
      <dgm:prSet presAssocID="{A6B73239-137B-4A38-AE50-017B209B93C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5FE99-8399-49B5-B8F7-37061EEFF510}" type="pres">
      <dgm:prSet presAssocID="{C878B9BE-EE2C-4EFC-90F9-D95BF6DF6DDD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1F720-8662-4F32-BD1C-55CFCED0B9FE}" type="pres">
      <dgm:prSet presAssocID="{426E6F8A-3B6A-4123-BFCE-A4A711FF3FF5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82727-C55D-426C-89ED-21C6817696B8}" srcId="{B0DF3BB7-D6B6-4549-88A3-2DA091047FC4}" destId="{DC4F3EEB-524E-4323-82FD-EFF2EAF4EC24}" srcOrd="0" destOrd="0" parTransId="{D48218F6-6D40-4ECB-9C9E-473FF78DF5D2}" sibTransId="{E7A05FD7-8E4D-436E-9460-B81A5D95D16D}"/>
    <dgm:cxn modelId="{327E6974-14DA-420D-8B53-00220FD3ECC2}" type="presOf" srcId="{A6B73239-137B-4A38-AE50-017B209B93CE}" destId="{313D2ACA-68A2-4629-B972-8D244CD49B89}" srcOrd="0" destOrd="0" presId="urn:microsoft.com/office/officeart/2005/8/layout/radial3"/>
    <dgm:cxn modelId="{B94F0BA7-0568-4F48-A9D6-EBF4E5448B6A}" srcId="{DC4F3EEB-524E-4323-82FD-EFF2EAF4EC24}" destId="{426E6F8A-3B6A-4123-BFCE-A4A711FF3FF5}" srcOrd="3" destOrd="0" parTransId="{F1E00031-2012-4E35-9507-6348B5D28399}" sibTransId="{73429130-2CEF-4952-BE64-0E05998D5618}"/>
    <dgm:cxn modelId="{C51335F9-FA87-422B-9557-9A6F23B84A7E}" type="presOf" srcId="{DC4F3EEB-524E-4323-82FD-EFF2EAF4EC24}" destId="{961628C2-B05F-4906-9EDD-8200AB750B44}" srcOrd="0" destOrd="0" presId="urn:microsoft.com/office/officeart/2005/8/layout/radial3"/>
    <dgm:cxn modelId="{8343BF16-F974-4A47-BF2F-20E8B19FF7C6}" srcId="{DC4F3EEB-524E-4323-82FD-EFF2EAF4EC24}" destId="{C878B9BE-EE2C-4EFC-90F9-D95BF6DF6DDD}" srcOrd="2" destOrd="0" parTransId="{D8C00E95-6BA1-4D38-AE88-77FDAF399F1C}" sibTransId="{15163FCC-BBA2-4E74-B228-569906E6D601}"/>
    <dgm:cxn modelId="{93BF77C8-4BCE-4447-B861-14CED018AD77}" srcId="{DC4F3EEB-524E-4323-82FD-EFF2EAF4EC24}" destId="{3813128B-65AB-4CF8-8A5E-0B85DC08AE5C}" srcOrd="0" destOrd="0" parTransId="{324B1F8A-4B36-424D-97CF-5EF058B8C119}" sibTransId="{2513F7E0-7D65-4528-8BC3-B5B06EE5D351}"/>
    <dgm:cxn modelId="{BCF34530-CDAE-4777-8C12-ED7205322C15}" type="presOf" srcId="{426E6F8A-3B6A-4123-BFCE-A4A711FF3FF5}" destId="{0E51F720-8662-4F32-BD1C-55CFCED0B9FE}" srcOrd="0" destOrd="0" presId="urn:microsoft.com/office/officeart/2005/8/layout/radial3"/>
    <dgm:cxn modelId="{B1242E0B-7D1B-438D-8BAF-0155B6B7EE8B}" type="presOf" srcId="{3813128B-65AB-4CF8-8A5E-0B85DC08AE5C}" destId="{EDD35ABC-2E88-42B3-906A-57919B100645}" srcOrd="0" destOrd="0" presId="urn:microsoft.com/office/officeart/2005/8/layout/radial3"/>
    <dgm:cxn modelId="{017CEA85-3F48-4C86-A080-C20363F2E3C3}" type="presOf" srcId="{C878B9BE-EE2C-4EFC-90F9-D95BF6DF6DDD}" destId="{D405FE99-8399-49B5-B8F7-37061EEFF510}" srcOrd="0" destOrd="0" presId="urn:microsoft.com/office/officeart/2005/8/layout/radial3"/>
    <dgm:cxn modelId="{0F756386-451E-4466-B0E5-B6A0888C3EA6}" type="presOf" srcId="{B0DF3BB7-D6B6-4549-88A3-2DA091047FC4}" destId="{D0C06C07-8C28-416B-AB42-CDA53141E35F}" srcOrd="0" destOrd="0" presId="urn:microsoft.com/office/officeart/2005/8/layout/radial3"/>
    <dgm:cxn modelId="{B6743E27-83EC-451D-B264-4AD51D586A2A}" srcId="{DC4F3EEB-524E-4323-82FD-EFF2EAF4EC24}" destId="{A6B73239-137B-4A38-AE50-017B209B93CE}" srcOrd="1" destOrd="0" parTransId="{129C3B86-99A5-4C76-A3B1-B49FC8B4B75E}" sibTransId="{7F7869A0-537F-4E0E-B3C7-6814320DAE35}"/>
    <dgm:cxn modelId="{EE5A44B4-52AA-4D48-BE4D-467ECEE02216}" type="presParOf" srcId="{D0C06C07-8C28-416B-AB42-CDA53141E35F}" destId="{00ACAA56-4DB6-47BC-9938-624FECA0D46C}" srcOrd="0" destOrd="0" presId="urn:microsoft.com/office/officeart/2005/8/layout/radial3"/>
    <dgm:cxn modelId="{DC0D0EBC-F2F3-45E0-BD17-146E1BE48CCE}" type="presParOf" srcId="{00ACAA56-4DB6-47BC-9938-624FECA0D46C}" destId="{961628C2-B05F-4906-9EDD-8200AB750B44}" srcOrd="0" destOrd="0" presId="urn:microsoft.com/office/officeart/2005/8/layout/radial3"/>
    <dgm:cxn modelId="{5446FBCE-13C5-4586-AFAE-FDA4E6A08872}" type="presParOf" srcId="{00ACAA56-4DB6-47BC-9938-624FECA0D46C}" destId="{EDD35ABC-2E88-42B3-906A-57919B100645}" srcOrd="1" destOrd="0" presId="urn:microsoft.com/office/officeart/2005/8/layout/radial3"/>
    <dgm:cxn modelId="{D9263857-3037-45ED-A947-B481D4C374A0}" type="presParOf" srcId="{00ACAA56-4DB6-47BC-9938-624FECA0D46C}" destId="{313D2ACA-68A2-4629-B972-8D244CD49B89}" srcOrd="2" destOrd="0" presId="urn:microsoft.com/office/officeart/2005/8/layout/radial3"/>
    <dgm:cxn modelId="{E5E0D2C6-B163-40B5-A47B-A5F4EEDC9397}" type="presParOf" srcId="{00ACAA56-4DB6-47BC-9938-624FECA0D46C}" destId="{D405FE99-8399-49B5-B8F7-37061EEFF510}" srcOrd="3" destOrd="0" presId="urn:microsoft.com/office/officeart/2005/8/layout/radial3"/>
    <dgm:cxn modelId="{A5089360-E81E-4B1C-B024-1E17756ACE59}" type="presParOf" srcId="{00ACAA56-4DB6-47BC-9938-624FECA0D46C}" destId="{0E51F720-8662-4F32-BD1C-55CFCED0B9F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28C2-B05F-4906-9EDD-8200AB750B44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ВТО</a:t>
          </a:r>
          <a:endParaRPr lang="ru-RU" sz="3200" b="1" kern="1200" dirty="0"/>
        </a:p>
      </dsp:txBody>
      <dsp:txXfrm>
        <a:off x="2251002" y="1235002"/>
        <a:ext cx="1593995" cy="1593995"/>
      </dsp:txXfrm>
    </dsp:sp>
    <dsp:sp modelId="{EDD35ABC-2E88-42B3-906A-57919B100645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Россия</a:t>
          </a:r>
          <a:endParaRPr lang="ru-RU" sz="1000" b="1" kern="1200" dirty="0"/>
        </a:p>
      </dsp:txBody>
      <dsp:txXfrm>
        <a:off x="2649500" y="165465"/>
        <a:ext cx="796998" cy="796998"/>
      </dsp:txXfrm>
    </dsp:sp>
    <dsp:sp modelId="{313D2ACA-68A2-4629-B972-8D244CD49B89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Республика Казахстан*</a:t>
          </a:r>
          <a:endParaRPr lang="ru-RU" sz="1000" b="1" kern="1200" dirty="0"/>
        </a:p>
      </dsp:txBody>
      <dsp:txXfrm>
        <a:off x="4117535" y="1633500"/>
        <a:ext cx="796998" cy="796998"/>
      </dsp:txXfrm>
    </dsp:sp>
    <dsp:sp modelId="{D405FE99-8399-49B5-B8F7-37061EEFF510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Республика Армения</a:t>
          </a:r>
          <a:endParaRPr lang="ru-RU" sz="1000" b="1" kern="1200" dirty="0"/>
        </a:p>
      </dsp:txBody>
      <dsp:txXfrm>
        <a:off x="2649500" y="3101535"/>
        <a:ext cx="796998" cy="796998"/>
      </dsp:txXfrm>
    </dsp:sp>
    <dsp:sp modelId="{0E51F720-8662-4F32-BD1C-55CFCED0B9FE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Кыргызская Республика</a:t>
          </a:r>
          <a:endParaRPr lang="ru-RU" sz="1000" b="1" kern="1200" dirty="0"/>
        </a:p>
      </dsp:txBody>
      <dsp:txXfrm>
        <a:off x="1181465" y="1633500"/>
        <a:ext cx="796998" cy="79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6344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35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27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337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04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5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51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815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40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4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1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18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13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60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2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44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7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66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11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38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819900" y="3867025"/>
            <a:ext cx="70469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218300" y="0"/>
            <a:ext cx="7073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317000" y="2882400"/>
            <a:ext cx="65100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558677" y="4406851"/>
            <a:ext cx="8026645" cy="20820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highlight>
                  <a:srgbClr val="B0E0E6"/>
                </a:highlight>
              </a:rPr>
              <a:t>Влияни</a:t>
            </a:r>
            <a:r>
              <a:rPr lang="ru-RU" sz="2800" b="1" dirty="0" smtClean="0"/>
              <a:t>е обязательств новых членов ЕАЭС перед ВТО на унификацию таможенного законодательства интеграционного объединения</a:t>
            </a:r>
            <a:endParaRPr lang="en" sz="2800" b="1" dirty="0"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1327800" y="2339725"/>
            <a:ext cx="6488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Мнение экспертов</a:t>
            </a:r>
            <a:endParaRPr lang="en" b="1" dirty="0">
              <a:solidFill>
                <a:srgbClr val="DC143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1" name="Shape 81"/>
          <p:cNvGrpSpPr/>
          <p:nvPr/>
        </p:nvGrpSpPr>
        <p:grpSpPr>
          <a:xfrm>
            <a:off x="3896432" y="1300513"/>
            <a:ext cx="1351134" cy="1351134"/>
            <a:chOff x="5941025" y="3634400"/>
            <a:chExt cx="467650" cy="467650"/>
          </a:xfrm>
        </p:grpSpPr>
        <p:sp>
          <p:nvSpPr>
            <p:cNvPr id="82" name="Shape 8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46" y="3886223"/>
            <a:ext cx="1991988" cy="14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54652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75816"/>
            <a:ext cx="9143999" cy="462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Вступление в ЕАЭС</a:t>
            </a:r>
            <a:endParaRPr lang="en" dirty="0"/>
          </a:p>
        </p:txBody>
      </p:sp>
      <p:sp>
        <p:nvSpPr>
          <p:cNvPr id="138" name="Shape 138"/>
          <p:cNvSpPr/>
          <p:nvPr/>
        </p:nvSpPr>
        <p:spPr>
          <a:xfrm>
            <a:off x="1698450" y="2692525"/>
            <a:ext cx="773999" cy="2700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000" b="1" dirty="0" smtClean="0">
                <a:solidFill>
                  <a:srgbClr val="B0E0E6"/>
                </a:solidFill>
                <a:latin typeface="Raleway"/>
                <a:ea typeface="Raleway"/>
                <a:cs typeface="Raleway"/>
                <a:sym typeface="Raleway"/>
              </a:rPr>
              <a:t>ЕАЭС</a:t>
            </a:r>
            <a:endParaRPr lang="en" sz="1000" b="1" dirty="0">
              <a:solidFill>
                <a:srgbClr val="B0E0E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9" name="Shape 139"/>
          <p:cNvCxnSpPr/>
          <p:nvPr/>
        </p:nvCxnSpPr>
        <p:spPr>
          <a:xfrm rot="10800000">
            <a:off x="3882950" y="2685625"/>
            <a:ext cx="0" cy="283799"/>
          </a:xfrm>
          <a:prstGeom prst="straightConnector1">
            <a:avLst/>
          </a:prstGeom>
          <a:noFill/>
          <a:ln w="28575" cap="rnd" cmpd="sng">
            <a:solidFill>
              <a:srgbClr val="DC143C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40" name="Shape 140"/>
          <p:cNvCxnSpPr/>
          <p:nvPr/>
        </p:nvCxnSpPr>
        <p:spPr>
          <a:xfrm rot="10800000">
            <a:off x="4572150" y="4848400"/>
            <a:ext cx="0" cy="283799"/>
          </a:xfrm>
          <a:prstGeom prst="straightConnector1">
            <a:avLst/>
          </a:prstGeom>
          <a:noFill/>
          <a:ln w="28575" cap="rnd" cmpd="sng">
            <a:solidFill>
              <a:srgbClr val="DC143C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41" name="Shape 141"/>
          <p:cNvCxnSpPr/>
          <p:nvPr/>
        </p:nvCxnSpPr>
        <p:spPr>
          <a:xfrm rot="10800000">
            <a:off x="7041200" y="3184975"/>
            <a:ext cx="0" cy="283799"/>
          </a:xfrm>
          <a:prstGeom prst="straightConnector1">
            <a:avLst/>
          </a:prstGeom>
          <a:noFill/>
          <a:ln w="28575" cap="rnd" cmpd="sng">
            <a:solidFill>
              <a:srgbClr val="DC143C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x="7825875" y="5039725"/>
            <a:ext cx="0" cy="283799"/>
          </a:xfrm>
          <a:prstGeom prst="straightConnector1">
            <a:avLst/>
          </a:prstGeom>
          <a:noFill/>
          <a:ln w="28575" cap="rnd" cmpd="sng">
            <a:solidFill>
              <a:srgbClr val="DC143C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43" name="Shape 143"/>
          <p:cNvCxnSpPr/>
          <p:nvPr/>
        </p:nvCxnSpPr>
        <p:spPr>
          <a:xfrm rot="10800000">
            <a:off x="982500" y="2962525"/>
            <a:ext cx="0" cy="283799"/>
          </a:xfrm>
          <a:prstGeom prst="straightConnector1">
            <a:avLst/>
          </a:prstGeom>
          <a:noFill/>
          <a:ln w="28575" cap="rnd" cmpd="sng">
            <a:solidFill>
              <a:srgbClr val="DC143C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44" name="Shape 144"/>
          <p:cNvCxnSpPr/>
          <p:nvPr/>
        </p:nvCxnSpPr>
        <p:spPr>
          <a:xfrm rot="10800000">
            <a:off x="2472450" y="4987825"/>
            <a:ext cx="0" cy="283799"/>
          </a:xfrm>
          <a:prstGeom prst="straightConnector1">
            <a:avLst/>
          </a:prstGeom>
          <a:noFill/>
          <a:ln w="28575" cap="rnd" cmpd="sng">
            <a:solidFill>
              <a:srgbClr val="DC143C"/>
            </a:solidFill>
            <a:prstDash val="solid"/>
            <a:round/>
            <a:headEnd type="none" w="lg" len="lg"/>
            <a:tailEnd type="oval" w="lg" len="lg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ctrTitle" idx="4294967295"/>
          </p:nvPr>
        </p:nvSpPr>
        <p:spPr>
          <a:xfrm>
            <a:off x="1580249" y="2764792"/>
            <a:ext cx="66908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200" b="1" dirty="0" smtClean="0"/>
              <a:t>Республика Армения и ЕАЭС</a:t>
            </a:r>
            <a:endParaRPr lang="en" sz="3200" b="1" dirty="0"/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4294967295"/>
          </p:nvPr>
        </p:nvSpPr>
        <p:spPr>
          <a:xfrm>
            <a:off x="210545" y="6365803"/>
            <a:ext cx="4491204" cy="385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-RU" sz="1800" b="1" dirty="0" smtClean="0"/>
              <a:t>Краткий экскурс в процесс вступления*</a:t>
            </a:r>
            <a:endParaRPr lang="en" sz="1800" b="1" dirty="0"/>
          </a:p>
        </p:txBody>
      </p:sp>
      <p:sp>
        <p:nvSpPr>
          <p:cNvPr id="152" name="Shape 152"/>
          <p:cNvSpPr/>
          <p:nvPr/>
        </p:nvSpPr>
        <p:spPr>
          <a:xfrm>
            <a:off x="4218300" y="0"/>
            <a:ext cx="7073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442250" y="2059025"/>
            <a:ext cx="259499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Договор о присоединении к ЕАЭС</a:t>
            </a:r>
            <a:r>
              <a:rPr lang="ru-RU" b="1" dirty="0" smtClean="0"/>
              <a:t>*</a:t>
            </a:r>
            <a:endParaRPr lang="en" b="1" dirty="0"/>
          </a:p>
        </p:txBody>
      </p:sp>
      <p:sp>
        <p:nvSpPr>
          <p:cNvPr id="171" name="Shape 171"/>
          <p:cNvSpPr txBox="1"/>
          <p:nvPr/>
        </p:nvSpPr>
        <p:spPr>
          <a:xfrm>
            <a:off x="2699549" y="1387174"/>
            <a:ext cx="3744899" cy="488614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Приложение </a:t>
            </a:r>
            <a:r>
              <a:rPr lang="en-US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 1</a:t>
            </a:r>
            <a:endParaRPr lang="en" sz="2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2699128" y="2407245"/>
            <a:ext cx="3744899" cy="474855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Приложение</a:t>
            </a:r>
            <a:r>
              <a:rPr lang="en-US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N 2</a:t>
            </a: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n" sz="2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2699127" y="3434471"/>
            <a:ext cx="3744899" cy="535088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Приложение </a:t>
            </a:r>
            <a:r>
              <a:rPr lang="en-US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 3 </a:t>
            </a:r>
            <a:endParaRPr lang="en" sz="2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4" name="Shape 174"/>
          <p:cNvCxnSpPr>
            <a:stCxn id="171" idx="2"/>
          </p:cNvCxnSpPr>
          <p:nvPr/>
        </p:nvCxnSpPr>
        <p:spPr>
          <a:xfrm flipH="1">
            <a:off x="4571577" y="1875788"/>
            <a:ext cx="422" cy="517698"/>
          </a:xfrm>
          <a:prstGeom prst="straightConnector1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75" name="Shape 175"/>
          <p:cNvCxnSpPr>
            <a:stCxn id="172" idx="2"/>
          </p:cNvCxnSpPr>
          <p:nvPr/>
        </p:nvCxnSpPr>
        <p:spPr>
          <a:xfrm flipH="1">
            <a:off x="4571577" y="2882100"/>
            <a:ext cx="1" cy="550950"/>
          </a:xfrm>
          <a:prstGeom prst="straightConnector1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3" name="Shape 173"/>
          <p:cNvSpPr txBox="1"/>
          <p:nvPr/>
        </p:nvSpPr>
        <p:spPr>
          <a:xfrm>
            <a:off x="2699125" y="4511998"/>
            <a:ext cx="3744899" cy="463873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Приложение </a:t>
            </a:r>
            <a:r>
              <a:rPr lang="en-US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 4 </a:t>
            </a:r>
            <a:endParaRPr lang="en" sz="2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Shape 173"/>
          <p:cNvSpPr txBox="1"/>
          <p:nvPr/>
        </p:nvSpPr>
        <p:spPr>
          <a:xfrm>
            <a:off x="2699125" y="5557505"/>
            <a:ext cx="3744899" cy="511755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Приложение </a:t>
            </a:r>
            <a:r>
              <a:rPr lang="en-US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 5 </a:t>
            </a:r>
            <a:endParaRPr lang="en" sz="2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" name="Shape 175"/>
          <p:cNvCxnSpPr/>
          <p:nvPr/>
        </p:nvCxnSpPr>
        <p:spPr>
          <a:xfrm flipH="1">
            <a:off x="4571575" y="3983318"/>
            <a:ext cx="1" cy="550957"/>
          </a:xfrm>
          <a:prstGeom prst="straightConnector1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8" name="Shape 175"/>
          <p:cNvCxnSpPr/>
          <p:nvPr/>
        </p:nvCxnSpPr>
        <p:spPr>
          <a:xfrm flipH="1">
            <a:off x="4571573" y="4984390"/>
            <a:ext cx="1" cy="550957"/>
          </a:xfrm>
          <a:prstGeom prst="straightConnector1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oval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ctrTitle" idx="4294967295"/>
          </p:nvPr>
        </p:nvSpPr>
        <p:spPr>
          <a:xfrm>
            <a:off x="1580249" y="2764792"/>
            <a:ext cx="66908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200" b="1" dirty="0" smtClean="0"/>
              <a:t>Кыргызская Республика и ЕАЭС</a:t>
            </a:r>
            <a:endParaRPr lang="en" sz="3200" b="1" dirty="0"/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4294967295"/>
          </p:nvPr>
        </p:nvSpPr>
        <p:spPr>
          <a:xfrm>
            <a:off x="210545" y="6365803"/>
            <a:ext cx="4491204" cy="385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-RU" sz="1800" b="1" dirty="0" smtClean="0"/>
              <a:t>Краткий экскурс в процесс вступления*</a:t>
            </a:r>
            <a:endParaRPr lang="en" sz="1800" b="1" dirty="0"/>
          </a:p>
        </p:txBody>
      </p:sp>
      <p:sp>
        <p:nvSpPr>
          <p:cNvPr id="152" name="Shape 152"/>
          <p:cNvSpPr/>
          <p:nvPr/>
        </p:nvSpPr>
        <p:spPr>
          <a:xfrm>
            <a:off x="4218300" y="0"/>
            <a:ext cx="7073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442250" y="2059025"/>
            <a:ext cx="259499" cy="3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14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85318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Протокол о присоединении к ЕАЭС</a:t>
            </a:r>
            <a:r>
              <a:rPr lang="ru-RU" b="1" dirty="0" smtClean="0"/>
              <a:t>*</a:t>
            </a:r>
            <a:endParaRPr lang="en" b="1" dirty="0"/>
          </a:p>
        </p:txBody>
      </p:sp>
      <p:sp>
        <p:nvSpPr>
          <p:cNvPr id="171" name="Shape 171"/>
          <p:cNvSpPr txBox="1"/>
          <p:nvPr/>
        </p:nvSpPr>
        <p:spPr>
          <a:xfrm>
            <a:off x="2699549" y="1387174"/>
            <a:ext cx="3744899" cy="488614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Приложение </a:t>
            </a:r>
            <a:r>
              <a:rPr lang="en-US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 1</a:t>
            </a:r>
            <a:endParaRPr lang="en" sz="2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2699128" y="2407245"/>
            <a:ext cx="3744899" cy="474855"/>
          </a:xfrm>
          <a:prstGeom prst="rect">
            <a:avLst/>
          </a:prstGeom>
          <a:noFill/>
          <a:ln w="19050" cap="rnd" cmpd="sng">
            <a:solidFill>
              <a:srgbClr val="DC143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Приложение</a:t>
            </a:r>
            <a:r>
              <a:rPr lang="en-US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N 2</a:t>
            </a:r>
            <a:r>
              <a:rPr lang="ru-RU" sz="20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n" sz="2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4" name="Shape 174"/>
          <p:cNvCxnSpPr>
            <a:stCxn id="171" idx="2"/>
          </p:cNvCxnSpPr>
          <p:nvPr/>
        </p:nvCxnSpPr>
        <p:spPr>
          <a:xfrm flipH="1">
            <a:off x="4571577" y="1875788"/>
            <a:ext cx="422" cy="517698"/>
          </a:xfrm>
          <a:prstGeom prst="straightConnector1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oval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40183265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020" t="27643" r="17559" b="10416"/>
          <a:stretch/>
        </p:blipFill>
        <p:spPr>
          <a:xfrm>
            <a:off x="712827" y="430858"/>
            <a:ext cx="7718646" cy="283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391" t="27726" r="20148" b="17309"/>
          <a:stretch/>
        </p:blipFill>
        <p:spPr>
          <a:xfrm>
            <a:off x="712827" y="3691851"/>
            <a:ext cx="7718646" cy="28742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Решение </a:t>
            </a:r>
            <a:r>
              <a:rPr lang="ru-RU" b="1" dirty="0">
                <a:solidFill>
                  <a:schemeClr val="bg1"/>
                </a:solidFill>
              </a:rPr>
              <a:t>Высшего Евразийского экономического совета № 22 от 16 октября 2015 года «О некоторых вопросах, связанных с присоединением Республики Казахстан к Всемирной торговой организации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ctrTitle" idx="4294967295"/>
          </p:nvPr>
        </p:nvSpPr>
        <p:spPr>
          <a:xfrm>
            <a:off x="3147907" y="434725"/>
            <a:ext cx="38427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22222"/>
                </a:solidFill>
                <a:highlight>
                  <a:srgbClr val="B0E0E6"/>
                </a:highlight>
              </a:rPr>
              <a:t>Республика Казахстан</a:t>
            </a:r>
            <a:endParaRPr lang="en" sz="2400" dirty="0"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  <p:sp>
        <p:nvSpPr>
          <p:cNvPr id="2" name="AutoShape 2" descr="http://www.zastavki.com/pictures/originals/2013/Backgrounds__041065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07" y="1110892"/>
            <a:ext cx="1972020" cy="11092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Заключение</a:t>
            </a:r>
            <a:endParaRPr lang="en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60" y="2031636"/>
            <a:ext cx="4231280" cy="31649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0E6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Shape 298"/>
          <p:cNvGrpSpPr/>
          <p:nvPr/>
        </p:nvGrpSpPr>
        <p:grpSpPr>
          <a:xfrm>
            <a:off x="348746" y="1242994"/>
            <a:ext cx="342902" cy="447293"/>
            <a:chOff x="590250" y="244200"/>
            <a:chExt cx="407975" cy="532175"/>
          </a:xfrm>
        </p:grpSpPr>
        <p:sp>
          <p:nvSpPr>
            <p:cNvPr id="299" name="Shape 29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3" name="Shape 313"/>
          <p:cNvGrpSpPr/>
          <p:nvPr/>
        </p:nvGrpSpPr>
        <p:grpSpPr>
          <a:xfrm>
            <a:off x="901438" y="1309015"/>
            <a:ext cx="372593" cy="310144"/>
            <a:chOff x="1247825" y="322750"/>
            <a:chExt cx="443300" cy="369000"/>
          </a:xfrm>
        </p:grpSpPr>
        <p:sp>
          <p:nvSpPr>
            <p:cNvPr id="314" name="Shape 314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1474617" y="1307481"/>
            <a:ext cx="356203" cy="313212"/>
            <a:chOff x="1929775" y="320925"/>
            <a:chExt cx="423800" cy="372650"/>
          </a:xfrm>
        </p:grpSpPr>
        <p:sp>
          <p:nvSpPr>
            <p:cNvPr id="320" name="Shape 320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5" name="Shape 325"/>
          <p:cNvSpPr/>
          <p:nvPr/>
        </p:nvSpPr>
        <p:spPr>
          <a:xfrm>
            <a:off x="2071919" y="1296228"/>
            <a:ext cx="291716" cy="335737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2656887" y="1297258"/>
            <a:ext cx="251792" cy="33367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27" name="Shape 327"/>
          <p:cNvGrpSpPr/>
          <p:nvPr/>
        </p:nvGrpSpPr>
        <p:grpSpPr>
          <a:xfrm>
            <a:off x="3744261" y="1272159"/>
            <a:ext cx="336767" cy="383835"/>
            <a:chOff x="4630125" y="278900"/>
            <a:chExt cx="400675" cy="456675"/>
          </a:xfrm>
        </p:grpSpPr>
        <p:sp>
          <p:nvSpPr>
            <p:cNvPr id="328" name="Shape 32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>
            <a:off x="4284851" y="1295724"/>
            <a:ext cx="385894" cy="336746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3" name="Shape 333"/>
          <p:cNvGrpSpPr/>
          <p:nvPr/>
        </p:nvGrpSpPr>
        <p:grpSpPr>
          <a:xfrm>
            <a:off x="353873" y="1818715"/>
            <a:ext cx="342881" cy="418127"/>
            <a:chOff x="596350" y="929175"/>
            <a:chExt cx="407950" cy="497475"/>
          </a:xfrm>
        </p:grpSpPr>
        <p:sp>
          <p:nvSpPr>
            <p:cNvPr id="334" name="Shape 334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1" name="Shape 341"/>
          <p:cNvGrpSpPr/>
          <p:nvPr/>
        </p:nvGrpSpPr>
        <p:grpSpPr>
          <a:xfrm>
            <a:off x="1478189" y="1879631"/>
            <a:ext cx="349059" cy="298881"/>
            <a:chOff x="1934025" y="1001650"/>
            <a:chExt cx="415300" cy="355600"/>
          </a:xfrm>
        </p:grpSpPr>
        <p:sp>
          <p:nvSpPr>
            <p:cNvPr id="342" name="Shape 34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6" name="Shape 346"/>
          <p:cNvSpPr/>
          <p:nvPr/>
        </p:nvSpPr>
        <p:spPr>
          <a:xfrm>
            <a:off x="2042248" y="1854573"/>
            <a:ext cx="351076" cy="349038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607758" y="1871972"/>
            <a:ext cx="350068" cy="31424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3177870" y="1874535"/>
            <a:ext cx="339835" cy="30911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3754139" y="1877603"/>
            <a:ext cx="317309" cy="3029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50" name="Shape 350"/>
          <p:cNvGrpSpPr/>
          <p:nvPr/>
        </p:nvGrpSpPr>
        <p:grpSpPr>
          <a:xfrm>
            <a:off x="4302584" y="1857105"/>
            <a:ext cx="350068" cy="350572"/>
            <a:chOff x="5294400" y="974850"/>
            <a:chExt cx="416500" cy="417100"/>
          </a:xfrm>
        </p:grpSpPr>
        <p:sp>
          <p:nvSpPr>
            <p:cNvPr id="351" name="Shape 351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3" name="Shape 353"/>
          <p:cNvGrpSpPr/>
          <p:nvPr/>
        </p:nvGrpSpPr>
        <p:grpSpPr>
          <a:xfrm>
            <a:off x="4825606" y="1817707"/>
            <a:ext cx="433992" cy="422729"/>
            <a:chOff x="5916675" y="927975"/>
            <a:chExt cx="516350" cy="502950"/>
          </a:xfrm>
        </p:grpSpPr>
        <p:sp>
          <p:nvSpPr>
            <p:cNvPr id="354" name="Shape 354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6" name="Shape 356"/>
          <p:cNvGrpSpPr/>
          <p:nvPr/>
        </p:nvGrpSpPr>
        <p:grpSpPr>
          <a:xfrm>
            <a:off x="327250" y="2467119"/>
            <a:ext cx="391000" cy="264085"/>
            <a:chOff x="564675" y="1700625"/>
            <a:chExt cx="465200" cy="314200"/>
          </a:xfrm>
        </p:grpSpPr>
        <p:sp>
          <p:nvSpPr>
            <p:cNvPr id="357" name="Shape 357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892235" y="2402632"/>
            <a:ext cx="391000" cy="382826"/>
            <a:chOff x="1236875" y="1623900"/>
            <a:chExt cx="465200" cy="455475"/>
          </a:xfrm>
        </p:grpSpPr>
        <p:sp>
          <p:nvSpPr>
            <p:cNvPr id="361" name="Shape 361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8" name="Shape 368"/>
          <p:cNvGrpSpPr/>
          <p:nvPr/>
        </p:nvGrpSpPr>
        <p:grpSpPr>
          <a:xfrm>
            <a:off x="1469490" y="2410827"/>
            <a:ext cx="366457" cy="366436"/>
            <a:chOff x="1923675" y="1633650"/>
            <a:chExt cx="436000" cy="435975"/>
          </a:xfrm>
        </p:grpSpPr>
        <p:sp>
          <p:nvSpPr>
            <p:cNvPr id="369" name="Shape 36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5" name="Shape 375"/>
          <p:cNvGrpSpPr/>
          <p:nvPr/>
        </p:nvGrpSpPr>
        <p:grpSpPr>
          <a:xfrm>
            <a:off x="2032940" y="2409293"/>
            <a:ext cx="369504" cy="369504"/>
            <a:chOff x="2594050" y="1631825"/>
            <a:chExt cx="439625" cy="439625"/>
          </a:xfrm>
        </p:grpSpPr>
        <p:sp>
          <p:nvSpPr>
            <p:cNvPr id="376" name="Shape 37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0" name="Shape 380"/>
          <p:cNvSpPr/>
          <p:nvPr/>
        </p:nvSpPr>
        <p:spPr>
          <a:xfrm>
            <a:off x="2614398" y="242571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81" name="Shape 381"/>
          <p:cNvGrpSpPr/>
          <p:nvPr/>
        </p:nvGrpSpPr>
        <p:grpSpPr>
          <a:xfrm>
            <a:off x="3197705" y="2381661"/>
            <a:ext cx="299911" cy="424767"/>
            <a:chOff x="3979850" y="1598950"/>
            <a:chExt cx="356825" cy="505375"/>
          </a:xfrm>
        </p:grpSpPr>
        <p:sp>
          <p:nvSpPr>
            <p:cNvPr id="382" name="Shape 382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4" name="Shape 384"/>
          <p:cNvGrpSpPr/>
          <p:nvPr/>
        </p:nvGrpSpPr>
        <p:grpSpPr>
          <a:xfrm>
            <a:off x="3715096" y="2472750"/>
            <a:ext cx="395098" cy="242589"/>
            <a:chOff x="4595425" y="1707325"/>
            <a:chExt cx="470075" cy="288625"/>
          </a:xfrm>
        </p:grpSpPr>
        <p:sp>
          <p:nvSpPr>
            <p:cNvPr id="385" name="Shape 385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0" name="Shape 390"/>
          <p:cNvGrpSpPr/>
          <p:nvPr/>
        </p:nvGrpSpPr>
        <p:grpSpPr>
          <a:xfrm>
            <a:off x="4299012" y="2413390"/>
            <a:ext cx="357233" cy="361309"/>
            <a:chOff x="5290150" y="1636700"/>
            <a:chExt cx="425025" cy="429875"/>
          </a:xfrm>
        </p:grpSpPr>
        <p:sp>
          <p:nvSpPr>
            <p:cNvPr id="391" name="Shape 391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3" name="Shape 393"/>
          <p:cNvGrpSpPr/>
          <p:nvPr/>
        </p:nvGrpSpPr>
        <p:grpSpPr>
          <a:xfrm>
            <a:off x="4862967" y="2402632"/>
            <a:ext cx="359271" cy="376691"/>
            <a:chOff x="5961125" y="1623900"/>
            <a:chExt cx="427450" cy="448175"/>
          </a:xfrm>
        </p:grpSpPr>
        <p:sp>
          <p:nvSpPr>
            <p:cNvPr id="394" name="Shape 39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5415658" y="2412361"/>
            <a:ext cx="383835" cy="363369"/>
            <a:chOff x="6618700" y="1635475"/>
            <a:chExt cx="456675" cy="432325"/>
          </a:xfrm>
        </p:grpSpPr>
        <p:sp>
          <p:nvSpPr>
            <p:cNvPr id="402" name="Shape 402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7" name="Shape 407"/>
          <p:cNvGrpSpPr/>
          <p:nvPr/>
        </p:nvGrpSpPr>
        <p:grpSpPr>
          <a:xfrm>
            <a:off x="370746" y="2995773"/>
            <a:ext cx="304008" cy="326513"/>
            <a:chOff x="616425" y="2329600"/>
            <a:chExt cx="361700" cy="388475"/>
          </a:xfrm>
        </p:grpSpPr>
        <p:sp>
          <p:nvSpPr>
            <p:cNvPr id="408" name="Shape 40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6" name="Shape 416"/>
          <p:cNvGrpSpPr/>
          <p:nvPr/>
        </p:nvGrpSpPr>
        <p:grpSpPr>
          <a:xfrm>
            <a:off x="927557" y="2998840"/>
            <a:ext cx="320377" cy="320377"/>
            <a:chOff x="1278900" y="2333250"/>
            <a:chExt cx="381175" cy="381175"/>
          </a:xfrm>
        </p:grpSpPr>
        <p:sp>
          <p:nvSpPr>
            <p:cNvPr id="417" name="Shape 417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1" name="Shape 421"/>
          <p:cNvGrpSpPr/>
          <p:nvPr/>
        </p:nvGrpSpPr>
        <p:grpSpPr>
          <a:xfrm>
            <a:off x="1492520" y="2998840"/>
            <a:ext cx="320398" cy="320377"/>
            <a:chOff x="1951075" y="2333250"/>
            <a:chExt cx="381200" cy="381175"/>
          </a:xfrm>
        </p:grpSpPr>
        <p:sp>
          <p:nvSpPr>
            <p:cNvPr id="422" name="Shape 422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2057504" y="2998840"/>
            <a:ext cx="320377" cy="320377"/>
            <a:chOff x="2623275" y="2333250"/>
            <a:chExt cx="381175" cy="381175"/>
          </a:xfrm>
        </p:grpSpPr>
        <p:sp>
          <p:nvSpPr>
            <p:cNvPr id="427" name="Shape 427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1" name="Shape 431"/>
          <p:cNvGrpSpPr/>
          <p:nvPr/>
        </p:nvGrpSpPr>
        <p:grpSpPr>
          <a:xfrm>
            <a:off x="2697208" y="2943578"/>
            <a:ext cx="170936" cy="426826"/>
            <a:chOff x="3384375" y="2267500"/>
            <a:chExt cx="203375" cy="507825"/>
          </a:xfrm>
        </p:grpSpPr>
        <p:sp>
          <p:nvSpPr>
            <p:cNvPr id="432" name="Shape 432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4" name="Shape 434"/>
          <p:cNvGrpSpPr/>
          <p:nvPr/>
        </p:nvGrpSpPr>
        <p:grpSpPr>
          <a:xfrm>
            <a:off x="3842516" y="2997811"/>
            <a:ext cx="140237" cy="318339"/>
            <a:chOff x="4747025" y="2332025"/>
            <a:chExt cx="166850" cy="378750"/>
          </a:xfrm>
        </p:grpSpPr>
        <p:sp>
          <p:nvSpPr>
            <p:cNvPr id="435" name="Shape 43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7" name="Shape 437"/>
          <p:cNvGrpSpPr/>
          <p:nvPr/>
        </p:nvGrpSpPr>
        <p:grpSpPr>
          <a:xfrm>
            <a:off x="3274989" y="2945616"/>
            <a:ext cx="145343" cy="422729"/>
            <a:chOff x="4071800" y="2269925"/>
            <a:chExt cx="172925" cy="502950"/>
          </a:xfrm>
        </p:grpSpPr>
        <p:sp>
          <p:nvSpPr>
            <p:cNvPr id="438" name="Shape 43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0" name="Shape 440"/>
          <p:cNvSpPr/>
          <p:nvPr/>
        </p:nvSpPr>
        <p:spPr>
          <a:xfrm>
            <a:off x="4317610" y="2990216"/>
            <a:ext cx="320377" cy="3377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41" name="Shape 441"/>
          <p:cNvGrpSpPr/>
          <p:nvPr/>
        </p:nvGrpSpPr>
        <p:grpSpPr>
          <a:xfrm>
            <a:off x="4872695" y="2996277"/>
            <a:ext cx="345970" cy="325504"/>
            <a:chOff x="5972700" y="2330200"/>
            <a:chExt cx="411625" cy="387275"/>
          </a:xfrm>
        </p:grpSpPr>
        <p:sp>
          <p:nvSpPr>
            <p:cNvPr id="442" name="Shape 44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4" name="Shape 444"/>
          <p:cNvGrpSpPr/>
          <p:nvPr/>
        </p:nvGrpSpPr>
        <p:grpSpPr>
          <a:xfrm>
            <a:off x="467992" y="3524405"/>
            <a:ext cx="109538" cy="399195"/>
            <a:chOff x="732125" y="2958550"/>
            <a:chExt cx="130325" cy="474950"/>
          </a:xfrm>
        </p:grpSpPr>
        <p:sp>
          <p:nvSpPr>
            <p:cNvPr id="445" name="Shape 445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3" name="Shape 453"/>
          <p:cNvSpPr/>
          <p:nvPr/>
        </p:nvSpPr>
        <p:spPr>
          <a:xfrm>
            <a:off x="1484912" y="3508635"/>
            <a:ext cx="335737" cy="430924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963404" y="3508635"/>
            <a:ext cx="248745" cy="430924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55" name="Shape 455"/>
          <p:cNvGrpSpPr/>
          <p:nvPr/>
        </p:nvGrpSpPr>
        <p:grpSpPr>
          <a:xfrm>
            <a:off x="2023737" y="3537202"/>
            <a:ext cx="387932" cy="367466"/>
            <a:chOff x="2583100" y="2973775"/>
            <a:chExt cx="461550" cy="437200"/>
          </a:xfrm>
        </p:grpSpPr>
        <p:sp>
          <p:nvSpPr>
            <p:cNvPr id="456" name="Shape 45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8" name="Shape 458"/>
          <p:cNvSpPr/>
          <p:nvPr/>
        </p:nvSpPr>
        <p:spPr>
          <a:xfrm>
            <a:off x="3734681" y="3545996"/>
            <a:ext cx="356203" cy="356203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59" name="Shape 459"/>
          <p:cNvGrpSpPr/>
          <p:nvPr/>
        </p:nvGrpSpPr>
        <p:grpSpPr>
          <a:xfrm>
            <a:off x="4263186" y="3565358"/>
            <a:ext cx="435021" cy="323445"/>
            <a:chOff x="5247525" y="3007275"/>
            <a:chExt cx="517575" cy="384825"/>
          </a:xfrm>
        </p:grpSpPr>
        <p:sp>
          <p:nvSpPr>
            <p:cNvPr id="460" name="Shape 46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2" name="Shape 462"/>
          <p:cNvGrpSpPr/>
          <p:nvPr/>
        </p:nvGrpSpPr>
        <p:grpSpPr>
          <a:xfrm>
            <a:off x="3174171" y="3546931"/>
            <a:ext cx="342881" cy="350068"/>
            <a:chOff x="3951850" y="2985350"/>
            <a:chExt cx="407950" cy="416500"/>
          </a:xfrm>
        </p:grpSpPr>
        <p:sp>
          <p:nvSpPr>
            <p:cNvPr id="463" name="Shape 46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7" name="Shape 467"/>
          <p:cNvGrpSpPr/>
          <p:nvPr/>
        </p:nvGrpSpPr>
        <p:grpSpPr>
          <a:xfrm>
            <a:off x="330844" y="4136478"/>
            <a:ext cx="397136" cy="305017"/>
            <a:chOff x="568950" y="3686775"/>
            <a:chExt cx="472500" cy="362900"/>
          </a:xfrm>
        </p:grpSpPr>
        <p:sp>
          <p:nvSpPr>
            <p:cNvPr id="468" name="Shape 468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1" name="Shape 471"/>
          <p:cNvSpPr/>
          <p:nvPr/>
        </p:nvSpPr>
        <p:spPr>
          <a:xfrm>
            <a:off x="4907685" y="3529627"/>
            <a:ext cx="270220" cy="38896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72" name="Shape 472"/>
          <p:cNvGrpSpPr/>
          <p:nvPr/>
        </p:nvGrpSpPr>
        <p:grpSpPr>
          <a:xfrm>
            <a:off x="898896" y="4162071"/>
            <a:ext cx="377699" cy="253852"/>
            <a:chOff x="1244800" y="3717225"/>
            <a:chExt cx="449375" cy="302025"/>
          </a:xfrm>
        </p:grpSpPr>
        <p:sp>
          <p:nvSpPr>
            <p:cNvPr id="473" name="Shape 473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9" name="Shape 479"/>
          <p:cNvGrpSpPr/>
          <p:nvPr/>
        </p:nvGrpSpPr>
        <p:grpSpPr>
          <a:xfrm>
            <a:off x="1468986" y="4142614"/>
            <a:ext cx="367466" cy="287114"/>
            <a:chOff x="1923075" y="3694075"/>
            <a:chExt cx="437200" cy="341600"/>
          </a:xfrm>
        </p:grpSpPr>
        <p:sp>
          <p:nvSpPr>
            <p:cNvPr id="480" name="Shape 480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2037542" y="4138012"/>
            <a:ext cx="360301" cy="295813"/>
            <a:chOff x="2599525" y="3688600"/>
            <a:chExt cx="428675" cy="351950"/>
          </a:xfrm>
        </p:grpSpPr>
        <p:sp>
          <p:nvSpPr>
            <p:cNvPr id="490" name="Shape 490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3" name="Shape 493"/>
          <p:cNvGrpSpPr/>
          <p:nvPr/>
        </p:nvGrpSpPr>
        <p:grpSpPr>
          <a:xfrm>
            <a:off x="2619924" y="4117546"/>
            <a:ext cx="333699" cy="329076"/>
            <a:chOff x="3292425" y="3664250"/>
            <a:chExt cx="397025" cy="391525"/>
          </a:xfrm>
        </p:grpSpPr>
        <p:sp>
          <p:nvSpPr>
            <p:cNvPr id="494" name="Shape 494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3157781" y="4160012"/>
            <a:ext cx="369525" cy="268182"/>
            <a:chOff x="3932350" y="3714775"/>
            <a:chExt cx="439650" cy="319075"/>
          </a:xfrm>
        </p:grpSpPr>
        <p:sp>
          <p:nvSpPr>
            <p:cNvPr id="498" name="Shape 49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3" name="Shape 503"/>
          <p:cNvGrpSpPr/>
          <p:nvPr/>
        </p:nvGrpSpPr>
        <p:grpSpPr>
          <a:xfrm>
            <a:off x="3722765" y="4160012"/>
            <a:ext cx="369504" cy="268182"/>
            <a:chOff x="4604550" y="3714775"/>
            <a:chExt cx="439625" cy="319075"/>
          </a:xfrm>
        </p:grpSpPr>
        <p:sp>
          <p:nvSpPr>
            <p:cNvPr id="504" name="Shape 504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6" name="Shape 506"/>
          <p:cNvGrpSpPr/>
          <p:nvPr/>
        </p:nvGrpSpPr>
        <p:grpSpPr>
          <a:xfrm>
            <a:off x="4301050" y="4132381"/>
            <a:ext cx="353136" cy="313737"/>
            <a:chOff x="5292575" y="3681900"/>
            <a:chExt cx="420150" cy="373275"/>
          </a:xfrm>
        </p:grpSpPr>
        <p:sp>
          <p:nvSpPr>
            <p:cNvPr id="507" name="Shape 50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4" name="Shape 514"/>
          <p:cNvGrpSpPr/>
          <p:nvPr/>
        </p:nvGrpSpPr>
        <p:grpSpPr>
          <a:xfrm>
            <a:off x="4846073" y="4092457"/>
            <a:ext cx="393059" cy="393059"/>
            <a:chOff x="5941025" y="3634400"/>
            <a:chExt cx="467650" cy="467650"/>
          </a:xfrm>
        </p:grpSpPr>
        <p:sp>
          <p:nvSpPr>
            <p:cNvPr id="515" name="Shape 51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1" name="Shape 521"/>
          <p:cNvGrpSpPr/>
          <p:nvPr/>
        </p:nvGrpSpPr>
        <p:grpSpPr>
          <a:xfrm>
            <a:off x="5436146" y="4117546"/>
            <a:ext cx="342881" cy="342902"/>
            <a:chOff x="6643075" y="3664250"/>
            <a:chExt cx="407950" cy="407975"/>
          </a:xfrm>
        </p:grpSpPr>
        <p:sp>
          <p:nvSpPr>
            <p:cNvPr id="522" name="Shape 522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4" name="Shape 524"/>
          <p:cNvGrpSpPr/>
          <p:nvPr/>
        </p:nvGrpSpPr>
        <p:grpSpPr>
          <a:xfrm>
            <a:off x="336979" y="4668200"/>
            <a:ext cx="371564" cy="371543"/>
            <a:chOff x="576250" y="4319400"/>
            <a:chExt cx="442075" cy="442050"/>
          </a:xfrm>
        </p:grpSpPr>
        <p:sp>
          <p:nvSpPr>
            <p:cNvPr id="525" name="Shape 52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9" name="Shape 529"/>
          <p:cNvSpPr/>
          <p:nvPr/>
        </p:nvSpPr>
        <p:spPr>
          <a:xfrm>
            <a:off x="886643" y="4740497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3177366" y="4683677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2612360" y="4705174"/>
            <a:ext cx="340843" cy="297873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3740837" y="4682143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33" name="Shape 533"/>
          <p:cNvGrpSpPr/>
          <p:nvPr/>
        </p:nvGrpSpPr>
        <p:grpSpPr>
          <a:xfrm>
            <a:off x="4280584" y="4687132"/>
            <a:ext cx="394068" cy="325504"/>
            <a:chOff x="5268225" y="4341925"/>
            <a:chExt cx="468850" cy="387275"/>
          </a:xfrm>
        </p:grpSpPr>
        <p:sp>
          <p:nvSpPr>
            <p:cNvPr id="534" name="Shape 534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2" name="Shape 542"/>
          <p:cNvGrpSpPr/>
          <p:nvPr/>
        </p:nvGrpSpPr>
        <p:grpSpPr>
          <a:xfrm>
            <a:off x="4865530" y="4676899"/>
            <a:ext cx="354144" cy="354144"/>
            <a:chOff x="5964175" y="4329750"/>
            <a:chExt cx="421350" cy="421350"/>
          </a:xfrm>
        </p:grpSpPr>
        <p:sp>
          <p:nvSpPr>
            <p:cNvPr id="543" name="Shape 543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5" name="Shape 545"/>
          <p:cNvGrpSpPr/>
          <p:nvPr/>
        </p:nvGrpSpPr>
        <p:grpSpPr>
          <a:xfrm>
            <a:off x="901438" y="5241883"/>
            <a:ext cx="372593" cy="360301"/>
            <a:chOff x="1247825" y="5001950"/>
            <a:chExt cx="443300" cy="428675"/>
          </a:xfrm>
        </p:grpSpPr>
        <p:sp>
          <p:nvSpPr>
            <p:cNvPr id="546" name="Shape 546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0" t="0" r="0" b="0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0" t="0" r="0" b="0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0" t="0" r="0" b="0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0" t="0" r="0" b="0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2" name="Shape 552"/>
          <p:cNvGrpSpPr/>
          <p:nvPr/>
        </p:nvGrpSpPr>
        <p:grpSpPr>
          <a:xfrm>
            <a:off x="1499685" y="5223959"/>
            <a:ext cx="306068" cy="389991"/>
            <a:chOff x="1959600" y="4980625"/>
            <a:chExt cx="364150" cy="464000"/>
          </a:xfrm>
        </p:grpSpPr>
        <p:sp>
          <p:nvSpPr>
            <p:cNvPr id="553" name="Shape 553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0" t="0" r="0" b="0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0" t="0" r="0" b="0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0" t="0" r="0" b="0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0" name="Shape 560"/>
          <p:cNvGrpSpPr/>
          <p:nvPr/>
        </p:nvGrpSpPr>
        <p:grpSpPr>
          <a:xfrm>
            <a:off x="2042165" y="5238815"/>
            <a:ext cx="351076" cy="360805"/>
            <a:chOff x="2605025" y="4998300"/>
            <a:chExt cx="417700" cy="429275"/>
          </a:xfrm>
        </p:grpSpPr>
        <p:sp>
          <p:nvSpPr>
            <p:cNvPr id="561" name="Shape 561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0" t="0" r="0" b="0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0" t="0" r="0" b="0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0" t="0" r="0" b="0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4" name="Shape 564"/>
          <p:cNvGrpSpPr/>
          <p:nvPr/>
        </p:nvGrpSpPr>
        <p:grpSpPr>
          <a:xfrm>
            <a:off x="2572856" y="5241883"/>
            <a:ext cx="419661" cy="349542"/>
            <a:chOff x="3236425" y="5001950"/>
            <a:chExt cx="499300" cy="415875"/>
          </a:xfrm>
        </p:grpSpPr>
        <p:sp>
          <p:nvSpPr>
            <p:cNvPr id="565" name="Shape 565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0" t="0" r="0" b="0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0" t="0" r="0" b="0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0" t="0" r="0" b="0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0" t="0" r="0" b="0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1" name="Shape 571"/>
          <p:cNvGrpSpPr/>
          <p:nvPr/>
        </p:nvGrpSpPr>
        <p:grpSpPr>
          <a:xfrm>
            <a:off x="3187976" y="5223959"/>
            <a:ext cx="319368" cy="380263"/>
            <a:chOff x="3968275" y="4980625"/>
            <a:chExt cx="379975" cy="452425"/>
          </a:xfrm>
        </p:grpSpPr>
        <p:sp>
          <p:nvSpPr>
            <p:cNvPr id="572" name="Shape 572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5" name="Shape 575"/>
          <p:cNvGrpSpPr/>
          <p:nvPr/>
        </p:nvGrpSpPr>
        <p:grpSpPr>
          <a:xfrm>
            <a:off x="4843509" y="5308913"/>
            <a:ext cx="404322" cy="220084"/>
            <a:chOff x="5937975" y="5081700"/>
            <a:chExt cx="481050" cy="261850"/>
          </a:xfrm>
        </p:grpSpPr>
        <p:sp>
          <p:nvSpPr>
            <p:cNvPr id="576" name="Shape 576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0" t="0" r="0" b="0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0" t="0" r="0" b="0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0" t="0" r="0" b="0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9" name="Shape 579"/>
          <p:cNvGrpSpPr/>
          <p:nvPr/>
        </p:nvGrpSpPr>
        <p:grpSpPr>
          <a:xfrm>
            <a:off x="5461718" y="5266446"/>
            <a:ext cx="290182" cy="333678"/>
            <a:chOff x="6673500" y="5031175"/>
            <a:chExt cx="345250" cy="397000"/>
          </a:xfrm>
        </p:grpSpPr>
        <p:sp>
          <p:nvSpPr>
            <p:cNvPr id="580" name="Shape 580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0" t="0" r="0" b="0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0" t="0" r="0" b="0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0" t="0" r="0" b="0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0" t="0" r="0" b="0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0" t="0" r="0" b="0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85" name="Shape 585"/>
          <p:cNvGrpSpPr/>
          <p:nvPr/>
        </p:nvGrpSpPr>
        <p:grpSpPr>
          <a:xfrm>
            <a:off x="3153705" y="1291092"/>
            <a:ext cx="387932" cy="345970"/>
            <a:chOff x="3927500" y="301425"/>
            <a:chExt cx="461550" cy="411625"/>
          </a:xfrm>
        </p:grpSpPr>
        <p:sp>
          <p:nvSpPr>
            <p:cNvPr id="586" name="Shape 586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3" name="Shape 613"/>
          <p:cNvGrpSpPr/>
          <p:nvPr/>
        </p:nvGrpSpPr>
        <p:grpSpPr>
          <a:xfrm>
            <a:off x="5441252" y="1297753"/>
            <a:ext cx="332669" cy="332669"/>
            <a:chOff x="6649150" y="309350"/>
            <a:chExt cx="395800" cy="395800"/>
          </a:xfrm>
        </p:grpSpPr>
        <p:sp>
          <p:nvSpPr>
            <p:cNvPr id="614" name="Shape 614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7" name="Shape 637"/>
          <p:cNvGrpSpPr/>
          <p:nvPr/>
        </p:nvGrpSpPr>
        <p:grpSpPr>
          <a:xfrm>
            <a:off x="4873704" y="1305422"/>
            <a:ext cx="337796" cy="319873"/>
            <a:chOff x="5973900" y="318475"/>
            <a:chExt cx="401900" cy="380575"/>
          </a:xfrm>
        </p:grpSpPr>
        <p:sp>
          <p:nvSpPr>
            <p:cNvPr id="638" name="Shape 63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2" name="Shape 652"/>
          <p:cNvGrpSpPr/>
          <p:nvPr/>
        </p:nvGrpSpPr>
        <p:grpSpPr>
          <a:xfrm>
            <a:off x="918857" y="1818715"/>
            <a:ext cx="342881" cy="418127"/>
            <a:chOff x="1268550" y="929175"/>
            <a:chExt cx="407950" cy="497475"/>
          </a:xfrm>
        </p:grpSpPr>
        <p:sp>
          <p:nvSpPr>
            <p:cNvPr id="653" name="Shape 653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6" name="Shape 656"/>
          <p:cNvGrpSpPr/>
          <p:nvPr/>
        </p:nvGrpSpPr>
        <p:grpSpPr>
          <a:xfrm>
            <a:off x="5404921" y="1834580"/>
            <a:ext cx="405331" cy="388962"/>
            <a:chOff x="6605925" y="948050"/>
            <a:chExt cx="482250" cy="462775"/>
          </a:xfrm>
        </p:grpSpPr>
        <p:sp>
          <p:nvSpPr>
            <p:cNvPr id="657" name="Shape 657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3" name="Shape 663"/>
          <p:cNvGrpSpPr/>
          <p:nvPr/>
        </p:nvGrpSpPr>
        <p:grpSpPr>
          <a:xfrm>
            <a:off x="5499603" y="2986548"/>
            <a:ext cx="215966" cy="342398"/>
            <a:chOff x="6718575" y="2318625"/>
            <a:chExt cx="256950" cy="407375"/>
          </a:xfrm>
        </p:grpSpPr>
        <p:sp>
          <p:nvSpPr>
            <p:cNvPr id="664" name="Shape 6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2" name="Shape 672"/>
          <p:cNvGrpSpPr/>
          <p:nvPr/>
        </p:nvGrpSpPr>
        <p:grpSpPr>
          <a:xfrm>
            <a:off x="2600992" y="3613456"/>
            <a:ext cx="363369" cy="221114"/>
            <a:chOff x="3269900" y="3064500"/>
            <a:chExt cx="432325" cy="263075"/>
          </a:xfrm>
        </p:grpSpPr>
        <p:sp>
          <p:nvSpPr>
            <p:cNvPr id="673" name="Shape 673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6" name="Shape 676"/>
          <p:cNvGrpSpPr/>
          <p:nvPr/>
        </p:nvGrpSpPr>
        <p:grpSpPr>
          <a:xfrm>
            <a:off x="5475019" y="3545901"/>
            <a:ext cx="265114" cy="372593"/>
            <a:chOff x="6689325" y="2984125"/>
            <a:chExt cx="315425" cy="443300"/>
          </a:xfrm>
        </p:grpSpPr>
        <p:sp>
          <p:nvSpPr>
            <p:cNvPr id="677" name="Shape 677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2" name="Shape 682"/>
          <p:cNvGrpSpPr/>
          <p:nvPr/>
        </p:nvGrpSpPr>
        <p:grpSpPr>
          <a:xfrm>
            <a:off x="1523744" y="4640568"/>
            <a:ext cx="256415" cy="414534"/>
            <a:chOff x="1988225" y="4286525"/>
            <a:chExt cx="305075" cy="493200"/>
          </a:xfrm>
        </p:grpSpPr>
        <p:sp>
          <p:nvSpPr>
            <p:cNvPr id="683" name="Shape 68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0" name="Shape 690"/>
          <p:cNvGrpSpPr/>
          <p:nvPr/>
        </p:nvGrpSpPr>
        <p:grpSpPr>
          <a:xfrm>
            <a:off x="2067737" y="4669733"/>
            <a:ext cx="309640" cy="392030"/>
            <a:chOff x="2635450" y="4321225"/>
            <a:chExt cx="368400" cy="466425"/>
          </a:xfrm>
        </p:grpSpPr>
        <p:sp>
          <p:nvSpPr>
            <p:cNvPr id="691" name="Shape 69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7" name="Shape 697"/>
          <p:cNvGrpSpPr/>
          <p:nvPr/>
        </p:nvGrpSpPr>
        <p:grpSpPr>
          <a:xfrm>
            <a:off x="5436146" y="4660005"/>
            <a:ext cx="342881" cy="383835"/>
            <a:chOff x="6643075" y="4309650"/>
            <a:chExt cx="407950" cy="456675"/>
          </a:xfrm>
        </p:grpSpPr>
        <p:sp>
          <p:nvSpPr>
            <p:cNvPr id="698" name="Shape 698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7" name="Shape 707"/>
          <p:cNvGrpSpPr/>
          <p:nvPr/>
        </p:nvGrpSpPr>
        <p:grpSpPr>
          <a:xfrm>
            <a:off x="4251419" y="5201959"/>
            <a:ext cx="452420" cy="433992"/>
            <a:chOff x="5233525" y="4954450"/>
            <a:chExt cx="538275" cy="516350"/>
          </a:xfrm>
        </p:grpSpPr>
        <p:sp>
          <p:nvSpPr>
            <p:cNvPr id="708" name="Shape 70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9" name="Shape 719"/>
          <p:cNvGrpSpPr/>
          <p:nvPr/>
        </p:nvGrpSpPr>
        <p:grpSpPr>
          <a:xfrm>
            <a:off x="3682337" y="5209629"/>
            <a:ext cx="460615" cy="418653"/>
            <a:chOff x="4556450" y="4963575"/>
            <a:chExt cx="548025" cy="498100"/>
          </a:xfrm>
        </p:grpSpPr>
        <p:sp>
          <p:nvSpPr>
            <p:cNvPr id="720" name="Shape 72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5" name="Shape 725"/>
          <p:cNvGrpSpPr/>
          <p:nvPr/>
        </p:nvGrpSpPr>
        <p:grpSpPr>
          <a:xfrm>
            <a:off x="299619" y="5300213"/>
            <a:ext cx="445254" cy="246182"/>
            <a:chOff x="531800" y="5071350"/>
            <a:chExt cx="529750" cy="292900"/>
          </a:xfrm>
        </p:grpSpPr>
        <p:sp>
          <p:nvSpPr>
            <p:cNvPr id="726" name="Shape 726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26124" y="273770"/>
            <a:ext cx="685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589403" y="2286230"/>
            <a:ext cx="82296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lang="en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3248835"/>
              </p:ext>
            </p:extLst>
          </p:nvPr>
        </p:nvGraphicFramePr>
        <p:xfrm>
          <a:off x="1546034" y="15512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7624" y="308473"/>
            <a:ext cx="561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Участники ВТО в рамках ЕАЭС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1817" y="358323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6627304" y="2286230"/>
            <a:ext cx="1018142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Полноправным членом станет к концу 2015 года</a:t>
            </a:r>
            <a:endParaRPr lang="ru-RU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623" y="6147412"/>
            <a:ext cx="621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Республика Беларусь находится в статусе наблюдателя.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51"/>
          <p:cNvSpPr txBox="1">
            <a:spLocks noGrp="1"/>
          </p:cNvSpPr>
          <p:nvPr>
            <p:ph type="body" idx="4294967295"/>
          </p:nvPr>
        </p:nvSpPr>
        <p:spPr>
          <a:xfrm>
            <a:off x="4572150" y="2325740"/>
            <a:ext cx="4167455" cy="203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000" b="1" dirty="0" smtClean="0"/>
              <a:t>Основной </a:t>
            </a:r>
            <a:r>
              <a:rPr lang="ru-RU" sz="2000" b="1" dirty="0"/>
              <a:t>проблемой в рамках членства в </a:t>
            </a:r>
            <a:r>
              <a:rPr lang="ru-RU" sz="2000" b="1" dirty="0" smtClean="0"/>
              <a:t>обеих организациях в </a:t>
            </a:r>
            <a:r>
              <a:rPr lang="ru-RU" sz="2000" b="1" dirty="0"/>
              <a:t>подавляющем большинстве случаев выступают </a:t>
            </a:r>
            <a:r>
              <a:rPr lang="ru-RU" sz="2000" b="1" i="1" dirty="0" smtClean="0"/>
              <a:t>тарифные обязательства, </a:t>
            </a:r>
            <a:r>
              <a:rPr lang="ru-RU" sz="2000" b="1" dirty="0" smtClean="0"/>
              <a:t>принятые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в </a:t>
            </a:r>
            <a:r>
              <a:rPr lang="ru-RU" sz="2000" b="1" dirty="0"/>
              <a:t>рамках членства в ВТО.</a:t>
            </a:r>
            <a:endParaRPr lang="en" sz="2000" b="1" dirty="0">
              <a:solidFill>
                <a:srgbClr val="DC143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50" y="3879332"/>
            <a:ext cx="7169228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rgbClr val="DC143C"/>
                </a:solidFill>
              </a:rPr>
              <a:t>1.</a:t>
            </a:r>
            <a:r>
              <a:rPr lang="en" sz="3600" dirty="0"/>
              <a:t> </a:t>
            </a:r>
            <a:r>
              <a:rPr lang="ru-RU" sz="3600" dirty="0" smtClean="0"/>
              <a:t>Кыргызская Республика и ВТО</a:t>
            </a:r>
            <a:endParaRPr lang="en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42369" y="6378767"/>
            <a:ext cx="76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Краткий экскурс в процесс вступления и его итоги на основе </a:t>
            </a:r>
            <a:r>
              <a:rPr lang="en-US" b="1" dirty="0" smtClean="0">
                <a:solidFill>
                  <a:schemeClr val="bg1"/>
                </a:solidFill>
              </a:rPr>
              <a:t>Trade policy review*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78" y="4454226"/>
            <a:ext cx="1727245" cy="97160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689770"/>
            <a:ext cx="8229600" cy="72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Реформы в рамках вступления в ВТО</a:t>
            </a:r>
            <a:endParaRPr lang="en" sz="2800" dirty="0">
              <a:solidFill>
                <a:srgbClr val="DC143C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-RU" sz="2200" dirty="0" smtClean="0"/>
              <a:t> Проект «Единое окно»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sz="2200" dirty="0"/>
              <a:t> </a:t>
            </a:r>
            <a:r>
              <a:rPr lang="ru-RU" sz="2200" dirty="0" smtClean="0"/>
              <a:t>Проект «Безбумажная торговля»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sz="2200" dirty="0"/>
              <a:t> </a:t>
            </a:r>
            <a:r>
              <a:rPr lang="ru-RU" sz="2200" dirty="0" smtClean="0"/>
              <a:t>Проект «Автоматизированной информационной системы»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-RU" sz="2200" dirty="0"/>
              <a:t> </a:t>
            </a:r>
            <a:r>
              <a:rPr lang="ru-RU" sz="2200" dirty="0" smtClean="0"/>
              <a:t>Проект «Двойного коридора»</a:t>
            </a:r>
            <a:endParaRPr sz="22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1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74572" y="2886450"/>
            <a:ext cx="8394853" cy="109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200" b="1" i="1" dirty="0" smtClean="0"/>
              <a:t>Согласно </a:t>
            </a:r>
            <a:r>
              <a:rPr lang="ru-RU" sz="2200" b="1" i="1" dirty="0"/>
              <a:t>исследованию, проведенному Евразийским банком развития</a:t>
            </a:r>
            <a:r>
              <a:rPr lang="ru-RU" sz="2200" b="1" i="1" dirty="0" smtClean="0"/>
              <a:t>:</a:t>
            </a:r>
          </a:p>
          <a:p>
            <a:pPr>
              <a:buNone/>
            </a:pPr>
            <a:endParaRPr lang="ru-RU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30</a:t>
            </a:r>
            <a:r>
              <a:rPr lang="ru-RU" sz="2200" dirty="0"/>
              <a:t>% кыргызских обязанностей перед ВТО совпадают с условиями евразийского </a:t>
            </a:r>
            <a:r>
              <a:rPr lang="ru-RU" sz="2200" dirty="0" smtClean="0"/>
              <a:t>объединения;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21</a:t>
            </a:r>
            <a:r>
              <a:rPr lang="ru-RU" sz="2200" dirty="0"/>
              <a:t>% могут быть повторно </a:t>
            </a:r>
            <a:r>
              <a:rPr lang="ru-RU" sz="2200" dirty="0" smtClean="0"/>
              <a:t>выровнены;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о</a:t>
            </a:r>
            <a:r>
              <a:rPr lang="ru-RU" sz="2200" dirty="0" smtClean="0"/>
              <a:t>коло </a:t>
            </a:r>
            <a:r>
              <a:rPr lang="ru-RU" sz="2200" dirty="0"/>
              <a:t>50% не </a:t>
            </a:r>
            <a:r>
              <a:rPr lang="ru-RU" sz="2200" dirty="0" smtClean="0"/>
              <a:t>совпадают.</a:t>
            </a:r>
            <a:endParaRPr lang="ru-RU" sz="2200" dirty="0"/>
          </a:p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66" name="Shape 66"/>
          <p:cNvSpPr/>
          <p:nvPr/>
        </p:nvSpPr>
        <p:spPr>
          <a:xfrm>
            <a:off x="4218300" y="0"/>
            <a:ext cx="7073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1327800" y="2339725"/>
            <a:ext cx="6488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Мнение экспертов</a:t>
            </a:r>
            <a:endParaRPr lang="en" b="1" dirty="0">
              <a:solidFill>
                <a:srgbClr val="DC143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1" name="Shape 81"/>
          <p:cNvGrpSpPr/>
          <p:nvPr/>
        </p:nvGrpSpPr>
        <p:grpSpPr>
          <a:xfrm>
            <a:off x="3896432" y="1300513"/>
            <a:ext cx="1351134" cy="1351134"/>
            <a:chOff x="5941025" y="3634400"/>
            <a:chExt cx="467650" cy="467650"/>
          </a:xfrm>
        </p:grpSpPr>
        <p:sp>
          <p:nvSpPr>
            <p:cNvPr id="82" name="Shape 8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DC143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46" y="3886223"/>
            <a:ext cx="1991988" cy="149000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45801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57451" y="447626"/>
            <a:ext cx="6474703" cy="72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Республика Армения и ВТО</a:t>
            </a:r>
            <a:endParaRPr lang="en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5" y="273420"/>
            <a:ext cx="1913262" cy="107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451" y="6191480"/>
            <a:ext cx="767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Краткий экскурс в процесс вступления и его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итоги на основе </a:t>
            </a:r>
            <a:r>
              <a:rPr lang="en-US" b="1" dirty="0" smtClean="0">
                <a:solidFill>
                  <a:schemeClr val="bg1"/>
                </a:solidFill>
              </a:rPr>
              <a:t>Trade policy review*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Ключевые аспекты вступления</a:t>
            </a:r>
            <a:endParaRPr lang="en" dirty="0"/>
          </a:p>
        </p:txBody>
      </p:sp>
      <p:sp>
        <p:nvSpPr>
          <p:cNvPr id="122" name="Shape 122"/>
          <p:cNvSpPr/>
          <p:nvPr/>
        </p:nvSpPr>
        <p:spPr>
          <a:xfrm>
            <a:off x="3190800" y="2362200"/>
            <a:ext cx="2724300" cy="2724300"/>
          </a:xfrm>
          <a:prstGeom prst="ellipse">
            <a:avLst/>
          </a:prstGeom>
          <a:noFill/>
          <a:ln w="19050" cap="rnd" cmpd="sng">
            <a:solidFill>
              <a:srgbClr val="DC14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Аграрный сектор*</a:t>
            </a:r>
            <a:endParaRPr lang="en" sz="2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616945" y="2362200"/>
            <a:ext cx="2840705" cy="2724300"/>
          </a:xfrm>
          <a:prstGeom prst="ellipse">
            <a:avLst/>
          </a:prstGeom>
          <a:noFill/>
          <a:ln w="19050" cap="rnd" cmpd="sng">
            <a:solidFill>
              <a:srgbClr val="B0E0E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Тарифная сетка</a:t>
            </a:r>
            <a:endParaRPr lang="en" sz="2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686350" y="2362200"/>
            <a:ext cx="3000450" cy="2724300"/>
          </a:xfrm>
          <a:prstGeom prst="ellipse">
            <a:avLst/>
          </a:prstGeom>
          <a:noFill/>
          <a:ln w="19050" cap="rnd" cmpd="sng">
            <a:solidFill>
              <a:srgbClr val="B0E0E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Нетарифное регулирование и законодательная база</a:t>
            </a:r>
            <a:endParaRPr lang="en" sz="2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278</Words>
  <Application>Microsoft Office PowerPoint</Application>
  <PresentationFormat>Экран (4:3)</PresentationFormat>
  <Paragraphs>78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Nixie One</vt:lpstr>
      <vt:lpstr>Lato</vt:lpstr>
      <vt:lpstr>Raleway</vt:lpstr>
      <vt:lpstr>Wingdings</vt:lpstr>
      <vt:lpstr>Hamlet template</vt:lpstr>
      <vt:lpstr>Влияние обязательств новых членов ЕАЭС перед ВТО на унификацию таможенного законодательства интеграционного объединения</vt:lpstr>
      <vt:lpstr>Презентация PowerPoint</vt:lpstr>
      <vt:lpstr>Презентация PowerPoint</vt:lpstr>
      <vt:lpstr>1. Кыргызская Республика и ВТО</vt:lpstr>
      <vt:lpstr>Реформы в рамках вступления в ВТО</vt:lpstr>
      <vt:lpstr>Презентация PowerPoint</vt:lpstr>
      <vt:lpstr>Мнение экспертов</vt:lpstr>
      <vt:lpstr>2. Республика Армения и ВТО</vt:lpstr>
      <vt:lpstr>Ключевые аспекты вступления</vt:lpstr>
      <vt:lpstr>Мнение экспертов</vt:lpstr>
      <vt:lpstr>Вступление в ЕАЭС</vt:lpstr>
      <vt:lpstr>Республика Армения и ЕАЭС</vt:lpstr>
      <vt:lpstr>Договор о присоединении к ЕАЭС*</vt:lpstr>
      <vt:lpstr>Кыргызская Республика и ЕАЭС</vt:lpstr>
      <vt:lpstr>Протокол о присоединении к ЕАЭС*</vt:lpstr>
      <vt:lpstr>Презентация PowerPoint</vt:lpstr>
      <vt:lpstr>Республика Казахстан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обязательств новых членов ЕАЭС перед ВТО на унификацию таможенного законодательства интеграционного объединения</dc:title>
  <dc:creator>Комягин Дмитрий Львович</dc:creator>
  <cp:lastModifiedBy>Пользователь Windows</cp:lastModifiedBy>
  <cp:revision>19</cp:revision>
  <dcterms:modified xsi:type="dcterms:W3CDTF">2015-12-02T10:17:47Z</dcterms:modified>
</cp:coreProperties>
</file>