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7" r:id="rId4"/>
    <p:sldId id="274" r:id="rId5"/>
    <p:sldId id="275" r:id="rId6"/>
    <p:sldId id="277" r:id="rId7"/>
    <p:sldId id="276" r:id="rId8"/>
    <p:sldId id="278" r:id="rId9"/>
    <p:sldId id="279" r:id="rId10"/>
    <p:sldId id="258" r:id="rId11"/>
    <p:sldId id="280" r:id="rId12"/>
    <p:sldId id="281" r:id="rId13"/>
    <p:sldId id="283" r:id="rId14"/>
    <p:sldId id="284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6" d="100"/>
          <a:sy n="46" d="100"/>
        </p:scale>
        <p:origin x="-139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C201-2657-4374-B576-0E91E0098B38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B9D90-AB52-4CFB-A71A-F431B10C8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B637-DB87-42C0-827D-2F00E1951A0C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7B70-CE8D-4C7A-9E37-7A2E7486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6901-3360-474E-82D0-0B8FE2D0FFA8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3D7F-352F-408B-877D-885C8AA9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46374-3E61-4816-8753-8A626085CE78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02648-463D-4B4C-BCC9-654BC2448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B637-DB87-42C0-827D-2F00E1951A0C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7B70-CE8D-4C7A-9E37-7A2E7486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2BAB-44EF-46B0-BA42-B5418C43BC9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7969-1CA1-47AA-AE66-56E313A25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BF62-B3EF-44A5-933F-03695014F66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C856-40EF-44C1-BF4A-9A6E734BD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2574-C9E1-4E5B-B5BD-B0B51F9AD56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7C37-3DB5-40FB-A6B0-CFA33FD7F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6165-F0E0-4BD9-B9DE-F06B984163EE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D294-E023-4CFC-84D3-620A43728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F606-FD57-4215-8A94-67A044C94847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C6D2-8E37-456B-8345-2AACFDC45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FAD0-9C0A-4182-A3FD-FE7C802FEB85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5690-EC06-4415-8E83-1216D5BD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30F0-BC0A-4FB1-B35B-D85973F73CA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3CEB-7ADB-4632-88DF-0A17F5AD3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2BAB-44EF-46B0-BA42-B5418C43BC9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7969-1CA1-47AA-AE66-56E313A25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9A8F-AE8D-4232-A69E-9649DEFA286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7B51-D17E-4304-AABD-77C9DA29E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6901-3360-474E-82D0-0B8FE2D0FFA8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3D7F-352F-408B-877D-885C8AA9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46374-3E61-4816-8753-8A626085CE78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02648-463D-4B4C-BCC9-654BC2448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68B8-0258-4B59-93A0-69F39E3B3424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CC400-5ECA-4FC3-8A31-C8DAC5DD514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A635-E661-4F5D-8404-6F6FFEE98502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AD481-D41B-46E8-9E17-C90CC01EF26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7069-E806-44CD-BEA7-BE3E9151A61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9DC5-517D-4FB1-BE38-2F65DF3717B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80BE-F33B-4647-AEF1-8FD169792D9A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5F56-65C0-4779-92F8-5ABF05ED3F4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A418-08FC-4B84-A16A-C8854BE33F6F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41379-CA9B-4D50-A198-6101A04BBB2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C62E-72C3-4570-B531-014289EE9AC0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5319D-BFA6-4725-B047-C8EE1F4296D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AA0F-D369-4B68-AB94-ED38583D922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D1D1A-B553-4BEB-979B-B1141994BDE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BF62-B3EF-44A5-933F-03695014F66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C856-40EF-44C1-BF4A-9A6E734BD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FADA-FE69-4B79-AB46-D425D4CA7826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682C-581F-4E7C-A811-448292689D4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6843D-0A21-4A6A-8B09-8D36D496AF9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065C0-2296-4389-806C-3BCD6EE4A72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8288-E5D3-4D62-8795-2BAB070C8D43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7757F-8FF9-4D9F-9E6D-96EC74993DE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E9F0F-00B7-4C5E-BBB8-8C3A18CD115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985AD-33F0-4733-B807-C62B6A7541C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2574-C9E1-4E5B-B5BD-B0B51F9AD561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7C37-3DB5-40FB-A6B0-CFA33FD7F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6165-F0E0-4BD9-B9DE-F06B984163EE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D294-E023-4CFC-84D3-620A43728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F606-FD57-4215-8A94-67A044C94847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C6D2-8E37-456B-8345-2AACFDC45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FAD0-9C0A-4182-A3FD-FE7C802FEB85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5690-EC06-4415-8E83-1216D5BD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30F0-BC0A-4FB1-B35B-D85973F73CA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3CEB-7ADB-4632-88DF-0A17F5AD3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9A8F-AE8D-4232-A69E-9649DEFA286D}" type="datetime1">
              <a:rPr lang="en-US"/>
              <a:pPr>
                <a:defRPr/>
              </a:pPr>
              <a:t>12/19/2015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7B51-D17E-4304-AABD-77C9DA29E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400564A-0943-442D-81CC-DD2FE96AF401}" type="datetime1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12/19/2015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BF76B94-7C55-45F3-ACFF-201E5D30D8F8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400564A-0943-442D-81CC-DD2FE96AF401}" type="datetime1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12/19/2015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BF76B94-7C55-45F3-ACFF-201E5D30D8F8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D187B50-7FB0-4066-BB5E-19E1CEAD66C3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92C066-6F24-4068-814E-F42D0A174C79}" type="slidenum">
              <a:rPr lang="en-US" altLang="ru-RU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smtClean="0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ЕАЭС: новые аспекты применения информационных технологий при таможенном декларировании</a:t>
            </a:r>
            <a:endParaRPr kumimoji="0" lang="en-US" sz="3600" b="1" dirty="0" smtClean="0">
              <a:solidFill>
                <a:schemeClr val="tx2"/>
              </a:solidFill>
              <a:latin typeface="Myriad Pro Semibold" charset="0"/>
              <a:ea typeface="ＭＳ Ｐゴシック" pitchFamily="34" charset="-128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735513"/>
            <a:ext cx="6400800" cy="1333500"/>
          </a:xfrm>
        </p:spPr>
        <p:txBody>
          <a:bodyPr/>
          <a:lstStyle/>
          <a:p>
            <a:pPr eaLnBrk="1" hangingPunct="1"/>
            <a:r>
              <a:rPr kumimoji="0" lang="ru-RU" sz="2000" dirty="0" smtClean="0">
                <a:solidFill>
                  <a:srgbClr val="000066"/>
                </a:solidFill>
                <a:latin typeface="Myriad Pro" charset="0"/>
                <a:ea typeface="ＭＳ Ｐゴシック" pitchFamily="34" charset="-128"/>
              </a:rPr>
              <a:t>Белькова Анастасия Андреевна</a:t>
            </a:r>
          </a:p>
          <a:p>
            <a:pPr eaLnBrk="1" hangingPunct="1"/>
            <a:r>
              <a:rPr lang="ru-RU" sz="1400" dirty="0" smtClean="0">
                <a:solidFill>
                  <a:srgbClr val="000066"/>
                </a:solidFill>
                <a:latin typeface="Myriad Pro" charset="0"/>
                <a:ea typeface="ＭＳ Ｐゴシック" pitchFamily="34" charset="-128"/>
              </a:rPr>
              <a:t>Факультет </a:t>
            </a:r>
            <a:r>
              <a:rPr lang="ru-RU" sz="1400" dirty="0" smtClean="0">
                <a:solidFill>
                  <a:srgbClr val="000066"/>
                </a:solidFill>
                <a:latin typeface="Myriad Pro" charset="0"/>
                <a:ea typeface="ＭＳ Ｐゴシック" pitchFamily="34" charset="-128"/>
              </a:rPr>
              <a:t>права</a:t>
            </a:r>
            <a:endParaRPr lang="ru-RU" sz="1400" dirty="0" smtClean="0">
              <a:solidFill>
                <a:srgbClr val="000066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Высшая школа экономики, Москва, 2015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www.hse.ru</a:t>
            </a:r>
            <a:r>
              <a:rPr lang="ru-RU" sz="80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endParaRPr kumimoji="1" lang="ru-RU" sz="80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</a:rPr>
              <a:t>Таможенное декларирование товаров </a:t>
            </a:r>
            <a:endParaRPr lang="en-US" altLang="ru-RU" sz="3200" b="1" dirty="0" smtClean="0">
              <a:solidFill>
                <a:schemeClr val="bg1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79512" y="1196752"/>
            <a:ext cx="8964488" cy="782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производится в электронной форме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Может производиться в письменной форме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определенных таможенным законодательством случаях: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помещении товаров под таможенную процедуру таможенного транзита;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товаров для личного пользования;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товаров, пересылаемых в международных почтовых отправлениях;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отношении транспортных средств международной перевозки;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использовании в качестве таможенной декларации транспортных (перевозочных), коммерческих и (или) иных документов, в том числе предусмотренных международными договорами государств-членов с третьей стороной;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иных случаях*.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ru-RU" sz="2000" dirty="0" smtClean="0"/>
              <a:t>п. 3 ст. 74 Проекта ТК ЕАЭС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298" name="AutoShape 2" descr="http://dic.academic.ru/pictures/wiki/files/75/Kyrgyzstan_stu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</a:rPr>
              <a:t>Отказ регистрации электронной таможенной декларации</a:t>
            </a:r>
            <a:endParaRPr lang="en-US" altLang="ru-RU" sz="3200" b="1" dirty="0" smtClean="0">
              <a:solidFill>
                <a:schemeClr val="bg1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79512" y="1196752"/>
            <a:ext cx="8964488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Основания: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Если структура и формат электронной таможенной декларации (или электронный вид письменной таможенной декларации) не соответствует установленным структурам и форматам таких документов (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6 п. 3 ст. 81 проекта ТК ЕАЭС);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6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отсутствует удостоверение электронной таможенной декларации электронной цифровой подписью (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7 п. 3 ст. 81 ТК ЕАЭС).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endParaRPr lang="ru-RU" sz="20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298" name="AutoShape 2" descr="http://dic.academic.ru/pictures/wiki/files/75/Kyrgyzstan_stu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971600" y="692696"/>
            <a:ext cx="771525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ru-RU" sz="3200" b="1" dirty="0" smtClean="0">
              <a:solidFill>
                <a:schemeClr val="bg1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79512" y="1196752"/>
            <a:ext cx="896448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298" name="AutoShape 2" descr="http://dic.academic.ru/pictures/wiki/files/75/Kyrgyzstan_stu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ТК ТС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39512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/>
              <a:t>Мотивированное письменное обращение декларанта (п. 1 ст. 191)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Мотивированное письменное обращение декларанта, письменное разрешение таможенного органа (п. 3 ст. 192)</a:t>
            </a:r>
          </a:p>
          <a:p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Проект ТК ЕАЭС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4"/>
          </p:nvPr>
        </p:nvSpPr>
        <p:spPr>
          <a:xfrm>
            <a:off x="4572000" y="2420888"/>
            <a:ext cx="4320480" cy="3951288"/>
          </a:xfrm>
        </p:spPr>
        <p:txBody>
          <a:bodyPr/>
          <a:lstStyle/>
          <a:p>
            <a:r>
              <a:rPr lang="ru-RU" dirty="0" smtClean="0"/>
              <a:t>Мотивированное обращение декларанта в письменной и электронной форме 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(п. 1 ст. 82)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/>
          </a:p>
          <a:p>
            <a:r>
              <a:rPr lang="ru-RU" dirty="0" smtClean="0"/>
              <a:t>Мотивированное обращение декларанта в письменной и электронной форме (п. 1 ст. 83)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23728" y="400506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Отзыв таможенной декларации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87624" y="134076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Изменения (дополнения) таможенной декларации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kumimoji="0" lang="ru-RU" sz="1200" smtClean="0">
                <a:solidFill>
                  <a:srgbClr val="003F82"/>
                </a:solidFill>
                <a:latin typeface="Myriad Pro" charset="0"/>
                <a:ea typeface="ＭＳ Ｐゴシック" pitchFamily="34" charset="-128"/>
              </a:rPr>
              <a:t>101000, Россия, Москва, Мясницкая ул., д. 20</a:t>
            </a:r>
          </a:p>
          <a:p>
            <a:r>
              <a:rPr kumimoji="0" lang="ru-RU" sz="1200" smtClean="0">
                <a:solidFill>
                  <a:srgbClr val="003F82"/>
                </a:solidFill>
                <a:latin typeface="Myriad Pro" charset="0"/>
                <a:ea typeface="ＭＳ Ｐゴシック" pitchFamily="34" charset="-128"/>
              </a:rPr>
              <a:t>Тел.: (495) 621-7983, факс: (495) 628-7931</a:t>
            </a:r>
            <a:endParaRPr kumimoji="0" lang="en-US" sz="1200" smtClean="0">
              <a:solidFill>
                <a:srgbClr val="003F82"/>
              </a:solidFill>
              <a:latin typeface="Myriad Pro" charset="0"/>
              <a:ea typeface="ＭＳ Ｐゴシック" pitchFamily="34" charset="-128"/>
            </a:endParaRPr>
          </a:p>
          <a:p>
            <a:r>
              <a:rPr kumimoji="0" lang="en-US" sz="1200" smtClean="0">
                <a:solidFill>
                  <a:srgbClr val="003F82"/>
                </a:solidFill>
                <a:latin typeface="Myriad Pro" charset="0"/>
                <a:ea typeface="ＭＳ Ｐゴシック" pitchFamily="34" charset="-128"/>
              </a:rPr>
              <a:t>www.hse.ru</a:t>
            </a:r>
            <a:endParaRPr kumimoji="0" lang="ru-RU" sz="1200" smtClean="0">
              <a:solidFill>
                <a:srgbClr val="003F82"/>
              </a:solidFill>
              <a:latin typeface="Myriad Pro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638361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Таможенное декларирование 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467544" y="1484784"/>
            <a:ext cx="830294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rPr>
              <a:t>  - заявление декларантом таможенному органу сведений о товарах, об избранной таможенной процедуре и (или) иных сведений, необходимых для выпуска товаров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rPr>
              <a:t>ТК ТС           ТК ЕАЭС   </a:t>
            </a: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1835696" y="4365104"/>
            <a:ext cx="1008112" cy="576064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5499170"/>
            <a:ext cx="63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altLang="ru-RU" sz="2800" dirty="0" smtClean="0">
                <a:solidFill>
                  <a:srgbClr val="1F497D"/>
                </a:solidFill>
                <a:latin typeface="Verdana" pitchFamily="34" charset="0"/>
                <a:ea typeface="ＭＳ Ｐゴシック" pitchFamily="34" charset="-128"/>
              </a:rPr>
              <a:t>Информационные технологии</a:t>
            </a:r>
            <a:endParaRPr lang="ru-RU" sz="2800" dirty="0">
              <a:solidFill>
                <a:prstClr val="black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895528" y="5157192"/>
            <a:ext cx="370892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5229200"/>
            <a:ext cx="3744416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Информационные технологии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467545" y="1484784"/>
            <a:ext cx="7416824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процессы, методы поиска, сбора, хранения, обработки, предоставления, распространения информации и способы осуществления таких процессов и методов*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п. 2 ст. 2 Федерального закона РФ от 27 июля 2006 г. № 149-ФЗ «Об информации, информационных технологиях и о защите информации»</a:t>
            </a: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скачанные файлы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789040"/>
            <a:ext cx="2225040" cy="1318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Информационные технологии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51520" y="1340769"/>
            <a:ext cx="8568952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совокупность процессов, методов осуществления поиска, получения, передачи, сбора, обработки, накопления, хранения, распространения и (или) предоставления информации, а также пользования информацией и защиты информации*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ст. 1 Закона Республики Беларусь от 10.02.2008 № 455-З «Об информации, информатизации и защите информации»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3250" name="Picture 2" descr="http://belarustur.ru/foto/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56992"/>
            <a:ext cx="2352675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Информационные технологии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51520" y="1340769"/>
            <a:ext cx="889248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совокупность методов, производственных процессов и программно-технических средств, объединенных в технологический комплекс, обеспечивающий сбор, создание, хранение, накопление, обработку, поиск, вывод, копирование, передачу и распространение информации»*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п. 13 ст. 1 Закона Республики Казахстан от 11 января 2007 г.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№ 217-III «Об информатизации»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2228" name="Picture 4" descr="http://www.rossahar.ru/netcat_files/userfiles/various/Kazahstan/d-map-of-kazakhst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33278">
            <a:off x="5712029" y="3597376"/>
            <a:ext cx="345638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Информационные технологии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51520" y="1340769"/>
            <a:ext cx="532859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2"/>
                </a:solidFill>
                <a:ea typeface="Calibri"/>
                <a:cs typeface="Times New Roman"/>
              </a:rPr>
              <a:t>Проект Закона Республики Армения «Об информации, информационных технологиях и защите информации»</a:t>
            </a:r>
            <a:r>
              <a:rPr lang="ru-RU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74" name="Picture 2" descr="https://upload.wikimedia.org/wikipedia/commons/thumb/f/fc/Flag_map_of_Armenia.svg/220px-Flag_map_of_Armen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412776"/>
            <a:ext cx="2095500" cy="2114550"/>
          </a:xfrm>
          <a:prstGeom prst="rect">
            <a:avLst/>
          </a:prstGeom>
          <a:noFill/>
        </p:spPr>
      </p:pic>
      <p:pic>
        <p:nvPicPr>
          <p:cNvPr id="54276" name="Picture 4" descr="http://www.sos.wv.gov/elections/PublishingImages/Icons/114653-magic-marker-icon-alphanumeric-question-mark1-p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4876800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latin typeface="Myriad Pro" charset="0"/>
                <a:ea typeface="ＭＳ Ｐゴシック" pitchFamily="34" charset="-128"/>
              </a:rPr>
              <a:t>Информационные технологии</a:t>
            </a: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51520" y="1340769"/>
            <a:ext cx="889248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совокупность средств вычислительной техники и телекоммуникаций, программных средств и методов их использования для поиска, обработки, хранения, передачи и получения информации*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ст. 1 Закона Кыргызской Республики от 8 октября 1999 г. № 107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информатизации»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298" name="AutoShape 2" descr="http://dic.academic.ru/pictures/wiki/files/75/Kyrgyzstan_stu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0" name="Picture 4" descr="http://cafric.com/wp-content/uploads/2013/06/%D1%84%D0%BB%D0%B0%D0%B3-%D0%9A%D1%8B%D1%80%D0%B3%D1%8B%D0%B7%D1%81%D1%82%D0%B0%D0%BD%D0%B0-300x2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140968"/>
            <a:ext cx="28575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sz="80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4748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24578" name="Picture 2" descr="http://www.logistics.ru/sites/default/files/styles/os_files_small/public/customs/files/marina_iskoskova.jpg?itok=QPYFl7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89040"/>
            <a:ext cx="3655368" cy="273630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1340768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Марина </a:t>
            </a:r>
            <a:r>
              <a:rPr lang="ru-RU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Искоскова</a:t>
            </a:r>
            <a:endParaRPr lang="ru-R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Начальник отдела Департамента таможенного законодательства и правоприменительной практики Евразийской экономической комиссии 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004048" y="0"/>
            <a:ext cx="3861381" cy="4038141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Нормы ТК ТС, предусматривающие наличие при осуществлении таможенных операций бумажного документооборота, стали входить в противоречие с практикой работы таможенных органов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t>Высшая школа экономики, Москва, 2015</a:t>
            </a:r>
            <a:endParaRPr kumimoji="1" lang="ru-RU" altLang="ru-RU" sz="80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ru-RU" sz="3200" b="1" dirty="0" smtClean="0">
              <a:solidFill>
                <a:prstClr val="white"/>
              </a:solidFill>
              <a:latin typeface="Myriad Pro" charset="0"/>
              <a:ea typeface="ＭＳ Ｐゴシック" pitchFamily="34" charset="-128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  <a:latin typeface="Myriad Pro" charset="0"/>
                <a:ea typeface="ＭＳ Ｐゴシック" pitchFamily="34" charset="-128"/>
              </a:rPr>
              <a:t>фото</a:t>
            </a:r>
            <a:endParaRPr lang="en-US" alt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51520" y="1340769"/>
            <a:ext cx="889248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Таможенное декларирование производится в письменной и (или) электронной формах с использованием таможенной декларации*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ru-RU" dirty="0" smtClean="0"/>
              <a:t>п. 3 ст. 179 ТК ТС</a:t>
            </a:r>
            <a:endParaRPr lang="ru-RU" alt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chemeClr val="tx2"/>
              </a:solidFill>
              <a:latin typeface="Verdana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</a:br>
            <a:endParaRPr lang="ru-RU" altLang="ru-RU" dirty="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6" name="AutoShape 2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росс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298" name="AutoShape 2" descr="http://dic.academic.ru/pictures/wiki/files/75/Kyrgyzstan_stu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" name="AutoShape 2" descr="Картинки по запросу электронная фор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www.asks.ru/files/u4/electronic_decla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0480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634</Words>
  <Application>Microsoft Office PowerPoint</Application>
  <PresentationFormat>Экран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2_Office Theme</vt:lpstr>
      <vt:lpstr>ЕАЭС: новые аспекты применения информационных технологий при таможенном декларировании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бюджет в системе управления общественными финансами</dc:title>
  <dc:creator>Анастасия</dc:creator>
  <cp:lastModifiedBy>Анастасия</cp:lastModifiedBy>
  <cp:revision>4</cp:revision>
  <dcterms:created xsi:type="dcterms:W3CDTF">2015-04-08T22:06:00Z</dcterms:created>
  <dcterms:modified xsi:type="dcterms:W3CDTF">2015-12-18T23:01:22Z</dcterms:modified>
</cp:coreProperties>
</file>