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90" r:id="rId2"/>
    <p:sldId id="310" r:id="rId3"/>
    <p:sldId id="289" r:id="rId4"/>
    <p:sldId id="288" r:id="rId5"/>
    <p:sldId id="307" r:id="rId6"/>
    <p:sldId id="309" r:id="rId7"/>
    <p:sldId id="259" r:id="rId8"/>
    <p:sldId id="292" r:id="rId9"/>
    <p:sldId id="291" r:id="rId10"/>
    <p:sldId id="293" r:id="rId11"/>
    <p:sldId id="260" r:id="rId12"/>
    <p:sldId id="284" r:id="rId13"/>
    <p:sldId id="311" r:id="rId14"/>
    <p:sldId id="261" r:id="rId15"/>
    <p:sldId id="262" r:id="rId16"/>
    <p:sldId id="287" r:id="rId17"/>
    <p:sldId id="299" r:id="rId18"/>
    <p:sldId id="300" r:id="rId19"/>
    <p:sldId id="312" r:id="rId20"/>
    <p:sldId id="301" r:id="rId21"/>
    <p:sldId id="302" r:id="rId22"/>
    <p:sldId id="304" r:id="rId23"/>
    <p:sldId id="305" r:id="rId24"/>
    <p:sldId id="308" r:id="rId25"/>
    <p:sldId id="267" r:id="rId26"/>
    <p:sldId id="268" r:id="rId27"/>
    <p:sldId id="269" r:id="rId28"/>
    <p:sldId id="270" r:id="rId29"/>
    <p:sldId id="271" r:id="rId30"/>
    <p:sldId id="272" r:id="rId31"/>
    <p:sldId id="273" r:id="rId32"/>
    <p:sldId id="274" r:id="rId33"/>
    <p:sldId id="275" r:id="rId34"/>
    <p:sldId id="276" r:id="rId35"/>
    <p:sldId id="277" r:id="rId36"/>
    <p:sldId id="283" r:id="rId37"/>
    <p:sldId id="266" r:id="rId38"/>
    <p:sldId id="294" r:id="rId39"/>
    <p:sldId id="298" r:id="rId40"/>
    <p:sldId id="295" r:id="rId41"/>
    <p:sldId id="296" r:id="rId42"/>
    <p:sldId id="281" r:id="rId4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33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99" autoAdjust="0"/>
    <p:restoredTop sz="86455" autoAdjust="0"/>
  </p:normalViewPr>
  <p:slideViewPr>
    <p:cSldViewPr>
      <p:cViewPr varScale="1">
        <p:scale>
          <a:sx n="75" d="100"/>
          <a:sy n="75" d="100"/>
        </p:scale>
        <p:origin x="-49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4168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232 w 5184"/>
                  <a:gd name="T3" fmla="*/ 3159 h 3159"/>
                  <a:gd name="T4" fmla="*/ 5232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62 w 556"/>
                  <a:gd name="T5" fmla="*/ 3159 h 3159"/>
                  <a:gd name="T6" fmla="*/ 562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>
                <a:gd name="T0" fmla="*/ 0 w 12"/>
                <a:gd name="T1" fmla="*/ 0 h 420"/>
                <a:gd name="T2" fmla="*/ 0 w 12"/>
                <a:gd name="T3" fmla="*/ 420 h 420"/>
                <a:gd name="T4" fmla="*/ 12 w 12"/>
                <a:gd name="T5" fmla="*/ 420 h 420"/>
                <a:gd name="T6" fmla="*/ 12 w 12"/>
                <a:gd name="T7" fmla="*/ 0 h 420"/>
                <a:gd name="T8" fmla="*/ 0 w 12"/>
                <a:gd name="T9" fmla="*/ 0 h 420"/>
                <a:gd name="T10" fmla="*/ 0 w 12"/>
                <a:gd name="T11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4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4 w 251"/>
                <a:gd name="T7" fmla="*/ 12 h 12"/>
                <a:gd name="T8" fmla="*/ 254 w 251"/>
                <a:gd name="T9" fmla="*/ 0 h 12"/>
                <a:gd name="T10" fmla="*/ 254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687 w 251"/>
                <a:gd name="T5" fmla="*/ 12 h 12"/>
                <a:gd name="T6" fmla="*/ 687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6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69 w 4724"/>
                  <a:gd name="T7" fmla="*/ 12 h 12"/>
                  <a:gd name="T8" fmla="*/ 4769 w 4724"/>
                  <a:gd name="T9" fmla="*/ 0 h 12"/>
                  <a:gd name="T10" fmla="*/ 476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6160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6161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B132A-361E-4A79-BEA4-B2FB58F0F49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79579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4645D-651F-4ADF-A1A3-5CF516AE24D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4629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B2278-1288-4F87-8DB1-C641FE91B26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979218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066800" y="1981200"/>
            <a:ext cx="75438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8476A-66AD-4A89-80C6-8B13FA4BCF2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97181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F90317-3BD1-4AE6-AEAF-46ABD9F0835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22380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9E32F-5B47-4B41-A63F-ED255847B45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22940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342E8-924D-4EA6-B0F5-F1AA9028683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25190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441AA2-C193-4594-98D3-AF352D434A3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6010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B3526-A66F-4CEB-AB1F-EE95CA14DF8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27088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34DD7D-4A80-42B8-8792-5CAC98E2F80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29422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FD6AA-65D9-49CE-92FF-47CED0047DC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35835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260A3-2FAA-4894-BF5F-41C1E009533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46858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032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232 w 5184"/>
                <a:gd name="T3" fmla="*/ 3159 h 3159"/>
                <a:gd name="T4" fmla="*/ 5232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62 w 556"/>
                <a:gd name="T5" fmla="*/ 3159 h 3159"/>
                <a:gd name="T6" fmla="*/ 562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35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6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7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6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69 w 4724"/>
                  <a:gd name="T7" fmla="*/ 12 h 12"/>
                  <a:gd name="T8" fmla="*/ 4769 w 4724"/>
                  <a:gd name="T9" fmla="*/ 0 h 12"/>
                  <a:gd name="T10" fmla="*/ 476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9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1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>
                  <a:gd name="T0" fmla="*/ 0 w 12"/>
                  <a:gd name="T1" fmla="*/ 0 h 420"/>
                  <a:gd name="T2" fmla="*/ 0 w 12"/>
                  <a:gd name="T3" fmla="*/ 420 h 420"/>
                  <a:gd name="T4" fmla="*/ 12 w 12"/>
                  <a:gd name="T5" fmla="*/ 420 h 420"/>
                  <a:gd name="T6" fmla="*/ 12 w 12"/>
                  <a:gd name="T7" fmla="*/ 0 h 420"/>
                  <a:gd name="T8" fmla="*/ 0 w 12"/>
                  <a:gd name="T9" fmla="*/ 0 h 420"/>
                  <a:gd name="T10" fmla="*/ 0 w 12"/>
                  <a:gd name="T11" fmla="*/ 0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41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687 w 251"/>
                  <a:gd name="T5" fmla="*/ 12 h 12"/>
                  <a:gd name="T6" fmla="*/ 687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2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4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4 w 251"/>
                  <a:gd name="T7" fmla="*/ 12 h 12"/>
                  <a:gd name="T8" fmla="*/ 254 w 251"/>
                  <a:gd name="T9" fmla="*/ 0 h 12"/>
                  <a:gd name="T10" fmla="*/ 254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4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5135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5136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5137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138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139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0CD5335D-3513-45EF-9AB6-5C9864C8314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0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99592" y="332656"/>
            <a:ext cx="7086600" cy="1431925"/>
          </a:xfrm>
          <a:ln>
            <a:solidFill>
              <a:srgbClr val="EDFB9B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r>
              <a:rPr lang="ru-RU" altLang="ru-RU" sz="2800" b="0" dirty="0" smtClean="0"/>
              <a:t>ТЕМА 9 </a:t>
            </a:r>
            <a:br>
              <a:rPr lang="ru-RU" altLang="ru-RU" sz="2800" b="0" dirty="0" smtClean="0"/>
            </a:br>
            <a:endParaRPr lang="ru-RU" altLang="ru-RU" sz="2800" b="0" dirty="0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1988840"/>
            <a:ext cx="6400800" cy="1752600"/>
          </a:xfrm>
          <a:ln>
            <a:solidFill>
              <a:srgbClr val="EDFB9B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3600" b="1" dirty="0" smtClean="0">
                <a:effectLst/>
              </a:rPr>
              <a:t>Местное самоуправление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sz="2800" b="1" dirty="0" smtClean="0"/>
              <a:t>(2 час.)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373216"/>
            <a:ext cx="142875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z="4800" dirty="0" smtClean="0"/>
              <a:t>В реальности: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400550"/>
          </a:xfrm>
        </p:spPr>
        <p:txBody>
          <a:bodyPr/>
          <a:lstStyle/>
          <a:p>
            <a:pPr algn="ctr" eaLnBrk="1" hangingPunct="1">
              <a:lnSpc>
                <a:spcPct val="230000"/>
              </a:lnSpc>
              <a:buFont typeface="Wingdings" pitchFamily="2" charset="2"/>
              <a:buNone/>
              <a:defRPr/>
            </a:pPr>
            <a:r>
              <a:rPr lang="ru-RU" altLang="ru-RU" sz="3600" dirty="0" smtClean="0"/>
              <a:t>Совмещение </a:t>
            </a:r>
          </a:p>
          <a:p>
            <a:pPr algn="ctr" eaLnBrk="1" hangingPunct="1">
              <a:lnSpc>
                <a:spcPct val="230000"/>
              </a:lnSpc>
              <a:buFont typeface="Wingdings" pitchFamily="2" charset="2"/>
              <a:buNone/>
              <a:defRPr/>
            </a:pPr>
            <a:r>
              <a:rPr lang="ru-RU" altLang="ru-RU" sz="3600" dirty="0" smtClean="0"/>
              <a:t>публично-властной и общественной природы МСУ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hlink"/>
          </a:solidFill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ru-RU" altLang="ru-RU" sz="3200" smtClean="0">
                <a:solidFill>
                  <a:schemeClr val="bg2"/>
                </a:solidFill>
                <a:effectLst/>
              </a:rPr>
              <a:t>Понимание МСУ </a:t>
            </a:r>
            <a:br>
              <a:rPr lang="ru-RU" altLang="ru-RU" sz="3200" smtClean="0">
                <a:solidFill>
                  <a:schemeClr val="bg2"/>
                </a:solidFill>
                <a:effectLst/>
              </a:rPr>
            </a:br>
            <a:r>
              <a:rPr lang="ru-RU" altLang="ru-RU" sz="3200" b="0" smtClean="0">
                <a:solidFill>
                  <a:schemeClr val="bg2"/>
                </a:solidFill>
                <a:effectLst/>
              </a:rPr>
              <a:t>Европейской хартией МСУ</a:t>
            </a:r>
            <a:br>
              <a:rPr lang="ru-RU" altLang="ru-RU" sz="3200" b="0" smtClean="0">
                <a:solidFill>
                  <a:schemeClr val="bg2"/>
                </a:solidFill>
                <a:effectLst/>
              </a:rPr>
            </a:br>
            <a:r>
              <a:rPr lang="ru-RU" altLang="ru-RU" sz="2400" smtClean="0">
                <a:solidFill>
                  <a:schemeClr val="bg2"/>
                </a:solidFill>
                <a:effectLst/>
              </a:rPr>
              <a:t>от</a:t>
            </a:r>
            <a:r>
              <a:rPr lang="ru-RU" altLang="ru-RU" sz="3200" b="0" smtClean="0">
                <a:solidFill>
                  <a:schemeClr val="bg2"/>
                </a:solidFill>
                <a:effectLst/>
              </a:rPr>
              <a:t> </a:t>
            </a:r>
            <a:r>
              <a:rPr lang="ru-RU" altLang="ru-RU" sz="2400" smtClean="0">
                <a:solidFill>
                  <a:schemeClr val="bg2"/>
                </a:solidFill>
                <a:effectLst/>
              </a:rPr>
              <a:t>15 октября 1985 г. (ратифицирована Россией в 1998 г.)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989138"/>
            <a:ext cx="8137525" cy="4687887"/>
          </a:xfrm>
        </p:spPr>
        <p:txBody>
          <a:bodyPr/>
          <a:lstStyle/>
          <a:p>
            <a:pPr algn="ctr" eaLnBrk="1" hangingPunct="1">
              <a:lnSpc>
                <a:spcPct val="140000"/>
              </a:lnSpc>
              <a:buFont typeface="Wingdings" pitchFamily="2" charset="2"/>
              <a:buNone/>
              <a:defRPr/>
            </a:pPr>
            <a:r>
              <a:rPr lang="ru-RU" altLang="ru-RU" sz="2400" b="1" u="sng" dirty="0" smtClean="0"/>
              <a:t>П.1 ст.1:</a:t>
            </a:r>
            <a:r>
              <a:rPr lang="ru-RU" altLang="ru-RU" sz="2400" b="1" dirty="0" smtClean="0"/>
              <a:t> </a:t>
            </a:r>
          </a:p>
          <a:p>
            <a:pPr algn="just" eaLnBrk="1" hangingPunct="1">
              <a:lnSpc>
                <a:spcPct val="140000"/>
              </a:lnSpc>
              <a:buFont typeface="Wingdings" pitchFamily="2" charset="2"/>
              <a:buNone/>
              <a:defRPr/>
            </a:pPr>
            <a:r>
              <a:rPr lang="ru-RU" altLang="ru-RU" sz="2400" b="1" dirty="0" smtClean="0"/>
              <a:t>«</a:t>
            </a:r>
            <a:r>
              <a:rPr lang="ru-RU" altLang="ru-RU" sz="2400" dirty="0" smtClean="0"/>
              <a:t>Под местным самоуправлением понимается </a:t>
            </a:r>
            <a:r>
              <a:rPr lang="ru-RU" altLang="ru-RU" sz="2400" b="1" dirty="0" smtClean="0"/>
              <a:t>право</a:t>
            </a:r>
            <a:r>
              <a:rPr lang="ru-RU" altLang="ru-RU" sz="2400" dirty="0" smtClean="0"/>
              <a:t>(1) и реальная</a:t>
            </a:r>
            <a:r>
              <a:rPr lang="ru-RU" altLang="ru-RU" sz="2400" b="1" dirty="0" smtClean="0"/>
              <a:t> способность</a:t>
            </a:r>
            <a:r>
              <a:rPr lang="ru-RU" altLang="ru-RU" sz="2400" dirty="0" smtClean="0"/>
              <a:t>(2)</a:t>
            </a:r>
            <a:r>
              <a:rPr lang="ru-RU" altLang="ru-RU" sz="2400" b="1" dirty="0" smtClean="0"/>
              <a:t> </a:t>
            </a:r>
            <a:r>
              <a:rPr lang="ru-RU" altLang="ru-RU" sz="2400" b="1" i="1" dirty="0" smtClean="0">
                <a:solidFill>
                  <a:srgbClr val="FF3300"/>
                </a:solidFill>
              </a:rPr>
              <a:t>органов</a:t>
            </a:r>
            <a:r>
              <a:rPr lang="ru-RU" altLang="ru-RU" sz="2400" dirty="0" smtClean="0"/>
              <a:t> местного самоуправления регламентировать значительную часть </a:t>
            </a:r>
            <a:r>
              <a:rPr lang="ru-RU" altLang="ru-RU" sz="2400" b="1" dirty="0" smtClean="0"/>
              <a:t>публичных</a:t>
            </a:r>
            <a:r>
              <a:rPr lang="ru-RU" altLang="ru-RU" sz="2400" dirty="0" smtClean="0"/>
              <a:t> </a:t>
            </a:r>
            <a:r>
              <a:rPr lang="ru-RU" altLang="ru-RU" sz="2400" b="1" dirty="0" smtClean="0"/>
              <a:t>дел</a:t>
            </a:r>
            <a:r>
              <a:rPr lang="ru-RU" altLang="ru-RU" sz="2400" dirty="0" smtClean="0"/>
              <a:t>(3) и </a:t>
            </a:r>
            <a:r>
              <a:rPr lang="ru-RU" altLang="ru-RU" sz="2400" b="1" dirty="0" smtClean="0"/>
              <a:t>управлять</a:t>
            </a:r>
            <a:r>
              <a:rPr lang="ru-RU" altLang="ru-RU" sz="2400" dirty="0" smtClean="0"/>
              <a:t>(4) ею, действуя в рамках закона, </a:t>
            </a:r>
            <a:r>
              <a:rPr lang="ru-RU" altLang="ru-RU" sz="2400" b="1" dirty="0" smtClean="0"/>
              <a:t>под свою</a:t>
            </a:r>
            <a:r>
              <a:rPr lang="ru-RU" altLang="ru-RU" sz="2400" dirty="0" smtClean="0"/>
              <a:t> </a:t>
            </a:r>
            <a:r>
              <a:rPr lang="ru-RU" altLang="ru-RU" sz="2400" b="1" dirty="0" smtClean="0"/>
              <a:t>ответственность</a:t>
            </a:r>
            <a:r>
              <a:rPr lang="ru-RU" altLang="ru-RU" sz="2400" dirty="0" smtClean="0"/>
              <a:t>(5) и в интересах местного населения»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alt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/>
          <a:lstStyle/>
          <a:p>
            <a:pPr algn="ctr" eaLnBrk="1" hangingPunct="1"/>
            <a:r>
              <a:rPr lang="ru-RU" altLang="ru-RU" sz="3200" dirty="0" smtClean="0">
                <a:solidFill>
                  <a:schemeClr val="bg2"/>
                </a:solidFill>
                <a:effectLst/>
              </a:rPr>
              <a:t>Понимание МСУ </a:t>
            </a:r>
            <a:br>
              <a:rPr lang="ru-RU" altLang="ru-RU" sz="3200" dirty="0" smtClean="0">
                <a:solidFill>
                  <a:schemeClr val="bg2"/>
                </a:solidFill>
                <a:effectLst/>
              </a:rPr>
            </a:br>
            <a:r>
              <a:rPr lang="ru-RU" altLang="ru-RU" sz="3200" dirty="0" smtClean="0">
                <a:solidFill>
                  <a:schemeClr val="bg2"/>
                </a:solidFill>
                <a:effectLst/>
              </a:rPr>
              <a:t>Конституцией РФ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dirty="0" smtClean="0"/>
              <a:t>«Местное самоуправление в Российской Федерации обеспечивает самостоятельное решение </a:t>
            </a:r>
            <a:r>
              <a:rPr lang="ru-RU" altLang="ru-RU" b="1" i="1" dirty="0" smtClean="0">
                <a:solidFill>
                  <a:srgbClr val="FF3300"/>
                </a:solidFill>
              </a:rPr>
              <a:t>населением</a:t>
            </a:r>
            <a:r>
              <a:rPr lang="ru-RU" altLang="ru-RU" dirty="0" smtClean="0"/>
              <a:t> вопросов местного значения, владение, пользование и распоряжение муниципальной собственностью» – </a:t>
            </a:r>
            <a:r>
              <a:rPr lang="ru-RU" altLang="ru-RU" i="1" dirty="0" smtClean="0"/>
              <a:t>Ст.130 Конституции РФ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МСУ в ФЗ об общих принципах МСУ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981200"/>
            <a:ext cx="8640960" cy="4760168"/>
          </a:xfrm>
        </p:spPr>
        <p:txBody>
          <a:bodyPr/>
          <a:lstStyle/>
          <a:p>
            <a:pPr marL="0" indent="0">
              <a:buNone/>
            </a:pPr>
            <a:r>
              <a:rPr lang="ru-RU" sz="2400" i="1" dirty="0">
                <a:effectLst/>
              </a:rPr>
              <a:t>Местное самоуправление в Российской Федерации - </a:t>
            </a:r>
            <a:r>
              <a:rPr lang="ru-RU" sz="2400" b="1" i="1" dirty="0">
                <a:effectLst/>
              </a:rPr>
              <a:t>форма осуществления народом своей власти</a:t>
            </a:r>
            <a:r>
              <a:rPr lang="ru-RU" sz="2400" i="1" dirty="0">
                <a:effectLst/>
              </a:rPr>
              <a:t>, обеспечивающая </a:t>
            </a:r>
            <a:r>
              <a:rPr lang="ru-RU" sz="2400" b="1" i="1" dirty="0">
                <a:effectLst/>
              </a:rPr>
              <a:t>в пределах</a:t>
            </a:r>
            <a:r>
              <a:rPr lang="ru-RU" sz="2400" i="1" dirty="0">
                <a:effectLst/>
              </a:rPr>
              <a:t>, установленных Конституцией Российской Федерации, федеральными законами, а в случаях, установленных федеральными законами, - законами субъектов Российской Федерации, </a:t>
            </a:r>
            <a:r>
              <a:rPr lang="ru-RU" sz="2400" b="1" i="1" dirty="0">
                <a:effectLst/>
              </a:rPr>
              <a:t>самостоятельное и под свою ответственность решение</a:t>
            </a:r>
            <a:r>
              <a:rPr lang="ru-RU" sz="2400" i="1" dirty="0">
                <a:effectLst/>
              </a:rPr>
              <a:t> населением непосредственно и (или) через органы местного самоуправления вопросов местного значения исходя из интересов населения с учетом исторических и иных местных традиций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742992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/>
          <a:lstStyle/>
          <a:p>
            <a:pPr algn="ctr" eaLnBrk="1" hangingPunct="1"/>
            <a:r>
              <a:rPr lang="ru-RU" altLang="ru-RU" sz="3200" dirty="0" smtClean="0">
                <a:solidFill>
                  <a:schemeClr val="bg2"/>
                </a:solidFill>
                <a:effectLst/>
              </a:rPr>
              <a:t>Двойственность понимания МСУ </a:t>
            </a:r>
            <a:br>
              <a:rPr lang="ru-RU" altLang="ru-RU" sz="3200" dirty="0" smtClean="0">
                <a:solidFill>
                  <a:schemeClr val="bg2"/>
                </a:solidFill>
                <a:effectLst/>
              </a:rPr>
            </a:br>
            <a:r>
              <a:rPr lang="ru-RU" altLang="ru-RU" sz="3200" dirty="0" smtClean="0">
                <a:solidFill>
                  <a:schemeClr val="bg2"/>
                </a:solidFill>
                <a:effectLst/>
              </a:rPr>
              <a:t>Конституцией РФ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78813" cy="44719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dirty="0" smtClean="0"/>
              <a:t>«В Российской Федерации</a:t>
            </a:r>
            <a:r>
              <a:rPr lang="ru-RU" altLang="ru-RU" b="1" dirty="0" smtClean="0"/>
              <a:t> признаётся и гарантируется </a:t>
            </a:r>
            <a:r>
              <a:rPr lang="ru-RU" altLang="ru-RU" dirty="0" smtClean="0"/>
              <a:t>местное самоуправление. Местное самоуправление</a:t>
            </a:r>
            <a:r>
              <a:rPr lang="ru-RU" altLang="ru-RU" b="1" dirty="0" smtClean="0"/>
              <a:t> </a:t>
            </a:r>
            <a:r>
              <a:rPr lang="ru-RU" altLang="ru-RU" dirty="0" smtClean="0"/>
              <a:t>в пределах своих</a:t>
            </a:r>
            <a:r>
              <a:rPr lang="ru-RU" altLang="ru-RU" b="1" dirty="0" smtClean="0"/>
              <a:t> </a:t>
            </a:r>
            <a:r>
              <a:rPr lang="ru-RU" altLang="ru-RU" dirty="0" smtClean="0"/>
              <a:t>полномочий</a:t>
            </a:r>
            <a:r>
              <a:rPr lang="ru-RU" altLang="ru-RU" b="1" dirty="0" smtClean="0"/>
              <a:t> самостоятельно. </a:t>
            </a:r>
            <a:r>
              <a:rPr lang="ru-RU" altLang="ru-RU" dirty="0" smtClean="0"/>
              <a:t>Органы местного самоуправления</a:t>
            </a:r>
            <a:r>
              <a:rPr lang="ru-RU" altLang="ru-RU" b="1" dirty="0" smtClean="0"/>
              <a:t> не входят в систему органов государственной власти</a:t>
            </a:r>
            <a:r>
              <a:rPr lang="ru-RU" altLang="ru-RU" dirty="0" smtClean="0"/>
              <a:t>» </a:t>
            </a:r>
            <a:r>
              <a:rPr lang="ru-RU" altLang="ru-RU" i="1" dirty="0" smtClean="0"/>
              <a:t>– ст.12</a:t>
            </a:r>
            <a:r>
              <a:rPr lang="ru-RU" altLang="ru-RU" b="1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2"/>
          <p:cNvSpPr>
            <a:spLocks noChangeShapeType="1"/>
          </p:cNvSpPr>
          <p:nvPr/>
        </p:nvSpPr>
        <p:spPr bwMode="auto">
          <a:xfrm flipH="1">
            <a:off x="2484438" y="2997200"/>
            <a:ext cx="230505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39" name="Line 3"/>
          <p:cNvSpPr>
            <a:spLocks noChangeShapeType="1"/>
          </p:cNvSpPr>
          <p:nvPr/>
        </p:nvSpPr>
        <p:spPr bwMode="auto">
          <a:xfrm>
            <a:off x="4787900" y="2997200"/>
            <a:ext cx="1655763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348038" y="2133600"/>
            <a:ext cx="2663825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altLang="ru-RU" dirty="0" smtClean="0">
                <a:solidFill>
                  <a:srgbClr val="EDFB9B"/>
                </a:solidFill>
              </a:rPr>
              <a:t>Самостоятельность МСУ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981200"/>
            <a:ext cx="3810000" cy="41148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endParaRPr lang="ru-RU" altLang="ru-RU" sz="2800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altLang="ru-RU" sz="2800" dirty="0" smtClean="0"/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971550" y="3500438"/>
            <a:ext cx="3095625" cy="2735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1" lang="ru-RU" altLang="ru-RU" sz="1800">
              <a:latin typeface="Times New Roman" pitchFamily="18" charset="0"/>
            </a:endParaRP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4643438" y="3644900"/>
            <a:ext cx="3095625" cy="2735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1" lang="ru-RU" altLang="ru-RU" sz="1800">
              <a:latin typeface="Times New Roman" pitchFamily="18" charset="0"/>
            </a:endParaRP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1258888" y="4221163"/>
            <a:ext cx="2520950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1" lang="ru-RU" altLang="ru-RU" sz="1800" b="1">
                <a:solidFill>
                  <a:schemeClr val="bg2"/>
                </a:solidFill>
                <a:latin typeface="Times New Roman" pitchFamily="18" charset="0"/>
              </a:rPr>
              <a:t>Ни один орган госвласти не вправе </a:t>
            </a:r>
            <a:r>
              <a:rPr kumimoji="1" lang="ru-RU" altLang="ru-RU" sz="1800" b="1" i="1">
                <a:solidFill>
                  <a:schemeClr val="bg2"/>
                </a:solidFill>
                <a:latin typeface="Times New Roman" pitchFamily="18" charset="0"/>
              </a:rPr>
              <a:t>вторгаться</a:t>
            </a:r>
            <a:r>
              <a:rPr kumimoji="1" lang="ru-RU" altLang="ru-RU" sz="1800" b="1">
                <a:solidFill>
                  <a:schemeClr val="bg2"/>
                </a:solidFill>
                <a:latin typeface="Times New Roman" pitchFamily="18" charset="0"/>
              </a:rPr>
              <a:t> в компетенцию органов МСУ</a:t>
            </a:r>
            <a:endParaRPr kumimoji="1" lang="ru-RU" altLang="ru-RU" sz="1800" b="1" i="1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492500" y="2420938"/>
            <a:ext cx="2566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>
                <a:solidFill>
                  <a:schemeClr val="bg2"/>
                </a:solidFill>
                <a:latin typeface="Times New Roman" pitchFamily="18" charset="0"/>
              </a:rPr>
              <a:t>Две стороны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4787900" y="4292600"/>
            <a:ext cx="28082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ru-RU" altLang="ru-RU" sz="1800" b="1">
                <a:solidFill>
                  <a:schemeClr val="bg2"/>
                </a:solidFill>
                <a:latin typeface="Times New Roman" pitchFamily="18" charset="0"/>
              </a:rPr>
              <a:t>Органы МСУ самостоятельны </a:t>
            </a:r>
            <a:r>
              <a:rPr kumimoji="1" lang="ru-RU" altLang="ru-RU" sz="1800" b="1" i="1">
                <a:solidFill>
                  <a:schemeClr val="bg2"/>
                </a:solidFill>
                <a:latin typeface="Times New Roman" pitchFamily="18" charset="0"/>
              </a:rPr>
              <a:t>в пределах</a:t>
            </a:r>
            <a:r>
              <a:rPr kumimoji="1" lang="ru-RU" altLang="ru-RU" sz="1800" b="1">
                <a:solidFill>
                  <a:schemeClr val="bg2"/>
                </a:solidFill>
                <a:latin typeface="Times New Roman" pitchFamily="18" charset="0"/>
              </a:rPr>
              <a:t> своих полномочий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ru-RU" altLang="ru-RU" sz="1800" b="1">
                <a:solidFill>
                  <a:schemeClr val="bg2"/>
                </a:solidFill>
                <a:latin typeface="Times New Roman" pitchFamily="18" charset="0"/>
              </a:rPr>
              <a:t>(</a:t>
            </a:r>
            <a:r>
              <a:rPr kumimoji="1" lang="ru-RU" altLang="ru-RU" sz="1800" b="1" i="1">
                <a:solidFill>
                  <a:schemeClr val="bg2"/>
                </a:solidFill>
                <a:latin typeface="Times New Roman" pitchFamily="18" charset="0"/>
              </a:rPr>
              <a:t>все дело – сколько и каких полномочий оставляется МСУ</a:t>
            </a:r>
            <a:r>
              <a:rPr kumimoji="1" lang="ru-RU" altLang="ru-RU" sz="1800" b="1">
                <a:solidFill>
                  <a:schemeClr val="bg2"/>
                </a:solidFill>
                <a:latin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z="3200" dirty="0" smtClean="0"/>
              <a:t>Вопросы местного значения (ч.1 ст.132 Конституции РФ)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altLang="ru-RU" dirty="0" smtClean="0"/>
              <a:t>Управление муниципальной собственностью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dirty="0" smtClean="0"/>
              <a:t>Формирование, утверждение и исполнение местного бюджета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dirty="0" smtClean="0"/>
              <a:t>Установление местных налогов и сборов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dirty="0" smtClean="0"/>
              <a:t>Охрана общественного порядка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dirty="0" smtClean="0"/>
              <a:t>Иные вопросы местного значения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z="4000" dirty="0" smtClean="0"/>
              <a:t>Территориальная основа местного самоуправления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altLang="ru-RU" sz="2800" dirty="0" smtClean="0"/>
              <a:t>«Местное самоуправление осуществляется в городских, сельских </a:t>
            </a:r>
            <a:r>
              <a:rPr lang="ru-RU" altLang="ru-RU" sz="2800" b="1" i="1" dirty="0" smtClean="0"/>
              <a:t>поселениях</a:t>
            </a:r>
            <a:r>
              <a:rPr lang="ru-RU" altLang="ru-RU" sz="2800" dirty="0" smtClean="0"/>
              <a:t> и на </a:t>
            </a:r>
            <a:r>
              <a:rPr lang="ru-RU" altLang="ru-RU" sz="2800" b="1" i="1" dirty="0" smtClean="0"/>
              <a:t>других территориях</a:t>
            </a:r>
            <a:r>
              <a:rPr lang="ru-RU" altLang="ru-RU" sz="2800" dirty="0" smtClean="0"/>
              <a:t> с учетом исторических и иных местных традиций» – </a:t>
            </a:r>
            <a:r>
              <a:rPr lang="ru-RU" altLang="ru-RU" sz="2800" i="1" dirty="0" smtClean="0"/>
              <a:t>ч.1 ст.131 Конституции РФ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sz="2800" dirty="0" smtClean="0"/>
              <a:t>«Изменение границ территорий, в которых осуществляется местное самоуправление, допускается с учетом мнения населения соответствующих территорий» – </a:t>
            </a:r>
            <a:r>
              <a:rPr lang="ru-RU" altLang="ru-RU" sz="2800" i="1" dirty="0" smtClean="0"/>
              <a:t>ч.2 ст.131 Конституции РФ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altLang="ru-RU" sz="28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z="3200" dirty="0" smtClean="0"/>
              <a:t>Виды территорий местного самоуправления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981200"/>
            <a:ext cx="8568952" cy="4687888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altLang="ru-RU" sz="2400" u="sng" dirty="0" smtClean="0">
                <a:effectLst/>
              </a:rPr>
              <a:t>Местное самоуправление осуществляется в: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ru-RU" altLang="ru-RU" sz="2400" dirty="0" smtClean="0">
                <a:effectLst/>
              </a:rPr>
              <a:t>городских поселениях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ru-RU" altLang="ru-RU" sz="2400" dirty="0" smtClean="0">
                <a:effectLst/>
              </a:rPr>
              <a:t>сельских поселениях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ru-RU" altLang="ru-RU" sz="2400" dirty="0" smtClean="0">
                <a:effectLst/>
              </a:rPr>
              <a:t>муниципальных районах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ru-RU" altLang="ru-RU" sz="2400" dirty="0" smtClean="0">
                <a:effectLst/>
              </a:rPr>
              <a:t>городских округах (в т.ч</a:t>
            </a:r>
            <a:r>
              <a:rPr lang="ru-RU" altLang="ru-RU" sz="2400" dirty="0">
                <a:effectLst/>
              </a:rPr>
              <a:t>. на территориях внутригородских </a:t>
            </a:r>
            <a:r>
              <a:rPr lang="ru-RU" altLang="ru-RU" sz="2400" dirty="0" smtClean="0">
                <a:effectLst/>
              </a:rPr>
              <a:t>районов)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ru-RU" altLang="ru-RU" sz="2400" dirty="0" smtClean="0">
                <a:effectLst/>
              </a:rPr>
              <a:t>на внутригородских территориях городов федерального значения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altLang="ru-RU" sz="2400" dirty="0" smtClean="0">
                <a:effectLst/>
              </a:rPr>
              <a:t>***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altLang="ru-RU" sz="2400" dirty="0" smtClean="0">
                <a:effectLst/>
              </a:rPr>
              <a:t>		Не следует путать «населённые пункты» и «поселения». Последние могут включать в себя несколько населённых пунктов.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altLang="ru-RU" sz="2400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191872" cy="1431925"/>
          </a:xfrm>
        </p:spPr>
        <p:txBody>
          <a:bodyPr/>
          <a:lstStyle/>
          <a:p>
            <a:r>
              <a:rPr lang="ru-RU" sz="3600" dirty="0" smtClean="0"/>
              <a:t>Некоторые основные правила определения территорий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981200"/>
            <a:ext cx="8640960" cy="4760168"/>
          </a:xfrm>
        </p:spPr>
        <p:txBody>
          <a:bodyPr/>
          <a:lstStyle/>
          <a:p>
            <a:r>
              <a:rPr lang="ru-RU" dirty="0" smtClean="0"/>
              <a:t>Территория </a:t>
            </a:r>
            <a:r>
              <a:rPr lang="ru-RU" dirty="0"/>
              <a:t>населенного пункта должна полностью входить в состав территории </a:t>
            </a:r>
            <a:r>
              <a:rPr lang="ru-RU" dirty="0" smtClean="0"/>
              <a:t>поселения.</a:t>
            </a:r>
            <a:endParaRPr lang="ru-RU" dirty="0"/>
          </a:p>
          <a:p>
            <a:r>
              <a:rPr lang="ru-RU" dirty="0" smtClean="0"/>
              <a:t>Территория </a:t>
            </a:r>
            <a:r>
              <a:rPr lang="ru-RU" dirty="0"/>
              <a:t>поселения не может входить в состав территории другого </a:t>
            </a:r>
            <a:r>
              <a:rPr lang="ru-RU" dirty="0" smtClean="0"/>
              <a:t>поселения.</a:t>
            </a:r>
            <a:endParaRPr lang="ru-RU" dirty="0"/>
          </a:p>
          <a:p>
            <a:r>
              <a:rPr lang="ru-RU" dirty="0" smtClean="0"/>
              <a:t>Территория </a:t>
            </a:r>
            <a:r>
              <a:rPr lang="ru-RU" dirty="0"/>
              <a:t>городского округа не входит в состав территории муниципального </a:t>
            </a:r>
            <a:r>
              <a:rPr lang="ru-RU" dirty="0" smtClean="0"/>
              <a:t>района.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9390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altLang="ru-RU" dirty="0" smtClean="0"/>
              <a:t>Латынь дня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 eaLnBrk="1" hangingPunct="1">
              <a:buFont typeface="Wingdings" pitchFamily="2" charset="2"/>
              <a:buNone/>
              <a:defRPr/>
            </a:pPr>
            <a:endParaRPr lang="ru-RU" sz="4400" b="1" dirty="0" smtClean="0">
              <a:effectLst/>
            </a:endParaRPr>
          </a:p>
          <a:p>
            <a:pPr marL="609600" indent="-609600" algn="ctr" eaLnBrk="1" hangingPunct="1">
              <a:buFont typeface="Wingdings" pitchFamily="2" charset="2"/>
              <a:buNone/>
              <a:defRPr/>
            </a:pPr>
            <a:r>
              <a:rPr lang="it-IT" sz="4400" b="1" dirty="0" smtClean="0">
                <a:effectLst/>
              </a:rPr>
              <a:t>Conditio sine qua non</a:t>
            </a:r>
            <a:r>
              <a:rPr lang="it-IT" sz="4400" dirty="0" smtClean="0">
                <a:effectLst/>
              </a:rPr>
              <a:t> </a:t>
            </a:r>
            <a:endParaRPr lang="ru-RU" sz="4400" dirty="0" smtClean="0">
              <a:effectLst/>
            </a:endParaRPr>
          </a:p>
          <a:p>
            <a:pPr marL="609600" indent="-609600" algn="ctr" eaLnBrk="1" hangingPunct="1">
              <a:buFont typeface="Wingdings" pitchFamily="2" charset="2"/>
              <a:buNone/>
              <a:defRPr/>
            </a:pPr>
            <a:r>
              <a:rPr lang="it-IT" sz="4400" dirty="0" smtClean="0">
                <a:effectLst/>
              </a:rPr>
              <a:t>– </a:t>
            </a:r>
            <a:endParaRPr lang="ru-RU" sz="4400" dirty="0" smtClean="0">
              <a:effectLst/>
            </a:endParaRPr>
          </a:p>
          <a:p>
            <a:pPr marL="609600" indent="-609600" algn="ctr" eaLnBrk="1" hangingPunct="1">
              <a:buFont typeface="Wingdings" pitchFamily="2" charset="2"/>
              <a:buNone/>
              <a:defRPr/>
            </a:pPr>
            <a:r>
              <a:rPr lang="ru-RU" sz="4400" dirty="0" smtClean="0">
                <a:effectLst/>
              </a:rPr>
              <a:t>Непременное условие</a:t>
            </a:r>
          </a:p>
          <a:p>
            <a:pPr marL="609600" indent="-609600" algn="ctr" eaLnBrk="1" hangingPunct="1">
              <a:buFont typeface="Wingdings" pitchFamily="2" charset="2"/>
              <a:buNone/>
              <a:defRPr/>
            </a:pPr>
            <a:endParaRPr lang="ru-RU" altLang="ru-RU" sz="4400" dirty="0" smtClean="0"/>
          </a:p>
        </p:txBody>
      </p:sp>
    </p:spTree>
    <p:extLst>
      <p:ext uri="{BB962C8B-B14F-4D97-AF65-F5344CB8AC3E}">
        <p14:creationId xmlns:p14="http://schemas.microsoft.com/office/powerpoint/2010/main" val="20417297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z="4000" dirty="0" smtClean="0"/>
              <a:t>Городское поселение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 eaLnBrk="1" hangingPunct="1">
              <a:lnSpc>
                <a:spcPct val="80000"/>
              </a:lnSpc>
              <a:buNone/>
              <a:defRPr/>
            </a:pPr>
            <a:r>
              <a:rPr lang="ru-RU" altLang="ru-RU" sz="2800" dirty="0" smtClean="0">
                <a:effectLst/>
              </a:rPr>
              <a:t>В состав территории </a:t>
            </a:r>
            <a:r>
              <a:rPr lang="ru-RU" altLang="ru-RU" sz="2800" b="1" i="1" dirty="0" smtClean="0">
                <a:effectLst/>
              </a:rPr>
              <a:t>городского поселения</a:t>
            </a:r>
            <a:r>
              <a:rPr lang="ru-RU" altLang="ru-RU" sz="2800" dirty="0" smtClean="0">
                <a:effectLst/>
              </a:rPr>
              <a:t> могут входить </a:t>
            </a:r>
            <a:r>
              <a:rPr lang="ru-RU" altLang="ru-RU" sz="2800" b="1" dirty="0" smtClean="0">
                <a:effectLst/>
              </a:rPr>
              <a:t>один город или один поселок</a:t>
            </a:r>
            <a:r>
              <a:rPr lang="ru-RU" altLang="ru-RU" sz="2800" dirty="0" smtClean="0">
                <a:effectLst/>
              </a:rPr>
              <a:t>, </a:t>
            </a:r>
            <a:r>
              <a:rPr lang="ru-RU" altLang="ru-RU" sz="2800" i="1" dirty="0" smtClean="0">
                <a:effectLst/>
              </a:rPr>
              <a:t>а также </a:t>
            </a:r>
            <a:r>
              <a:rPr lang="ru-RU" altLang="ru-RU" sz="2800" dirty="0" smtClean="0">
                <a:effectLst/>
              </a:rPr>
              <a:t>территории, предназначенные для развития его социальной, транспортной и иной инфраструктуры (включая территории поселков и сельских населенных пунктов, </a:t>
            </a:r>
            <a:r>
              <a:rPr lang="ru-RU" altLang="ru-RU" sz="2800" i="1" dirty="0" smtClean="0">
                <a:effectLst/>
              </a:rPr>
              <a:t>не являющихся муниципальными образованиями</a:t>
            </a:r>
            <a:r>
              <a:rPr lang="ru-RU" altLang="ru-RU" sz="2800" dirty="0" smtClean="0">
                <a:effectLst/>
              </a:rPr>
              <a:t>)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altLang="ru-RU" sz="2800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z="4000" dirty="0" smtClean="0"/>
              <a:t>Сельское поселение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  <a:defRPr/>
            </a:pPr>
            <a:r>
              <a:rPr lang="ru-RU" altLang="ru-RU" sz="2000" dirty="0" smtClean="0">
                <a:effectLst/>
              </a:rPr>
              <a:t>В состав территории </a:t>
            </a:r>
            <a:r>
              <a:rPr lang="ru-RU" altLang="ru-RU" sz="2000" b="1" i="1" dirty="0" smtClean="0">
                <a:effectLst/>
              </a:rPr>
              <a:t>сельского поселения</a:t>
            </a:r>
            <a:r>
              <a:rPr lang="ru-RU" altLang="ru-RU" sz="2000" dirty="0" smtClean="0">
                <a:effectLst/>
              </a:rPr>
              <a:t> могут входить, как правило, </a:t>
            </a:r>
            <a:r>
              <a:rPr lang="ru-RU" altLang="ru-RU" sz="2000" b="1" dirty="0" smtClean="0">
                <a:effectLst/>
              </a:rPr>
              <a:t>один сельский населенный пункт или поселок </a:t>
            </a:r>
            <a:r>
              <a:rPr lang="ru-RU" altLang="ru-RU" sz="2000" dirty="0" smtClean="0">
                <a:effectLst/>
              </a:rPr>
              <a:t>с численностью населения более 1000 человек (для территории с высокой плотностью населения - более 3000 человек) и (или) объединенные общей территорией </a:t>
            </a:r>
            <a:r>
              <a:rPr lang="ru-RU" altLang="ru-RU" sz="2000" b="1" dirty="0" smtClean="0">
                <a:effectLst/>
              </a:rPr>
              <a:t>несколько сельских населенных пунктов </a:t>
            </a:r>
            <a:r>
              <a:rPr lang="ru-RU" altLang="ru-RU" sz="2000" dirty="0" smtClean="0">
                <a:effectLst/>
              </a:rPr>
              <a:t>с численностью населения менее 1000 человек каждый (для территории с высокой плотностью населения - менее 3000 человек каждый).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ru-RU" altLang="ru-RU" sz="2000" b="1" dirty="0" smtClean="0">
                <a:effectLst/>
              </a:rPr>
              <a:t>Границы сельского поселения</a:t>
            </a:r>
            <a:r>
              <a:rPr lang="ru-RU" altLang="ru-RU" sz="2000" dirty="0" smtClean="0">
                <a:effectLst/>
              </a:rPr>
              <a:t>, в состав которого входят два и более населенных пункта, как правило, устанавливаются с учетом </a:t>
            </a:r>
            <a:r>
              <a:rPr lang="ru-RU" altLang="ru-RU" sz="2000" b="1" i="1" dirty="0" smtClean="0">
                <a:effectLst/>
              </a:rPr>
              <a:t>пешеходной доступности</a:t>
            </a:r>
            <a:r>
              <a:rPr lang="ru-RU" altLang="ru-RU" sz="2000" dirty="0" smtClean="0">
                <a:effectLst/>
              </a:rPr>
              <a:t> до его административного центра и обратно в течение рабочего дня для жителей всех населенных пунктов, входящих в его состав.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altLang="ru-RU" sz="2000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z="4000" dirty="0" smtClean="0"/>
              <a:t>Городской округ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981200"/>
            <a:ext cx="7639050" cy="461645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defRPr/>
            </a:pPr>
            <a:r>
              <a:rPr lang="ru-RU" altLang="ru-RU" sz="2000" dirty="0" smtClean="0">
                <a:effectLst/>
              </a:rPr>
              <a:t>Наделение городского поселения статусом городского округа осуществляется законом субъекта РФ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ru-RU" altLang="ru-RU" sz="2000" dirty="0" smtClean="0">
                <a:effectLst/>
              </a:rPr>
              <a:t>Критерий: наличие сложившейся социальной, транспортной и иной инфраструктуры</a:t>
            </a:r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r>
              <a:rPr lang="ru-RU" altLang="ru-RU" sz="2000" u="sng" dirty="0" smtClean="0">
                <a:effectLst/>
              </a:rPr>
              <a:t>Смысл</a:t>
            </a:r>
            <a:r>
              <a:rPr lang="ru-RU" altLang="ru-RU" sz="2000" dirty="0" smtClean="0">
                <a:effectLst/>
              </a:rPr>
              <a:t>: </a:t>
            </a:r>
          </a:p>
          <a:p>
            <a:pPr lvl="2" algn="just" eaLnBrk="1" hangingPunct="1">
              <a:lnSpc>
                <a:spcPct val="80000"/>
              </a:lnSpc>
              <a:defRPr/>
            </a:pPr>
            <a:r>
              <a:rPr lang="ru-RU" altLang="ru-RU" sz="1600" dirty="0" smtClean="0">
                <a:effectLst/>
              </a:rPr>
              <a:t>возможность решать сложные социальные вопросы местного значения</a:t>
            </a:r>
          </a:p>
          <a:p>
            <a:pPr lvl="2" algn="just" eaLnBrk="1" hangingPunct="1">
              <a:lnSpc>
                <a:spcPct val="80000"/>
              </a:lnSpc>
              <a:defRPr/>
            </a:pPr>
            <a:r>
              <a:rPr lang="ru-RU" altLang="ru-RU" sz="1600" dirty="0" smtClean="0">
                <a:effectLst/>
              </a:rPr>
              <a:t>возможность осуществлять отдельные государственные полномочия, переданные федеральными законами и законами субъектов Российской Федерации</a:t>
            </a:r>
          </a:p>
          <a:p>
            <a:pPr lvl="2" algn="just" eaLnBrk="1" hangingPunct="1">
              <a:lnSpc>
                <a:spcPct val="80000"/>
              </a:lnSpc>
              <a:defRPr/>
            </a:pPr>
            <a:r>
              <a:rPr lang="ru-RU" altLang="ru-RU" sz="1600" dirty="0" smtClean="0">
                <a:effectLst/>
              </a:rPr>
              <a:t>фактически статус муниципального района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ru-RU" altLang="ru-RU" sz="2000" dirty="0" smtClean="0">
                <a:effectLst/>
              </a:rPr>
              <a:t>Городской округ может включать в себя до нескольких сот населенных пунктов и межселенные территории (Химки, Домодедово)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ru-RU" altLang="ru-RU" sz="2000" dirty="0" smtClean="0">
                <a:effectLst/>
              </a:rPr>
              <a:t>Городской округ не может входить в состав муниципального района</a:t>
            </a:r>
          </a:p>
          <a:p>
            <a:pPr lvl="2" algn="just" eaLnBrk="1" hangingPunct="1">
              <a:lnSpc>
                <a:spcPct val="80000"/>
              </a:lnSpc>
              <a:defRPr/>
            </a:pPr>
            <a:endParaRPr lang="ru-RU" altLang="ru-RU" sz="1600" dirty="0" smtClean="0">
              <a:effectLst/>
            </a:endParaRPr>
          </a:p>
          <a:p>
            <a:pPr lvl="2" algn="just" eaLnBrk="1" hangingPunct="1">
              <a:lnSpc>
                <a:spcPct val="80000"/>
              </a:lnSpc>
              <a:defRPr/>
            </a:pPr>
            <a:endParaRPr lang="ru-RU" altLang="ru-RU" sz="1600" dirty="0" smtClean="0"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altLang="ru-RU" sz="2000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z="4000" dirty="0" smtClean="0"/>
              <a:t>Муниципальный район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981200"/>
            <a:ext cx="7993062" cy="4543425"/>
          </a:xfrm>
        </p:spPr>
        <p:txBody>
          <a:bodyPr/>
          <a:lstStyle/>
          <a:p>
            <a:pPr indent="342900"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altLang="ru-RU" sz="2800" dirty="0" smtClean="0">
                <a:effectLst/>
              </a:rPr>
              <a:t>Границы </a:t>
            </a:r>
            <a:r>
              <a:rPr lang="ru-RU" altLang="ru-RU" sz="2800" b="1" i="1" dirty="0" smtClean="0">
                <a:effectLst/>
              </a:rPr>
              <a:t>муниципального района</a:t>
            </a:r>
            <a:r>
              <a:rPr lang="ru-RU" altLang="ru-RU" sz="2800" dirty="0" smtClean="0">
                <a:effectLst/>
              </a:rPr>
              <a:t> устанавливаются с учетом </a:t>
            </a:r>
            <a:r>
              <a:rPr lang="ru-RU" altLang="ru-RU" sz="2800" i="1" dirty="0" smtClean="0">
                <a:effectLst/>
              </a:rPr>
              <a:t>транспортной доступности</a:t>
            </a:r>
            <a:r>
              <a:rPr lang="ru-RU" altLang="ru-RU" sz="2800" dirty="0" smtClean="0">
                <a:effectLst/>
              </a:rPr>
              <a:t> до его административного центра и обратно в течение рабочего дня для жителей всех поселений, входящих в его состав. </a:t>
            </a:r>
          </a:p>
          <a:p>
            <a:pPr indent="342900"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altLang="ru-RU" sz="2800" dirty="0" smtClean="0">
                <a:effectLst/>
              </a:rPr>
              <a:t>Указанные требования в соответствии с законами субъектов РФ могут не применяться на территориях с низкой плотностью сельского населения, а также в отдаленных и труднодоступных местностях.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altLang="ru-RU" sz="2800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188640"/>
            <a:ext cx="7543800" cy="1152129"/>
          </a:xfrm>
        </p:spPr>
        <p:txBody>
          <a:bodyPr/>
          <a:lstStyle/>
          <a:p>
            <a:pPr algn="ctr"/>
            <a:r>
              <a:rPr lang="ru-RU" altLang="ru-RU" sz="3600" dirty="0"/>
              <a:t>Формы прямого волеизъявления граждан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484784"/>
            <a:ext cx="8280920" cy="5373216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sz="2200" dirty="0" smtClean="0"/>
              <a:t>Местный референдум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200" dirty="0" smtClean="0"/>
              <a:t>Муниципальные выборы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200" dirty="0" smtClean="0"/>
              <a:t>Голосование </a:t>
            </a:r>
            <a:r>
              <a:rPr lang="ru-RU" sz="2200" dirty="0"/>
              <a:t>по </a:t>
            </a:r>
            <a:r>
              <a:rPr lang="ru-RU" sz="2200" dirty="0" smtClean="0"/>
              <a:t>отзыву, а также по </a:t>
            </a:r>
            <a:r>
              <a:rPr lang="ru-RU" sz="2200" dirty="0"/>
              <a:t>вопросам изменения границ муниципального образования, преобразования муниципального </a:t>
            </a:r>
            <a:r>
              <a:rPr lang="ru-RU" sz="2200" dirty="0" smtClean="0"/>
              <a:t>образования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200" dirty="0"/>
              <a:t>Сход граждан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200" dirty="0" smtClean="0"/>
              <a:t>Правотворческая </a:t>
            </a:r>
            <a:r>
              <a:rPr lang="ru-RU" sz="2200" dirty="0"/>
              <a:t>инициатива </a:t>
            </a:r>
            <a:r>
              <a:rPr lang="ru-RU" sz="2200" dirty="0" smtClean="0"/>
              <a:t>граждан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200" dirty="0"/>
              <a:t>Территориальное общественное самоуправление (ТОС</a:t>
            </a:r>
            <a:r>
              <a:rPr lang="ru-RU" sz="2200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200" dirty="0"/>
              <a:t>Публичные </a:t>
            </a:r>
            <a:r>
              <a:rPr lang="ru-RU" sz="2200" dirty="0" smtClean="0"/>
              <a:t>слушания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200" dirty="0"/>
              <a:t>Собрание </a:t>
            </a:r>
            <a:r>
              <a:rPr lang="ru-RU" sz="2200" dirty="0" smtClean="0"/>
              <a:t>граждан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200" dirty="0"/>
              <a:t>Конференция граждан (собрание делегатов</a:t>
            </a:r>
            <a:r>
              <a:rPr lang="ru-RU" sz="2200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200" dirty="0"/>
              <a:t>Опрос </a:t>
            </a:r>
            <a:r>
              <a:rPr lang="ru-RU" sz="2200" dirty="0" smtClean="0"/>
              <a:t>граждан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89597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defRPr/>
            </a:pPr>
            <a:r>
              <a:rPr lang="ru-RU" altLang="ru-RU" sz="3600" dirty="0"/>
              <a:t>Местный референдум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defRPr/>
            </a:pPr>
            <a:endParaRPr lang="ru-RU" altLang="ru-RU" sz="2400" dirty="0" smtClean="0"/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ru-RU" altLang="ru-RU" sz="2400" dirty="0" smtClean="0"/>
              <a:t>Проводится в целях решения непосредственно населением вопросов местного значения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ru-RU" altLang="ru-RU" sz="2400" dirty="0" smtClean="0"/>
              <a:t>Решение о назначении местного референдума принимается представительным органом муниципального образования:</a:t>
            </a:r>
          </a:p>
          <a:p>
            <a:pPr marL="1806575" lvl="3" indent="-198438" eaLnBrk="1" hangingPunct="1">
              <a:lnSpc>
                <a:spcPct val="90000"/>
              </a:lnSpc>
              <a:buFontTx/>
              <a:buNone/>
              <a:defRPr/>
            </a:pPr>
            <a:r>
              <a:rPr lang="ru-RU" altLang="ru-RU" sz="1600" dirty="0" smtClean="0"/>
              <a:t>1) по инициативе, выдвинутой гражданами;</a:t>
            </a:r>
          </a:p>
          <a:p>
            <a:pPr marL="1806575" lvl="3" indent="-198438" eaLnBrk="1" hangingPunct="1">
              <a:lnSpc>
                <a:spcPct val="90000"/>
              </a:lnSpc>
              <a:buFontTx/>
              <a:buNone/>
              <a:defRPr/>
            </a:pPr>
            <a:r>
              <a:rPr lang="ru-RU" altLang="ru-RU" sz="1600" dirty="0" smtClean="0"/>
              <a:t>2) по инициативе, выдвинутой избирательными объединениями, иными общественными объединениями;</a:t>
            </a:r>
          </a:p>
          <a:p>
            <a:pPr marL="1806575" lvl="3" indent="-198438" eaLnBrk="1" hangingPunct="1">
              <a:lnSpc>
                <a:spcPct val="90000"/>
              </a:lnSpc>
              <a:buFontTx/>
              <a:buNone/>
              <a:defRPr/>
            </a:pPr>
            <a:r>
              <a:rPr lang="ru-RU" altLang="ru-RU" sz="1600" dirty="0" smtClean="0"/>
              <a:t>3) по инициативе представительного органа муниципального образования и главы местной администрации, выдвинутой ими совместно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endParaRPr lang="ru-RU" altLang="ru-RU" sz="2400" dirty="0" smtClean="0"/>
          </a:p>
          <a:p>
            <a:pPr marL="609600" indent="-609600" algn="just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endParaRPr lang="ru-RU" altLang="ru-RU" sz="2400" dirty="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endParaRPr lang="ru-RU" alt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z="4000" dirty="0"/>
              <a:t>Муниципальные выборы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endParaRPr lang="ru-RU" altLang="ru-RU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altLang="ru-RU" dirty="0" smtClean="0"/>
              <a:t>Проводятся в целях избрания:</a:t>
            </a:r>
          </a:p>
          <a:p>
            <a:pPr eaLnBrk="1" hangingPunct="1">
              <a:defRPr/>
            </a:pPr>
            <a:r>
              <a:rPr lang="ru-RU" altLang="ru-RU" dirty="0" smtClean="0"/>
              <a:t> депутатов, </a:t>
            </a:r>
          </a:p>
          <a:p>
            <a:pPr eaLnBrk="1" hangingPunct="1">
              <a:defRPr/>
            </a:pPr>
            <a:r>
              <a:rPr lang="ru-RU" altLang="ru-RU" dirty="0" smtClean="0"/>
              <a:t>членов выборного органа местного самоуправления, </a:t>
            </a:r>
          </a:p>
          <a:p>
            <a:pPr eaLnBrk="1" hangingPunct="1">
              <a:defRPr/>
            </a:pPr>
            <a:r>
              <a:rPr lang="ru-RU" altLang="ru-RU" dirty="0" smtClean="0"/>
              <a:t>выборных должностных лиц местного самоуправления</a:t>
            </a:r>
          </a:p>
          <a:p>
            <a:pPr eaLnBrk="1" hangingPunct="1">
              <a:defRPr/>
            </a:pPr>
            <a:endParaRPr lang="ru-RU" alt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342900" lvl="0" indent="-342900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altLang="ru-RU" sz="2400" dirty="0">
                <a:solidFill>
                  <a:srgbClr val="FFFFFF"/>
                </a:solidFill>
                <a:effectLst/>
              </a:rPr>
              <a:t>Голосование по </a:t>
            </a:r>
            <a:r>
              <a:rPr lang="ru-RU" altLang="ru-RU" sz="2400" dirty="0" smtClean="0">
                <a:solidFill>
                  <a:srgbClr val="FFFFFF"/>
                </a:solidFill>
                <a:effectLst/>
              </a:rPr>
              <a:t>отзыву, по </a:t>
            </a:r>
            <a:r>
              <a:rPr lang="ru-RU" altLang="ru-RU" sz="2400" dirty="0">
                <a:solidFill>
                  <a:srgbClr val="FFFFFF"/>
                </a:solidFill>
                <a:effectLst/>
              </a:rPr>
              <a:t>вопросам изменения границ муниципального образования, преобразования муниципального образования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ru-RU" altLang="ru-RU" sz="20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ru-RU" sz="2000" dirty="0" smtClean="0"/>
              <a:t>Могут отзываться депутаты, </a:t>
            </a:r>
            <a:r>
              <a:rPr lang="ru-RU" altLang="ru-RU" sz="2000" dirty="0" smtClean="0">
                <a:solidFill>
                  <a:srgbClr val="FFFFFF"/>
                </a:solidFill>
                <a:effectLst/>
              </a:rPr>
              <a:t>члены </a:t>
            </a:r>
            <a:r>
              <a:rPr lang="ru-RU" altLang="ru-RU" sz="2000" dirty="0">
                <a:solidFill>
                  <a:srgbClr val="FFFFFF"/>
                </a:solidFill>
                <a:effectLst/>
              </a:rPr>
              <a:t>выборного органа </a:t>
            </a:r>
            <a:r>
              <a:rPr lang="ru-RU" altLang="ru-RU" sz="2000" dirty="0" smtClean="0">
                <a:solidFill>
                  <a:srgbClr val="FFFFFF"/>
                </a:solidFill>
                <a:effectLst/>
              </a:rPr>
              <a:t>МСУ, </a:t>
            </a:r>
            <a:r>
              <a:rPr lang="ru-RU" altLang="ru-RU" sz="2000" dirty="0">
                <a:solidFill>
                  <a:srgbClr val="FFFFFF"/>
                </a:solidFill>
                <a:effectLst/>
              </a:rPr>
              <a:t>выборного должностного лица </a:t>
            </a:r>
            <a:r>
              <a:rPr lang="ru-RU" altLang="ru-RU" sz="2000" dirty="0" smtClean="0">
                <a:solidFill>
                  <a:srgbClr val="FFFFFF"/>
                </a:solidFill>
                <a:effectLst/>
              </a:rPr>
              <a:t>МСУ</a:t>
            </a:r>
            <a:endParaRPr lang="ru-RU" altLang="ru-RU" sz="2000" dirty="0"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altLang="ru-RU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ru-RU" sz="2000" dirty="0" smtClean="0"/>
              <a:t>Голосование по отзыву проводится по инициативе населения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altLang="ru-RU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ru-RU" sz="2000" dirty="0" smtClean="0"/>
              <a:t>Голосование по вопросам изменения границ муниципального образования, преобразования муниципального образования назначается представительным органом муниципального образования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alt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altLang="ru-RU" sz="4000" dirty="0"/>
              <a:t>Сход граждан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altLang="ru-RU" sz="2400" dirty="0" smtClean="0"/>
              <a:t>Проводится для решения вопросов местного значения в поселении с численностью жителей, обладающих избирательным правом, не более 100 человек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sz="2400" dirty="0" smtClean="0"/>
              <a:t>Осуществляет полномочия представительного органа муниципального образования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sz="2400" dirty="0" smtClean="0"/>
              <a:t>Может созываться главой муниципального образования самостоятельно либо по инициативе группы жителей поселения численностью не менее 10 человек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alt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altLang="ru-RU" sz="4000" dirty="0">
                <a:effectLst/>
              </a:rPr>
              <a:t>Правотворческая инициатива граждан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altLang="ru-RU" sz="2000" dirty="0" smtClean="0"/>
              <a:t>Может выступить инициативная группа граждан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altLang="ru-RU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ru-RU" sz="2000" dirty="0" smtClean="0"/>
              <a:t>Минимальная численность инициативной группы не может превышать 3 % от числа жителей, обладающих избирательным правом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altLang="ru-RU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ru-RU" sz="2000" dirty="0" smtClean="0"/>
              <a:t>Проект муниципального правового акта, внесенный в порядке реализации правотворческой инициативы, подлежит обязательному рассмотрению органом местного самоуправления или должностным лицом местного самоуправления, к компетенции которых относится принятие соответствующего акта, в течение трех месяцев со дня его внесения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alt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dirty="0" smtClean="0">
                <a:solidFill>
                  <a:srgbClr val="EDFB9B"/>
                </a:solidFill>
              </a:rPr>
              <a:t>Вопросы темы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981200"/>
            <a:ext cx="8604250" cy="48768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defRPr/>
            </a:pPr>
            <a:r>
              <a:rPr lang="ru-RU" altLang="ru-RU" sz="2000" smtClean="0"/>
              <a:t>Понятие и конституционная природа местного самоуправления. 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ru-RU" altLang="ru-RU" sz="2000" smtClean="0"/>
              <a:t>Основные функции местного самоуправления. Принципы местного самоуправления.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ru-RU" altLang="ru-RU" sz="2000" smtClean="0"/>
              <a:t>Проблемы разграничения сфер государственной власти и местного самоуправления.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ru-RU" altLang="ru-RU" sz="2000" smtClean="0"/>
              <a:t>Территориальная основа местного самоуправления.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ru-RU" altLang="ru-RU" sz="2000" smtClean="0"/>
              <a:t>Формирование органов местного самоуправления.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ru-RU" altLang="ru-RU" sz="2000" smtClean="0"/>
              <a:t>Финансово-экономическая основа местного самоуправления. Проблемы разграничения бюджетов и объектов собственности между субъектом Российской Федерации и местным самоуправлением.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ru-RU" altLang="ru-RU" sz="2000" smtClean="0"/>
              <a:t>Система, структура и компетенция органов местного самоуправления.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ru-RU" altLang="ru-RU" sz="2000" smtClean="0"/>
              <a:t>Ответственность в системе местного самоуправления.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116633"/>
            <a:ext cx="7543800" cy="1296144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altLang="ru-RU" sz="4000" dirty="0">
                <a:effectLst/>
              </a:rPr>
              <a:t>Территориальное общественное самоуправление (ТОС)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556792"/>
            <a:ext cx="7710487" cy="5185321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altLang="ru-RU" sz="1800" b="1" dirty="0" smtClean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ru-RU" altLang="ru-RU" sz="1800" b="1" i="1" dirty="0" smtClean="0"/>
              <a:t>Самоорганизация граждан по месту их жительства для самостоятельного и под свою ответственность осуществления собственных инициатив по вопросам местного значения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ru-RU" sz="1800" dirty="0" smtClean="0"/>
              <a:t>Осуществляется посредством проведения </a:t>
            </a:r>
            <a:r>
              <a:rPr lang="ru-RU" altLang="ru-RU" sz="1800" i="1" dirty="0" smtClean="0"/>
              <a:t>собраний и конференций граждан</a:t>
            </a:r>
            <a:r>
              <a:rPr lang="ru-RU" altLang="ru-RU" sz="1800" dirty="0" smtClean="0"/>
              <a:t>, а также посредством создания </a:t>
            </a:r>
            <a:r>
              <a:rPr lang="ru-RU" altLang="ru-RU" sz="1800" i="1" dirty="0" smtClean="0"/>
              <a:t>органов территориального общественного самоуправления </a:t>
            </a:r>
            <a:r>
              <a:rPr lang="ru-RU" altLang="ru-RU" sz="1800" dirty="0" smtClean="0"/>
              <a:t>Может осуществляться в пределах следующих территорий проживания граждан: 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ru-RU" altLang="ru-RU" sz="1800" dirty="0" smtClean="0"/>
              <a:t>подъезд многоквартирного жилого дома; многоквартирный жилой дом; 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ru-RU" altLang="ru-RU" sz="1800" dirty="0" smtClean="0"/>
              <a:t>группа жилых домов; 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ru-RU" altLang="ru-RU" sz="1800" dirty="0" smtClean="0"/>
              <a:t>жилой микрорайон; 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ru-RU" altLang="ru-RU" sz="1800" dirty="0" smtClean="0"/>
              <a:t>сельский населенный пункт, не являющийся поселением; 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ru-RU" altLang="ru-RU" sz="1800" dirty="0" smtClean="0"/>
              <a:t>иные территории проживания граждан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altLang="ru-RU" sz="1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ru-RU" sz="1800" dirty="0" smtClean="0"/>
              <a:t>Органы территориального общественного самоуправления избираются на собраниях или конференциях граждан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altLang="ru-RU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altLang="ru-RU" sz="4000" dirty="0">
                <a:effectLst/>
              </a:rPr>
              <a:t>Публичные слушания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ru-RU" altLang="ru-RU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sz="2400" dirty="0" smtClean="0"/>
              <a:t>Для  чего: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ru-RU" altLang="ru-RU" sz="1600" dirty="0" smtClean="0"/>
              <a:t>обсуждение проектов муниципальных правовых актов по вопросам местного значения с участием жителей муниципального образования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sz="2400" dirty="0" smtClean="0"/>
              <a:t>Инициатор: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ru-RU" altLang="ru-RU" sz="1600" dirty="0" smtClean="0"/>
              <a:t>население, 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ru-RU" altLang="ru-RU" sz="1600" dirty="0" smtClean="0"/>
              <a:t>представительный орган муниципального образования 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ru-RU" altLang="ru-RU" sz="1600" dirty="0" smtClean="0"/>
              <a:t>глава муниципального образования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sz="2400" dirty="0" smtClean="0"/>
              <a:t>Кем проводятся: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ru-RU" altLang="ru-RU" sz="1600" dirty="0" smtClean="0"/>
              <a:t>представительным органом муниципального образования, 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ru-RU" altLang="ru-RU" sz="1600" dirty="0" smtClean="0"/>
              <a:t>главой муниципального образования 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altLang="ru-RU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ru-RU" alt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altLang="ru-RU" sz="4000" dirty="0">
                <a:effectLst/>
              </a:rPr>
              <a:t>Собрание граждан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altLang="ru-RU" sz="2000" dirty="0" smtClean="0"/>
              <a:t>Для  чего:</a:t>
            </a:r>
            <a:r>
              <a:rPr lang="ru-RU" altLang="ru-RU" sz="2000" b="1" dirty="0" smtClean="0"/>
              <a:t> 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ru-RU" altLang="ru-RU" sz="1400" dirty="0" smtClean="0"/>
              <a:t>обсуждение вопросов местного значения, 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ru-RU" altLang="ru-RU" sz="1400" dirty="0" smtClean="0"/>
              <a:t>информирование населения о деятельности органов местного самоуправления и должностных лиц местного самоуправления, 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ru-RU" altLang="ru-RU" sz="1400" dirty="0" smtClean="0"/>
              <a:t>осуществление территориального общественного самоуправления 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altLang="ru-RU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ru-RU" sz="2000" dirty="0" smtClean="0"/>
              <a:t>Инициатор: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ru-RU" altLang="ru-RU" sz="1400" dirty="0" smtClean="0"/>
              <a:t>население, 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ru-RU" altLang="ru-RU" sz="1400" dirty="0" smtClean="0"/>
              <a:t>представительный орган муниципального образования 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ru-RU" altLang="ru-RU" sz="1400" dirty="0" smtClean="0"/>
              <a:t>глава муниципального образования,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ru-RU" altLang="ru-RU" sz="1400" dirty="0" smtClean="0"/>
              <a:t>в случаях, предусмотренных уставом территориального общественного самоуправления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altLang="ru-RU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ru-RU" sz="2000" dirty="0" smtClean="0"/>
              <a:t>Отличие от схода граждан: Собрание </a:t>
            </a:r>
            <a:r>
              <a:rPr lang="ru-RU" altLang="ru-RU" sz="2000" i="1" dirty="0" smtClean="0"/>
              <a:t>не обладает властными полномочиями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altLang="ru-RU" sz="20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altLang="ru-RU" sz="4000" dirty="0">
                <a:effectLst/>
              </a:rPr>
              <a:t>Конференция граждан (собрание делегатов)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130000"/>
              </a:lnSpc>
              <a:defRPr/>
            </a:pPr>
            <a:r>
              <a:rPr lang="ru-RU" altLang="ru-RU" sz="2000" dirty="0" smtClean="0"/>
              <a:t>Форма собраний граждан (при слишком большой численности)</a:t>
            </a:r>
          </a:p>
          <a:p>
            <a:pPr algn="just" eaLnBrk="1" hangingPunct="1">
              <a:lnSpc>
                <a:spcPct val="130000"/>
              </a:lnSpc>
              <a:defRPr/>
            </a:pPr>
            <a:r>
              <a:rPr lang="ru-RU" altLang="ru-RU" sz="2000" dirty="0" smtClean="0"/>
              <a:t>Проводится в случаях, предусмотренных уставом муниципального образования и (или) нормативными правовыми актами представительного органа муниципального образования, уставом территориального общественного самоуправления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alt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altLang="ru-RU" sz="4000" dirty="0">
                <a:effectLst/>
              </a:rPr>
              <a:t>Опрос граждан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30000"/>
              </a:lnSpc>
              <a:defRPr/>
            </a:pPr>
            <a:endParaRPr lang="ru-RU" altLang="ru-RU" sz="2000" dirty="0" smtClean="0"/>
          </a:p>
          <a:p>
            <a:pPr eaLnBrk="1" hangingPunct="1">
              <a:lnSpc>
                <a:spcPct val="130000"/>
              </a:lnSpc>
              <a:defRPr/>
            </a:pPr>
            <a:r>
              <a:rPr lang="ru-RU" altLang="ru-RU" sz="2000" dirty="0" smtClean="0"/>
              <a:t>Проводится на всей территории муниципального образования или на части его территории для выявления мнения населения и его учета при принятии решений органами местного самоуправления и должностными лицами местного самоуправления, а также органами государственной власти</a:t>
            </a:r>
          </a:p>
          <a:p>
            <a:pPr eaLnBrk="1" hangingPunct="1">
              <a:lnSpc>
                <a:spcPct val="130000"/>
              </a:lnSpc>
              <a:defRPr/>
            </a:pPr>
            <a:endParaRPr lang="ru-RU" altLang="ru-RU" sz="2000" dirty="0" smtClean="0"/>
          </a:p>
          <a:p>
            <a:pPr eaLnBrk="1" hangingPunct="1">
              <a:lnSpc>
                <a:spcPct val="130000"/>
              </a:lnSpc>
              <a:defRPr/>
            </a:pPr>
            <a:r>
              <a:rPr lang="ru-RU" altLang="ru-RU" sz="2000" dirty="0" smtClean="0"/>
              <a:t>Результаты опроса носят рекомендательный характер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alt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ru-RU" altLang="ru-RU" sz="2400" u="sng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altLang="ru-RU" b="1" u="sng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dirty="0">
                <a:effectLst/>
              </a:rPr>
              <a:t>Обращения граждан в органы местного самоуправления</a:t>
            </a:r>
            <a:br>
              <a:rPr lang="ru-RU" altLang="ru-RU" dirty="0">
                <a:effectLst/>
              </a:rPr>
            </a:br>
            <a:endParaRPr lang="ru-RU" altLang="ru-RU" dirty="0" smtClean="0">
              <a:effectLst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dirty="0" smtClean="0">
                <a:effectLst/>
              </a:rPr>
              <a:t>Другие </a:t>
            </a:r>
            <a:r>
              <a:rPr lang="ru-RU" altLang="ru-RU" dirty="0">
                <a:effectLst/>
              </a:rPr>
              <a:t>формы непосредственного осуществления населением местного самоуправления и участия в его осуществлении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alt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altLang="ru-RU" dirty="0" smtClean="0">
                <a:solidFill>
                  <a:srgbClr val="EDFB9B"/>
                </a:solidFill>
              </a:rPr>
              <a:t>Органы МСУ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981200"/>
            <a:ext cx="8496944" cy="476016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altLang="ru-RU" sz="2000" b="1" dirty="0" smtClean="0">
                <a:effectLst/>
              </a:rPr>
              <a:t>Представительный орган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altLang="ru-RU" sz="2000" b="1" dirty="0" smtClean="0"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ru-RU" sz="2000" b="1" dirty="0" smtClean="0">
                <a:effectLst/>
              </a:rPr>
              <a:t>Глава </a:t>
            </a:r>
            <a:r>
              <a:rPr lang="ru-RU" altLang="ru-RU" sz="2000" b="1" dirty="0">
                <a:effectLst/>
              </a:rPr>
              <a:t>муниципального образования («местный президент</a:t>
            </a:r>
            <a:r>
              <a:rPr lang="ru-RU" altLang="ru-RU" sz="2000" b="1" dirty="0" smtClean="0">
                <a:effectLst/>
              </a:rPr>
              <a:t>»)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altLang="ru-RU" sz="2000" b="1" dirty="0" smtClean="0"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ru-RU" sz="2000" b="1" dirty="0" smtClean="0">
                <a:effectLst/>
              </a:rPr>
              <a:t> </a:t>
            </a:r>
            <a:r>
              <a:rPr lang="ru-RU" altLang="ru-RU" sz="2000" b="1" dirty="0">
                <a:effectLst/>
              </a:rPr>
              <a:t>Местная администрация –исполнительно-распорядительный орган муниципального </a:t>
            </a:r>
            <a:r>
              <a:rPr lang="ru-RU" altLang="ru-RU" sz="2000" b="1" dirty="0" smtClean="0">
                <a:effectLst/>
              </a:rPr>
              <a:t>образования («</a:t>
            </a:r>
            <a:r>
              <a:rPr lang="ru-RU" altLang="ru-RU" sz="2000" b="1" dirty="0">
                <a:effectLst/>
              </a:rPr>
              <a:t>местное правительство</a:t>
            </a:r>
            <a:r>
              <a:rPr lang="ru-RU" altLang="ru-RU" sz="2000" b="1" dirty="0" smtClean="0">
                <a:effectLst/>
              </a:rPr>
              <a:t>»)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altLang="ru-RU" sz="2000" b="1" dirty="0" smtClean="0"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ru-RU" sz="2000" b="1" dirty="0" smtClean="0">
                <a:solidFill>
                  <a:srgbClr val="FFFFFF"/>
                </a:solidFill>
                <a:effectLst/>
              </a:rPr>
              <a:t>Контрольный </a:t>
            </a:r>
            <a:r>
              <a:rPr lang="ru-RU" altLang="ru-RU" sz="2000" b="1" dirty="0">
                <a:solidFill>
                  <a:srgbClr val="FFFFFF"/>
                </a:solidFill>
                <a:effectLst/>
              </a:rPr>
              <a:t>орган муниципального </a:t>
            </a:r>
            <a:r>
              <a:rPr lang="ru-RU" altLang="ru-RU" sz="2000" b="1" dirty="0" smtClean="0">
                <a:solidFill>
                  <a:srgbClr val="FFFFFF"/>
                </a:solidFill>
                <a:effectLst/>
              </a:rPr>
              <a:t>образования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altLang="ru-RU" sz="2000" b="1" dirty="0" smtClean="0">
              <a:solidFill>
                <a:srgbClr val="FFFFFF"/>
              </a:solidFill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ru-RU" sz="2000" b="1" dirty="0" smtClean="0">
                <a:solidFill>
                  <a:srgbClr val="FFFFFF"/>
                </a:solidFill>
                <a:effectLst/>
              </a:rPr>
              <a:t>Иные органы, предусмотренные </a:t>
            </a:r>
            <a:r>
              <a:rPr lang="ru-RU" altLang="ru-RU" sz="2000" b="1" dirty="0">
                <a:solidFill>
                  <a:srgbClr val="FFFFFF"/>
                </a:solidFill>
                <a:effectLst/>
              </a:rPr>
              <a:t>уставом МСУ, и обладающие собственными полномочиями по решению вопросов местного значения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altLang="ru-RU" sz="2800" b="1" dirty="0" smtClean="0">
              <a:effectLst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16632"/>
            <a:ext cx="7543800" cy="1224136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altLang="ru-RU" sz="3600" dirty="0">
                <a:solidFill>
                  <a:srgbClr val="EDFB9B"/>
                </a:solidFill>
              </a:rPr>
              <a:t>Представительный орган муниципального образования</a:t>
            </a:r>
            <a:endParaRPr lang="ru-RU" altLang="ru-RU" sz="3600" dirty="0" smtClean="0">
              <a:solidFill>
                <a:srgbClr val="EDFB9B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772816"/>
            <a:ext cx="8713787" cy="5085184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ru-RU" altLang="ru-RU" sz="2800" dirty="0" smtClean="0"/>
              <a:t>Состоит из депутатов, избираемых на муниципальных выборах</a:t>
            </a:r>
          </a:p>
          <a:p>
            <a:pPr marL="609600" indent="-609600" eaLnBrk="1" hangingPunct="1">
              <a:defRPr/>
            </a:pPr>
            <a:r>
              <a:rPr lang="ru-RU" altLang="ru-RU" sz="2800" dirty="0" smtClean="0"/>
              <a:t>Не формируется в поселениях до 100 жителей (заменяется сходом граждан)</a:t>
            </a:r>
          </a:p>
          <a:p>
            <a:pPr marL="609600" indent="-609600" eaLnBrk="1" hangingPunct="1">
              <a:defRPr/>
            </a:pPr>
            <a:r>
              <a:rPr lang="ru-RU" altLang="ru-RU" sz="2800" dirty="0" smtClean="0"/>
              <a:t>В </a:t>
            </a:r>
            <a:r>
              <a:rPr lang="ru-RU" altLang="ru-RU" sz="2800" i="1" dirty="0" smtClean="0"/>
              <a:t>муниципальном районе</a:t>
            </a:r>
            <a:r>
              <a:rPr lang="ru-RU" altLang="ru-RU" sz="2800" dirty="0" smtClean="0"/>
              <a:t> – 2 варианта формирования:</a:t>
            </a:r>
          </a:p>
          <a:p>
            <a:pPr marL="1752600" lvl="3" indent="-381000" algn="just" eaLnBrk="1" hangingPunct="1">
              <a:defRPr/>
            </a:pPr>
            <a:r>
              <a:rPr lang="ru-RU" altLang="ru-RU" sz="1800" dirty="0" smtClean="0"/>
              <a:t>может</a:t>
            </a:r>
            <a:r>
              <a:rPr lang="ru-RU" altLang="ru-RU" sz="1800" dirty="0" smtClean="0">
                <a:effectLst/>
              </a:rPr>
              <a:t> состоять из глав поселений, входящих в состав муниципального района, и из депутатов представительных органов указанных поселений, избираемых представительными органами поселений из своего состава</a:t>
            </a:r>
          </a:p>
          <a:p>
            <a:pPr marL="1752600" lvl="3" indent="-381000" algn="just" eaLnBrk="1" hangingPunct="1">
              <a:defRPr/>
            </a:pPr>
            <a:r>
              <a:rPr lang="ru-RU" altLang="ru-RU" sz="1800" dirty="0" smtClean="0">
                <a:effectLst/>
              </a:rPr>
              <a:t>может избираться непосредственно населением на муниципальных выборах</a:t>
            </a:r>
          </a:p>
          <a:p>
            <a:pPr marL="609600" indent="-609600" algn="just" eaLnBrk="1" hangingPunct="1">
              <a:buFont typeface="Wingdings" pitchFamily="2" charset="2"/>
              <a:buNone/>
              <a:defRPr/>
            </a:pPr>
            <a:endParaRPr lang="ru-RU" altLang="ru-RU" sz="2800" b="1" dirty="0" smtClean="0"/>
          </a:p>
          <a:p>
            <a:pPr marL="609600" indent="-609600" algn="just" eaLnBrk="1" hangingPunct="1">
              <a:buFont typeface="Wingdings" pitchFamily="2" charset="2"/>
              <a:buChar char="l"/>
              <a:defRPr/>
            </a:pPr>
            <a:endParaRPr lang="ru-RU" altLang="ru-RU" sz="2800" dirty="0" smtClean="0"/>
          </a:p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altLang="ru-RU" sz="2800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16632"/>
            <a:ext cx="7543800" cy="144016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altLang="ru-RU" sz="4000" dirty="0">
                <a:solidFill>
                  <a:srgbClr val="EDFB9B"/>
                </a:solidFill>
              </a:rPr>
              <a:t>Глава муниципального </a:t>
            </a:r>
            <a:r>
              <a:rPr lang="ru-RU" altLang="ru-RU" sz="4000" dirty="0" smtClean="0">
                <a:solidFill>
                  <a:srgbClr val="EDFB9B"/>
                </a:solidFill>
              </a:rPr>
              <a:t>образования</a:t>
            </a:r>
            <a:endParaRPr lang="ru-RU" altLang="ru-RU" sz="4000" dirty="0">
              <a:solidFill>
                <a:srgbClr val="EDFB9B"/>
              </a:solidFill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72816"/>
            <a:ext cx="8496300" cy="4824834"/>
          </a:xfrm>
        </p:spPr>
        <p:txBody>
          <a:bodyPr/>
          <a:lstStyle/>
          <a:p>
            <a:pPr marL="914400" lvl="1" indent="-457200" algn="just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ru-RU" altLang="ru-RU" sz="2000" dirty="0" smtClean="0">
                <a:effectLst/>
              </a:rPr>
              <a:t>Если избирается </a:t>
            </a:r>
            <a:r>
              <a:rPr lang="ru-RU" altLang="ru-RU" sz="2000" i="1" dirty="0" smtClean="0">
                <a:effectLst/>
              </a:rPr>
              <a:t>на муниципальных выборах:</a:t>
            </a:r>
          </a:p>
          <a:p>
            <a:pPr lvl="2" algn="just" eaLnBrk="1" hangingPunct="1">
              <a:lnSpc>
                <a:spcPct val="80000"/>
              </a:lnSpc>
              <a:buFont typeface="Wingdings" panose="05000000000000000000" pitchFamily="2" charset="2"/>
              <a:buChar char="v"/>
              <a:defRPr/>
            </a:pPr>
            <a:r>
              <a:rPr lang="ru-RU" altLang="ru-RU" sz="2000" dirty="0" smtClean="0">
                <a:solidFill>
                  <a:srgbClr val="FFFF00"/>
                </a:solidFill>
                <a:effectLst/>
              </a:rPr>
              <a:t>входит в состав представительного органа муниципального образования с правом решающего голоса и исполняет полномочия его председателя</a:t>
            </a:r>
          </a:p>
          <a:p>
            <a:pPr lvl="2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2000" i="1" dirty="0" smtClean="0">
                <a:effectLst/>
              </a:rPr>
              <a:t>либо</a:t>
            </a:r>
          </a:p>
          <a:p>
            <a:pPr lvl="2" algn="just" eaLnBrk="1" hangingPunct="1">
              <a:lnSpc>
                <a:spcPct val="80000"/>
              </a:lnSpc>
              <a:buFont typeface="Wingdings" panose="05000000000000000000" pitchFamily="2" charset="2"/>
              <a:buChar char="v"/>
              <a:defRPr/>
            </a:pPr>
            <a:r>
              <a:rPr lang="ru-RU" altLang="ru-RU" sz="2000" dirty="0">
                <a:solidFill>
                  <a:srgbClr val="FFFF00"/>
                </a:solidFill>
                <a:effectLst/>
              </a:rPr>
              <a:t>возглавляет местную администрацию</a:t>
            </a:r>
          </a:p>
          <a:p>
            <a:pPr marL="914400" lvl="1" indent="-457200" algn="just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ru-RU" altLang="ru-RU" sz="2000" dirty="0" smtClean="0">
                <a:effectLst/>
              </a:rPr>
              <a:t>Если избирается </a:t>
            </a:r>
            <a:r>
              <a:rPr lang="ru-RU" altLang="ru-RU" sz="2000" i="1" dirty="0" smtClean="0">
                <a:effectLst/>
              </a:rPr>
              <a:t>представительным органом</a:t>
            </a:r>
            <a:r>
              <a:rPr lang="ru-RU" altLang="ru-RU" sz="2000" dirty="0" smtClean="0">
                <a:effectLst/>
              </a:rPr>
              <a:t> муниципального образования из своего состава:</a:t>
            </a:r>
          </a:p>
          <a:p>
            <a:pPr lvl="2" algn="just" eaLnBrk="1" hangingPunct="1">
              <a:lnSpc>
                <a:spcPct val="80000"/>
              </a:lnSpc>
              <a:buFont typeface="Wingdings" panose="05000000000000000000" pitchFamily="2" charset="2"/>
              <a:buChar char="v"/>
              <a:defRPr/>
            </a:pPr>
            <a:r>
              <a:rPr lang="ru-RU" altLang="ru-RU" sz="2000" dirty="0">
                <a:solidFill>
                  <a:srgbClr val="FFFF00"/>
                </a:solidFill>
                <a:effectLst/>
              </a:rPr>
              <a:t>исполняет полномочия его председателя;</a:t>
            </a:r>
          </a:p>
          <a:p>
            <a:pPr lvl="2" algn="just" eaLnBrk="1" hangingPunct="1">
              <a:lnSpc>
                <a:spcPct val="80000"/>
              </a:lnSpc>
              <a:buFont typeface="Wingdings" panose="05000000000000000000" pitchFamily="2" charset="2"/>
              <a:buChar char="v"/>
              <a:defRPr/>
            </a:pPr>
            <a:r>
              <a:rPr lang="ru-RU" altLang="ru-RU" sz="2000" dirty="0">
                <a:solidFill>
                  <a:srgbClr val="FFFF00"/>
                </a:solidFill>
                <a:effectLst/>
              </a:rPr>
              <a:t>не может одновременно исполнять полномочия председателя представительного органа и полномочия главы местной администрации</a:t>
            </a:r>
          </a:p>
          <a:p>
            <a:pPr marL="914400" lvl="1" indent="-457200" algn="just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ru-RU" altLang="zh-CN" sz="2000" dirty="0" smtClean="0">
                <a:effectLst/>
              </a:rPr>
              <a:t>В случае формирования представительного органа </a:t>
            </a:r>
            <a:r>
              <a:rPr lang="ru-RU" altLang="zh-CN" sz="2000" i="1" dirty="0" smtClean="0">
                <a:effectLst/>
              </a:rPr>
              <a:t>муниципального района </a:t>
            </a:r>
            <a:r>
              <a:rPr lang="ru-RU" altLang="zh-CN" sz="2000" dirty="0" smtClean="0">
                <a:effectLst/>
              </a:rPr>
              <a:t>из глав поселений исполняет полномочия его председателя </a:t>
            </a:r>
            <a:endParaRPr lang="ru-RU" altLang="ru-RU" sz="2000" dirty="0" smtClean="0">
              <a:effectLst/>
            </a:endParaRPr>
          </a:p>
          <a:p>
            <a:pPr lvl="2" algn="just" eaLnBrk="1" hangingPunct="1">
              <a:lnSpc>
                <a:spcPct val="80000"/>
              </a:lnSpc>
              <a:defRPr/>
            </a:pPr>
            <a:endParaRPr lang="ru-RU" altLang="ru-RU" sz="2000" dirty="0" smtClean="0">
              <a:effectLst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2000" i="1" dirty="0" smtClean="0">
                <a:effectLst/>
              </a:rPr>
              <a:t>Эти ограничения не распространяются на глав сельских поселений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altLang="ru-RU" sz="2400" u="sng" dirty="0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543800" cy="1484784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3200" dirty="0" smtClean="0"/>
              <a:t>Особенности статуса глав некоторых муниципальных образований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916832"/>
            <a:ext cx="8640762" cy="4680818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 dirty="0" smtClean="0">
                <a:effectLst/>
              </a:rPr>
              <a:t>      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 dirty="0" smtClean="0">
                <a:effectLst/>
              </a:rPr>
              <a:t>   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 b="1" i="1" dirty="0" smtClean="0">
                <a:effectLst/>
              </a:rPr>
              <a:t>В сельском поселении и внутригородском муниципальном образовании города федерального значения глава муниципального образования может совмещать три должности: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altLang="ru-RU" sz="2400" dirty="0" smtClean="0">
                <a:effectLst/>
              </a:rPr>
              <a:t>Главы МО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altLang="ru-RU" sz="2400" dirty="0" smtClean="0">
                <a:effectLst/>
              </a:rPr>
              <a:t>Председателя представительного органа (в Москве – муниципального собрания)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altLang="ru-RU" sz="2400" dirty="0" smtClean="0">
                <a:effectLst/>
              </a:rPr>
              <a:t>Руководителя исполнительно-распорядительного органа (в Москве – муниципалитета)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dirty="0" smtClean="0"/>
              <a:t>Основные источники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989138"/>
            <a:ext cx="7826375" cy="411480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b="1" dirty="0" smtClean="0">
                <a:effectLst/>
              </a:rPr>
              <a:t>Конституция РФ</a:t>
            </a:r>
            <a:r>
              <a:rPr lang="ru-RU" altLang="ru-RU" dirty="0" smtClean="0"/>
              <a:t> – ст.12, глава 8</a:t>
            </a:r>
          </a:p>
          <a:p>
            <a:pPr eaLnBrk="1" hangingPunct="1">
              <a:defRPr/>
            </a:pPr>
            <a:r>
              <a:rPr lang="ru-RU" altLang="ru-RU" dirty="0" smtClean="0">
                <a:effectLst/>
              </a:rPr>
              <a:t>ФЗ «</a:t>
            </a:r>
            <a:r>
              <a:rPr lang="ru-RU" altLang="ru-RU" b="1" dirty="0" smtClean="0">
                <a:effectLst/>
              </a:rPr>
              <a:t>ОБ ОБЩИХ ПРИНЦИПАХ ОРГАНИЗАЦИИ МЕСТНОГО САМОУПРАВЛЕНИЯ В РОССИЙСКОЙ ФЕДЕРАЦИИ»</a:t>
            </a:r>
            <a:r>
              <a:rPr lang="ru-RU" altLang="ru-RU" dirty="0" smtClean="0">
                <a:effectLst/>
              </a:rPr>
              <a:t> от 6 октября 2003 г.</a:t>
            </a:r>
          </a:p>
          <a:p>
            <a:pPr eaLnBrk="1" hangingPunct="1">
              <a:defRPr/>
            </a:pPr>
            <a:endParaRPr lang="ru-RU" altLang="ru-RU" b="1" dirty="0" smtClean="0">
              <a:effectLst/>
            </a:endParaRPr>
          </a:p>
          <a:p>
            <a:pPr eaLnBrk="1" hangingPunct="1">
              <a:defRPr/>
            </a:pPr>
            <a:endParaRPr lang="ru-RU" altLang="ru-RU" dirty="0" smtClean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188640"/>
            <a:ext cx="7543800" cy="1152128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altLang="ru-RU" sz="3600" dirty="0">
                <a:solidFill>
                  <a:srgbClr val="EDFB9B"/>
                </a:solidFill>
              </a:rPr>
              <a:t>Местная </a:t>
            </a:r>
            <a:r>
              <a:rPr lang="ru-RU" altLang="ru-RU" sz="3600" dirty="0" smtClean="0">
                <a:solidFill>
                  <a:srgbClr val="EDFB9B"/>
                </a:solidFill>
              </a:rPr>
              <a:t>администрация</a:t>
            </a:r>
            <a:r>
              <a:rPr lang="ru-RU" altLang="ru-RU" sz="3200" dirty="0">
                <a:solidFill>
                  <a:srgbClr val="EDFB9B"/>
                </a:solidFill>
              </a:rPr>
              <a:t/>
            </a:r>
            <a:br>
              <a:rPr lang="ru-RU" altLang="ru-RU" sz="3200" dirty="0">
                <a:solidFill>
                  <a:srgbClr val="EDFB9B"/>
                </a:solidFill>
              </a:rPr>
            </a:br>
            <a:endParaRPr lang="ru-RU" altLang="ru-RU" sz="3200" dirty="0">
              <a:solidFill>
                <a:srgbClr val="EDFB9B"/>
              </a:solidFill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556792"/>
            <a:ext cx="8424862" cy="5833740"/>
          </a:xfrm>
        </p:spPr>
        <p:txBody>
          <a:bodyPr/>
          <a:lstStyle/>
          <a:p>
            <a:pPr marL="609600" indent="-609600" algn="ctr" eaLnBrk="1" hangingPunct="1">
              <a:buNone/>
              <a:defRPr/>
            </a:pPr>
            <a:endParaRPr lang="ru-RU" altLang="ru-RU" sz="2400" dirty="0" smtClean="0"/>
          </a:p>
          <a:p>
            <a:pPr marL="609600" indent="-609600" algn="ctr" eaLnBrk="1" hangingPunct="1">
              <a:buNone/>
              <a:defRPr/>
            </a:pPr>
            <a:r>
              <a:rPr lang="ru-RU" altLang="ru-RU" sz="2200" dirty="0" smtClean="0"/>
              <a:t>Исполнительно-распорядительный </a:t>
            </a:r>
            <a:r>
              <a:rPr lang="ru-RU" altLang="ru-RU" sz="2200" dirty="0"/>
              <a:t>орган муниципального </a:t>
            </a:r>
            <a:r>
              <a:rPr lang="ru-RU" altLang="ru-RU" sz="2200" dirty="0" smtClean="0"/>
              <a:t>образования</a:t>
            </a:r>
          </a:p>
          <a:p>
            <a:pPr marL="609600" indent="-609600" algn="ctr" eaLnBrk="1" hangingPunct="1">
              <a:buNone/>
              <a:defRPr/>
            </a:pPr>
            <a:r>
              <a:rPr lang="ru-RU" altLang="ru-RU" sz="2200" b="1" u="sng" dirty="0" smtClean="0"/>
              <a:t>Возглавляется :</a:t>
            </a:r>
          </a:p>
          <a:p>
            <a:pPr marL="1371600" lvl="2" indent="-457200" eaLnBrk="1" hangingPunct="1">
              <a:defRPr/>
            </a:pPr>
            <a:endParaRPr lang="ru-RU" altLang="ru-RU" sz="2200" dirty="0" smtClean="0"/>
          </a:p>
          <a:p>
            <a:pPr marL="1371600" lvl="2" indent="-457200" eaLnBrk="1" hangingPunct="1">
              <a:defRPr/>
            </a:pPr>
            <a:r>
              <a:rPr lang="ru-RU" altLang="ru-RU" sz="2200" dirty="0" smtClean="0"/>
              <a:t>главой муниципального образования;</a:t>
            </a:r>
          </a:p>
          <a:p>
            <a:pPr marL="1371600" lvl="2" indent="-457200" algn="ctr" eaLnBrk="1" hangingPunct="1">
              <a:buFont typeface="Wingdings" pitchFamily="2" charset="2"/>
              <a:buNone/>
              <a:defRPr/>
            </a:pPr>
            <a:r>
              <a:rPr lang="ru-RU" altLang="ru-RU" sz="2200" b="1" dirty="0" smtClean="0">
                <a:solidFill>
                  <a:srgbClr val="FF0000"/>
                </a:solidFill>
              </a:rPr>
              <a:t>либо</a:t>
            </a:r>
          </a:p>
          <a:p>
            <a:pPr marL="1371600" lvl="2" indent="-457200" eaLnBrk="1" hangingPunct="1">
              <a:defRPr/>
            </a:pPr>
            <a:r>
              <a:rPr lang="ru-RU" altLang="ru-RU" sz="2200" dirty="0" smtClean="0"/>
              <a:t>лицом, нанятым по контракту («</a:t>
            </a:r>
            <a:r>
              <a:rPr lang="ru-RU" altLang="ru-RU" sz="2200" i="1" dirty="0" smtClean="0"/>
              <a:t>сити-менеджер</a:t>
            </a:r>
            <a:r>
              <a:rPr lang="ru-RU" altLang="ru-RU" sz="2200" dirty="0" smtClean="0"/>
              <a:t>»):</a:t>
            </a:r>
          </a:p>
          <a:p>
            <a:pPr marL="1752600" lvl="3" indent="-381000" eaLnBrk="1" hangingPunct="1">
              <a:buFont typeface="Wingdings" pitchFamily="2" charset="2"/>
              <a:buAutoNum type="arabicParenR"/>
              <a:defRPr/>
            </a:pPr>
            <a:r>
              <a:rPr lang="ru-RU" altLang="ru-RU" sz="2200" dirty="0" smtClean="0"/>
              <a:t>проводится конкурс;</a:t>
            </a:r>
          </a:p>
          <a:p>
            <a:pPr marL="1752600" lvl="3" indent="-381000" eaLnBrk="1" hangingPunct="1">
              <a:buFont typeface="Wingdings" pitchFamily="2" charset="2"/>
              <a:buAutoNum type="arabicParenR"/>
              <a:defRPr/>
            </a:pPr>
            <a:r>
              <a:rPr lang="ru-RU" altLang="ru-RU" sz="2200" dirty="0" smtClean="0"/>
              <a:t>назначается представительным органом МСУ;</a:t>
            </a:r>
          </a:p>
          <a:p>
            <a:pPr marL="1752600" lvl="3" indent="-381000" eaLnBrk="1" hangingPunct="1">
              <a:buFont typeface="Wingdings" pitchFamily="2" charset="2"/>
              <a:buAutoNum type="arabicParenR"/>
              <a:defRPr/>
            </a:pPr>
            <a:r>
              <a:rPr lang="ru-RU" altLang="ru-RU" sz="2200" dirty="0" smtClean="0"/>
              <a:t>контракт заключается с главой муниципального образования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altLang="ru-RU" sz="3600" dirty="0">
                <a:solidFill>
                  <a:srgbClr val="EDFB9B"/>
                </a:solidFill>
              </a:rPr>
              <a:t>Контрольный орган муниципального образования </a:t>
            </a:r>
            <a:endParaRPr lang="ru-RU" altLang="ru-RU" sz="3600" dirty="0" smtClean="0">
              <a:solidFill>
                <a:srgbClr val="EDFB9B"/>
              </a:solidFill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981200"/>
            <a:ext cx="8568952" cy="4688160"/>
          </a:xfrm>
        </p:spPr>
        <p:txBody>
          <a:bodyPr/>
          <a:lstStyle/>
          <a:p>
            <a:pPr marL="609600" indent="0" algn="just" eaLnBrk="1" hangingPunct="1">
              <a:lnSpc>
                <a:spcPct val="80000"/>
              </a:lnSpc>
              <a:buNone/>
              <a:defRPr/>
            </a:pPr>
            <a:endParaRPr lang="ru-RU" altLang="ru-RU" sz="2600" b="1" dirty="0" smtClean="0"/>
          </a:p>
          <a:p>
            <a:pPr marL="609600" indent="0" algn="just" eaLnBrk="1" hangingPunct="1">
              <a:lnSpc>
                <a:spcPct val="80000"/>
              </a:lnSpc>
              <a:buNone/>
              <a:defRPr/>
            </a:pPr>
            <a:r>
              <a:rPr lang="ru-RU" altLang="ru-RU" sz="2600" b="1" dirty="0" smtClean="0"/>
              <a:t>Контрольно-счетный орган </a:t>
            </a:r>
            <a:r>
              <a:rPr lang="ru-RU" altLang="ru-RU" sz="2600" dirty="0" smtClean="0">
                <a:effectLst/>
              </a:rPr>
              <a:t>(с 2014 г. создание </a:t>
            </a:r>
            <a:r>
              <a:rPr lang="ru-RU" altLang="ru-RU" sz="2600" i="1" dirty="0" smtClean="0">
                <a:effectLst/>
              </a:rPr>
              <a:t>не обязательно</a:t>
            </a:r>
            <a:r>
              <a:rPr lang="ru-RU" altLang="ru-RU" sz="2600" dirty="0" smtClean="0">
                <a:effectLst/>
              </a:rPr>
              <a:t>) о</a:t>
            </a:r>
            <a:r>
              <a:rPr lang="ru-RU" altLang="ru-RU" sz="2600" dirty="0"/>
              <a:t>бразуется </a:t>
            </a:r>
            <a:r>
              <a:rPr lang="ru-RU" altLang="ru-RU" sz="2600" i="1" dirty="0"/>
              <a:t>представительным </a:t>
            </a:r>
            <a:r>
              <a:rPr lang="ru-RU" altLang="ru-RU" sz="2600" i="1" dirty="0" smtClean="0"/>
              <a:t>органом</a:t>
            </a:r>
            <a:r>
              <a:rPr lang="ru-RU" altLang="ru-RU" sz="2600" dirty="0" smtClean="0"/>
              <a:t> в целях контроля за исполнением местного бюджета, соблюдением установленного порядка подготовки и рассмотрения проекта местного бюджета, отчета о его исполнении, а также в целях контроля за соблюдением установленного порядка управления и распоряжения имуществом, находящимся в муниципальной собственности. </a:t>
            </a:r>
          </a:p>
          <a:p>
            <a:pPr marL="609600" indent="0" algn="just" eaLnBrk="1" hangingPunct="1">
              <a:lnSpc>
                <a:spcPct val="80000"/>
              </a:lnSpc>
              <a:buNone/>
              <a:defRPr/>
            </a:pPr>
            <a:endParaRPr lang="ru-RU" altLang="ru-RU" sz="2600" dirty="0" smtClean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altLang="ru-RU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altLang="ru-RU" dirty="0" smtClean="0"/>
          </a:p>
          <a:p>
            <a:pPr eaLnBrk="1" hangingPunct="1">
              <a:defRPr/>
            </a:pPr>
            <a:endParaRPr lang="ru-RU" altLang="ru-RU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altLang="ru-RU" dirty="0" smtClean="0"/>
              <a:t>Спасибо за внимание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15888"/>
            <a:ext cx="7543800" cy="1081087"/>
          </a:xfrm>
        </p:spPr>
        <p:txBody>
          <a:bodyPr/>
          <a:lstStyle/>
          <a:p>
            <a:pPr algn="ctr" eaLnBrk="1" hangingPunct="1"/>
            <a:r>
              <a:rPr lang="ru-RU" altLang="ru-RU" sz="2400" dirty="0" smtClean="0">
                <a:solidFill>
                  <a:srgbClr val="EDFB9B"/>
                </a:solidFill>
                <a:effectLst/>
              </a:rPr>
              <a:t>Отличия </a:t>
            </a:r>
            <a:r>
              <a:rPr lang="ru-RU" altLang="ru-RU" sz="2400" dirty="0">
                <a:solidFill>
                  <a:srgbClr val="EDFB9B"/>
                </a:solidFill>
                <a:effectLst/>
              </a:rPr>
              <a:t>советской </a:t>
            </a:r>
            <a:r>
              <a:rPr lang="ru-RU" altLang="ru-RU" sz="2400" dirty="0" smtClean="0">
                <a:solidFill>
                  <a:srgbClr val="EDFB9B"/>
                </a:solidFill>
                <a:effectLst/>
              </a:rPr>
              <a:t>организации местной </a:t>
            </a:r>
            <a:r>
              <a:rPr lang="ru-RU" altLang="ru-RU" sz="2400" dirty="0">
                <a:solidFill>
                  <a:srgbClr val="EDFB9B"/>
                </a:solidFill>
                <a:effectLst/>
              </a:rPr>
              <a:t>власти </a:t>
            </a:r>
            <a:r>
              <a:rPr lang="ru-RU" altLang="ru-RU" sz="2400" dirty="0" smtClean="0">
                <a:solidFill>
                  <a:srgbClr val="EDFB9B"/>
                </a:solidFill>
                <a:effectLst/>
              </a:rPr>
              <a:t>от организации местного самоуправления</a:t>
            </a:r>
          </a:p>
        </p:txBody>
      </p:sp>
      <p:graphicFrame>
        <p:nvGraphicFramePr>
          <p:cNvPr id="54275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1102251"/>
              </p:ext>
            </p:extLst>
          </p:nvPr>
        </p:nvGraphicFramePr>
        <p:xfrm>
          <a:off x="250825" y="1484313"/>
          <a:ext cx="8713788" cy="5159376"/>
        </p:xfrm>
        <a:graphic>
          <a:graphicData uri="http://schemas.openxmlformats.org/drawingml/2006/table">
            <a:tbl>
              <a:tblPr/>
              <a:tblGrid>
                <a:gridCol w="4357688"/>
                <a:gridCol w="4356100"/>
              </a:tblGrid>
              <a:tr h="685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Органы МСУ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Местные Советы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9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Принцип автономности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Принцип «демократического централизма»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7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Органы МСУ – агенты населения (нет иерархии)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Советы – агенты Центра на местах (иерархия Советов и исполкомов)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9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Исключительная компетенция (вопросы местного значения)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Отсутствие собственной компетенции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7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Самостоятельное определение структуры органов МСУ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Унификация системы и структуры местных органов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1102"/>
            <a:ext cx="7543800" cy="1431925"/>
          </a:xfrm>
        </p:spPr>
        <p:txBody>
          <a:bodyPr/>
          <a:lstStyle/>
          <a:p>
            <a:r>
              <a:rPr lang="ru-RU" sz="3200" dirty="0" err="1" smtClean="0"/>
              <a:t>Н.М.Коркунов</a:t>
            </a:r>
            <a:r>
              <a:rPr lang="ru-RU" sz="3200" dirty="0" smtClean="0"/>
              <a:t> об «общественной» и «государственной» теориях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7152780"/>
              </p:ext>
            </p:extLst>
          </p:nvPr>
        </p:nvGraphicFramePr>
        <p:xfrm>
          <a:off x="395288" y="1252147"/>
          <a:ext cx="8215312" cy="5345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7656"/>
                <a:gridCol w="4107656"/>
              </a:tblGrid>
              <a:tr h="696425">
                <a:tc>
                  <a:txBody>
                    <a:bodyPr/>
                    <a:lstStyle/>
                    <a:p>
                      <a:r>
                        <a:rPr lang="ru-RU" dirty="0" smtClean="0"/>
                        <a:t>«Общественная» теория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«Государственная» теория</a:t>
                      </a:r>
                      <a:endParaRPr lang="ru-RU" dirty="0"/>
                    </a:p>
                  </a:txBody>
                  <a:tcPr/>
                </a:tc>
              </a:tr>
              <a:tr h="1313786">
                <a:tc>
                  <a:txBody>
                    <a:bodyPr/>
                    <a:lstStyle/>
                    <a:p>
                      <a:r>
                        <a:rPr lang="ru-RU" dirty="0" smtClean="0"/>
                        <a:t>У местного</a:t>
                      </a:r>
                      <a:r>
                        <a:rPr lang="ru-RU" baseline="0" dirty="0" smtClean="0"/>
                        <a:t> сообщества и государства свои не пересекающиеся интересы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 местное</a:t>
                      </a:r>
                      <a:r>
                        <a:rPr lang="ru-RU" baseline="0" dirty="0" smtClean="0"/>
                        <a:t> сообщество возлагаются «задачи государственного управления» (призыв местного сообщества на службу государству)</a:t>
                      </a:r>
                      <a:endParaRPr lang="ru-RU" dirty="0"/>
                    </a:p>
                  </a:txBody>
                  <a:tcPr/>
                </a:tc>
              </a:tr>
              <a:tr h="1616967">
                <a:tc>
                  <a:txBody>
                    <a:bodyPr/>
                    <a:lstStyle/>
                    <a:p>
                      <a:r>
                        <a:rPr lang="ru-RU" dirty="0" smtClean="0"/>
                        <a:t>Свобода создавать местное самоуправление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«Государство обязательно</a:t>
                      </a:r>
                      <a:r>
                        <a:rPr lang="ru-RU" baseline="0" dirty="0" smtClean="0"/>
                        <a:t> организует местные общения, определяет их устройство, указывает обязательные предметы деятельности»</a:t>
                      </a:r>
                      <a:endParaRPr lang="ru-RU" dirty="0"/>
                    </a:p>
                  </a:txBody>
                  <a:tcPr/>
                </a:tc>
              </a:tr>
              <a:tr h="10106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Полная самостоятельность органов самоуправления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Подконтрольность органов государству</a:t>
                      </a:r>
                      <a:endParaRPr lang="ru-RU" dirty="0"/>
                    </a:p>
                  </a:txBody>
                  <a:tcPr/>
                </a:tc>
              </a:tr>
              <a:tr h="707423">
                <a:tc>
                  <a:txBody>
                    <a:bodyPr/>
                    <a:lstStyle/>
                    <a:p>
                      <a:r>
                        <a:rPr lang="ru-RU" dirty="0" smtClean="0"/>
                        <a:t>Дополнение государственной деятельности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Частичная замена государственной деятельности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920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2"/>
          <p:cNvSpPr>
            <a:spLocks noChangeShapeType="1"/>
          </p:cNvSpPr>
          <p:nvPr/>
        </p:nvSpPr>
        <p:spPr bwMode="auto">
          <a:xfrm>
            <a:off x="3563938" y="3500438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>
            <a:off x="2195513" y="3500438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971550" y="3500438"/>
            <a:ext cx="0" cy="935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7667625" y="3500438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6372225" y="3500438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altLang="ru-RU" sz="4000" dirty="0" smtClean="0">
                <a:solidFill>
                  <a:srgbClr val="EDFB9B"/>
                </a:solidFill>
              </a:rPr>
              <a:t>Два понимания местного самоуправления (МСУ)</a:t>
            </a:r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0" y="2060575"/>
            <a:ext cx="9144000" cy="47974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kumimoji="1" lang="ru-RU" altLang="ru-RU" b="1" smtClean="0"/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755650" y="2133600"/>
            <a:ext cx="3024188" cy="1584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1" lang="ru-RU" altLang="ru-RU" sz="1800">
              <a:latin typeface="Times New Roman" pitchFamily="18" charset="0"/>
            </a:endParaRP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5003800" y="2060575"/>
            <a:ext cx="2663825" cy="143986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1" lang="ru-RU" altLang="ru-RU" sz="1800">
              <a:latin typeface="Times New Roman" pitchFamily="18" charset="0"/>
            </a:endParaRP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1258888" y="2349500"/>
            <a:ext cx="2592387" cy="187801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lnSpc>
                <a:spcPct val="13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1" lang="ru-RU" altLang="ru-RU" sz="1800" b="1">
                <a:solidFill>
                  <a:schemeClr val="bg2"/>
                </a:solidFill>
                <a:latin typeface="Times New Roman" pitchFamily="18" charset="0"/>
              </a:rPr>
              <a:t>МСУ – как форма самоорганизации людей</a:t>
            </a:r>
          </a:p>
          <a:p>
            <a:pPr algn="ctr" eaLnBrk="1" hangingPunct="1">
              <a:lnSpc>
                <a:spcPct val="13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1" lang="ru-RU" altLang="ru-RU" sz="1800" b="1">
                <a:solidFill>
                  <a:schemeClr val="bg2"/>
                </a:solidFill>
                <a:latin typeface="Times New Roman" pitchFamily="18" charset="0"/>
              </a:rPr>
              <a:t>«Общественная» теория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5435600" y="2205038"/>
            <a:ext cx="2233613" cy="201771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1" lang="ru-RU" altLang="ru-RU" sz="1800" b="1">
                <a:solidFill>
                  <a:schemeClr val="bg2"/>
                </a:solidFill>
                <a:latin typeface="Times New Roman" pitchFamily="18" charset="0"/>
              </a:rPr>
              <a:t>МСУ – как форма децентрализации публичной власти</a:t>
            </a: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1" lang="ru-RU" altLang="ru-RU" sz="1800" b="1">
                <a:solidFill>
                  <a:schemeClr val="bg2"/>
                </a:solidFill>
                <a:latin typeface="Times New Roman" pitchFamily="18" charset="0"/>
              </a:rPr>
              <a:t>«Государственная» теория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1" lang="ru-RU" altLang="ru-RU" sz="1800" b="1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395288" y="4437063"/>
            <a:ext cx="1008062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1" lang="ru-RU" altLang="ru-RU" sz="1800">
              <a:latin typeface="Times New Roman" pitchFamily="18" charset="0"/>
            </a:endParaRPr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1547813" y="4437063"/>
            <a:ext cx="1008062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1" lang="ru-RU" altLang="ru-RU" sz="1800">
              <a:latin typeface="Times New Roman" pitchFamily="18" charset="0"/>
            </a:endParaRPr>
          </a:p>
        </p:txBody>
      </p:sp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2627313" y="4437063"/>
            <a:ext cx="1152525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1" lang="ru-RU" altLang="ru-RU" sz="1800">
              <a:latin typeface="Times New Roman" pitchFamily="18" charset="0"/>
            </a:endParaRP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323850" y="4457700"/>
            <a:ext cx="10795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ru-RU" altLang="ru-RU" sz="1400" b="1">
                <a:solidFill>
                  <a:schemeClr val="bg2"/>
                </a:solidFill>
                <a:latin typeface="Times New Roman" pitchFamily="18" charset="0"/>
              </a:rPr>
              <a:t>Институт ГО</a:t>
            </a: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1619250" y="4581525"/>
            <a:ext cx="10080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ru-RU" altLang="ru-RU" sz="1400" b="1">
                <a:solidFill>
                  <a:schemeClr val="bg2"/>
                </a:solidFill>
                <a:latin typeface="Times New Roman" pitchFamily="18" charset="0"/>
              </a:rPr>
              <a:t>Общие интересы</a:t>
            </a: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2627313" y="4437063"/>
            <a:ext cx="1081087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1" lang="ru-RU" altLang="ru-RU" sz="1400" b="1">
                <a:solidFill>
                  <a:schemeClr val="bg2"/>
                </a:solidFill>
                <a:latin typeface="Times New Roman" pitchFamily="18" charset="0"/>
              </a:rPr>
              <a:t>Отделение от публичной власти</a:t>
            </a:r>
            <a:r>
              <a:rPr kumimoji="1" lang="ru-RU" altLang="ru-RU" sz="1800">
                <a:latin typeface="Times New Roman" pitchFamily="18" charset="0"/>
              </a:rPr>
              <a:t> </a:t>
            </a:r>
          </a:p>
        </p:txBody>
      </p:sp>
      <p:sp>
        <p:nvSpPr>
          <p:cNvPr id="6163" name="Line 19"/>
          <p:cNvSpPr>
            <a:spLocks noChangeShapeType="1"/>
          </p:cNvSpPr>
          <p:nvPr/>
        </p:nvSpPr>
        <p:spPr bwMode="auto">
          <a:xfrm>
            <a:off x="5003800" y="3500438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4" name="Oval 20"/>
          <p:cNvSpPr>
            <a:spLocks noChangeArrowheads="1"/>
          </p:cNvSpPr>
          <p:nvPr/>
        </p:nvSpPr>
        <p:spPr bwMode="auto">
          <a:xfrm>
            <a:off x="4211638" y="4437063"/>
            <a:ext cx="1655762" cy="136842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1" lang="ru-RU" altLang="ru-RU" sz="1800">
              <a:latin typeface="Times New Roman" pitchFamily="18" charset="0"/>
            </a:endParaRPr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4356100" y="4581525"/>
            <a:ext cx="1368425" cy="973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1" lang="ru-RU" altLang="ru-RU" sz="1600" b="1" dirty="0">
                <a:solidFill>
                  <a:schemeClr val="bg2"/>
                </a:solidFill>
                <a:latin typeface="Times New Roman" pitchFamily="18" charset="0"/>
              </a:rPr>
              <a:t>Вопросы местного значения</a:t>
            </a:r>
          </a:p>
        </p:txBody>
      </p:sp>
      <p:sp>
        <p:nvSpPr>
          <p:cNvPr id="6166" name="Oval 22"/>
          <p:cNvSpPr>
            <a:spLocks noChangeArrowheads="1"/>
          </p:cNvSpPr>
          <p:nvPr/>
        </p:nvSpPr>
        <p:spPr bwMode="auto">
          <a:xfrm>
            <a:off x="5508625" y="4508500"/>
            <a:ext cx="1800225" cy="129698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1" lang="ru-RU" altLang="ru-RU" sz="1800">
              <a:latin typeface="Times New Roman" pitchFamily="18" charset="0"/>
            </a:endParaRPr>
          </a:p>
        </p:txBody>
      </p: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5651500" y="4724400"/>
            <a:ext cx="1389063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ru-RU" altLang="ru-RU" sz="1600" b="1">
                <a:solidFill>
                  <a:schemeClr val="bg2"/>
                </a:solidFill>
                <a:latin typeface="Times New Roman" pitchFamily="18" charset="0"/>
              </a:rPr>
              <a:t>Организационная самостоятельность</a:t>
            </a:r>
          </a:p>
        </p:txBody>
      </p:sp>
      <p:sp>
        <p:nvSpPr>
          <p:cNvPr id="6168" name="Oval 24"/>
          <p:cNvSpPr>
            <a:spLocks noChangeArrowheads="1"/>
          </p:cNvSpPr>
          <p:nvPr/>
        </p:nvSpPr>
        <p:spPr bwMode="auto">
          <a:xfrm>
            <a:off x="6948488" y="4508500"/>
            <a:ext cx="2016125" cy="14398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1" lang="ru-RU" altLang="ru-RU" sz="1800">
              <a:latin typeface="Times New Roman" pitchFamily="18" charset="0"/>
            </a:endParaRPr>
          </a:p>
        </p:txBody>
      </p:sp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6948488" y="4797425"/>
            <a:ext cx="205105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ru-RU" altLang="ru-RU" sz="1600" b="1">
                <a:solidFill>
                  <a:schemeClr val="bg2"/>
                </a:solidFill>
                <a:latin typeface="Times New Roman" pitchFamily="18" charset="0"/>
              </a:rPr>
              <a:t>Ответственность перед органами госвласти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3200" b="0" smtClean="0">
                <a:solidFill>
                  <a:srgbClr val="FF3300"/>
                </a:solidFill>
                <a:effectLst/>
              </a:rPr>
              <a:t>Признаки общественной природы</a:t>
            </a:r>
            <a:r>
              <a:rPr lang="ru-RU" altLang="ru-RU" sz="2400" b="0" smtClean="0">
                <a:solidFill>
                  <a:srgbClr val="FF3300"/>
                </a:solidFill>
                <a:effectLst/>
              </a:rPr>
              <a:t/>
            </a:r>
            <a:br>
              <a:rPr lang="ru-RU" altLang="ru-RU" sz="2400" b="0" smtClean="0">
                <a:solidFill>
                  <a:srgbClr val="FF3300"/>
                </a:solidFill>
                <a:effectLst/>
              </a:rPr>
            </a:br>
            <a:endParaRPr lang="ru-RU" altLang="ru-RU" sz="2400" b="0" smtClean="0">
              <a:solidFill>
                <a:srgbClr val="FF3300"/>
              </a:solidFill>
              <a:effectLst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981200"/>
            <a:ext cx="7567612" cy="461645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2400" dirty="0" smtClean="0"/>
              <a:t>Более широкие возможности и разнообразные формы прямого волеизъявления</a:t>
            </a:r>
          </a:p>
          <a:p>
            <a:pPr eaLnBrk="1" hangingPunct="1">
              <a:defRPr/>
            </a:pPr>
            <a:r>
              <a:rPr lang="ru-RU" altLang="ru-RU" sz="2400" dirty="0" smtClean="0"/>
              <a:t>Возможность осуществлять некоторые полномочия через общественные формы МСУ –  «</a:t>
            </a:r>
            <a:r>
              <a:rPr lang="ru-RU" altLang="ru-RU" sz="2400" i="1" dirty="0" smtClean="0">
                <a:effectLst/>
              </a:rPr>
              <a:t>формы непосредственного осуществления населением местного самоуправления и участия населения в осуществлении местного самоуправления</a:t>
            </a:r>
            <a:r>
              <a:rPr lang="ru-RU" altLang="ru-RU" sz="2400" dirty="0" smtClean="0">
                <a:effectLst/>
              </a:rPr>
              <a:t>»</a:t>
            </a:r>
          </a:p>
          <a:p>
            <a:pPr eaLnBrk="1" hangingPunct="1">
              <a:defRPr/>
            </a:pPr>
            <a:r>
              <a:rPr lang="ru-RU" altLang="ru-RU" sz="2400" dirty="0" smtClean="0"/>
              <a:t>Более широкая автономия, в т.ч. через собственную компетенцию</a:t>
            </a:r>
          </a:p>
          <a:p>
            <a:pPr eaLnBrk="1" hangingPunct="1">
              <a:defRPr/>
            </a:pPr>
            <a:r>
              <a:rPr lang="ru-RU" altLang="ru-RU" sz="2400" dirty="0" smtClean="0"/>
              <a:t>Судебная защита прав МСУ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3200" b="0" smtClean="0">
                <a:solidFill>
                  <a:srgbClr val="FF3300"/>
                </a:solidFill>
                <a:effectLst/>
              </a:rPr>
              <a:t>Признаки публично-властной природы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z="2000" dirty="0" smtClean="0">
                <a:effectLst/>
              </a:rPr>
              <a:t>МСУ и органы МСУ – повсеместно. Нет принципа добровольности (ср. со ст.12 Конституции РФ)</a:t>
            </a:r>
          </a:p>
          <a:p>
            <a:pPr eaLnBrk="1" hangingPunct="1">
              <a:defRPr/>
            </a:pPr>
            <a:r>
              <a:rPr lang="ru-RU" altLang="ru-RU" sz="2000" dirty="0" smtClean="0"/>
              <a:t>Обязательность решений органов МСУ для исполнения всеми на данной территории</a:t>
            </a:r>
          </a:p>
          <a:p>
            <a:pPr eaLnBrk="1" hangingPunct="1">
              <a:defRPr/>
            </a:pPr>
            <a:r>
              <a:rPr lang="ru-RU" altLang="ru-RU" sz="2000" dirty="0" smtClean="0"/>
              <a:t>Возможность государственного принуждения</a:t>
            </a:r>
          </a:p>
          <a:p>
            <a:pPr eaLnBrk="1" hangingPunct="1">
              <a:defRPr/>
            </a:pPr>
            <a:r>
              <a:rPr lang="ru-RU" altLang="ru-RU" sz="2000" dirty="0" smtClean="0"/>
              <a:t>Ограничения, связанные с прохождением муниципальной службы. Единство государственной и муниципальной службы</a:t>
            </a:r>
          </a:p>
          <a:p>
            <a:pPr eaLnBrk="1" hangingPunct="1">
              <a:defRPr/>
            </a:pPr>
            <a:r>
              <a:rPr lang="ru-RU" altLang="ru-RU" sz="2000" dirty="0" smtClean="0"/>
              <a:t>Возложение осуществления отдельных государственных полномочий</a:t>
            </a:r>
          </a:p>
          <a:p>
            <a:pPr eaLnBrk="1" hangingPunct="1">
              <a:defRPr/>
            </a:pPr>
            <a:r>
              <a:rPr lang="ru-RU" altLang="ru-RU" sz="2000" dirty="0" smtClean="0"/>
              <a:t>Источники доходов МСУ определяются государством. Единая с государством налоговая система</a:t>
            </a:r>
          </a:p>
          <a:p>
            <a:pPr eaLnBrk="1" hangingPunct="1">
              <a:defRPr/>
            </a:pPr>
            <a:r>
              <a:rPr lang="ru-RU" altLang="ru-RU" sz="2000" dirty="0" smtClean="0"/>
              <a:t>Регулирование государством компетенции МСУ и их органов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Сумерки">
  <a:themeElements>
    <a:clrScheme name="Сумерки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Сумерки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умерки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704</TotalTime>
  <Words>1975</Words>
  <Application>Microsoft Office PowerPoint</Application>
  <PresentationFormat>Экран (4:3)</PresentationFormat>
  <Paragraphs>263</Paragraphs>
  <Slides>42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3" baseType="lpstr">
      <vt:lpstr>Сумерки</vt:lpstr>
      <vt:lpstr>ТЕМА 9  </vt:lpstr>
      <vt:lpstr>Латынь дня</vt:lpstr>
      <vt:lpstr>Вопросы темы</vt:lpstr>
      <vt:lpstr>Основные источники</vt:lpstr>
      <vt:lpstr>Отличия советской организации местной власти от организации местного самоуправления</vt:lpstr>
      <vt:lpstr>Н.М.Коркунов об «общественной» и «государственной» теориях</vt:lpstr>
      <vt:lpstr>Два понимания местного самоуправления (МСУ)</vt:lpstr>
      <vt:lpstr>Признаки общественной природы </vt:lpstr>
      <vt:lpstr>Признаки публично-властной природы</vt:lpstr>
      <vt:lpstr>В реальности:</vt:lpstr>
      <vt:lpstr>Понимание МСУ  Европейской хартией МСУ от 15 октября 1985 г. (ратифицирована Россией в 1998 г.)</vt:lpstr>
      <vt:lpstr>Понимание МСУ  Конституцией РФ</vt:lpstr>
      <vt:lpstr>МСУ в ФЗ об общих принципах МСУ</vt:lpstr>
      <vt:lpstr>Двойственность понимания МСУ  Конституцией РФ</vt:lpstr>
      <vt:lpstr>Самостоятельность МСУ</vt:lpstr>
      <vt:lpstr>Вопросы местного значения (ч.1 ст.132 Конституции РФ)</vt:lpstr>
      <vt:lpstr>Территориальная основа местного самоуправления</vt:lpstr>
      <vt:lpstr>Виды территорий местного самоуправления</vt:lpstr>
      <vt:lpstr>Некоторые основные правила определения территорий</vt:lpstr>
      <vt:lpstr>Городское поселение</vt:lpstr>
      <vt:lpstr>Сельское поселение</vt:lpstr>
      <vt:lpstr>Городской округ</vt:lpstr>
      <vt:lpstr>Муниципальный район</vt:lpstr>
      <vt:lpstr>Формы прямого волеизъявления граждан</vt:lpstr>
      <vt:lpstr>Местный референдум</vt:lpstr>
      <vt:lpstr>Муниципальные выборы</vt:lpstr>
      <vt:lpstr>Голосование по отзыву, по вопросам изменения границ муниципального образования, преобразования муниципального образования</vt:lpstr>
      <vt:lpstr>Сход граждан</vt:lpstr>
      <vt:lpstr>Правотворческая инициатива граждан</vt:lpstr>
      <vt:lpstr>Территориальное общественное самоуправление (ТОС)</vt:lpstr>
      <vt:lpstr>Публичные слушания</vt:lpstr>
      <vt:lpstr>Собрание граждан</vt:lpstr>
      <vt:lpstr>Конференция граждан (собрание делегатов)</vt:lpstr>
      <vt:lpstr>Опрос граждан</vt:lpstr>
      <vt:lpstr>Презентация PowerPoint</vt:lpstr>
      <vt:lpstr>Органы МСУ</vt:lpstr>
      <vt:lpstr>Представительный орган муниципального образования</vt:lpstr>
      <vt:lpstr>Глава муниципального образования</vt:lpstr>
      <vt:lpstr>Особенности статуса глав некоторых муниципальных образований</vt:lpstr>
      <vt:lpstr>Местная администрация </vt:lpstr>
      <vt:lpstr>Контрольный орган муниципального образования </vt:lpstr>
      <vt:lpstr>Презентация PowerPoint</vt:lpstr>
    </vt:vector>
  </TitlesOfParts>
  <Company>дома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Конституционные основы местного самоуправления в Российской Федерации</dc:title>
  <dc:creator>MAK</dc:creator>
  <cp:lastModifiedBy>М.Краснов</cp:lastModifiedBy>
  <cp:revision>39</cp:revision>
  <dcterms:created xsi:type="dcterms:W3CDTF">2008-05-29T11:55:43Z</dcterms:created>
  <dcterms:modified xsi:type="dcterms:W3CDTF">2016-02-16T18:00:13Z</dcterms:modified>
</cp:coreProperties>
</file>