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63"/>
  </p:notesMasterIdLst>
  <p:handoutMasterIdLst>
    <p:handoutMasterId r:id="rId64"/>
  </p:handoutMasterIdLst>
  <p:sldIdLst>
    <p:sldId id="361" r:id="rId2"/>
    <p:sldId id="362" r:id="rId3"/>
    <p:sldId id="256" r:id="rId4"/>
    <p:sldId id="300" r:id="rId5"/>
    <p:sldId id="308" r:id="rId6"/>
    <p:sldId id="309" r:id="rId7"/>
    <p:sldId id="258" r:id="rId8"/>
    <p:sldId id="310" r:id="rId9"/>
    <p:sldId id="259" r:id="rId10"/>
    <p:sldId id="304" r:id="rId11"/>
    <p:sldId id="265" r:id="rId12"/>
    <p:sldId id="263" r:id="rId13"/>
    <p:sldId id="302" r:id="rId14"/>
    <p:sldId id="311" r:id="rId15"/>
    <p:sldId id="356" r:id="rId16"/>
    <p:sldId id="355" r:id="rId17"/>
    <p:sldId id="270" r:id="rId18"/>
    <p:sldId id="312" r:id="rId19"/>
    <p:sldId id="354" r:id="rId20"/>
    <p:sldId id="349" r:id="rId21"/>
    <p:sldId id="350" r:id="rId22"/>
    <p:sldId id="352" r:id="rId23"/>
    <p:sldId id="280" r:id="rId24"/>
    <p:sldId id="396" r:id="rId25"/>
    <p:sldId id="281" r:id="rId26"/>
    <p:sldId id="357" r:id="rId27"/>
    <p:sldId id="390" r:id="rId28"/>
    <p:sldId id="391" r:id="rId29"/>
    <p:sldId id="392" r:id="rId30"/>
    <p:sldId id="393" r:id="rId31"/>
    <p:sldId id="394" r:id="rId32"/>
    <p:sldId id="395" r:id="rId33"/>
    <p:sldId id="401" r:id="rId34"/>
    <p:sldId id="318" r:id="rId35"/>
    <p:sldId id="319" r:id="rId36"/>
    <p:sldId id="320" r:id="rId37"/>
    <p:sldId id="351" r:id="rId38"/>
    <p:sldId id="322" r:id="rId39"/>
    <p:sldId id="323" r:id="rId40"/>
    <p:sldId id="324" r:id="rId41"/>
    <p:sldId id="359" r:id="rId42"/>
    <p:sldId id="325" r:id="rId43"/>
    <p:sldId id="384" r:id="rId44"/>
    <p:sldId id="379" r:id="rId45"/>
    <p:sldId id="380" r:id="rId46"/>
    <p:sldId id="385" r:id="rId47"/>
    <p:sldId id="398" r:id="rId48"/>
    <p:sldId id="399" r:id="rId49"/>
    <p:sldId id="400" r:id="rId50"/>
    <p:sldId id="364" r:id="rId51"/>
    <p:sldId id="365" r:id="rId52"/>
    <p:sldId id="366" r:id="rId53"/>
    <p:sldId id="367" r:id="rId54"/>
    <p:sldId id="368" r:id="rId55"/>
    <p:sldId id="369" r:id="rId56"/>
    <p:sldId id="283" r:id="rId57"/>
    <p:sldId id="360" r:id="rId58"/>
    <p:sldId id="403" r:id="rId59"/>
    <p:sldId id="402" r:id="rId60"/>
    <p:sldId id="388" r:id="rId61"/>
    <p:sldId id="330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0702"/>
    <a:srgbClr val="99FFCC"/>
    <a:srgbClr val="5A1D0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99" autoAdjust="0"/>
    <p:restoredTop sz="86455" autoAdjust="0"/>
  </p:normalViewPr>
  <p:slideViewPr>
    <p:cSldViewPr>
      <p:cViewPr>
        <p:scale>
          <a:sx n="90" d="100"/>
          <a:sy n="90" d="100"/>
        </p:scale>
        <p:origin x="-6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B991A-415A-4826-B04B-725C0BF9775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1CB9068-D5CD-483F-B405-08A3F5BB6DF0}">
      <dgm:prSet phldrT="[Текст]"/>
      <dgm:spPr>
        <a:effectLst>
          <a:innerShdw blurRad="63500" dist="50800" dir="108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 smtClean="0"/>
            <a:t>1</a:t>
          </a:r>
          <a:r>
            <a:rPr lang="ru-RU" dirty="0" smtClean="0"/>
            <a:t>. </a:t>
          </a:r>
        </a:p>
        <a:p>
          <a:r>
            <a:rPr lang="ru-RU" dirty="0" smtClean="0"/>
            <a:t>Установление</a:t>
          </a:r>
          <a:endParaRPr lang="ru-RU" dirty="0"/>
        </a:p>
      </dgm:t>
    </dgm:pt>
    <dgm:pt modelId="{529A9A9C-39B2-4673-966F-6BD350DD531B}" type="parTrans" cxnId="{33375AE7-7D89-4EFC-865B-92B38C2BD5AA}">
      <dgm:prSet/>
      <dgm:spPr/>
      <dgm:t>
        <a:bodyPr/>
        <a:lstStyle/>
        <a:p>
          <a:endParaRPr lang="ru-RU"/>
        </a:p>
      </dgm:t>
    </dgm:pt>
    <dgm:pt modelId="{E91CA9D9-CBE6-4BE3-81ED-D9BFAE49C0CF}" type="sibTrans" cxnId="{33375AE7-7D89-4EFC-865B-92B38C2BD5AA}">
      <dgm:prSet/>
      <dgm:spPr/>
      <dgm:t>
        <a:bodyPr/>
        <a:lstStyle/>
        <a:p>
          <a:endParaRPr lang="ru-RU"/>
        </a:p>
      </dgm:t>
    </dgm:pt>
    <dgm:pt modelId="{32154674-0CCC-47B7-AB7B-0F83859B14C9}">
      <dgm:prSet phldrT="[Текст]"/>
      <dgm:spPr/>
      <dgm:t>
        <a:bodyPr/>
        <a:lstStyle/>
        <a:p>
          <a:r>
            <a:rPr lang="ru-RU" dirty="0" smtClean="0"/>
            <a:t>2. </a:t>
          </a:r>
        </a:p>
        <a:p>
          <a:r>
            <a:rPr lang="ru-RU" dirty="0" smtClean="0"/>
            <a:t>Устройство</a:t>
          </a:r>
          <a:endParaRPr lang="ru-RU" dirty="0"/>
        </a:p>
      </dgm:t>
    </dgm:pt>
    <dgm:pt modelId="{275431BA-7AE5-475A-A3C6-D62AA6E63AFC}" type="parTrans" cxnId="{24B489D1-DDEF-4A97-96A2-7A982BE9745A}">
      <dgm:prSet/>
      <dgm:spPr/>
      <dgm:t>
        <a:bodyPr/>
        <a:lstStyle/>
        <a:p>
          <a:endParaRPr lang="ru-RU"/>
        </a:p>
      </dgm:t>
    </dgm:pt>
    <dgm:pt modelId="{775E9C13-5864-4169-B32E-457506856070}" type="sibTrans" cxnId="{24B489D1-DDEF-4A97-96A2-7A982BE9745A}">
      <dgm:prSet/>
      <dgm:spPr/>
      <dgm:t>
        <a:bodyPr/>
        <a:lstStyle/>
        <a:p>
          <a:endParaRPr lang="ru-RU"/>
        </a:p>
      </dgm:t>
    </dgm:pt>
    <dgm:pt modelId="{65F8447C-3085-41AC-AAD7-589FC4A22764}">
      <dgm:prSet phldrT="[Текст]"/>
      <dgm:spPr/>
      <dgm:t>
        <a:bodyPr/>
        <a:lstStyle/>
        <a:p>
          <a:r>
            <a:rPr lang="ru-RU" dirty="0" smtClean="0"/>
            <a:t>3. </a:t>
          </a:r>
        </a:p>
        <a:p>
          <a:r>
            <a:rPr lang="ru-RU" dirty="0" smtClean="0"/>
            <a:t>Сотворение</a:t>
          </a:r>
        </a:p>
        <a:p>
          <a:r>
            <a:rPr lang="en-US" dirty="0" smtClean="0"/>
            <a:t>(</a:t>
          </a:r>
          <a:r>
            <a:rPr lang="en-US" i="1" dirty="0" smtClean="0"/>
            <a:t>constitutio mundi</a:t>
          </a:r>
          <a:r>
            <a:rPr lang="en-US" dirty="0" smtClean="0"/>
            <a:t>)</a:t>
          </a:r>
          <a:endParaRPr lang="ru-RU" dirty="0"/>
        </a:p>
      </dgm:t>
    </dgm:pt>
    <dgm:pt modelId="{1A3EC16D-F98D-44FB-B487-BCEFB718F88F}" type="parTrans" cxnId="{C1455276-74B0-41BA-9C6F-70177E3F80E1}">
      <dgm:prSet/>
      <dgm:spPr/>
      <dgm:t>
        <a:bodyPr/>
        <a:lstStyle/>
        <a:p>
          <a:endParaRPr lang="ru-RU"/>
        </a:p>
      </dgm:t>
    </dgm:pt>
    <dgm:pt modelId="{09D55E46-A2A3-42F2-BD34-2DE269D187C1}" type="sibTrans" cxnId="{C1455276-74B0-41BA-9C6F-70177E3F80E1}">
      <dgm:prSet/>
      <dgm:spPr/>
      <dgm:t>
        <a:bodyPr/>
        <a:lstStyle/>
        <a:p>
          <a:endParaRPr lang="ru-RU"/>
        </a:p>
      </dgm:t>
    </dgm:pt>
    <dgm:pt modelId="{27A57F2D-8483-4E61-ACFE-F3E9E690B97E}" type="pres">
      <dgm:prSet presAssocID="{59FB991A-415A-4826-B04B-725C0BF977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76B7B-B120-4D90-ADB5-006725613274}" type="pres">
      <dgm:prSet presAssocID="{E1CB9068-D5CD-483F-B405-08A3F5BB6DF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0BE36-208F-4676-B67D-649A15BDC97B}" type="pres">
      <dgm:prSet presAssocID="{E91CA9D9-CBE6-4BE3-81ED-D9BFAE49C0CF}" presName="sibTrans" presStyleCnt="0"/>
      <dgm:spPr/>
    </dgm:pt>
    <dgm:pt modelId="{0706DB38-A846-4947-99A0-7D52C137403C}" type="pres">
      <dgm:prSet presAssocID="{32154674-0CCC-47B7-AB7B-0F83859B14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0BB5E-C6A2-4B2C-B92D-25C51B8908BC}" type="pres">
      <dgm:prSet presAssocID="{775E9C13-5864-4169-B32E-457506856070}" presName="sibTrans" presStyleCnt="0"/>
      <dgm:spPr/>
    </dgm:pt>
    <dgm:pt modelId="{CAB6E747-8C21-4B50-847F-06BA1392EAC7}" type="pres">
      <dgm:prSet presAssocID="{65F8447C-3085-41AC-AAD7-589FC4A22764}" presName="node" presStyleLbl="node1" presStyleIdx="2" presStyleCnt="3" custLinFactNeighborX="1725" custLinFactNeighborY="14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75AE7-7D89-4EFC-865B-92B38C2BD5AA}" srcId="{59FB991A-415A-4826-B04B-725C0BF9775A}" destId="{E1CB9068-D5CD-483F-B405-08A3F5BB6DF0}" srcOrd="0" destOrd="0" parTransId="{529A9A9C-39B2-4673-966F-6BD350DD531B}" sibTransId="{E91CA9D9-CBE6-4BE3-81ED-D9BFAE49C0CF}"/>
    <dgm:cxn modelId="{211058EA-04BB-4654-B91A-CB51ABB94FCB}" type="presOf" srcId="{59FB991A-415A-4826-B04B-725C0BF9775A}" destId="{27A57F2D-8483-4E61-ACFE-F3E9E690B97E}" srcOrd="0" destOrd="0" presId="urn:microsoft.com/office/officeart/2005/8/layout/default"/>
    <dgm:cxn modelId="{C1455276-74B0-41BA-9C6F-70177E3F80E1}" srcId="{59FB991A-415A-4826-B04B-725C0BF9775A}" destId="{65F8447C-3085-41AC-AAD7-589FC4A22764}" srcOrd="2" destOrd="0" parTransId="{1A3EC16D-F98D-44FB-B487-BCEFB718F88F}" sibTransId="{09D55E46-A2A3-42F2-BD34-2DE269D187C1}"/>
    <dgm:cxn modelId="{24B489D1-DDEF-4A97-96A2-7A982BE9745A}" srcId="{59FB991A-415A-4826-B04B-725C0BF9775A}" destId="{32154674-0CCC-47B7-AB7B-0F83859B14C9}" srcOrd="1" destOrd="0" parTransId="{275431BA-7AE5-475A-A3C6-D62AA6E63AFC}" sibTransId="{775E9C13-5864-4169-B32E-457506856070}"/>
    <dgm:cxn modelId="{B4774103-2FDE-43DF-9C38-6AA44227B857}" type="presOf" srcId="{65F8447C-3085-41AC-AAD7-589FC4A22764}" destId="{CAB6E747-8C21-4B50-847F-06BA1392EAC7}" srcOrd="0" destOrd="0" presId="urn:microsoft.com/office/officeart/2005/8/layout/default"/>
    <dgm:cxn modelId="{B0D5016F-0F82-41B0-A3BB-F664B142303D}" type="presOf" srcId="{32154674-0CCC-47B7-AB7B-0F83859B14C9}" destId="{0706DB38-A846-4947-99A0-7D52C137403C}" srcOrd="0" destOrd="0" presId="urn:microsoft.com/office/officeart/2005/8/layout/default"/>
    <dgm:cxn modelId="{F32E6333-009A-4603-991E-04EB093D0B94}" type="presOf" srcId="{E1CB9068-D5CD-483F-B405-08A3F5BB6DF0}" destId="{B0076B7B-B120-4D90-ADB5-006725613274}" srcOrd="0" destOrd="0" presId="urn:microsoft.com/office/officeart/2005/8/layout/default"/>
    <dgm:cxn modelId="{E8B7DB92-EACE-44B1-9DB6-31D74F5CA965}" type="presParOf" srcId="{27A57F2D-8483-4E61-ACFE-F3E9E690B97E}" destId="{B0076B7B-B120-4D90-ADB5-006725613274}" srcOrd="0" destOrd="0" presId="urn:microsoft.com/office/officeart/2005/8/layout/default"/>
    <dgm:cxn modelId="{7AD256A6-11C1-437C-99C6-15D4F903A29E}" type="presParOf" srcId="{27A57F2D-8483-4E61-ACFE-F3E9E690B97E}" destId="{3C20BE36-208F-4676-B67D-649A15BDC97B}" srcOrd="1" destOrd="0" presId="urn:microsoft.com/office/officeart/2005/8/layout/default"/>
    <dgm:cxn modelId="{2FA28EFD-5BA0-4762-A80A-96FE78BD7B6B}" type="presParOf" srcId="{27A57F2D-8483-4E61-ACFE-F3E9E690B97E}" destId="{0706DB38-A846-4947-99A0-7D52C137403C}" srcOrd="2" destOrd="0" presId="urn:microsoft.com/office/officeart/2005/8/layout/default"/>
    <dgm:cxn modelId="{B47B55F1-AA8E-4702-BD68-5981E44D34C9}" type="presParOf" srcId="{27A57F2D-8483-4E61-ACFE-F3E9E690B97E}" destId="{73D0BB5E-C6A2-4B2C-B92D-25C51B8908BC}" srcOrd="3" destOrd="0" presId="urn:microsoft.com/office/officeart/2005/8/layout/default"/>
    <dgm:cxn modelId="{B83FEC86-A35F-4D3A-952C-B7BAB105CE18}" type="presParOf" srcId="{27A57F2D-8483-4E61-ACFE-F3E9E690B97E}" destId="{CAB6E747-8C21-4B50-847F-06BA1392EAC7}" srcOrd="4" destOrd="0" presId="urn:microsoft.com/office/officeart/2005/8/layout/default"/>
  </dgm:cxnLst>
  <dgm:bg>
    <a:solidFill>
      <a:schemeClr val="accent2">
        <a:lumMod val="60000"/>
        <a:lumOff val="40000"/>
      </a:schemeClr>
    </a:solidFill>
  </dgm:bg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76B7B-B120-4D90-ADB5-006725613274}">
      <dsp:nvSpPr>
        <dsp:cNvPr id="0" name=""/>
        <dsp:cNvSpPr/>
      </dsp:nvSpPr>
      <dsp:spPr>
        <a:xfrm>
          <a:off x="1023709" y="1082"/>
          <a:ext cx="2934044" cy="1760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08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</a:t>
          </a:r>
          <a:r>
            <a:rPr lang="ru-RU" sz="2600" kern="1200" dirty="0" smtClean="0"/>
            <a:t>.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Установление</a:t>
          </a:r>
          <a:endParaRPr lang="ru-RU" sz="2600" kern="1200" dirty="0"/>
        </a:p>
      </dsp:txBody>
      <dsp:txXfrm>
        <a:off x="1023709" y="1082"/>
        <a:ext cx="2934044" cy="1760426"/>
      </dsp:txXfrm>
    </dsp:sp>
    <dsp:sp modelId="{0706DB38-A846-4947-99A0-7D52C137403C}">
      <dsp:nvSpPr>
        <dsp:cNvPr id="0" name=""/>
        <dsp:cNvSpPr/>
      </dsp:nvSpPr>
      <dsp:spPr>
        <a:xfrm>
          <a:off x="4251158" y="1082"/>
          <a:ext cx="2934044" cy="1760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2.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Устройство</a:t>
          </a:r>
          <a:endParaRPr lang="ru-RU" sz="2600" kern="1200" dirty="0"/>
        </a:p>
      </dsp:txBody>
      <dsp:txXfrm>
        <a:off x="4251158" y="1082"/>
        <a:ext cx="2934044" cy="1760426"/>
      </dsp:txXfrm>
    </dsp:sp>
    <dsp:sp modelId="{CAB6E747-8C21-4B50-847F-06BA1392EAC7}">
      <dsp:nvSpPr>
        <dsp:cNvPr id="0" name=""/>
        <dsp:cNvSpPr/>
      </dsp:nvSpPr>
      <dsp:spPr>
        <a:xfrm>
          <a:off x="2688045" y="2055997"/>
          <a:ext cx="2934044" cy="1760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3.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Сотворение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</a:t>
          </a:r>
          <a:r>
            <a:rPr lang="en-US" sz="2600" i="1" kern="1200" dirty="0" smtClean="0"/>
            <a:t>constitutio mundi</a:t>
          </a:r>
          <a:r>
            <a:rPr lang="en-US" sz="2600" kern="1200" dirty="0" smtClean="0"/>
            <a:t>)</a:t>
          </a:r>
          <a:endParaRPr lang="ru-RU" sz="2600" kern="1200" dirty="0"/>
        </a:p>
      </dsp:txBody>
      <dsp:txXfrm>
        <a:off x="2688045" y="2055997"/>
        <a:ext cx="2934044" cy="1760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1E34B8-1940-4929-84F8-B473F6F48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96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C977AB5-779E-4DFA-A03D-881E57C6E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33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273DF2-124B-45CE-BA28-E9A051A4BC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86713-A49A-4177-A710-FEB7691AB2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932FF-9FAB-490D-9386-6987489A0F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80CB1-E006-452C-B903-3ACB24972B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5EC07F-5B2A-43CB-B771-97BA4DE78B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AC8F0-F374-47CD-A7D2-669DEB3486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23111-013D-4039-88FA-F1E341BD8D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6BBAF-9543-4612-9EDD-2C1828070A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5D96A-309C-4984-A227-0DA831B11E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59EF1-4713-4390-9411-03DA653CB3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93D25D-5FF4-4627-A6DD-20DD5D5F8A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E668EB-C0B0-427C-86BE-E75333B3F8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Цитата дня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52600"/>
            <a:ext cx="7609656" cy="4844752"/>
          </a:xfrm>
        </p:spPr>
        <p:txBody>
          <a:bodyPr/>
          <a:lstStyle/>
          <a:p>
            <a:r>
              <a:rPr lang="ru-RU" dirty="0"/>
              <a:t>«Я сидел дома и, по обыкновению, не знал, что с собой делать. </a:t>
            </a:r>
            <a:r>
              <a:rPr lang="ru-RU" sz="2800" dirty="0"/>
              <a:t>Чего-то хотелось: не то конституций, не то севрюжины с хреном, не то кого-нибудь ободрать</a:t>
            </a:r>
            <a:r>
              <a:rPr lang="ru-RU" dirty="0"/>
              <a:t>. Ободрать бы сначала, мелькнуло у меня в голове; ободрать, да и в сторону. Да по-нынешнему, так, чтоб ни истцов, ни ответчиков — ничего. Так, мол, само собою случилось, — поди доискивайся! А потом, зарекомендовавши себя благонамеренным, можно и об конституциях на досуге </a:t>
            </a:r>
            <a:r>
              <a:rPr lang="ru-RU" dirty="0" smtClean="0"/>
              <a:t>помечтать».</a:t>
            </a:r>
          </a:p>
          <a:p>
            <a:pPr algn="just"/>
            <a:r>
              <a:rPr lang="ru-RU" i="1" dirty="0" smtClean="0"/>
              <a:t>М.Е. Салтыков-Щедрин (1826 – 1889) – «Культурные люди»</a:t>
            </a:r>
            <a:endParaRPr lang="ru-RU" i="1" dirty="0"/>
          </a:p>
          <a:p>
            <a:endParaRPr lang="ru-RU" b="0" i="1" dirty="0"/>
          </a:p>
        </p:txBody>
      </p:sp>
    </p:spTree>
    <p:extLst>
      <p:ext uri="{BB962C8B-B14F-4D97-AF65-F5344CB8AC3E}">
        <p14:creationId xmlns:p14="http://schemas.microsoft.com/office/powerpoint/2010/main" val="20067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Сущностный подход к определению конституции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00200"/>
            <a:ext cx="8291512" cy="4997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   </a:t>
            </a:r>
          </a:p>
          <a:p>
            <a:pPr eaLnBrk="1" hangingPunct="1">
              <a:buFontTx/>
              <a:buNone/>
            </a:pPr>
            <a:endParaRPr lang="ru-RU" dirty="0"/>
          </a:p>
          <a:p>
            <a:pPr algn="just" eaLnBrk="1" hangingPunct="1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Конституция – это базовый акт (совокупность актов) государства, устанавливающий </a:t>
            </a:r>
            <a:r>
              <a:rPr lang="ru-RU" sz="2800" b="1" i="1" dirty="0" smtClean="0">
                <a:solidFill>
                  <a:srgbClr val="002060"/>
                </a:solidFill>
              </a:rPr>
              <a:t>такие основы организации и жизнедеятельности</a:t>
            </a:r>
            <a:r>
              <a:rPr lang="ru-RU" sz="2800" dirty="0" smtClean="0">
                <a:solidFill>
                  <a:srgbClr val="002060"/>
                </a:solidFill>
              </a:rPr>
              <a:t> страны, которые обеспечивают </a:t>
            </a:r>
            <a:r>
              <a:rPr lang="ru-RU" sz="2800" b="1" i="1" dirty="0" smtClean="0">
                <a:solidFill>
                  <a:srgbClr val="002060"/>
                </a:solidFill>
              </a:rPr>
              <a:t>права личности, гарантируют правовое ограничение публичной власти и подконтрольность государства обществу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spc="3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Два понимания сущности конституции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1600200"/>
            <a:ext cx="4316412" cy="4525963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1. Реально существующее положение вещей, закрепляемое тем, кто политически сильнее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(конституция как фиксатор сущего)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244975" cy="4525963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2. Национальный консенсус, или общественный договор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(конституция как договор о правилах взаимоотношений общества с государством, чья власть ограничена этим договором – конституцией)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Конституция в первом понимании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ru-RU" u="sng" dirty="0" smtClean="0"/>
          </a:p>
          <a:p>
            <a:pPr eaLnBrk="1" hangingPunct="1"/>
            <a:endParaRPr lang="ru-RU" u="sng" dirty="0"/>
          </a:p>
          <a:p>
            <a:pPr eaLnBrk="1" hangingPunct="1"/>
            <a:r>
              <a:rPr lang="ru-RU" u="sng" dirty="0" smtClean="0">
                <a:solidFill>
                  <a:srgbClr val="002060"/>
                </a:solidFill>
              </a:rPr>
              <a:t>Ф. Лассаль</a:t>
            </a:r>
            <a:r>
              <a:rPr lang="ru-RU" dirty="0" smtClean="0">
                <a:solidFill>
                  <a:srgbClr val="002060"/>
                </a:solidFill>
              </a:rPr>
              <a:t>: Конституция – это существующие в стране </a:t>
            </a:r>
            <a:r>
              <a:rPr lang="ru-RU" b="1" dirty="0" smtClean="0">
                <a:solidFill>
                  <a:srgbClr val="002060"/>
                </a:solidFill>
              </a:rPr>
              <a:t>фактические отношения силы.</a:t>
            </a:r>
            <a:endParaRPr lang="ru-RU" dirty="0" smtClean="0">
              <a:solidFill>
                <a:srgbClr val="002060"/>
              </a:solidFill>
            </a:endParaRPr>
          </a:p>
          <a:p>
            <a:pPr eaLnBrk="1" hangingPunct="1"/>
            <a:endParaRPr lang="ru-RU" u="sng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u="sng" dirty="0" smtClean="0">
                <a:solidFill>
                  <a:srgbClr val="002060"/>
                </a:solidFill>
              </a:rPr>
              <a:t>В.И. Ленин</a:t>
            </a:r>
            <a:r>
              <a:rPr lang="ru-RU" dirty="0" smtClean="0">
                <a:solidFill>
                  <a:srgbClr val="002060"/>
                </a:solidFill>
              </a:rPr>
              <a:t>: Сущность конституции в том, что она выражает </a:t>
            </a:r>
            <a:r>
              <a:rPr lang="ru-RU" b="1" dirty="0" smtClean="0">
                <a:solidFill>
                  <a:srgbClr val="002060"/>
                </a:solidFill>
              </a:rPr>
              <a:t>действительное соотношение сил в классовой борьбе.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5791200" cy="828010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Конституция во втором понимании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91264" cy="5544616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200" b="1" u="sng" dirty="0" smtClean="0">
                <a:solidFill>
                  <a:srgbClr val="002060"/>
                </a:solidFill>
              </a:rPr>
              <a:t>Ж.-</a:t>
            </a:r>
            <a:r>
              <a:rPr lang="ru-RU" sz="2200" b="1" u="sng" dirty="0" err="1" smtClean="0">
                <a:solidFill>
                  <a:srgbClr val="002060"/>
                </a:solidFill>
              </a:rPr>
              <a:t>Ж.Руссо</a:t>
            </a:r>
            <a:r>
              <a:rPr lang="ru-RU" sz="2200" b="1" dirty="0" smtClean="0">
                <a:solidFill>
                  <a:srgbClr val="002060"/>
                </a:solidFill>
              </a:rPr>
              <a:t>: </a:t>
            </a:r>
          </a:p>
          <a:p>
            <a:pPr algn="just" eaLnBrk="1" hangingPunct="1">
              <a:lnSpc>
                <a:spcPct val="75000"/>
              </a:lnSpc>
              <a:spcBef>
                <a:spcPts val="100"/>
              </a:spcBef>
            </a:pPr>
            <a:r>
              <a:rPr lang="ru-RU" sz="2200" b="0" dirty="0" smtClean="0">
                <a:solidFill>
                  <a:srgbClr val="002060"/>
                </a:solidFill>
              </a:rPr>
              <a:t>«Раз ни один человек не имеет естественной власти над себе подобными и поскольку сила не создает никакого права, то выходит, что </a:t>
            </a:r>
            <a:r>
              <a:rPr lang="ru-RU" sz="2200" b="0" i="1" dirty="0" smtClean="0">
                <a:solidFill>
                  <a:srgbClr val="002060"/>
                </a:solidFill>
              </a:rPr>
              <a:t>основою любой законной власти среди людей могут быть только соглашения</a:t>
            </a:r>
            <a:r>
              <a:rPr lang="ru-RU" sz="2200" b="0" dirty="0" smtClean="0">
                <a:solidFill>
                  <a:srgbClr val="002060"/>
                </a:solidFill>
              </a:rPr>
              <a:t>».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200" dirty="0" smtClean="0">
                <a:solidFill>
                  <a:srgbClr val="002060"/>
                </a:solidFill>
              </a:rPr>
              <a:t>Но не всякое соглашение допустимо: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200" b="0" dirty="0" smtClean="0">
                <a:solidFill>
                  <a:srgbClr val="002060"/>
                </a:solidFill>
              </a:rPr>
              <a:t>     «</a:t>
            </a:r>
            <a:r>
              <a:rPr lang="ru-RU" sz="2200" dirty="0" smtClean="0">
                <a:solidFill>
                  <a:srgbClr val="002060"/>
                </a:solidFill>
              </a:rPr>
              <a:t>Отказаться от своей свободы – это значит отречься от своего человеческого достоинства</a:t>
            </a:r>
            <a:r>
              <a:rPr lang="ru-RU" sz="2200" b="0" dirty="0" smtClean="0">
                <a:solidFill>
                  <a:srgbClr val="002060"/>
                </a:solidFill>
              </a:rPr>
              <a:t>, от прав человеческой природы, даже от ее обязанностей».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200" b="0" dirty="0" smtClean="0">
                <a:solidFill>
                  <a:srgbClr val="002060"/>
                </a:solidFill>
              </a:rPr>
              <a:t>«Найти такую </a:t>
            </a:r>
            <a:r>
              <a:rPr lang="ru-RU" sz="2200" b="0" i="1" dirty="0" smtClean="0">
                <a:solidFill>
                  <a:srgbClr val="002060"/>
                </a:solidFill>
              </a:rPr>
              <a:t>форму ассоциации</a:t>
            </a:r>
            <a:r>
              <a:rPr lang="ru-RU" sz="2200" b="0" dirty="0" smtClean="0">
                <a:solidFill>
                  <a:srgbClr val="002060"/>
                </a:solidFill>
              </a:rPr>
              <a:t>, которая защищает и </a:t>
            </a:r>
            <a:r>
              <a:rPr lang="ru-RU" sz="2200" b="0" i="1" dirty="0" smtClean="0">
                <a:solidFill>
                  <a:srgbClr val="002060"/>
                </a:solidFill>
              </a:rPr>
              <a:t>ограждает всею общею силою личность и имущество </a:t>
            </a:r>
            <a:r>
              <a:rPr lang="ru-RU" sz="2200" b="0" dirty="0" smtClean="0">
                <a:solidFill>
                  <a:srgbClr val="002060"/>
                </a:solidFill>
              </a:rPr>
              <a:t>каждого из членов ассоциации, и благодаря которой каждый, соединяясь со всеми, подчиняется, однако, только самому себе и остается столь же свободным, как и прежде. Такова основная задача, которую разрешает </a:t>
            </a:r>
            <a:r>
              <a:rPr lang="ru-RU" sz="2200" dirty="0" smtClean="0">
                <a:solidFill>
                  <a:srgbClr val="002060"/>
                </a:solidFill>
              </a:rPr>
              <a:t>Общественный договор</a:t>
            </a:r>
            <a:r>
              <a:rPr lang="ru-RU" sz="2200" b="0" dirty="0" smtClean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917503"/>
            <a:ext cx="972928" cy="94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5791200" cy="11521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Поиски Определения </a:t>
            </a:r>
            <a:r>
              <a:rPr lang="ru-RU" sz="2800" b="1" dirty="0"/>
              <a:t>конституционализма</a:t>
            </a:r>
            <a:endParaRPr lang="ru-RU" sz="2800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Верховенство </a:t>
            </a:r>
            <a:r>
              <a:rPr lang="ru-RU" sz="2000" b="1" dirty="0">
                <a:solidFill>
                  <a:srgbClr val="002060"/>
                </a:solidFill>
              </a:rPr>
              <a:t>конституции над всеми иными </a:t>
            </a:r>
            <a:r>
              <a:rPr lang="ru-RU" sz="2000" b="1" dirty="0" smtClean="0">
                <a:solidFill>
                  <a:srgbClr val="002060"/>
                </a:solidFill>
              </a:rPr>
              <a:t>актами. </a:t>
            </a:r>
            <a:r>
              <a:rPr lang="ru-RU" sz="2000" b="0" dirty="0" smtClean="0">
                <a:solidFill>
                  <a:srgbClr val="002060"/>
                </a:solidFill>
              </a:rPr>
              <a:t>– </a:t>
            </a:r>
            <a:r>
              <a:rPr lang="ru-RU" sz="2000" b="0" i="1" dirty="0" smtClean="0">
                <a:solidFill>
                  <a:srgbClr val="002060"/>
                </a:solidFill>
              </a:rPr>
              <a:t>Отцы-основатели США.</a:t>
            </a:r>
          </a:p>
          <a:p>
            <a:pPr algn="just">
              <a:lnSpc>
                <a:spcPct val="120000"/>
              </a:lnSpc>
            </a:pPr>
            <a:r>
              <a:rPr lang="ru-RU" sz="2000" i="1" dirty="0" smtClean="0">
                <a:solidFill>
                  <a:srgbClr val="002060"/>
                </a:solidFill>
              </a:rPr>
              <a:t>В </a:t>
            </a:r>
            <a:r>
              <a:rPr lang="ru-RU" sz="2000" i="1" dirty="0">
                <a:solidFill>
                  <a:srgbClr val="002060"/>
                </a:solidFill>
              </a:rPr>
              <a:t>узком </a:t>
            </a:r>
            <a:r>
              <a:rPr lang="ru-RU" sz="2000" i="1" dirty="0" smtClean="0">
                <a:solidFill>
                  <a:srgbClr val="002060"/>
                </a:solidFill>
              </a:rPr>
              <a:t>смысле: </a:t>
            </a:r>
            <a:r>
              <a:rPr lang="ru-RU" sz="2000" b="1" dirty="0" smtClean="0">
                <a:solidFill>
                  <a:srgbClr val="002060"/>
                </a:solidFill>
              </a:rPr>
              <a:t>Система </a:t>
            </a:r>
            <a:r>
              <a:rPr lang="ru-RU" sz="2000" b="1" dirty="0">
                <a:solidFill>
                  <a:srgbClr val="002060"/>
                </a:solidFill>
              </a:rPr>
              <a:t>знаний о фундаментальных ценностях демократии. </a:t>
            </a:r>
            <a:r>
              <a:rPr lang="ru-RU" sz="2000" i="1" dirty="0" smtClean="0">
                <a:solidFill>
                  <a:srgbClr val="002060"/>
                </a:solidFill>
              </a:rPr>
              <a:t>В широком смысле: </a:t>
            </a:r>
            <a:r>
              <a:rPr lang="ru-RU" sz="2000" b="1" dirty="0" smtClean="0">
                <a:solidFill>
                  <a:srgbClr val="002060"/>
                </a:solidFill>
              </a:rPr>
              <a:t>Теория </a:t>
            </a:r>
            <a:r>
              <a:rPr lang="ru-RU" sz="2000" b="1" dirty="0">
                <a:solidFill>
                  <a:srgbClr val="002060"/>
                </a:solidFill>
              </a:rPr>
              <a:t>конституции, история и практика развития </a:t>
            </a:r>
            <a:r>
              <a:rPr lang="ru-RU" sz="2000" b="1" dirty="0" smtClean="0">
                <a:solidFill>
                  <a:srgbClr val="002060"/>
                </a:solidFill>
              </a:rPr>
              <a:t>страны, </a:t>
            </a:r>
            <a:r>
              <a:rPr lang="ru-RU" sz="2000" b="1" dirty="0">
                <a:solidFill>
                  <a:srgbClr val="002060"/>
                </a:solidFill>
              </a:rPr>
              <a:t>группы стран и мирового </a:t>
            </a:r>
            <a:r>
              <a:rPr lang="ru-RU" sz="2000" b="1" dirty="0" smtClean="0">
                <a:solidFill>
                  <a:srgbClr val="002060"/>
                </a:solidFill>
              </a:rPr>
              <a:t>сообщества </a:t>
            </a:r>
            <a:r>
              <a:rPr lang="ru-RU" sz="2000" b="0" i="1" dirty="0" smtClean="0">
                <a:solidFill>
                  <a:srgbClr val="002060"/>
                </a:solidFill>
              </a:rPr>
              <a:t>– И.М</a:t>
            </a:r>
            <a:r>
              <a:rPr lang="ru-RU" sz="2000" b="0" i="1" dirty="0">
                <a:solidFill>
                  <a:srgbClr val="002060"/>
                </a:solidFill>
              </a:rPr>
              <a:t>. Степанов. </a:t>
            </a:r>
            <a:endParaRPr lang="ru-RU" sz="2000" b="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«Конституционализм – это ограничение государственной власти в интересах общественного спокойствия. Он стремится охладить текущие страсти, не угрожая эффективности управления» </a:t>
            </a:r>
            <a:r>
              <a:rPr lang="ru-RU" sz="2000" b="0" dirty="0" smtClean="0">
                <a:solidFill>
                  <a:srgbClr val="002060"/>
                </a:solidFill>
              </a:rPr>
              <a:t>– </a:t>
            </a:r>
            <a:r>
              <a:rPr lang="ru-RU" sz="2000" b="0" i="1" dirty="0" smtClean="0">
                <a:solidFill>
                  <a:srgbClr val="002060"/>
                </a:solidFill>
              </a:rPr>
              <a:t>А. Шайо (венгерский юрист)</a:t>
            </a:r>
          </a:p>
          <a:p>
            <a:pPr algn="just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Политико-правовой режим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b="0" i="1" dirty="0" smtClean="0">
                <a:solidFill>
                  <a:srgbClr val="002060"/>
                </a:solidFill>
              </a:rPr>
              <a:t>– Л.В. Сонина.</a:t>
            </a:r>
          </a:p>
          <a:p>
            <a:pPr algn="just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Современная философия права </a:t>
            </a:r>
            <a:r>
              <a:rPr lang="ru-RU" sz="2000" b="0" i="1" dirty="0" smtClean="0">
                <a:solidFill>
                  <a:srgbClr val="002060"/>
                </a:solidFill>
              </a:rPr>
              <a:t>– В.И. Крусс.</a:t>
            </a:r>
          </a:p>
          <a:p>
            <a:pPr algn="just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Набор универсальных принципов, характерных для конституционных и демократических государств </a:t>
            </a:r>
            <a:r>
              <a:rPr lang="ru-RU" sz="2000" b="0" i="1" dirty="0" smtClean="0">
                <a:solidFill>
                  <a:srgbClr val="002060"/>
                </a:solidFill>
              </a:rPr>
              <a:t>– О.Е. Кутафин</a:t>
            </a:r>
          </a:p>
          <a:p>
            <a:pPr algn="just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Метод инструментального разрешения социального конфликта в обществе </a:t>
            </a:r>
            <a:r>
              <a:rPr lang="ru-RU" sz="2000" b="0" i="1" dirty="0" smtClean="0">
                <a:solidFill>
                  <a:srgbClr val="002060"/>
                </a:solidFill>
              </a:rPr>
              <a:t>– А.Н. Медушевский.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dirty="0" smtClean="0"/>
              <a:t>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Поиски Определения </a:t>
            </a:r>
            <a:r>
              <a:rPr lang="ru-RU" sz="2800" b="1" dirty="0"/>
              <a:t>конституционализма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/>
          <a:lstStyle/>
          <a:p>
            <a:pPr lvl="0" algn="just">
              <a:lnSpc>
                <a:spcPct val="120000"/>
              </a:lnSpc>
              <a:buClr>
                <a:srgbClr val="F3A447"/>
              </a:buClr>
            </a:pPr>
            <a:r>
              <a:rPr lang="ru-RU" sz="1800" b="1" dirty="0" smtClean="0">
                <a:solidFill>
                  <a:srgbClr val="002060"/>
                </a:solidFill>
              </a:rPr>
              <a:t>«Инструменты, устройства государства, которые ограничивают власть правящих и дают режиму правителей его моральный авторитет» </a:t>
            </a:r>
            <a:r>
              <a:rPr lang="ru-RU" sz="1800" b="0" dirty="0" smtClean="0">
                <a:solidFill>
                  <a:srgbClr val="002060"/>
                </a:solidFill>
              </a:rPr>
              <a:t>– </a:t>
            </a:r>
            <a:r>
              <a:rPr lang="ru-RU" sz="1800" b="0" i="1" dirty="0" smtClean="0">
                <a:solidFill>
                  <a:srgbClr val="002060"/>
                </a:solidFill>
              </a:rPr>
              <a:t>Дж. Олдер (британский юрист)</a:t>
            </a:r>
          </a:p>
          <a:p>
            <a:pPr lvl="0" algn="just">
              <a:lnSpc>
                <a:spcPct val="120000"/>
              </a:lnSpc>
              <a:buClr>
                <a:srgbClr val="F3A447"/>
              </a:buClr>
            </a:pPr>
            <a:r>
              <a:rPr lang="ru-RU" sz="1800" b="1" dirty="0" smtClean="0">
                <a:solidFill>
                  <a:srgbClr val="002060"/>
                </a:solidFill>
              </a:rPr>
              <a:t>«</a:t>
            </a:r>
            <a:r>
              <a:rPr lang="ru-RU" sz="1800" b="1" dirty="0">
                <a:solidFill>
                  <a:srgbClr val="002060"/>
                </a:solidFill>
              </a:rPr>
              <a:t>Конституционализм – это система представлений и идей о развитом демократическом государственном строе, основанном на конституции. Это понятие включает также систему общественных отношений, основанных на конституции, в которой закреплены такие ценности, как полновластие народа, ограниченное вмешательство государства в дела общества, приоритет прав человека в обществе и государстве» 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0" dirty="0" smtClean="0">
                <a:solidFill>
                  <a:srgbClr val="002060"/>
                </a:solidFill>
              </a:rPr>
              <a:t>– </a:t>
            </a:r>
            <a:r>
              <a:rPr lang="ru-RU" sz="1800" b="0" i="1" dirty="0">
                <a:solidFill>
                  <a:srgbClr val="002060"/>
                </a:solidFill>
              </a:rPr>
              <a:t>Учебник Виноградова, Васильевой, Мазаева. </a:t>
            </a:r>
            <a:endParaRPr lang="ru-RU" sz="1800" b="0" i="1" dirty="0" smtClean="0">
              <a:solidFill>
                <a:srgbClr val="002060"/>
              </a:solidFill>
            </a:endParaRPr>
          </a:p>
          <a:p>
            <a:pPr lvl="0" algn="just">
              <a:lnSpc>
                <a:spcPct val="120000"/>
              </a:lnSpc>
              <a:buClr>
                <a:srgbClr val="F3A447"/>
              </a:buClr>
            </a:pPr>
            <a:r>
              <a:rPr lang="ru-RU" sz="1800" b="1" dirty="0" smtClean="0">
                <a:solidFill>
                  <a:srgbClr val="002060"/>
                </a:solidFill>
              </a:rPr>
              <a:t>Нельзя дать исчерпывающего определения конституционализма </a:t>
            </a:r>
            <a:r>
              <a:rPr lang="ru-RU" sz="1800" b="0" dirty="0" smtClean="0">
                <a:solidFill>
                  <a:srgbClr val="002060"/>
                </a:solidFill>
              </a:rPr>
              <a:t>–</a:t>
            </a:r>
            <a:r>
              <a:rPr lang="ru-RU" sz="1800" b="0" i="1" dirty="0" smtClean="0">
                <a:solidFill>
                  <a:srgbClr val="002060"/>
                </a:solidFill>
              </a:rPr>
              <a:t> О.Е. Кутафин, А.Шайо</a:t>
            </a:r>
            <a:endParaRPr lang="ru-RU" sz="1800" b="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6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Определение конституционализма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2841104"/>
          </a:xfrm>
          <a:ln w="57150">
            <a:solidFill>
              <a:srgbClr val="D80702"/>
            </a:solidFill>
          </a:ln>
        </p:spPr>
        <p:txBody>
          <a:bodyPr>
            <a:normAutofit lnSpcReduction="10000"/>
          </a:bodyPr>
          <a:lstStyle/>
          <a:p>
            <a:pPr marL="273050" lvl="0" indent="0" algn="just">
              <a:lnSpc>
                <a:spcPct val="130000"/>
              </a:lnSpc>
              <a:buClr>
                <a:srgbClr val="F3A447"/>
              </a:buCl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Конституционализм </a:t>
            </a:r>
            <a:r>
              <a:rPr lang="ru-RU" sz="2400" b="1" dirty="0">
                <a:solidFill>
                  <a:srgbClr val="002060"/>
                </a:solidFill>
              </a:rPr>
              <a:t>– это идея и реализуемая на ее основе практика </a:t>
            </a:r>
            <a:r>
              <a:rPr lang="ru-RU" sz="2400" b="1" i="1" dirty="0">
                <a:solidFill>
                  <a:srgbClr val="002060"/>
                </a:solidFill>
              </a:rPr>
              <a:t>конституционного ограничения государственной власти </a:t>
            </a:r>
            <a:r>
              <a:rPr lang="ru-RU" sz="2400" b="1" dirty="0">
                <a:solidFill>
                  <a:srgbClr val="002060"/>
                </a:solidFill>
              </a:rPr>
              <a:t>в целях обеспечения равной возможности каждому человеку обладать правами, пользоваться ими и защищать их.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2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Конституционная идеология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Нет ли здесь противоречия с конституционным запретом (ст.13 Конституции РФ) государственной, обязательной идеологии?</a:t>
            </a:r>
          </a:p>
          <a:p>
            <a:pPr algn="ctr" eaLnBrk="1" hangingPunct="1">
              <a:buFontTx/>
              <a:buNone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5791200" cy="11160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Конституционный строй. дефиниции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20652"/>
            <a:ext cx="8363272" cy="54207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>
                <a:solidFill>
                  <a:srgbClr val="002060"/>
                </a:solidFill>
              </a:rPr>
              <a:t>«Конституционный строй – это </a:t>
            </a:r>
            <a:r>
              <a:rPr lang="ru-RU" i="1" dirty="0">
                <a:solidFill>
                  <a:srgbClr val="002060"/>
                </a:solidFill>
              </a:rPr>
              <a:t>такое устройство </a:t>
            </a:r>
            <a:r>
              <a:rPr lang="ru-RU" dirty="0">
                <a:solidFill>
                  <a:srgbClr val="002060"/>
                </a:solidFill>
              </a:rPr>
              <a:t>общества и государства, </a:t>
            </a:r>
            <a:r>
              <a:rPr lang="ru-RU" i="1" dirty="0">
                <a:solidFill>
                  <a:srgbClr val="002060"/>
                </a:solidFill>
              </a:rPr>
              <a:t>при котором </a:t>
            </a:r>
            <a:r>
              <a:rPr lang="ru-RU" dirty="0">
                <a:solidFill>
                  <a:srgbClr val="002060"/>
                </a:solidFill>
              </a:rPr>
              <a:t>государство является правовым (конституционным), а общество является гражданским» </a:t>
            </a:r>
            <a:r>
              <a:rPr lang="ru-RU" b="0" dirty="0">
                <a:solidFill>
                  <a:srgbClr val="002060"/>
                </a:solidFill>
              </a:rPr>
              <a:t>(</a:t>
            </a:r>
            <a:r>
              <a:rPr lang="ru-RU" b="0" i="1" dirty="0">
                <a:solidFill>
                  <a:srgbClr val="002060"/>
                </a:solidFill>
              </a:rPr>
              <a:t>Уч. </a:t>
            </a:r>
            <a:r>
              <a:rPr lang="ru-RU" b="0" i="1" u="sng" dirty="0" err="1">
                <a:solidFill>
                  <a:srgbClr val="002060"/>
                </a:solidFill>
              </a:rPr>
              <a:t>Нарутто</a:t>
            </a:r>
            <a:r>
              <a:rPr lang="ru-RU" b="0" i="1" u="sng" dirty="0">
                <a:solidFill>
                  <a:srgbClr val="002060"/>
                </a:solidFill>
              </a:rPr>
              <a:t>, </a:t>
            </a:r>
            <a:r>
              <a:rPr lang="ru-RU" b="0" i="1" u="sng" dirty="0" err="1">
                <a:solidFill>
                  <a:srgbClr val="002060"/>
                </a:solidFill>
              </a:rPr>
              <a:t>Таева</a:t>
            </a:r>
            <a:r>
              <a:rPr lang="ru-RU" b="0" i="1" u="sng" dirty="0">
                <a:solidFill>
                  <a:srgbClr val="002060"/>
                </a:solidFill>
              </a:rPr>
              <a:t>, </a:t>
            </a:r>
            <a:r>
              <a:rPr lang="ru-RU" b="0" i="1" u="sng" dirty="0" err="1">
                <a:solidFill>
                  <a:srgbClr val="002060"/>
                </a:solidFill>
              </a:rPr>
              <a:t>Шугрина</a:t>
            </a:r>
            <a:r>
              <a:rPr lang="ru-RU" b="0" dirty="0">
                <a:solidFill>
                  <a:srgbClr val="002060"/>
                </a:solidFill>
              </a:rPr>
              <a:t>)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***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«…</a:t>
            </a:r>
            <a:r>
              <a:rPr lang="ru-RU" i="1" dirty="0">
                <a:solidFill>
                  <a:srgbClr val="002060"/>
                </a:solidFill>
              </a:rPr>
              <a:t>такое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устройство</a:t>
            </a:r>
            <a:r>
              <a:rPr lang="ru-RU" dirty="0">
                <a:solidFill>
                  <a:srgbClr val="002060"/>
                </a:solidFill>
              </a:rPr>
              <a:t> государства и гражданского общества</a:t>
            </a:r>
            <a:r>
              <a:rPr lang="ru-RU" i="1" dirty="0">
                <a:solidFill>
                  <a:srgbClr val="002060"/>
                </a:solidFill>
              </a:rPr>
              <a:t>, при котором</a:t>
            </a:r>
            <a:r>
              <a:rPr lang="ru-RU" dirty="0">
                <a:solidFill>
                  <a:srgbClr val="002060"/>
                </a:solidFill>
              </a:rPr>
              <a:t> обеспечивается господство права, государство имеет демократический правовой характер, а человек, его права и свободы признаются высшей ценностью и их соблюдение и защиты – основной обязанностью государства» </a:t>
            </a:r>
            <a:r>
              <a:rPr lang="ru-RU" b="0" dirty="0">
                <a:solidFill>
                  <a:srgbClr val="002060"/>
                </a:solidFill>
              </a:rPr>
              <a:t>(</a:t>
            </a:r>
            <a:r>
              <a:rPr lang="ru-RU" b="0" i="1" dirty="0">
                <a:solidFill>
                  <a:srgbClr val="002060"/>
                </a:solidFill>
              </a:rPr>
              <a:t>Уч. под ред. </a:t>
            </a:r>
            <a:r>
              <a:rPr lang="ru-RU" b="0" i="1" u="sng" dirty="0">
                <a:solidFill>
                  <a:srgbClr val="002060"/>
                </a:solidFill>
              </a:rPr>
              <a:t>Фадеева</a:t>
            </a:r>
            <a:r>
              <a:rPr lang="ru-RU" b="0" dirty="0" smtClean="0">
                <a:solidFill>
                  <a:srgbClr val="002060"/>
                </a:solidFill>
              </a:rPr>
              <a:t>)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***</a:t>
            </a:r>
            <a:endParaRPr lang="ru-RU" dirty="0">
              <a:solidFill>
                <a:srgbClr val="002060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altLang="zh-CN" b="0" dirty="0" smtClean="0">
                <a:solidFill>
                  <a:srgbClr val="002060"/>
                </a:solidFill>
              </a:rPr>
              <a:t>Конституционный строй</a:t>
            </a:r>
            <a:r>
              <a:rPr lang="ru-RU" altLang="zh-CN" b="0" i="1" dirty="0" smtClean="0">
                <a:solidFill>
                  <a:srgbClr val="002060"/>
                </a:solidFill>
              </a:rPr>
              <a:t> </a:t>
            </a:r>
            <a:r>
              <a:rPr lang="ru-RU" altLang="zh-CN" b="0" dirty="0" smtClean="0">
                <a:solidFill>
                  <a:srgbClr val="002060"/>
                </a:solidFill>
              </a:rPr>
              <a:t>– «</a:t>
            </a:r>
            <a:r>
              <a:rPr lang="ru-RU" altLang="zh-CN" i="1" dirty="0" smtClean="0">
                <a:solidFill>
                  <a:srgbClr val="002060"/>
                </a:solidFill>
              </a:rPr>
              <a:t>способ организации </a:t>
            </a:r>
            <a:r>
              <a:rPr lang="ru-RU" altLang="zh-CN" b="0" dirty="0" smtClean="0">
                <a:solidFill>
                  <a:srgbClr val="002060"/>
                </a:solidFill>
              </a:rPr>
              <a:t>политической власти (государственной, прежде всего), основанной на системе ценностей, ядром которых являются идеи конституционализма» (</a:t>
            </a:r>
            <a:r>
              <a:rPr lang="ru-RU" altLang="zh-CN" b="0" i="1" dirty="0" smtClean="0">
                <a:solidFill>
                  <a:srgbClr val="002060"/>
                </a:solidFill>
              </a:rPr>
              <a:t>Уч. </a:t>
            </a:r>
            <a:r>
              <a:rPr lang="ru-RU" altLang="zh-CN" b="0" i="1" u="sng" dirty="0" smtClean="0">
                <a:solidFill>
                  <a:srgbClr val="002060"/>
                </a:solidFill>
              </a:rPr>
              <a:t>Васильева, Виноградов, Мазаев</a:t>
            </a:r>
            <a:r>
              <a:rPr lang="ru-RU" altLang="zh-CN" b="0" dirty="0" smtClean="0">
                <a:solidFill>
                  <a:srgbClr val="002060"/>
                </a:solidFill>
              </a:rPr>
              <a:t>)</a:t>
            </a:r>
          </a:p>
          <a:p>
            <a:pPr algn="ctr" eaLnBrk="1" hangingPunct="1">
              <a:buFontTx/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57" y="6093296"/>
            <a:ext cx="791071" cy="76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>
            <a:normAutofit/>
          </a:bodyPr>
          <a:lstStyle/>
          <a:p>
            <a:r>
              <a:rPr lang="ru-RU" dirty="0"/>
              <a:t>Классификация конституций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2800" dirty="0" smtClean="0">
              <a:solidFill>
                <a:srgbClr val="000000"/>
              </a:solidFill>
            </a:endParaRPr>
          </a:p>
          <a:p>
            <a:pPr lvl="0"/>
            <a:r>
              <a:rPr lang="ru-RU" sz="2800" dirty="0" smtClean="0">
                <a:solidFill>
                  <a:srgbClr val="000000"/>
                </a:solidFill>
              </a:rPr>
              <a:t>1</a:t>
            </a:r>
            <a:r>
              <a:rPr lang="ru-RU" sz="2800" dirty="0">
                <a:solidFill>
                  <a:srgbClr val="000000"/>
                </a:solidFill>
              </a:rPr>
              <a:t>. По степени реальности</a:t>
            </a:r>
          </a:p>
          <a:p>
            <a:pPr lvl="0"/>
            <a:r>
              <a:rPr lang="ru-RU" sz="2800" dirty="0">
                <a:solidFill>
                  <a:srgbClr val="000000"/>
                </a:solidFill>
              </a:rPr>
              <a:t>2. По типу оформления</a:t>
            </a:r>
          </a:p>
          <a:p>
            <a:pPr lvl="0"/>
            <a:r>
              <a:rPr lang="ru-RU" sz="2800" dirty="0">
                <a:solidFill>
                  <a:srgbClr val="000000"/>
                </a:solidFill>
              </a:rPr>
              <a:t>3. По способу принятия</a:t>
            </a:r>
          </a:p>
          <a:p>
            <a:pPr lvl="0"/>
            <a:r>
              <a:rPr lang="ru-RU" sz="2800" dirty="0">
                <a:solidFill>
                  <a:srgbClr val="000000"/>
                </a:solidFill>
              </a:rPr>
              <a:t>4. По способу изменения</a:t>
            </a:r>
          </a:p>
          <a:p>
            <a:pPr lvl="0"/>
            <a:r>
              <a:rPr lang="ru-RU" sz="2800" dirty="0">
                <a:solidFill>
                  <a:srgbClr val="000000"/>
                </a:solidFill>
              </a:rPr>
              <a:t>5. По сроку </a:t>
            </a:r>
            <a:r>
              <a:rPr lang="ru-RU" sz="2800" dirty="0" smtClean="0">
                <a:solidFill>
                  <a:srgbClr val="000000"/>
                </a:solidFill>
              </a:rPr>
              <a:t>действия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9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Цитата дня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Не в силах никакая </a:t>
            </a:r>
            <a:r>
              <a:rPr lang="ru-RU" sz="3200" dirty="0" smtClean="0"/>
              <a:t>конституция</a:t>
            </a:r>
            <a:r>
              <a:rPr lang="ru-RU" sz="3200" dirty="0"/>
              <a:t>,</a:t>
            </a:r>
            <a:br>
              <a:rPr lang="ru-RU" sz="3200" dirty="0"/>
            </a:br>
            <a:r>
              <a:rPr lang="ru-RU" sz="3200" dirty="0"/>
              <a:t>устроить отношенья и дела, </a:t>
            </a:r>
            <a:br>
              <a:rPr lang="ru-RU" sz="3200" dirty="0"/>
            </a:br>
            <a:r>
              <a:rPr lang="ru-RU" sz="3200" dirty="0"/>
              <a:t>чтоб разума и духа проституция </a:t>
            </a:r>
            <a:br>
              <a:rPr lang="ru-RU" sz="3200" dirty="0"/>
            </a:br>
            <a:r>
              <a:rPr lang="ru-RU" sz="3200" dirty="0"/>
              <a:t>постыдной и невыгодной </a:t>
            </a:r>
            <a:r>
              <a:rPr lang="ru-RU" sz="3200" dirty="0" smtClean="0"/>
              <a:t>была!</a:t>
            </a:r>
          </a:p>
          <a:p>
            <a:pPr algn="just"/>
            <a:r>
              <a:rPr lang="ru-RU" i="1" dirty="0" smtClean="0"/>
              <a:t>Игорь Губерман</a:t>
            </a:r>
            <a:r>
              <a:rPr lang="ru-RU" sz="1600" i="1" dirty="0" smtClean="0"/>
              <a:t> (</a:t>
            </a:r>
            <a:r>
              <a:rPr lang="ru-RU" i="1" dirty="0" smtClean="0"/>
              <a:t>писатель, поэт-сатирик) – из цикла «Гарики»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506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5791200" cy="795536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По степени реальности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Реальные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514288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Фиктивные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i="1" dirty="0">
                <a:solidFill>
                  <a:schemeClr val="tx2"/>
                </a:solidFill>
              </a:rPr>
              <a:t>если </a:t>
            </a:r>
            <a:r>
              <a:rPr lang="ru-RU" i="1" dirty="0" smtClean="0">
                <a:solidFill>
                  <a:schemeClr val="tx2"/>
                </a:solidFill>
              </a:rPr>
              <a:t>не соответствуют </a:t>
            </a:r>
            <a:r>
              <a:rPr lang="ru-RU" i="1" dirty="0">
                <a:solidFill>
                  <a:schemeClr val="tx2"/>
                </a:solidFill>
              </a:rPr>
              <a:t>состоянию общества, цивилизационному </a:t>
            </a:r>
            <a:r>
              <a:rPr lang="ru-RU" i="1" dirty="0" smtClean="0">
                <a:solidFill>
                  <a:schemeClr val="tx2"/>
                </a:solidFill>
              </a:rPr>
              <a:t>типу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1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4560"/>
            <a:ext cx="5791200" cy="1038944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По типу оформления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74800"/>
            <a:ext cx="6552728" cy="4525963"/>
          </a:xfrm>
          <a:prstGeom prst="rect">
            <a:avLst/>
          </a:prstGeo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6216" y="1574800"/>
            <a:ext cx="2426568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800" dirty="0" smtClean="0"/>
              <a:t>Фактически </a:t>
            </a:r>
            <a:r>
              <a:rPr lang="ru-RU" sz="1800" dirty="0" err="1" smtClean="0"/>
              <a:t>неконсолидиро</a:t>
            </a:r>
            <a:r>
              <a:rPr lang="ru-RU" sz="1800" dirty="0" smtClean="0"/>
              <a:t>-ванные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196752"/>
            <a:ext cx="22105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Писаные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205980"/>
            <a:ext cx="20665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Неписаные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43608" y="2111152"/>
            <a:ext cx="0" cy="741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87824" y="2111152"/>
            <a:ext cx="792088" cy="237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79512" y="2357030"/>
            <a:ext cx="2088232" cy="1490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Консолидированные</a:t>
            </a:r>
            <a:endParaRPr lang="ru-RU" sz="2000" dirty="0"/>
          </a:p>
        </p:txBody>
      </p:sp>
      <p:sp>
        <p:nvSpPr>
          <p:cNvPr id="13" name="Овал 12"/>
          <p:cNvSpPr/>
          <p:nvPr/>
        </p:nvSpPr>
        <p:spPr>
          <a:xfrm>
            <a:off x="2267744" y="2230016"/>
            <a:ext cx="4248472" cy="1130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Неконсолидированные</a:t>
            </a:r>
          </a:p>
          <a:p>
            <a:pPr algn="ctr"/>
            <a:endParaRPr lang="ru-RU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843808" y="3212976"/>
            <a:ext cx="936104" cy="160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</a:p>
          <a:p>
            <a:pPr algn="ctr"/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148064" y="3182698"/>
            <a:ext cx="1060704" cy="160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</a:p>
          <a:p>
            <a:pPr algn="ctr"/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78080" cy="78338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Консолидированные и неконсолидированные конституции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0060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ОНСОЛИДИРОВАННЫЕ</a:t>
            </a:r>
            <a:r>
              <a:rPr lang="ru-RU" sz="2400" dirty="0" smtClean="0"/>
              <a:t> </a:t>
            </a:r>
            <a:r>
              <a:rPr lang="ru-RU" dirty="0" smtClean="0"/>
              <a:t>– </a:t>
            </a:r>
            <a:r>
              <a:rPr lang="ru-RU" sz="2400" dirty="0" smtClean="0"/>
              <a:t>представленные в виде одного акта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**********</a:t>
            </a:r>
            <a:endParaRPr lang="ru-RU" dirty="0"/>
          </a:p>
          <a:p>
            <a:r>
              <a:rPr lang="ru-RU" sz="2400" dirty="0" smtClean="0">
                <a:solidFill>
                  <a:srgbClr val="002060"/>
                </a:solidFill>
              </a:rPr>
              <a:t>НЕКОНСОЛИДИРОВАННЫЕ</a:t>
            </a:r>
            <a:r>
              <a:rPr lang="ru-RU" dirty="0" smtClean="0"/>
              <a:t> </a:t>
            </a:r>
            <a:r>
              <a:rPr lang="ru-RU" sz="2400" dirty="0" smtClean="0"/>
              <a:t>– представленные </a:t>
            </a:r>
            <a:r>
              <a:rPr lang="ru-RU" sz="2400" dirty="0"/>
              <a:t>в виде нескольких </a:t>
            </a:r>
            <a:r>
              <a:rPr lang="ru-RU" sz="2400" dirty="0" smtClean="0"/>
              <a:t>актов:</a:t>
            </a:r>
          </a:p>
          <a:p>
            <a:r>
              <a:rPr lang="ru-RU" sz="2400" dirty="0" smtClean="0"/>
              <a:t>Тип 1. Ни один акт не выделяется в качестве конституции.</a:t>
            </a:r>
          </a:p>
          <a:p>
            <a:r>
              <a:rPr lang="ru-RU" sz="2400" dirty="0" smtClean="0"/>
              <a:t>Тип 2. Есть акт под названием «конституция» и ряд других актов, имеющих ту же юридическую силу.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1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5791200" cy="7235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i="1" dirty="0" smtClean="0"/>
              <a:t>По способу принятия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7929562" cy="4896544"/>
          </a:xfrm>
        </p:spPr>
        <p:txBody>
          <a:bodyPr>
            <a:normAutofit/>
          </a:bodyPr>
          <a:lstStyle/>
          <a:p>
            <a:pPr eaLnBrk="1" hangingPunct="1"/>
            <a:r>
              <a:rPr lang="ru-RU" i="1" dirty="0" smtClean="0">
                <a:solidFill>
                  <a:srgbClr val="002060"/>
                </a:solidFill>
              </a:rPr>
              <a:t>Народные:</a:t>
            </a:r>
          </a:p>
          <a:p>
            <a:pPr lvl="3" eaLnBrk="1" hangingPunct="1"/>
            <a:r>
              <a:rPr lang="ru-RU" sz="2400" dirty="0" smtClean="0">
                <a:solidFill>
                  <a:srgbClr val="002060"/>
                </a:solidFill>
              </a:rPr>
              <a:t>Учредительное собрание </a:t>
            </a:r>
          </a:p>
          <a:p>
            <a:pPr lvl="3" eaLnBrk="1" hangingPunct="1"/>
            <a:r>
              <a:rPr lang="ru-RU" sz="2400" dirty="0" smtClean="0">
                <a:solidFill>
                  <a:srgbClr val="002060"/>
                </a:solidFill>
              </a:rPr>
              <a:t>Конституционное собрание, конвент (напр. Филадельфийский конвент)</a:t>
            </a:r>
          </a:p>
          <a:p>
            <a:pPr lvl="3" eaLnBrk="1" hangingPunct="1"/>
            <a:r>
              <a:rPr lang="ru-RU" sz="2400" dirty="0" smtClean="0">
                <a:solidFill>
                  <a:srgbClr val="002060"/>
                </a:solidFill>
              </a:rPr>
              <a:t>Парламент (напр. Билль о правах 1689г.)</a:t>
            </a:r>
          </a:p>
          <a:p>
            <a:pPr lvl="3" eaLnBrk="1" hangingPunct="1"/>
            <a:r>
              <a:rPr lang="ru-RU" sz="2400" dirty="0" smtClean="0">
                <a:solidFill>
                  <a:srgbClr val="002060"/>
                </a:solidFill>
              </a:rPr>
              <a:t>Референдум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eaLnBrk="1" hangingPunct="1"/>
            <a:endParaRPr lang="ru-RU" i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i="1" dirty="0" smtClean="0">
                <a:solidFill>
                  <a:srgbClr val="002060"/>
                </a:solidFill>
              </a:rPr>
              <a:t>Октроированные</a:t>
            </a:r>
            <a:r>
              <a:rPr lang="ru-RU" dirty="0" smtClean="0">
                <a:solidFill>
                  <a:srgbClr val="002060"/>
                </a:solidFill>
              </a:rPr>
              <a:t> (дарованные) – </a:t>
            </a:r>
          </a:p>
          <a:p>
            <a:pPr lvl="3" eaLnBrk="1" hangingPunct="1"/>
            <a:r>
              <a:rPr lang="ru-RU" dirty="0" smtClean="0">
                <a:solidFill>
                  <a:srgbClr val="002060"/>
                </a:solidFill>
              </a:rPr>
              <a:t>Например, Основные государственные законы РИ 1906 г.</a:t>
            </a:r>
          </a:p>
          <a:p>
            <a:pPr eaLnBrk="1" hangingPunct="1"/>
            <a:endParaRPr lang="ru-RU" i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i="1" dirty="0" smtClean="0">
                <a:solidFill>
                  <a:srgbClr val="002060"/>
                </a:solidFill>
              </a:rPr>
              <a:t>Принятые чрезвычайными органами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i="1" dirty="0" smtClean="0"/>
              <a:t>По сроку действия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i="1" dirty="0" smtClean="0"/>
          </a:p>
          <a:p>
            <a:pPr eaLnBrk="1" hangingPunct="1"/>
            <a:endParaRPr lang="ru-RU" i="1" dirty="0" smtClean="0"/>
          </a:p>
          <a:p>
            <a:pPr eaLnBrk="1" hangingPunct="1"/>
            <a:endParaRPr lang="ru-RU" i="1" dirty="0" smtClean="0"/>
          </a:p>
          <a:p>
            <a:pPr algn="ctr" eaLnBrk="1" hangingPunct="1">
              <a:buFontTx/>
              <a:buNone/>
            </a:pPr>
            <a:r>
              <a:rPr lang="ru-RU" i="1" dirty="0" smtClean="0"/>
              <a:t>Постоянные</a:t>
            </a:r>
          </a:p>
          <a:p>
            <a:pPr eaLnBrk="1" hangingPunct="1"/>
            <a:endParaRPr lang="ru-RU" dirty="0" smtClean="0"/>
          </a:p>
        </p:txBody>
      </p:sp>
      <p:sp>
        <p:nvSpPr>
          <p:cNvPr id="22532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i="1" dirty="0" smtClean="0"/>
          </a:p>
          <a:p>
            <a:pPr eaLnBrk="1" hangingPunct="1"/>
            <a:endParaRPr lang="ru-RU" i="1" dirty="0" smtClean="0"/>
          </a:p>
          <a:p>
            <a:pPr eaLnBrk="1" hangingPunct="1"/>
            <a:endParaRPr lang="ru-RU" i="1" dirty="0" smtClean="0"/>
          </a:p>
          <a:p>
            <a:pPr algn="ctr" eaLnBrk="1" hangingPunct="1">
              <a:buFontTx/>
              <a:buNone/>
            </a:pPr>
            <a:r>
              <a:rPr lang="ru-RU" i="1" dirty="0" smtClean="0"/>
              <a:t>Временные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07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i="1" dirty="0" smtClean="0"/>
              <a:t>По способу изменения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1600200"/>
            <a:ext cx="3595687" cy="4525963"/>
          </a:xfrm>
        </p:spPr>
        <p:txBody>
          <a:bodyPr/>
          <a:lstStyle/>
          <a:p>
            <a:pPr eaLnBrk="1" hangingPunct="1"/>
            <a:endParaRPr lang="ru-RU" i="1" dirty="0" smtClean="0"/>
          </a:p>
          <a:p>
            <a:pPr eaLnBrk="1" hangingPunct="1"/>
            <a:endParaRPr lang="ru-RU" i="1" dirty="0" smtClean="0"/>
          </a:p>
          <a:p>
            <a:pPr algn="ctr" eaLnBrk="1" hangingPunct="1">
              <a:buFontTx/>
              <a:buNone/>
            </a:pPr>
            <a:endParaRPr lang="ru-RU" i="1" dirty="0" smtClean="0"/>
          </a:p>
          <a:p>
            <a:pPr algn="ctr" eaLnBrk="1" hangingPunct="1">
              <a:buFontTx/>
              <a:buNone/>
            </a:pPr>
            <a:r>
              <a:rPr lang="ru-RU" i="1" dirty="0" smtClean="0"/>
              <a:t>Жесткие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05400" y="1628775"/>
            <a:ext cx="4038600" cy="4525963"/>
          </a:xfrm>
        </p:spPr>
        <p:txBody>
          <a:bodyPr/>
          <a:lstStyle/>
          <a:p>
            <a:pPr eaLnBrk="1" hangingPunct="1"/>
            <a:endParaRPr lang="ru-RU" i="1" dirty="0" smtClean="0"/>
          </a:p>
          <a:p>
            <a:pPr eaLnBrk="1" hangingPunct="1"/>
            <a:endParaRPr lang="ru-RU" i="1" dirty="0" smtClean="0"/>
          </a:p>
          <a:p>
            <a:pPr algn="ctr" eaLnBrk="1" hangingPunct="1">
              <a:buFontTx/>
              <a:buNone/>
            </a:pPr>
            <a:endParaRPr lang="ru-RU" i="1" dirty="0" smtClean="0"/>
          </a:p>
          <a:p>
            <a:pPr algn="ctr" eaLnBrk="1" hangingPunct="1">
              <a:buFontTx/>
              <a:buNone/>
            </a:pPr>
            <a:r>
              <a:rPr lang="ru-RU" i="1" dirty="0" smtClean="0"/>
              <a:t>Гибкие</a:t>
            </a:r>
            <a:r>
              <a:rPr lang="ru-RU" dirty="0" smtClean="0"/>
              <a:t>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Конституционность конституционных поправок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i="1" dirty="0"/>
              <a:t>Л. и З. </a:t>
            </a:r>
            <a:r>
              <a:rPr lang="ru-RU" i="1" dirty="0" err="1" smtClean="0"/>
              <a:t>Гарлицкие</a:t>
            </a:r>
            <a:endParaRPr lang="ru-RU" i="1" dirty="0" smtClean="0"/>
          </a:p>
          <a:p>
            <a:pPr marL="457200" indent="-457200">
              <a:buAutoNum type="arabicPeriod"/>
            </a:pPr>
            <a:r>
              <a:rPr lang="ru-RU" dirty="0" smtClean="0"/>
              <a:t>«Суть принятия поправок к конституции не сводится к ее технической роли и следует отметить также гарантирующую функцию». Такая функция теряет свое значение, если одна партия обладает конституционным большинством.</a:t>
            </a:r>
          </a:p>
          <a:p>
            <a:pPr marL="457200" indent="-457200">
              <a:buAutoNum type="arabicPeriod"/>
            </a:pPr>
            <a:r>
              <a:rPr lang="ru-RU" dirty="0" smtClean="0"/>
              <a:t>«Типичные» поправки применяются тогда, когда необходимо разрешить определенную проблему, но ее разрешение не предполагает нарушения единства (идентичности), связанности конституционного порядка.</a:t>
            </a:r>
          </a:p>
          <a:p>
            <a:pPr marL="457200" indent="-457200">
              <a:buAutoNum type="arabicPeriod"/>
            </a:pPr>
            <a:r>
              <a:rPr lang="ru-RU" dirty="0" smtClean="0"/>
              <a:t>Федеральный конституционный суд (ФРГ) давно принял  решение, что он может оценивать конституционность поправок. Но в теории единого мнения нет.</a:t>
            </a:r>
          </a:p>
          <a:p>
            <a:pPr algn="ctr"/>
            <a:r>
              <a:rPr lang="ru-RU" i="1" dirty="0" smtClean="0"/>
              <a:t>Конъюнктурные решения КС Украины:</a:t>
            </a:r>
          </a:p>
          <a:p>
            <a:pPr algn="just"/>
            <a:r>
              <a:rPr lang="ru-RU" b="0" dirty="0" smtClean="0"/>
              <a:t>В 2008 г. (Ющенко) КС отказался рассматривать конституционность Закона о поправках, сославшись, на то, что они стали частью Конституции. А в 2010 г. (Янукович) КС принял решение о неконституционности Закона о поправках в силу нарушения процедуры его принятия.</a:t>
            </a:r>
          </a:p>
          <a:p>
            <a:endParaRPr lang="ru-RU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83" y="5877272"/>
            <a:ext cx="1014546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79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Проблемы конституционных поправок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0" i="1" dirty="0" err="1"/>
              <a:t>Гарлицкий</a:t>
            </a:r>
            <a:r>
              <a:rPr lang="ru-RU" sz="2800" b="0" i="1" dirty="0"/>
              <a:t> Л., </a:t>
            </a:r>
            <a:r>
              <a:rPr lang="ru-RU" sz="2800" b="0" i="1" dirty="0" err="1"/>
              <a:t>Гарлицкая</a:t>
            </a:r>
            <a:r>
              <a:rPr lang="ru-RU" sz="2800" b="0" i="1" dirty="0"/>
              <a:t> З.А.</a:t>
            </a:r>
            <a:r>
              <a:rPr lang="ru-RU" sz="2800" b="0" dirty="0"/>
              <a:t> Неконституционные поправки к конституции: существует ли проблема и найдется ли решение? // Сравнительное конституционное обозрение. 2014. № 1.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1" y="6195932"/>
            <a:ext cx="684897" cy="66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0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Проблема </a:t>
            </a:r>
            <a:r>
              <a:rPr lang="ru-RU" sz="4000" dirty="0" smtClean="0"/>
              <a:t>1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88768"/>
          </a:xfrm>
        </p:spPr>
        <p:txBody>
          <a:bodyPr>
            <a:noAutofit/>
          </a:bodyPr>
          <a:lstStyle/>
          <a:p>
            <a:r>
              <a:rPr lang="ru-RU" sz="3200" b="0" dirty="0" smtClean="0"/>
              <a:t>Как</a:t>
            </a:r>
            <a:r>
              <a:rPr lang="ru-RU" sz="3200" b="0" dirty="0"/>
              <a:t>, </a:t>
            </a:r>
            <a:r>
              <a:rPr lang="ru-RU" sz="3200" b="0" i="1" dirty="0"/>
              <a:t>с одной стороны</a:t>
            </a:r>
            <a:r>
              <a:rPr lang="ru-RU" sz="3200" b="0" dirty="0"/>
              <a:t>, не допустить потери связи конституции с реальной жизнью, которая всё время меняется? И, </a:t>
            </a:r>
            <a:r>
              <a:rPr lang="ru-RU" sz="3200" b="0" i="1" dirty="0"/>
              <a:t>с другой</a:t>
            </a:r>
            <a:r>
              <a:rPr lang="ru-RU" sz="3200" b="0" dirty="0"/>
              <a:t>, – не превратить конституцию в «регистратора подобных изменений, потому что это означало бы немедленную утрату конституцией своего значения как автономного и высшего закона страны»?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55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r>
              <a:rPr lang="ru-RU" sz="4000" dirty="0">
                <a:solidFill>
                  <a:srgbClr val="D1282E"/>
                </a:solidFill>
              </a:rPr>
              <a:t>Проблема </a:t>
            </a:r>
            <a:r>
              <a:rPr lang="ru-RU" sz="4000" dirty="0" smtClean="0">
                <a:solidFill>
                  <a:srgbClr val="D1282E"/>
                </a:solidFill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91264" cy="5760640"/>
          </a:xfrm>
        </p:spPr>
        <p:txBody>
          <a:bodyPr>
            <a:noAutofit/>
          </a:bodyPr>
          <a:lstStyle/>
          <a:p>
            <a:r>
              <a:rPr lang="ru-RU" sz="2200" b="0" i="1" u="sng" dirty="0" smtClean="0"/>
              <a:t>Формы</a:t>
            </a:r>
            <a:r>
              <a:rPr lang="ru-RU" sz="2200" b="0" dirty="0" smtClean="0"/>
              <a:t> </a:t>
            </a:r>
            <a:r>
              <a:rPr lang="ru-RU" sz="2200" b="0" dirty="0"/>
              <a:t>изменения </a:t>
            </a:r>
            <a:r>
              <a:rPr lang="ru-RU" sz="2200" b="0" dirty="0" smtClean="0"/>
              <a:t>конституции</a:t>
            </a:r>
            <a:endParaRPr lang="ru-RU" sz="2200" b="0" dirty="0"/>
          </a:p>
          <a:p>
            <a:pPr lvl="0"/>
            <a:r>
              <a:rPr lang="ru-RU" sz="2200" b="0" dirty="0" smtClean="0"/>
              <a:t>1. Сама </a:t>
            </a:r>
            <a:r>
              <a:rPr lang="ru-RU" sz="2200" b="0" i="1" dirty="0"/>
              <a:t>конституционная</a:t>
            </a:r>
            <a:r>
              <a:rPr lang="ru-RU" sz="2200" b="0" dirty="0"/>
              <a:t> </a:t>
            </a:r>
            <a:r>
              <a:rPr lang="ru-RU" sz="2200" b="0" i="1" dirty="0"/>
              <a:t>практика</a:t>
            </a:r>
            <a:r>
              <a:rPr lang="ru-RU" sz="2200" b="0" dirty="0"/>
              <a:t> (применение конституционных положений политической </a:t>
            </a:r>
            <a:r>
              <a:rPr lang="ru-RU" sz="2200" b="0" dirty="0" smtClean="0"/>
              <a:t>властью).</a:t>
            </a:r>
            <a:endParaRPr lang="ru-RU" sz="2200" b="0" dirty="0"/>
          </a:p>
          <a:p>
            <a:r>
              <a:rPr lang="ru-RU" sz="2200" b="0" i="1" dirty="0" smtClean="0"/>
              <a:t>2. Судебная</a:t>
            </a:r>
            <a:r>
              <a:rPr lang="ru-RU" sz="2200" b="0" dirty="0" smtClean="0"/>
              <a:t> </a:t>
            </a:r>
            <a:r>
              <a:rPr lang="ru-RU" sz="2200" b="0" dirty="0"/>
              <a:t>деятельность: «И хотя в доктрине продолжаются споры о легитимации навязывания конституционными судами своего видения конституции другим властям, представляется очевидным, что особенностью почти всех демократических государств является существование обширной "</a:t>
            </a:r>
            <a:r>
              <a:rPr lang="ru-RU" sz="2200" b="0" i="1" dirty="0"/>
              <a:t>судебной конституции</a:t>
            </a:r>
            <a:r>
              <a:rPr lang="ru-RU" sz="2200" b="0" dirty="0"/>
              <a:t>", развивающей и изменяющей конституцию </a:t>
            </a:r>
            <a:r>
              <a:rPr lang="ru-RU" sz="2200" b="0" dirty="0" smtClean="0"/>
              <a:t>писаную».</a:t>
            </a:r>
          </a:p>
          <a:p>
            <a:r>
              <a:rPr lang="ru-RU" sz="2200" i="1" dirty="0" smtClean="0"/>
              <a:t>Проблема</a:t>
            </a:r>
            <a:r>
              <a:rPr lang="ru-RU" sz="2200" b="0" i="1" dirty="0" smtClean="0"/>
              <a:t>:</a:t>
            </a:r>
            <a:r>
              <a:rPr lang="ru-RU" sz="2200" b="0" dirty="0" smtClean="0"/>
              <a:t> </a:t>
            </a:r>
            <a:r>
              <a:rPr lang="ru-RU" sz="2200" b="0" dirty="0" smtClean="0">
                <a:ea typeface="Times New Roman"/>
              </a:rPr>
              <a:t>«</a:t>
            </a:r>
            <a:r>
              <a:rPr lang="ru-RU" sz="2200" b="0" dirty="0">
                <a:ea typeface="Times New Roman"/>
              </a:rPr>
              <a:t>Как далеко может зайти такая эволюция и не превращается ли этот процесс, приобретая иное качество, </a:t>
            </a:r>
            <a:r>
              <a:rPr lang="ru-RU" sz="2200" b="0" i="1" dirty="0">
                <a:ea typeface="Times New Roman"/>
              </a:rPr>
              <a:t>в скрытую отмену конституции</a:t>
            </a:r>
            <a:r>
              <a:rPr lang="ru-RU" sz="2200" b="0" dirty="0">
                <a:ea typeface="Times New Roman"/>
              </a:rPr>
              <a:t>, отказ от понимания и значения, вкладываемого ее создателями?» </a:t>
            </a:r>
            <a:endParaRPr lang="ru-RU" sz="2200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747" y="6165304"/>
            <a:ext cx="71658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97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02550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Тема 3 </a:t>
            </a:r>
            <a:br>
              <a:rPr lang="ru-RU" sz="4000" dirty="0" smtClean="0"/>
            </a:br>
            <a:endParaRPr lang="ru-RU" sz="4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1916113"/>
            <a:ext cx="7704856" cy="3722687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Сущность конституции. Конституционализм. Конституция </a:t>
            </a:r>
            <a:r>
              <a:rPr lang="ru-RU" sz="3600" b="1" dirty="0" smtClean="0">
                <a:solidFill>
                  <a:srgbClr val="002060"/>
                </a:solidFill>
              </a:rPr>
              <a:t>РФ</a:t>
            </a:r>
          </a:p>
          <a:p>
            <a:pPr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(6 час.)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79" y="5476875"/>
            <a:ext cx="1428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72026"/>
          </a:xfrm>
        </p:spPr>
        <p:txBody>
          <a:bodyPr/>
          <a:lstStyle/>
          <a:p>
            <a:r>
              <a:rPr lang="ru-RU" sz="4000" dirty="0">
                <a:solidFill>
                  <a:srgbClr val="D1282E"/>
                </a:solidFill>
              </a:rPr>
              <a:t>Проблема </a:t>
            </a:r>
            <a:r>
              <a:rPr lang="ru-RU" sz="4000" dirty="0" smtClean="0">
                <a:solidFill>
                  <a:srgbClr val="D1282E"/>
                </a:solidFill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Autofit/>
          </a:bodyPr>
          <a:lstStyle/>
          <a:p>
            <a:r>
              <a:rPr lang="ru-RU" sz="2400" b="0" i="1" u="sng" dirty="0" smtClean="0">
                <a:ea typeface="Times New Roman"/>
              </a:rPr>
              <a:t>Злоупотребление</a:t>
            </a:r>
            <a:r>
              <a:rPr lang="ru-RU" sz="2400" b="0" dirty="0" smtClean="0">
                <a:ea typeface="Times New Roman"/>
              </a:rPr>
              <a:t> поправками</a:t>
            </a:r>
          </a:p>
          <a:p>
            <a:r>
              <a:rPr lang="ru-RU" sz="2400" b="0" dirty="0"/>
              <a:t>1. «Соблазн злоупотребления конституционными поправками может появиться и тогда, когда одна </a:t>
            </a:r>
            <a:r>
              <a:rPr lang="ru-RU" sz="2400" b="0" i="1" dirty="0"/>
              <a:t>политическая партия набирает конституционное большинство в парламенте</a:t>
            </a:r>
            <a:r>
              <a:rPr lang="ru-RU" sz="2400" b="0" dirty="0"/>
              <a:t>. Она может обнаружить тенденцию к "окаменению", придать конституционный статус положениям по вопросам, до этого регулировавшимся обычными законами</a:t>
            </a:r>
            <a:r>
              <a:rPr lang="ru-RU" sz="2400" b="0" dirty="0" smtClean="0"/>
              <a:t>».</a:t>
            </a:r>
            <a:endParaRPr lang="ru-RU" sz="2400" b="0" dirty="0"/>
          </a:p>
          <a:p>
            <a:r>
              <a:rPr lang="ru-RU" sz="2400" b="0" dirty="0" smtClean="0"/>
              <a:t>2. «…Злоупотребление </a:t>
            </a:r>
            <a:r>
              <a:rPr lang="ru-RU" sz="2400" b="0" dirty="0"/>
              <a:t>может выражаться в "</a:t>
            </a:r>
            <a:r>
              <a:rPr lang="ru-RU" sz="2400" b="0" i="1" dirty="0"/>
              <a:t>нуллификации</a:t>
            </a:r>
            <a:r>
              <a:rPr lang="ru-RU" sz="2400" b="0" dirty="0"/>
              <a:t>", где поправки направлены на </a:t>
            </a:r>
            <a:r>
              <a:rPr lang="ru-RU" sz="2400" b="0" i="1" dirty="0"/>
              <a:t>отмену решений конституционного суда</a:t>
            </a:r>
            <a:r>
              <a:rPr lang="ru-RU" sz="2400" b="0" dirty="0"/>
              <a:t>, особенно при нарушении автономии этого органа».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237" y="6237312"/>
            <a:ext cx="642091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31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ru-RU" sz="4000" dirty="0">
                <a:solidFill>
                  <a:srgbClr val="D1282E"/>
                </a:solidFill>
              </a:rPr>
              <a:t>Проблема </a:t>
            </a:r>
            <a:r>
              <a:rPr lang="ru-RU" sz="4000" dirty="0" smtClean="0">
                <a:solidFill>
                  <a:srgbClr val="D1282E"/>
                </a:solidFill>
              </a:rPr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544616"/>
          </a:xfrm>
        </p:spPr>
        <p:txBody>
          <a:bodyPr>
            <a:normAutofit/>
          </a:bodyPr>
          <a:lstStyle/>
          <a:p>
            <a:pPr marR="111125" algn="just">
              <a:lnSpc>
                <a:spcPts val="1800"/>
              </a:lnSpc>
              <a:spcAft>
                <a:spcPts val="0"/>
              </a:spcAft>
            </a:pPr>
            <a:r>
              <a:rPr lang="ru-RU" sz="2100" b="0" i="1" u="sng" dirty="0" smtClean="0">
                <a:ea typeface="Times New Roman"/>
              </a:rPr>
              <a:t>Контроль </a:t>
            </a:r>
            <a:r>
              <a:rPr lang="ru-RU" sz="2100" b="0" i="1" u="sng" dirty="0">
                <a:ea typeface="Times New Roman"/>
              </a:rPr>
              <a:t>за процедурой </a:t>
            </a:r>
            <a:r>
              <a:rPr lang="ru-RU" sz="2100" b="0" dirty="0">
                <a:ea typeface="Times New Roman"/>
              </a:rPr>
              <a:t>принятия поправок</a:t>
            </a:r>
            <a:r>
              <a:rPr lang="ru-RU" b="0" dirty="0">
                <a:ea typeface="Times New Roman"/>
              </a:rPr>
              <a:t>. </a:t>
            </a:r>
            <a:endParaRPr lang="ru-RU" b="0" dirty="0" smtClean="0">
              <a:ea typeface="Times New Roman"/>
            </a:endParaRPr>
          </a:p>
          <a:p>
            <a:pPr marL="449580" marR="111125" indent="450215" algn="ctr">
              <a:spcAft>
                <a:spcPts val="0"/>
              </a:spcAft>
            </a:pPr>
            <a:r>
              <a:rPr lang="ru-RU" sz="2800" b="0" i="1" u="sng" dirty="0" smtClean="0">
                <a:ea typeface="Times New Roman"/>
              </a:rPr>
              <a:t>Ограничения</a:t>
            </a:r>
            <a:r>
              <a:rPr lang="ru-RU" sz="2800" b="0" i="1" u="sng" dirty="0">
                <a:ea typeface="Times New Roman"/>
              </a:rPr>
              <a:t>:</a:t>
            </a:r>
            <a:endParaRPr lang="ru-RU" sz="2800" b="0" dirty="0">
              <a:latin typeface="Times New Roman"/>
              <a:ea typeface="Times New Roman"/>
            </a:endParaRPr>
          </a:p>
          <a:p>
            <a:pPr marL="342900" marR="111125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b="0" dirty="0">
                <a:ea typeface="Times New Roman"/>
              </a:rPr>
              <a:t>Введение конкретных процедурных требований (например, в некоторых странах участие принимает конституционный суд – Украина, Чили, Румыния) </a:t>
            </a:r>
            <a:endParaRPr lang="ru-RU" sz="2800" b="0" dirty="0" smtClean="0">
              <a:ea typeface="Times New Roman"/>
            </a:endParaRPr>
          </a:p>
          <a:p>
            <a:pPr marL="342900" marR="111125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b="0" dirty="0" smtClean="0">
                <a:ea typeface="Times New Roman"/>
              </a:rPr>
              <a:t>Разный </a:t>
            </a:r>
            <a:r>
              <a:rPr lang="ru-RU" sz="2800" b="0" dirty="0">
                <a:ea typeface="Times New Roman"/>
              </a:rPr>
              <a:t>режим принятия, в зависимости от содержания </a:t>
            </a:r>
            <a:r>
              <a:rPr lang="ru-RU" sz="2800" b="0" dirty="0" smtClean="0">
                <a:ea typeface="Times New Roman"/>
              </a:rPr>
              <a:t>поправки. Ограничения </a:t>
            </a:r>
            <a:r>
              <a:rPr lang="ru-RU" sz="2800" b="0" dirty="0">
                <a:ea typeface="Times New Roman"/>
              </a:rPr>
              <a:t>«имеют контекстный характер и зависят от ситуации» – например, нельзя во время ЧП или ВП </a:t>
            </a:r>
            <a:endParaRPr lang="ru-RU" sz="2800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747" y="6165304"/>
            <a:ext cx="71658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5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28010"/>
          </a:xfrm>
        </p:spPr>
        <p:txBody>
          <a:bodyPr/>
          <a:lstStyle/>
          <a:p>
            <a:r>
              <a:rPr lang="ru-RU" sz="4000" dirty="0">
                <a:solidFill>
                  <a:srgbClr val="D1282E"/>
                </a:solidFill>
              </a:rPr>
              <a:t>Проблема </a:t>
            </a:r>
            <a:r>
              <a:rPr lang="ru-RU" sz="4000" dirty="0" smtClean="0">
                <a:solidFill>
                  <a:srgbClr val="D1282E"/>
                </a:solidFill>
              </a:rPr>
              <a:t>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616624"/>
          </a:xfrm>
        </p:spPr>
        <p:txBody>
          <a:bodyPr/>
          <a:lstStyle/>
          <a:p>
            <a:endParaRPr lang="ru-RU" b="0" i="1" u="sng" dirty="0" smtClean="0"/>
          </a:p>
          <a:p>
            <a:r>
              <a:rPr lang="ru-RU" b="0" i="1" u="sng" dirty="0" smtClean="0"/>
              <a:t>Контроль </a:t>
            </a:r>
            <a:r>
              <a:rPr lang="ru-RU" b="0" i="1" u="sng" dirty="0"/>
              <a:t>за содержанием</a:t>
            </a:r>
            <a:r>
              <a:rPr lang="ru-RU" b="0" dirty="0"/>
              <a:t> поправок. </a:t>
            </a:r>
            <a:r>
              <a:rPr lang="ru-RU" b="0" dirty="0" smtClean="0"/>
              <a:t>Суд </a:t>
            </a:r>
            <a:r>
              <a:rPr lang="ru-RU" b="0" dirty="0"/>
              <a:t>как бы вторгается в </a:t>
            </a:r>
            <a:r>
              <a:rPr lang="ru-RU" b="0" i="1" dirty="0"/>
              <a:t>волю суверена</a:t>
            </a:r>
            <a:r>
              <a:rPr lang="ru-RU" b="0" dirty="0"/>
              <a:t>, ограничивает ее, </a:t>
            </a:r>
            <a:r>
              <a:rPr lang="ru-RU" b="0" dirty="0" smtClean="0"/>
              <a:t>контролирует волеизъявление</a:t>
            </a:r>
          </a:p>
          <a:p>
            <a:endParaRPr lang="ru-RU" b="0" dirty="0" smtClean="0"/>
          </a:p>
          <a:p>
            <a:pPr marL="457200" indent="-457200" algn="just">
              <a:buAutoNum type="arabicPeriod"/>
            </a:pPr>
            <a:r>
              <a:rPr lang="ru-RU" sz="2800" b="0" dirty="0" smtClean="0"/>
              <a:t>Случай</a:t>
            </a:r>
            <a:r>
              <a:rPr lang="ru-RU" sz="2800" b="0" dirty="0"/>
              <a:t>, если конституция </a:t>
            </a:r>
            <a:r>
              <a:rPr lang="ru-RU" sz="2800" b="0" i="1" dirty="0"/>
              <a:t>закрепляет</a:t>
            </a:r>
            <a:r>
              <a:rPr lang="ru-RU" sz="2800" b="0" dirty="0"/>
              <a:t> </a:t>
            </a:r>
            <a:r>
              <a:rPr lang="ru-RU" sz="2800" b="0" i="1" dirty="0"/>
              <a:t>иерархию</a:t>
            </a:r>
            <a:r>
              <a:rPr lang="ru-RU" sz="2800" b="0" dirty="0"/>
              <a:t> своих норм. </a:t>
            </a:r>
            <a:endParaRPr lang="ru-RU" sz="2800" b="0" dirty="0" smtClean="0"/>
          </a:p>
          <a:p>
            <a:pPr marL="457200" indent="-457200" algn="just">
              <a:buAutoNum type="arabicPeriod"/>
            </a:pPr>
            <a:r>
              <a:rPr lang="ru-RU" sz="2800" b="0" dirty="0">
                <a:ea typeface="Times New Roman"/>
              </a:rPr>
              <a:t>Случай, когда конституция </a:t>
            </a:r>
            <a:r>
              <a:rPr lang="ru-RU" sz="2800" b="0" i="1" dirty="0">
                <a:ea typeface="Times New Roman"/>
              </a:rPr>
              <a:t>не содержит неизменяемых</a:t>
            </a:r>
            <a:r>
              <a:rPr lang="ru-RU" sz="2800" b="0" dirty="0">
                <a:ea typeface="Times New Roman"/>
              </a:rPr>
              <a:t> </a:t>
            </a:r>
            <a:r>
              <a:rPr lang="ru-RU" sz="2800" b="0" dirty="0" smtClean="0">
                <a:ea typeface="Times New Roman"/>
              </a:rPr>
              <a:t>положений.</a:t>
            </a:r>
            <a:endParaRPr lang="ru-RU" sz="2800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1" y="6195932"/>
            <a:ext cx="684897" cy="66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Проблемы конституционности конституционных поправок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r>
              <a:rPr lang="ru-RU" u="sng" dirty="0" smtClean="0"/>
              <a:t>С.А. Авакьян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Как известно, Конституция РФ принята всенародным голосованием, значит, и изменить или отменить ее нормы можно также референдумом». </a:t>
            </a:r>
            <a:endParaRPr lang="ru-RU" dirty="0" smtClean="0"/>
          </a:p>
          <a:p>
            <a:pPr algn="ctr"/>
            <a:r>
              <a:rPr lang="ru-RU" dirty="0" smtClean="0"/>
              <a:t>ЭТО ТАК?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3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КОНСТИТУЦИОННОЕ РАЗВИТИЕ РОССИИ</a:t>
            </a:r>
            <a:b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(1905-1993гг.)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sz="2400" b="1" dirty="0" smtClean="0"/>
              <a:t>Манифест 17 октября 1905 г.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sz="2400" dirty="0" smtClean="0"/>
              <a:t>Проекты конституции</a:t>
            </a:r>
            <a:endParaRPr lang="ru-RU" sz="2400" b="1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sz="2400" b="1" dirty="0" smtClean="0"/>
              <a:t>Основные Государственные законы Российской Империи 1906 г.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sz="2400" b="1" dirty="0" smtClean="0"/>
              <a:t>Конституция РСФСР – 10 июля 1918 г.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sz="2400" b="1" dirty="0" smtClean="0"/>
              <a:t>Конституция СССР 1924 г.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sz="2400" b="1" dirty="0" smtClean="0"/>
              <a:t>Конституция СССР 1936 г.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sz="2400" b="1" dirty="0" smtClean="0"/>
              <a:t>Конституция СССР 1977 г. (РСФСР 1978 г.)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sz="2400" b="1" dirty="0" smtClean="0"/>
              <a:t>Конституция РФ 1993 г.</a:t>
            </a:r>
          </a:p>
          <a:p>
            <a:pPr eaLnBrk="1" hangingPunct="1"/>
            <a:endParaRPr lang="ru-RU" sz="24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57912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/>
              <a:t>Основные Государственные законы Российской Империи 1906 г.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u="sng" dirty="0" smtClean="0">
                <a:solidFill>
                  <a:srgbClr val="002060"/>
                </a:solidFill>
              </a:rPr>
              <a:t>Структура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Глава первая. О существе Верховной самодержавной власти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Глава вторая. О порядке наследия Престола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Глава третья. О совершеннолетии Государя Императора, о правительстве и опеке </a:t>
            </a:r>
            <a:r>
              <a:rPr lang="ru-RU" sz="1800" i="1" dirty="0" smtClean="0">
                <a:solidFill>
                  <a:srgbClr val="002060"/>
                </a:solidFill>
              </a:rPr>
              <a:t>(правительство здесь в смысле – правление)</a:t>
            </a:r>
            <a:endParaRPr lang="ru-RU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Глава четвертая. О вступлении на Престол и присяге подданства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Глава пятая. О священном короновании и миропомазании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Глава шестая. О титуле Его Императорского Величества и о Государственном гербе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Глава седьмая. О Вере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Глава восьмая. О правах и обязанностях российских поданных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Глава девятая. О Законах («</a:t>
            </a:r>
            <a:r>
              <a:rPr lang="ru-RU" sz="1800" i="1" dirty="0" smtClean="0">
                <a:solidFill>
                  <a:srgbClr val="002060"/>
                </a:solidFill>
              </a:rPr>
              <a:t>Никакой новый закон не может последовать без одобрения Государственного Совета и Государственной Думы и </a:t>
            </a:r>
            <a:r>
              <a:rPr lang="ru-RU" sz="1800" i="1" dirty="0" err="1" smtClean="0">
                <a:solidFill>
                  <a:srgbClr val="002060"/>
                </a:solidFill>
              </a:rPr>
              <a:t>восприять</a:t>
            </a:r>
            <a:r>
              <a:rPr lang="ru-RU" sz="1800" i="1" dirty="0" smtClean="0">
                <a:solidFill>
                  <a:srgbClr val="002060"/>
                </a:solidFill>
              </a:rPr>
              <a:t> силу без утверждения Государя Императора»)</a:t>
            </a:r>
            <a:endParaRPr lang="ru-RU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Глава десятая. О Государственном Совете и Государственной Думе и образе их действий </a:t>
            </a:r>
            <a:r>
              <a:rPr lang="ru-RU" sz="1800" i="1" dirty="0" smtClean="0">
                <a:solidFill>
                  <a:srgbClr val="002060"/>
                </a:solidFill>
              </a:rPr>
              <a:t>(«Государственный Совет и Государственная Дума пользуются равными в делах законодательства правами»)</a:t>
            </a:r>
            <a:endParaRPr lang="ru-RU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Глава одиннадцатая. О совете министров, министрах и </a:t>
            </a:r>
            <a:r>
              <a:rPr lang="ru-RU" sz="1800" dirty="0" err="1" smtClean="0">
                <a:solidFill>
                  <a:srgbClr val="002060"/>
                </a:solidFill>
              </a:rPr>
              <a:t>главноуправляющих</a:t>
            </a:r>
            <a:r>
              <a:rPr lang="ru-RU" sz="1800" dirty="0" smtClean="0">
                <a:solidFill>
                  <a:srgbClr val="002060"/>
                </a:solidFill>
              </a:rPr>
              <a:t> отдельными частями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Крах Империи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Отставка Императора 2 марта 1917 г.</a:t>
            </a:r>
          </a:p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Отказ передать престол сыну</a:t>
            </a:r>
          </a:p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Отказ Вел. Кн. Михаила Александровича воспринять власть</a:t>
            </a:r>
          </a:p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Передача власти Государственной Думе</a:t>
            </a:r>
          </a:p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Образование Временного правительства (кн. Г.Е. Львов) до созыва Учредительного собрания и определения им судьбы России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347048" cy="1371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Переворот 25 октября (7 ноября) 1917 г.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Январь 1918 г.</a:t>
            </a:r>
          </a:p>
          <a:p>
            <a:r>
              <a:rPr lang="ru-RU" b="0" dirty="0" smtClean="0"/>
              <a:t>Большевики – 23,9</a:t>
            </a:r>
            <a:r>
              <a:rPr lang="ru-RU" b="0" dirty="0"/>
              <a:t>% </a:t>
            </a:r>
            <a:r>
              <a:rPr lang="ru-RU" b="0" dirty="0" smtClean="0"/>
              <a:t>голосов</a:t>
            </a:r>
            <a:endParaRPr lang="ru-RU" dirty="0" smtClean="0"/>
          </a:p>
          <a:p>
            <a:r>
              <a:rPr lang="ru-RU" sz="2800" dirty="0" smtClean="0"/>
              <a:t>Разгон Учредительного собрания – прерывание конституционного развития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39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/>
              <a:t>Конституция РСФСР</a:t>
            </a:r>
            <a:br>
              <a:rPr lang="ru-RU" sz="3200" b="1" dirty="0" smtClean="0"/>
            </a:br>
            <a:r>
              <a:rPr lang="ru-RU" sz="2000" dirty="0" smtClean="0"/>
              <a:t>(5-й  Всероссийский съезд Советов – 10 июля 1918 г.)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484313"/>
            <a:ext cx="4038600" cy="504031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u="sng" dirty="0" smtClean="0">
                <a:solidFill>
                  <a:srgbClr val="002060"/>
                </a:solidFill>
              </a:rPr>
              <a:t>Основные положения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Декларация прав трудящегося и эксплуатируемого народа (глубокомысленная пародия на Декларацию прав 1789г.)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Неравное избирательное право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Лишение избирательных прав «эксплуататорских классов и их пособников» - полицейских, священнослужителей и проч.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Полная национализация, отказ платить по «царским» займам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 Диктатура пролетариата как этап к отмиранию всякой государственной власти 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1484313"/>
            <a:ext cx="4038600" cy="5184775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ru-RU" sz="1800" b="1" u="sng" dirty="0" smtClean="0">
                <a:solidFill>
                  <a:srgbClr val="002060"/>
                </a:solidFill>
              </a:rPr>
              <a:t>Система власти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Всероссийский съезд рабочих, крестьянских, красноармейских и казачьих депутатов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Всероссийский Центральный исполнительный комитет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Совет народных комиссаров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Местные Советы и съезды Советов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Введение «федеративного» устройства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6563072" cy="8316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100" b="1" dirty="0" smtClean="0"/>
              <a:t>Конституция СССР 1924 г.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000" b="1" dirty="0" smtClean="0"/>
              <a:t>В  союзных республиках конституции приняты в 1925 г.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268760"/>
            <a:ext cx="4526984" cy="525658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Декларация об образовании союза советских социалистических республик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Договор об образовании союза советских социалистических республик: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1. О предметах ведения верховных органов власти союза советских социалистических республик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2. О суверенных правах союзных республик и о союзном гражданстве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3. О съезде Советов союза советских социалистических республик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4. О Центральном исполнительном комитете союза советских социалистических республик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5. О Президиуме Центрального исполнительного комитета Союза Советских Социалистических Республик 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32040" y="1268760"/>
            <a:ext cx="3960440" cy="54006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6. О Совете народных комиссаров союза советских социалистических республик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7. О Верховном суде союза советских социалистических республик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8. О народных комиссариатах Союза Советских Социалистических Республик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9. Об Объединенном государственном политическом управлении (ОГПУ)</a:t>
            </a:r>
            <a:endParaRPr lang="ru-RU" sz="1800" i="1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10. О союзных республиках (</a:t>
            </a:r>
            <a:r>
              <a:rPr lang="ru-RU" sz="1800" i="1" dirty="0" smtClean="0">
                <a:solidFill>
                  <a:srgbClr val="002060"/>
                </a:solidFill>
              </a:rPr>
              <a:t>основы организации власти в ССР</a:t>
            </a:r>
            <a:r>
              <a:rPr lang="ru-RU" sz="1800" dirty="0" smtClean="0">
                <a:solidFill>
                  <a:srgbClr val="002060"/>
                </a:solidFill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11. О гербе, флаге и столице Союза Советских Социалистических Республик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Нет главы о правовом положении личности.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Неравное избирательное право. Сохранение лишенцев, хотя о них впрямую не говорится.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728" y="6309319"/>
            <a:ext cx="567599" cy="5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5791200" cy="68760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/>
              <a:t>Вопросы темы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507413" cy="5616624"/>
          </a:xfrm>
        </p:spPr>
        <p:txBody>
          <a:bodyPr>
            <a:normAutofit fontScale="40000" lnSpcReduction="20000"/>
          </a:bodyPr>
          <a:lstStyle/>
          <a:p>
            <a:pPr marL="609600">
              <a:lnSpc>
                <a:spcPct val="80000"/>
              </a:lnSpc>
            </a:pPr>
            <a:endParaRPr lang="ru-RU" sz="5500" dirty="0" smtClean="0"/>
          </a:p>
          <a:p>
            <a:pPr marL="942975" indent="-914400">
              <a:lnSpc>
                <a:spcPct val="80000"/>
              </a:lnSpc>
              <a:buFont typeface="+mj-lt"/>
              <a:buAutoNum type="arabicPeriod"/>
            </a:pPr>
            <a:r>
              <a:rPr lang="ru-RU" sz="5500" dirty="0" smtClean="0"/>
              <a:t>Предназначение</a:t>
            </a:r>
            <a:r>
              <a:rPr lang="ru-RU" sz="5500" dirty="0"/>
              <a:t>, сущность и функции конституции.</a:t>
            </a:r>
          </a:p>
          <a:p>
            <a:pPr marL="942975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500" dirty="0"/>
              <a:t>Понятие и признаки конституционализма. </a:t>
            </a:r>
          </a:p>
          <a:p>
            <a:pPr marL="942975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500" dirty="0"/>
              <a:t>Классификация конституций.</a:t>
            </a:r>
          </a:p>
          <a:p>
            <a:pPr marL="942975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500" dirty="0"/>
              <a:t>Конституционная история России. </a:t>
            </a:r>
          </a:p>
          <a:p>
            <a:pPr marL="942975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500" dirty="0"/>
              <a:t>Конституция России 1993 года: основные черты и структура. </a:t>
            </a:r>
          </a:p>
          <a:p>
            <a:pPr marL="942975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500" dirty="0"/>
              <a:t>Конституционные ценности.</a:t>
            </a:r>
          </a:p>
          <a:p>
            <a:pPr marL="942975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500" dirty="0"/>
              <a:t>Юридические свойства Конституции </a:t>
            </a:r>
            <a:r>
              <a:rPr lang="ru-RU" sz="5500" dirty="0" smtClean="0"/>
              <a:t>России.</a:t>
            </a:r>
            <a:endParaRPr lang="ru-RU" sz="5500" dirty="0"/>
          </a:p>
          <a:p>
            <a:pPr marL="942975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500" dirty="0"/>
              <a:t>Механизм изменения Конституции России. Порядок принятия новой Конституции. Проблема конституционности конституционных поправок.</a:t>
            </a:r>
          </a:p>
          <a:p>
            <a:pPr marL="609600">
              <a:lnSpc>
                <a:spcPct val="120000"/>
              </a:lnSpc>
            </a:pPr>
            <a:endParaRPr lang="ru-RU" sz="5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34" y="6237312"/>
            <a:ext cx="642091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6347048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100" b="1" dirty="0" smtClean="0"/>
              <a:t>Конституция СССР 1936 г.</a:t>
            </a:r>
            <a:br>
              <a:rPr lang="ru-RU" sz="3100" b="1" dirty="0" smtClean="0"/>
            </a:br>
            <a:r>
              <a:rPr lang="ru-RU" sz="2000" b="1" dirty="0" smtClean="0"/>
              <a:t>В союзных республиках  ее  копии приняты в 1937 г.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628800"/>
            <a:ext cx="4104456" cy="45259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u="sng" dirty="0" smtClean="0">
                <a:solidFill>
                  <a:srgbClr val="002060"/>
                </a:solidFill>
              </a:rPr>
              <a:t>Система власти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Верховный совет СССР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Его постоянно действующий орган – Президиум ВС СССР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Совет министров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Перечень наркоматов (</a:t>
            </a:r>
            <a:r>
              <a:rPr lang="ru-RU" sz="2400" dirty="0">
                <a:solidFill>
                  <a:srgbClr val="002060"/>
                </a:solidFill>
              </a:rPr>
              <a:t>с 1952 г</a:t>
            </a:r>
            <a:r>
              <a:rPr lang="ru-RU" sz="2400" dirty="0" smtClean="0">
                <a:solidFill>
                  <a:srgbClr val="002060"/>
                </a:solidFill>
              </a:rPr>
              <a:t>. – министерств)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Верховный суд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Прокуратура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574800"/>
            <a:ext cx="4248472" cy="45259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u="sng" dirty="0" smtClean="0">
                <a:solidFill>
                  <a:srgbClr val="002060"/>
                </a:solidFill>
              </a:rPr>
              <a:t>Основные особенности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Глава о правах и обязанностях граждан. Но политические права оговариваются условиями: «в интересах социалистического строительства»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Равное избирательное право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Исчезают «лишенцы»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1961-1962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/>
          <a:lstStyle/>
          <a:p>
            <a:pPr algn="just"/>
            <a:r>
              <a:rPr lang="ru-RU" sz="2800" dirty="0"/>
              <a:t>См</a:t>
            </a:r>
            <a:r>
              <a:rPr lang="ru-RU" sz="2800" i="1" dirty="0"/>
              <a:t>.:  Медушевский А. </a:t>
            </a:r>
            <a:r>
              <a:rPr lang="ru-RU" sz="2800" dirty="0"/>
              <a:t>Коммунизм как социальная утопия и юридическая фикция: проект конституции периода «оттепели» (1961-1964) // Сравнительное конституционное обозрение. 2013. № 3. С.144; №4. С.132.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7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8106365" cy="7560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Конституция СССР 1977 </a:t>
            </a:r>
            <a:r>
              <a:rPr lang="ru-RU" sz="2800" b="1" cap="none" dirty="0" smtClean="0"/>
              <a:t>г</a:t>
            </a:r>
            <a:r>
              <a:rPr lang="ru-RU" sz="2800" b="1" dirty="0" smtClean="0"/>
              <a:t>. </a:t>
            </a:r>
            <a:r>
              <a:rPr lang="ru-RU" sz="2800" dirty="0" smtClean="0"/>
              <a:t>(РСФСР 1978 </a:t>
            </a:r>
            <a:r>
              <a:rPr lang="ru-RU" sz="2800" cap="none" dirty="0" smtClean="0"/>
              <a:t>г</a:t>
            </a:r>
            <a:r>
              <a:rPr lang="ru-RU" sz="2800" dirty="0" smtClean="0"/>
              <a:t>.).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Основные особенности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Появляется большая преамбула в связи с новой идеологической установкой, что построено «общенародное социалистическое государство»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Система власти остается прежней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Советы переименованы из «советов депутатов трудящихся» в «советы народных депутатов»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Официально закреплен принцип «демократического централизма» (ст.3)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Закреплено ведущее место КПСС (ст.6)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Изъят перечень министерств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Провозглашено право обжаловать решения чиновников (не было подкреплено законодательно)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4968552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Р</a:t>
            </a:r>
            <a:r>
              <a:rPr lang="ru-RU" dirty="0"/>
              <a:t>азработка и принятие Конституции России 1993: </a:t>
            </a:r>
            <a:r>
              <a:rPr lang="ru-RU" dirty="0" smtClean="0"/>
              <a:t>основные этапы,  </a:t>
            </a:r>
            <a:br>
              <a:rPr lang="ru-RU" dirty="0" smtClean="0"/>
            </a:br>
            <a:r>
              <a:rPr lang="ru-RU" dirty="0" smtClean="0"/>
              <a:t>или</a:t>
            </a:r>
            <a:br>
              <a:rPr lang="ru-RU" dirty="0" smtClean="0"/>
            </a:br>
            <a:r>
              <a:rPr lang="ru-RU" sz="4400" dirty="0" smtClean="0"/>
              <a:t>н</a:t>
            </a:r>
            <a:r>
              <a:rPr lang="ru-RU" dirty="0" smtClean="0"/>
              <a:t>екоторое объяснение характера действующей </a:t>
            </a:r>
            <a:br>
              <a:rPr lang="ru-RU" dirty="0" smtClean="0"/>
            </a:br>
            <a:r>
              <a:rPr lang="ru-RU" dirty="0" smtClean="0"/>
              <a:t>   Конституции</a:t>
            </a:r>
            <a:br>
              <a:rPr lang="ru-RU" dirty="0" smtClean="0"/>
            </a:br>
            <a:r>
              <a:rPr lang="ru-RU" sz="2200" dirty="0">
                <a:solidFill>
                  <a:schemeClr val="tx1"/>
                </a:solidFill>
              </a:rPr>
              <a:t>(ф</a:t>
            </a:r>
            <a:r>
              <a:rPr lang="ru-RU" sz="2200" dirty="0" smtClean="0">
                <a:solidFill>
                  <a:schemeClr val="tx1"/>
                </a:solidFill>
              </a:rPr>
              <a:t>еномен «</a:t>
            </a:r>
            <a:r>
              <a:rPr lang="en-US" sz="2200" dirty="0" smtClean="0">
                <a:solidFill>
                  <a:schemeClr val="tx1"/>
                </a:solidFill>
              </a:rPr>
              <a:t>path dependence</a:t>
            </a:r>
            <a:r>
              <a:rPr lang="ru-RU" sz="2200" dirty="0" smtClean="0">
                <a:solidFill>
                  <a:schemeClr val="tx1"/>
                </a:solidFill>
              </a:rPr>
              <a:t>» наоборот)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1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822565" cy="395962"/>
          </a:xfrm>
        </p:spPr>
        <p:txBody>
          <a:bodyPr>
            <a:noAutofit/>
          </a:bodyPr>
          <a:lstStyle/>
          <a:p>
            <a:r>
              <a:rPr lang="ru-RU" sz="2400" dirty="0" smtClean="0"/>
              <a:t>1 Этап (март 1990 – декабрь 1991 </a:t>
            </a:r>
            <a:r>
              <a:rPr lang="ru-RU" sz="2400" cap="none" dirty="0" smtClean="0"/>
              <a:t>гг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496944" cy="62373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СОБЫТИЯ</a:t>
            </a:r>
          </a:p>
          <a:p>
            <a:pPr algn="ctr"/>
            <a:r>
              <a:rPr lang="ru-RU" sz="1800" u="sng" dirty="0" smtClean="0"/>
              <a:t>1990 год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4 </a:t>
            </a:r>
            <a:r>
              <a:rPr lang="ru-RU" sz="2300" dirty="0"/>
              <a:t>марта </a:t>
            </a:r>
            <a:r>
              <a:rPr lang="ru-RU" sz="2300" dirty="0" smtClean="0"/>
              <a:t>– выборы </a:t>
            </a:r>
            <a:r>
              <a:rPr lang="ru-RU" sz="2300" dirty="0"/>
              <a:t>народных депутатов </a:t>
            </a:r>
            <a:r>
              <a:rPr lang="ru-RU" sz="2300" dirty="0" smtClean="0"/>
              <a:t>РСФСР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16 </a:t>
            </a:r>
            <a:r>
              <a:rPr lang="ru-RU" sz="2300" dirty="0"/>
              <a:t>мая – первое заседание </a:t>
            </a:r>
            <a:r>
              <a:rPr lang="ru-RU" sz="2300" dirty="0" smtClean="0"/>
              <a:t>СНД РСФСР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12 июня – принятие Декларации </a:t>
            </a:r>
            <a:r>
              <a:rPr lang="ru-RU" sz="2300" dirty="0"/>
              <a:t>о государственном суверенитете </a:t>
            </a:r>
            <a:r>
              <a:rPr lang="ru-RU" sz="2300" dirty="0" smtClean="0"/>
              <a:t>РСФСР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/>
              <a:t>16 июня </a:t>
            </a:r>
            <a:r>
              <a:rPr lang="ru-RU" sz="2300" dirty="0" smtClean="0"/>
              <a:t> – введение принципа </a:t>
            </a:r>
            <a:r>
              <a:rPr lang="ru-RU" sz="2300" dirty="0"/>
              <a:t>многопартийности вместо «ведущей роли КПСС» </a:t>
            </a:r>
            <a:r>
              <a:rPr lang="ru-RU" sz="2300" dirty="0" smtClean="0"/>
              <a:t>(</a:t>
            </a:r>
            <a:r>
              <a:rPr lang="ru-RU" sz="2300" i="1" dirty="0" smtClean="0"/>
              <a:t>до </a:t>
            </a:r>
            <a:r>
              <a:rPr lang="ru-RU" sz="2300" i="1" dirty="0"/>
              <a:t>этого такое изменение произошло на союзном уровне</a:t>
            </a:r>
            <a:r>
              <a:rPr lang="ru-RU" sz="23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22 июня – создание Конституционной комиссии СНД:</a:t>
            </a:r>
          </a:p>
          <a:p>
            <a:pPr marL="742950" lvl="1" indent="-285750"/>
            <a:r>
              <a:rPr lang="ru-RU" dirty="0"/>
              <a:t>22 июня </a:t>
            </a:r>
            <a:r>
              <a:rPr lang="ru-RU" dirty="0" smtClean="0"/>
              <a:t>СНД </a:t>
            </a:r>
            <a:r>
              <a:rPr lang="ru-RU" dirty="0"/>
              <a:t>утверждает </a:t>
            </a:r>
            <a:r>
              <a:rPr lang="ru-RU" dirty="0" smtClean="0"/>
              <a:t>примерный </a:t>
            </a:r>
            <a:r>
              <a:rPr lang="ru-RU" dirty="0"/>
              <a:t>график принятия новой Конституции, </a:t>
            </a:r>
            <a:endParaRPr lang="ru-RU" dirty="0" smtClean="0"/>
          </a:p>
          <a:p>
            <a:pPr marL="742950" lvl="1" indent="-285750"/>
            <a:r>
              <a:rPr lang="ru-RU" dirty="0" smtClean="0"/>
              <a:t>12 </a:t>
            </a:r>
            <a:r>
              <a:rPr lang="ru-RU" dirty="0"/>
              <a:t>октября </a:t>
            </a:r>
            <a:r>
              <a:rPr lang="ru-RU" dirty="0" smtClean="0"/>
              <a:t>её </a:t>
            </a:r>
            <a:r>
              <a:rPr lang="ru-RU" dirty="0"/>
              <a:t>проект представляется Конституционной </a:t>
            </a:r>
            <a:r>
              <a:rPr lang="ru-RU" dirty="0" smtClean="0"/>
              <a:t>комиссии</a:t>
            </a:r>
          </a:p>
          <a:p>
            <a:pPr marL="742950" lvl="1" indent="-285750"/>
            <a:r>
              <a:rPr lang="ru-RU" dirty="0" smtClean="0"/>
              <a:t>12 ноября он одобряется </a:t>
            </a:r>
            <a:r>
              <a:rPr lang="ru-RU" dirty="0"/>
              <a:t>Комиссией и публикуется </a:t>
            </a:r>
            <a:r>
              <a:rPr lang="ru-RU" dirty="0" smtClean="0"/>
              <a:t>тиражом 40 </a:t>
            </a:r>
            <a:r>
              <a:rPr lang="ru-RU" dirty="0"/>
              <a:t>млн</a:t>
            </a:r>
            <a:r>
              <a:rPr lang="ru-RU" dirty="0" smtClean="0"/>
              <a:t>.</a:t>
            </a:r>
          </a:p>
          <a:p>
            <a:pPr algn="ctr"/>
            <a:r>
              <a:rPr lang="ru-RU" sz="1800" u="sng" dirty="0" smtClean="0"/>
              <a:t>1991 год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17 марта – решение референдума о введении должности Президента РСФСР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12 июня – президентские выборы. Б.Н. Ельцин – первый Президент России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21 августа – Августовская революция. Крушение власти КПСС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30 октября – избрание первого состава Конституционного суда РСФСР/РФ (</a:t>
            </a:r>
            <a:r>
              <a:rPr lang="ru-RU" sz="2200" i="1" dirty="0" smtClean="0"/>
              <a:t>13 судей из 15</a:t>
            </a:r>
            <a:r>
              <a:rPr lang="ru-RU" sz="2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1 </a:t>
            </a:r>
            <a:r>
              <a:rPr lang="ru-RU" sz="2200" dirty="0"/>
              <a:t>ноября – </a:t>
            </a:r>
            <a:r>
              <a:rPr lang="ru-RU" sz="2200" dirty="0" smtClean="0"/>
              <a:t>делегирование Президенту </a:t>
            </a:r>
            <a:r>
              <a:rPr lang="ru-RU" sz="2200" dirty="0"/>
              <a:t>на </a:t>
            </a:r>
            <a:r>
              <a:rPr lang="ru-RU" sz="2200" dirty="0" smtClean="0"/>
              <a:t>1 год права </a:t>
            </a:r>
            <a:r>
              <a:rPr lang="ru-RU" sz="2200" dirty="0"/>
              <a:t>издавать нормативные указы, регулирующие отношения в разных сферах экономики и социальной жизни, а также самостоятельно решать «вопросы реорганизации структуры высших органов исполнительной власти</a:t>
            </a:r>
            <a:r>
              <a:rPr lang="ru-RU" sz="2200" dirty="0" smtClean="0"/>
              <a:t>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22 ноября </a:t>
            </a:r>
            <a:r>
              <a:rPr lang="ru-RU" sz="2200" dirty="0" smtClean="0"/>
              <a:t>– Декларация </a:t>
            </a:r>
            <a:r>
              <a:rPr lang="ru-RU" sz="2200" dirty="0"/>
              <a:t>прав и свобод человека и гражданина </a:t>
            </a:r>
            <a:r>
              <a:rPr lang="ru-RU" sz="2200" dirty="0" smtClean="0"/>
              <a:t>(</a:t>
            </a:r>
            <a:r>
              <a:rPr lang="ru-RU" sz="2200" i="1" dirty="0"/>
              <a:t>фактически полностью вошла в текст нынешней Конституции РФ</a:t>
            </a:r>
            <a:r>
              <a:rPr lang="ru-RU" sz="22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8 декабря – оформление распада СССР. </a:t>
            </a:r>
            <a:r>
              <a:rPr lang="ru-RU" sz="2200" i="1" dirty="0" smtClean="0"/>
              <a:t>Отказ от переучреждения российской государственности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237" y="6237312"/>
            <a:ext cx="642091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0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5399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 Этап </a:t>
            </a:r>
            <a:r>
              <a:rPr lang="ru-RU" sz="2400" dirty="0"/>
              <a:t>(</a:t>
            </a:r>
            <a:r>
              <a:rPr lang="ru-RU" sz="2400" dirty="0" smtClean="0"/>
              <a:t>январь 1992 – март 1993 </a:t>
            </a:r>
            <a:r>
              <a:rPr lang="ru-RU" sz="2400" cap="none" dirty="0" smtClean="0"/>
              <a:t>гг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90465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СОБЫТИЯ</a:t>
            </a:r>
          </a:p>
          <a:p>
            <a:pPr algn="ctr"/>
            <a:r>
              <a:rPr lang="ru-RU" u="sng" dirty="0" smtClean="0"/>
              <a:t>1992 </a:t>
            </a:r>
            <a:r>
              <a:rPr lang="ru-RU" u="sng" dirty="0"/>
              <a:t>год </a:t>
            </a:r>
            <a:endParaRPr lang="ru-RU" u="sng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Январь – начало экономической реформы (революции). «Освобождение» цен. Предоставление права внешней торговли и проч.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31 марта – подписание Федеративного договора (</a:t>
            </a:r>
            <a:r>
              <a:rPr lang="ru-RU" i="1" dirty="0" smtClean="0"/>
              <a:t>фактически</a:t>
            </a:r>
            <a:r>
              <a:rPr lang="ru-RU" dirty="0" smtClean="0"/>
              <a:t> </a:t>
            </a:r>
            <a:r>
              <a:rPr lang="ru-RU" i="1" dirty="0" smtClean="0"/>
              <a:t>трех договоров</a:t>
            </a:r>
            <a:r>
              <a:rPr lang="ru-RU" dirty="0" smtClean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21 апреля – принятие крупного пакета конституционных поправок, направленных на приведение Конституции 1978 г. в соответствие с реальностью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9 декабря </a:t>
            </a:r>
            <a:r>
              <a:rPr lang="ru-RU" dirty="0" smtClean="0"/>
              <a:t>– принятие последнего пакета конституционных поправок, демонстрирующих обострение отношений между законодательным органом и Президентом</a:t>
            </a:r>
          </a:p>
          <a:p>
            <a:pPr algn="ctr"/>
            <a:r>
              <a:rPr lang="ru-RU" u="sng" dirty="0" smtClean="0"/>
              <a:t>1993 </a:t>
            </a:r>
            <a:r>
              <a:rPr lang="ru-RU" u="sng" dirty="0"/>
              <a:t>год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20 </a:t>
            </a:r>
            <a:r>
              <a:rPr lang="ru-RU" dirty="0"/>
              <a:t>марта </a:t>
            </a:r>
            <a:r>
              <a:rPr lang="ru-RU" dirty="0" smtClean="0"/>
              <a:t>– выступление Б.Н</a:t>
            </a:r>
            <a:r>
              <a:rPr lang="ru-RU" dirty="0"/>
              <a:t>. </a:t>
            </a:r>
            <a:r>
              <a:rPr lang="ru-RU" dirty="0" smtClean="0"/>
              <a:t>Ельцина </a:t>
            </a:r>
            <a:r>
              <a:rPr lang="ru-RU" dirty="0"/>
              <a:t>с </a:t>
            </a:r>
            <a:r>
              <a:rPr lang="ru-RU" i="1" dirty="0"/>
              <a:t>телевизионным</a:t>
            </a:r>
            <a:r>
              <a:rPr lang="ru-RU" dirty="0"/>
              <a:t> </a:t>
            </a:r>
            <a:r>
              <a:rPr lang="ru-RU" i="1" dirty="0"/>
              <a:t>обращением</a:t>
            </a:r>
            <a:r>
              <a:rPr lang="ru-RU" dirty="0"/>
              <a:t> к гражданам России, в котором </a:t>
            </a:r>
            <a:r>
              <a:rPr lang="ru-RU" i="1" dirty="0" smtClean="0"/>
              <a:t>объявлено</a:t>
            </a:r>
            <a:r>
              <a:rPr lang="ru-RU" dirty="0" smtClean="0"/>
              <a:t> </a:t>
            </a:r>
            <a:r>
              <a:rPr lang="ru-RU" dirty="0"/>
              <a:t>о подписании Указа «</a:t>
            </a:r>
            <a:r>
              <a:rPr lang="ru-RU" i="1" dirty="0"/>
              <a:t>Об особом порядке управления до преодоления кризиса власти</a:t>
            </a:r>
            <a:r>
              <a:rPr lang="ru-RU" dirty="0" smtClean="0"/>
              <a:t>».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23 марта – принятие Конституционным судом Заключения </a:t>
            </a:r>
            <a:r>
              <a:rPr lang="ru-RU" dirty="0"/>
              <a:t>«О соответствии Конституции Российской Федерации действий и решений Президента Российской Федерации Б.Н. Ельцина, </a:t>
            </a:r>
            <a:r>
              <a:rPr lang="ru-RU" i="1" dirty="0"/>
              <a:t>связанных с его обращением</a:t>
            </a:r>
            <a:r>
              <a:rPr lang="ru-RU" dirty="0"/>
              <a:t> к гражданам России 20 марта 1993 года». </a:t>
            </a: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28 марта – голосование СНД по вопросу об отрешении Президента от должности (</a:t>
            </a:r>
            <a:r>
              <a:rPr lang="ru-RU" i="1" dirty="0" smtClean="0"/>
              <a:t>не хватило 72 голосов</a:t>
            </a:r>
            <a:r>
              <a:rPr lang="ru-RU" dirty="0" smtClean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5" y="6404756"/>
            <a:ext cx="468873" cy="45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4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9000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 Этап (март – 12 декабря 1993 </a:t>
            </a:r>
            <a:r>
              <a:rPr lang="ru-RU" sz="2400" cap="none" dirty="0" smtClean="0"/>
              <a:t>г</a:t>
            </a:r>
            <a:r>
              <a:rPr lang="ru-RU" sz="2400" dirty="0" smtClean="0"/>
              <a:t>.). Ликвидация квазидвоевластия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5112568"/>
          </a:xfrm>
        </p:spPr>
        <p:txBody>
          <a:bodyPr>
            <a:normAutofit fontScale="92500"/>
          </a:bodyPr>
          <a:lstStyle/>
          <a:p>
            <a:pPr lvl="0" algn="ctr"/>
            <a:r>
              <a:rPr lang="ru-RU" sz="1700" dirty="0" smtClean="0">
                <a:solidFill>
                  <a:srgbClr val="000000"/>
                </a:solidFill>
              </a:rPr>
              <a:t>СОБЫТИЯ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0000"/>
                </a:solidFill>
              </a:rPr>
              <a:t>1 мая – массовые беспорядки на Ленинском проспекте в Москве, организованные радикальными коммунистами вместе с радикальными националистами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0000"/>
                </a:solidFill>
              </a:rPr>
              <a:t>5 июня – начало работы Конституционного совещания (</a:t>
            </a:r>
            <a:r>
              <a:rPr lang="ru-RU" sz="1700" i="1" dirty="0" smtClean="0">
                <a:solidFill>
                  <a:srgbClr val="000000"/>
                </a:solidFill>
              </a:rPr>
              <a:t>окончание – 12 июля</a:t>
            </a:r>
            <a:r>
              <a:rPr lang="ru-RU" sz="1700" dirty="0" smtClean="0">
                <a:solidFill>
                  <a:srgbClr val="000000"/>
                </a:solidFill>
              </a:rPr>
              <a:t>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0000"/>
                </a:solidFill>
              </a:rPr>
              <a:t>21 сентября – принятие Указа Президента о поэтапной конституционной реформе (</a:t>
            </a:r>
            <a:r>
              <a:rPr lang="ru-RU" sz="1700" i="1" dirty="0" smtClean="0">
                <a:solidFill>
                  <a:srgbClr val="000000"/>
                </a:solidFill>
              </a:rPr>
              <a:t>приостановление деятельности народных депутатов РФ и действия Конституции РФ</a:t>
            </a:r>
            <a:r>
              <a:rPr lang="ru-RU" sz="1700" dirty="0" smtClean="0">
                <a:solidFill>
                  <a:srgbClr val="000000"/>
                </a:solidFill>
              </a:rPr>
              <a:t>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0000"/>
                </a:solidFill>
              </a:rPr>
              <a:t>3–4 октября – попытки сторонников СНД с помощью оружия захватить телецентр в Останкино. Захват ими московской мэрии. Обстрел танковыми орудиями здания, в котором размещался Верховный совет РФ. Арест оставшихся депутатов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0000"/>
                </a:solidFill>
              </a:rPr>
              <a:t>15 </a:t>
            </a:r>
            <a:r>
              <a:rPr lang="ru-RU" sz="1700" dirty="0">
                <a:solidFill>
                  <a:srgbClr val="000000"/>
                </a:solidFill>
              </a:rPr>
              <a:t>октября </a:t>
            </a:r>
            <a:r>
              <a:rPr lang="ru-RU" sz="1700" dirty="0" smtClean="0">
                <a:solidFill>
                  <a:srgbClr val="000000"/>
                </a:solidFill>
              </a:rPr>
              <a:t>– издание Указ, </a:t>
            </a:r>
            <a:r>
              <a:rPr lang="ru-RU" sz="1700" dirty="0">
                <a:solidFill>
                  <a:srgbClr val="000000"/>
                </a:solidFill>
              </a:rPr>
              <a:t>где уже отсутствует поручение представить к 12 декабря согласованный </a:t>
            </a:r>
            <a:r>
              <a:rPr lang="ru-RU" sz="1700" dirty="0" smtClean="0">
                <a:solidFill>
                  <a:srgbClr val="000000"/>
                </a:solidFill>
              </a:rPr>
              <a:t>проект Конституции РФ </a:t>
            </a:r>
            <a:r>
              <a:rPr lang="ru-RU" sz="1700" dirty="0">
                <a:solidFill>
                  <a:srgbClr val="000000"/>
                </a:solidFill>
              </a:rPr>
              <a:t>и предусматривается, что в этот день пройдёт референдум, на который будет вынесен окончательный текст проекта </a:t>
            </a:r>
            <a:r>
              <a:rPr lang="ru-RU" sz="1700" dirty="0" smtClean="0">
                <a:solidFill>
                  <a:srgbClr val="000000"/>
                </a:solidFill>
              </a:rPr>
              <a:t>Конституции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0000"/>
                </a:solidFill>
              </a:rPr>
              <a:t>12 декабря – принятие Конституции РФ всенародным голосованием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700" dirty="0" smtClean="0">
              <a:solidFill>
                <a:srgbClr val="00000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7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5" y="6404756"/>
            <a:ext cx="468873" cy="45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4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/>
              <a:t>Личная правка Б.Н. Ельцина</a:t>
            </a:r>
            <a:br>
              <a:rPr lang="ru-RU" altLang="ru-RU" sz="2000" dirty="0" smtClean="0"/>
            </a:br>
            <a:r>
              <a:rPr lang="ru-RU" altLang="ru-RU" sz="2000" dirty="0" smtClean="0"/>
              <a:t>Полномочие председательствовать </a:t>
            </a:r>
            <a:r>
              <a:rPr lang="en-US" altLang="ru-RU" sz="2000" dirty="0" smtClean="0"/>
              <a:t/>
            </a:r>
            <a:br>
              <a:rPr lang="en-US" altLang="ru-RU" sz="2000" dirty="0" smtClean="0"/>
            </a:br>
            <a:r>
              <a:rPr lang="ru-RU" altLang="ru-RU" sz="2000" dirty="0" smtClean="0"/>
              <a:t>на заседании Правительства РФ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844675"/>
            <a:ext cx="45371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5" y="6404756"/>
            <a:ext cx="468873" cy="45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6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200" dirty="0" smtClean="0"/>
              <a:t>Личная правка Б.Н. Ельцина</a:t>
            </a:r>
            <a:br>
              <a:rPr lang="ru-RU" altLang="ru-RU" sz="2200" dirty="0" smtClean="0"/>
            </a:br>
            <a:r>
              <a:rPr lang="en-US" altLang="ru-RU" sz="2200" dirty="0" smtClean="0"/>
              <a:t>            </a:t>
            </a:r>
            <a:r>
              <a:rPr lang="ru-RU" altLang="ru-RU" sz="2200" dirty="0" smtClean="0"/>
              <a:t>Право на издание нормативных указов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ru-RU" smtClean="0"/>
              <a:t>                </a:t>
            </a:r>
            <a:endParaRPr lang="ru-RU" altLang="ru-RU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9125"/>
            <a:ext cx="475210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565" y="6295628"/>
            <a:ext cx="581764" cy="56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5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 smtClean="0"/>
              <a:t>Личная правка Б.Н. Ельцина</a:t>
            </a:r>
            <a:br>
              <a:rPr lang="ru-RU" altLang="ru-RU" sz="2800" dirty="0" smtClean="0"/>
            </a:br>
            <a:r>
              <a:rPr lang="ru-RU" altLang="ru-RU" sz="2800" dirty="0" smtClean="0"/>
              <a:t>централизация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ru-RU" smtClean="0"/>
              <a:t>                        </a:t>
            </a:r>
            <a:endParaRPr lang="ru-RU" alt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4896543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1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lnSpc>
                <a:spcPct val="200000"/>
              </a:lnSpc>
            </a:pPr>
            <a:r>
              <a:rPr lang="ru-RU" sz="2400" dirty="0" smtClean="0"/>
              <a:t>Первые конституции современного типа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42350" cy="4525963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sz="3000" dirty="0" smtClean="0"/>
              <a:t>Конституция США от 17 сентября 1787 г.</a:t>
            </a:r>
          </a:p>
          <a:p>
            <a:pPr eaLnBrk="1" hangingPunct="1"/>
            <a:endParaRPr lang="ru-RU" sz="3000" dirty="0" smtClean="0"/>
          </a:p>
          <a:p>
            <a:pPr eaLnBrk="1" hangingPunct="1"/>
            <a:r>
              <a:rPr lang="ru-RU" sz="3000" dirty="0" smtClean="0"/>
              <a:t>Государственный закон Польши от 3 мая 1791 г.</a:t>
            </a:r>
          </a:p>
          <a:p>
            <a:pPr eaLnBrk="1" hangingPunct="1"/>
            <a:endParaRPr lang="ru-RU" sz="3000" dirty="0" smtClean="0"/>
          </a:p>
          <a:p>
            <a:pPr eaLnBrk="1" hangingPunct="1"/>
            <a:r>
              <a:rPr lang="ru-RU" sz="3000" dirty="0" smtClean="0"/>
              <a:t>Конституция Франции от 3 сентября 1791 г.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b="1" i="1" dirty="0" smtClean="0"/>
          </a:p>
          <a:p>
            <a:pPr algn="ctr"/>
            <a:r>
              <a:rPr lang="ru-RU" sz="5400" dirty="0">
                <a:solidFill>
                  <a:srgbClr val="FF0000"/>
                </a:solidFill>
              </a:rPr>
              <a:t>Конституционные идеи (принципы, ценности)</a:t>
            </a:r>
            <a:endParaRPr lang="ru-RU" b="1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9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6491064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Мировоззренческие</a:t>
            </a: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363272" cy="4525963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ru-RU" u="sng" dirty="0" smtClean="0"/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Россия – часть евроатлантической цивилизации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Человек, его права и свободы – высшая ценность – «</a:t>
            </a:r>
            <a:r>
              <a:rPr lang="ru-RU" dirty="0" err="1" smtClean="0">
                <a:solidFill>
                  <a:srgbClr val="002060"/>
                </a:solidFill>
              </a:rPr>
              <a:t>персоноцентризм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Светский характер государственности 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Открытый характер государства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658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Социальные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u="sng" dirty="0" smtClean="0"/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Равноправие. Отсутствие сословности, преград для социальной мобильности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Защита слабого и поощрение самостоятельности и самодеятельности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Достойное существование – каждому. </a:t>
            </a:r>
          </a:p>
          <a:p>
            <a:pPr eaLnBrk="1" hangingPunct="1"/>
            <a:endParaRPr lang="ru-RU" dirty="0" smtClean="0">
              <a:solidFill>
                <a:srgbClr val="002060"/>
              </a:solidFill>
            </a:endParaRPr>
          </a:p>
          <a:p>
            <a:pPr eaLnBrk="1" hangingPunct="1"/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952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Политические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u="sng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Идеологический плюрализм (идейная и творческая свобода)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Политический плюрализм (многопартийность)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Приверженность демократии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779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26555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Правовые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u="sng" dirty="0" smtClean="0"/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None/>
            </a:pPr>
            <a:r>
              <a:rPr lang="ru-RU" dirty="0" smtClean="0">
                <a:solidFill>
                  <a:srgbClr val="002060"/>
                </a:solidFill>
              </a:rPr>
              <a:t>Приверженность </a:t>
            </a:r>
            <a:r>
              <a:rPr lang="ru-RU" i="1" dirty="0" smtClean="0">
                <a:solidFill>
                  <a:srgbClr val="002060"/>
                </a:solidFill>
              </a:rPr>
              <a:t>правовому</a:t>
            </a:r>
            <a:r>
              <a:rPr lang="ru-RU" dirty="0" smtClean="0">
                <a:solidFill>
                  <a:srgbClr val="002060"/>
                </a:solidFill>
              </a:rPr>
              <a:t> характеру государственности = сила права выше права силы</a:t>
            </a:r>
          </a:p>
          <a:p>
            <a:pPr marL="0" indent="0" algn="ctr" eaLnBrk="1" hangingPunct="1">
              <a:buNone/>
            </a:pPr>
            <a:r>
              <a:rPr lang="ru-RU" dirty="0" smtClean="0">
                <a:solidFill>
                  <a:srgbClr val="002060"/>
                </a:solidFill>
              </a:rPr>
              <a:t>(правовой </a:t>
            </a:r>
            <a:r>
              <a:rPr lang="en-US" dirty="0" smtClean="0">
                <a:solidFill>
                  <a:srgbClr val="002060"/>
                </a:solidFill>
              </a:rPr>
              <a:t>   v.    </a:t>
            </a:r>
            <a:r>
              <a:rPr lang="ru-RU" dirty="0" smtClean="0">
                <a:solidFill>
                  <a:srgbClr val="002060"/>
                </a:solidFill>
              </a:rPr>
              <a:t>потестарный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560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b="1" i="1" dirty="0" smtClean="0"/>
          </a:p>
          <a:p>
            <a:pPr algn="ctr"/>
            <a:r>
              <a:rPr lang="ru-RU" sz="5400" dirty="0">
                <a:solidFill>
                  <a:srgbClr val="FF0000"/>
                </a:solidFill>
              </a:rPr>
              <a:t>Юридические свойства конституции</a:t>
            </a:r>
          </a:p>
          <a:p>
            <a:pPr eaLnBrk="1" hangingPunct="1"/>
            <a:endParaRPr lang="ru-RU" b="1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4295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57912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Верховенство </a:t>
            </a:r>
            <a:b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(ч.2 ст.4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229600" cy="4572000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Действие на всей территории России без изъятий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Конституция – концентрированное выражение права 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Неуклонное соблюдение (выполнение) конституционных норм всеми, независимо от правового статуса;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Связанность всех действий и решений Конституцией РФ;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ледование органов государственной власти идеям (ценностям) Конституции РФ</a:t>
            </a:r>
          </a:p>
          <a:p>
            <a:pPr marL="0" indent="1588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marL="0" indent="1588" eaLnBrk="1" hangingPunct="1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7" y="5708678"/>
            <a:ext cx="1188952" cy="114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1588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высшая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юридическая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сила</a:t>
            </a:r>
            <a:b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(ч.1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ст.15)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Федеральные </a:t>
            </a:r>
            <a:r>
              <a:rPr lang="ru-RU" dirty="0">
                <a:solidFill>
                  <a:srgbClr val="002060"/>
                </a:solidFill>
              </a:rPr>
              <a:t>законы и подзаконные правовые акты должны соответствовать Конституции РФ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Конституции и уставы субъектов </a:t>
            </a:r>
            <a:r>
              <a:rPr lang="ru-RU" dirty="0">
                <a:solidFill>
                  <a:srgbClr val="002060"/>
                </a:solidFill>
              </a:rPr>
              <a:t>Федерации не должны противоречить федеральной Конституции 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случае коллизии действует норма Конституции 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5791200" cy="11160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 Прямое 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действие </a:t>
            </a:r>
            <a:b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(ч.1 ст.15)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579296" cy="5400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ea typeface="Times New Roman"/>
              </a:rPr>
              <a:t>1. </a:t>
            </a:r>
            <a:r>
              <a:rPr lang="ru-RU" b="0" dirty="0">
                <a:ea typeface="Times New Roman"/>
              </a:rPr>
              <a:t>Для действия тех или иных норм Конституции </a:t>
            </a:r>
            <a:r>
              <a:rPr lang="ru-RU" dirty="0">
                <a:ea typeface="Times New Roman"/>
              </a:rPr>
              <a:t>не требуется их подтверждения законами или подзаконными актами. Любой может ссылаться непосредственно на Конституцию. В том числе и главным образом, в суде.</a:t>
            </a:r>
            <a:endParaRPr lang="ru-RU" sz="3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Times New Roman"/>
              </a:rPr>
              <a:t>2. Постановление Пленума Верховного Суда РФ от 31 октября </a:t>
            </a:r>
            <a:r>
              <a:rPr lang="ru-RU" dirty="0" smtClean="0">
                <a:ea typeface="Times New Roman"/>
              </a:rPr>
              <a:t>1995 г</a:t>
            </a:r>
            <a:r>
              <a:rPr lang="ru-RU" dirty="0">
                <a:ea typeface="Times New Roman"/>
              </a:rPr>
              <a:t>. № 8 «О некоторых вопросах применения судами Конституции Российской Федерации при осуществлении правосудия». </a:t>
            </a:r>
            <a:endParaRPr lang="ru-RU" dirty="0" smtClean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a typeface="Times New Roman"/>
              </a:rPr>
              <a:t>Суд </a:t>
            </a:r>
            <a:r>
              <a:rPr lang="ru-RU" dirty="0">
                <a:ea typeface="Times New Roman"/>
              </a:rPr>
              <a:t>применяет Конституцию</a:t>
            </a:r>
            <a:r>
              <a:rPr lang="ru-RU" b="0" dirty="0">
                <a:ea typeface="Times New Roman"/>
              </a:rPr>
              <a:t>, когда:</a:t>
            </a:r>
            <a:endParaRPr lang="ru-RU" sz="3600" b="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180340" algn="l"/>
                <a:tab pos="457200" algn="l"/>
              </a:tabLst>
            </a:pPr>
            <a:r>
              <a:rPr lang="ru-RU" b="0" dirty="0">
                <a:ea typeface="Times New Roman"/>
                <a:cs typeface="Times New Roman"/>
              </a:rPr>
              <a:t>ее положения не требуют дополнительной регламентации и не содержат указания на возможность применения при условии принятия закона;</a:t>
            </a:r>
            <a:endParaRPr lang="ru-RU" sz="3600" b="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180340" algn="l"/>
                <a:tab pos="457200" algn="l"/>
              </a:tabLst>
            </a:pPr>
            <a:r>
              <a:rPr lang="ru-RU" b="0" dirty="0">
                <a:ea typeface="Times New Roman"/>
                <a:cs typeface="Times New Roman"/>
              </a:rPr>
              <a:t>суд придет к выводу, что закон, действовавший на территории РФ до вступления в силу Конституции РФ, противоречит ей;</a:t>
            </a:r>
            <a:endParaRPr lang="ru-RU" sz="3600" b="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180340" algn="l"/>
                <a:tab pos="457200" algn="l"/>
              </a:tabLst>
            </a:pPr>
            <a:r>
              <a:rPr lang="ru-RU" b="0" dirty="0">
                <a:ea typeface="Times New Roman"/>
                <a:cs typeface="Times New Roman"/>
              </a:rPr>
              <a:t>суд придет к убеждению, что закон, принятый после вступления в силу Конституции РФ, находится в противоречии с соответствующими положениями Конституции (противоречие с ч.4 ст.125?); </a:t>
            </a:r>
            <a:endParaRPr lang="ru-RU" sz="3600" b="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180340" algn="l"/>
                <a:tab pos="457200" algn="l"/>
              </a:tabLst>
            </a:pPr>
            <a:r>
              <a:rPr lang="ru-RU" b="0" dirty="0">
                <a:ea typeface="Times New Roman"/>
                <a:cs typeface="Times New Roman"/>
              </a:rPr>
              <a:t>закон либо иной нормативный правовой акт, принятый субъектом РФ по предметам совместного ведения, противоречит Конституции РФ, а федеральный закон, который должен регулировать рассматриваемые судом правоотношения, отсутствует.</a:t>
            </a:r>
            <a:endParaRPr lang="ru-RU" sz="3600" b="0" dirty="0">
              <a:latin typeface="Times New Roman"/>
              <a:ea typeface="Times New Roman"/>
              <a:cs typeface="Times New Roman"/>
            </a:endParaRPr>
          </a:p>
          <a:p>
            <a:pPr eaLnBrk="1" hangingPunct="1">
              <a:buFontTx/>
              <a:buNone/>
            </a:pPr>
            <a:endParaRPr lang="ru-RU" b="1" i="1" dirty="0" smtClean="0"/>
          </a:p>
          <a:p>
            <a:pPr eaLnBrk="1" hangingPunct="1">
              <a:buFontTx/>
              <a:buNone/>
            </a:pPr>
            <a:endParaRPr lang="ru-RU" b="1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565" y="6295628"/>
            <a:ext cx="581764" cy="56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384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4. Особый 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порядок 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охраны</a:t>
            </a:r>
            <a:endParaRPr lang="ru-RU" sz="32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ru-RU" b="1" i="1" dirty="0" smtClean="0"/>
          </a:p>
          <a:p>
            <a:pPr marL="0" indent="0" algn="ctr" eaLnBrk="1" hangingPunct="1">
              <a:buFontTx/>
              <a:buNone/>
            </a:pPr>
            <a:r>
              <a:rPr lang="ru-RU" i="1" dirty="0" smtClean="0"/>
              <a:t>2 точки зрения:</a:t>
            </a:r>
          </a:p>
          <a:p>
            <a:pPr marL="0" indent="0" eaLnBrk="1" hangingPunct="1">
              <a:buFontTx/>
              <a:buNone/>
            </a:pPr>
            <a:endParaRPr lang="ru-RU" b="1" dirty="0" smtClean="0"/>
          </a:p>
          <a:p>
            <a:pPr marL="0" indent="0" eaLnBrk="1" hangingPunct="1">
              <a:buFontTx/>
              <a:buNone/>
            </a:pPr>
            <a:r>
              <a:rPr lang="ru-RU" b="1" dirty="0" smtClean="0"/>
              <a:t>Г. Кельзен</a:t>
            </a:r>
            <a:r>
              <a:rPr lang="ru-RU" dirty="0" smtClean="0"/>
              <a:t>: гарант конституции – конституционный суд</a:t>
            </a:r>
          </a:p>
          <a:p>
            <a:r>
              <a:rPr lang="ru-RU" dirty="0" smtClean="0"/>
              <a:t>К. </a:t>
            </a:r>
            <a:r>
              <a:rPr lang="ru-RU" dirty="0"/>
              <a:t>Шмитт</a:t>
            </a:r>
            <a:r>
              <a:rPr lang="ru-RU" dirty="0" smtClean="0"/>
              <a:t>: </a:t>
            </a:r>
            <a:r>
              <a:rPr lang="ru-RU" dirty="0"/>
              <a:t>гарант конституции – </a:t>
            </a:r>
            <a:r>
              <a:rPr lang="ru-RU" dirty="0" smtClean="0"/>
              <a:t>президент</a:t>
            </a:r>
            <a:endParaRPr lang="ru-RU" b="1" dirty="0" smtClean="0"/>
          </a:p>
          <a:p>
            <a:pPr marL="0" indent="0" algn="ctr" eaLnBrk="1" hangingPunct="1">
              <a:buFontTx/>
              <a:buNone/>
            </a:pPr>
            <a:r>
              <a:rPr lang="ru-RU" b="1" i="1" dirty="0" smtClean="0"/>
              <a:t>***</a:t>
            </a:r>
          </a:p>
          <a:p>
            <a:pPr marL="0" indent="0" algn="ctr" eaLnBrk="1" hangingPunct="1">
              <a:buFontTx/>
              <a:buNone/>
            </a:pPr>
            <a:r>
              <a:rPr lang="ru-RU" i="1" dirty="0" smtClean="0"/>
              <a:t>Гарант Конституции РФ – Президент РФ</a:t>
            </a:r>
          </a:p>
          <a:p>
            <a:pPr marL="0" indent="0" eaLnBrk="1" hangingPunct="1">
              <a:buFontTx/>
              <a:buNone/>
            </a:pPr>
            <a:endParaRPr lang="ru-RU" b="1" i="1" dirty="0"/>
          </a:p>
          <a:p>
            <a:pPr marL="0" indent="0" eaLnBrk="1" hangingPunct="1">
              <a:buFontTx/>
              <a:buNone/>
            </a:pPr>
            <a:endParaRPr lang="ru-RU" b="1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569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Принципиальный вопрос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</a:t>
            </a:r>
          </a:p>
          <a:p>
            <a:pPr algn="ctr">
              <a:lnSpc>
                <a:spcPct val="160000"/>
              </a:lnSpc>
            </a:pPr>
            <a:r>
              <a:rPr lang="ru-RU" dirty="0" smtClean="0"/>
              <a:t>ЧТО ПРОИЗОШЛО В ИСТОРИИ ЕВРОПЕЙСКОЙ ЦИВИЛИЗАЦИИ, ЕСЛИ СЛОВО «КОНСТИТУЦИЯ» </a:t>
            </a:r>
            <a:r>
              <a:rPr lang="ru-RU" dirty="0"/>
              <a:t>ВПЕРВЫЕ БЫЛО </a:t>
            </a:r>
            <a:r>
              <a:rPr lang="ru-RU" dirty="0" smtClean="0"/>
              <a:t>УПОТРЕБЛЕНО В НОВОМ ЗНАЧЕНИИ?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Особый порядок принятия и пересмотра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Полный </a:t>
            </a:r>
            <a:r>
              <a:rPr lang="ru-RU" dirty="0"/>
              <a:t>пересмотр (новая Конституция, новая редакция)</a:t>
            </a:r>
          </a:p>
          <a:p>
            <a:r>
              <a:rPr lang="ru-RU" dirty="0" smtClean="0"/>
              <a:t>Внесение </a:t>
            </a:r>
            <a:r>
              <a:rPr lang="ru-RU" dirty="0"/>
              <a:t>поправок</a:t>
            </a:r>
          </a:p>
          <a:p>
            <a:r>
              <a:rPr lang="ru-RU" dirty="0" smtClean="0"/>
              <a:t>«</a:t>
            </a:r>
            <a:r>
              <a:rPr lang="ru-RU" dirty="0"/>
              <a:t>Техническое» изменение текста (не пересмотр)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4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algn="ctr" eaLnBrk="1" hangingPunct="1">
              <a:buFontTx/>
              <a:buNone/>
            </a:pPr>
            <a:r>
              <a:rPr lang="ru-RU" sz="3600" dirty="0" smtClean="0"/>
              <a:t>Спасибо за внимание!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>Употребления слова «конституция»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568952" cy="518477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3600" b="1" dirty="0" smtClean="0"/>
              <a:t>Конституция – от лат. </a:t>
            </a:r>
            <a:r>
              <a:rPr lang="en-US" sz="3600" b="1" dirty="0" smtClean="0"/>
              <a:t>constitutio </a:t>
            </a:r>
            <a:endParaRPr lang="ru-RU" sz="3600" b="1" dirty="0" smtClean="0"/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ru-RU" sz="3600" b="1" dirty="0" smtClean="0"/>
          </a:p>
          <a:p>
            <a:pPr eaLnBrk="1" hangingPunct="1">
              <a:lnSpc>
                <a:spcPct val="150000"/>
              </a:lnSpc>
            </a:pPr>
            <a:endParaRPr lang="ru-RU" b="1" dirty="0" smtClean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48054616"/>
              </p:ext>
            </p:extLst>
          </p:nvPr>
        </p:nvGraphicFramePr>
        <p:xfrm>
          <a:off x="477888" y="2492896"/>
          <a:ext cx="820891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Формальный подход к определению конституции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800" u="sng" dirty="0" smtClean="0">
                <a:solidFill>
                  <a:srgbClr val="002060"/>
                </a:solidFill>
              </a:rPr>
              <a:t>Георг Еллинек (</a:t>
            </a:r>
            <a:r>
              <a:rPr lang="en-US" sz="2800" u="sng" dirty="0" smtClean="0">
                <a:solidFill>
                  <a:srgbClr val="002060"/>
                </a:solidFill>
              </a:rPr>
              <a:t>XIX</a:t>
            </a:r>
            <a:r>
              <a:rPr lang="ru-RU" sz="2800" u="sng" dirty="0" smtClean="0">
                <a:solidFill>
                  <a:srgbClr val="002060"/>
                </a:solidFill>
              </a:rPr>
              <a:t> в.): </a:t>
            </a:r>
          </a:p>
          <a:p>
            <a:pPr algn="just" eaLnBrk="1" hangingPunct="1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ru-RU" sz="2800" b="0" dirty="0" smtClean="0">
                <a:solidFill>
                  <a:srgbClr val="002060"/>
                </a:solidFill>
              </a:rPr>
              <a:t>«Конституция государства обнимает совокупность </a:t>
            </a:r>
            <a:r>
              <a:rPr lang="ru-RU" sz="2800" b="0" dirty="0" err="1" smtClean="0">
                <a:solidFill>
                  <a:srgbClr val="002060"/>
                </a:solidFill>
              </a:rPr>
              <a:t>правоположений</a:t>
            </a:r>
            <a:r>
              <a:rPr lang="ru-RU" sz="2800" b="0" dirty="0" smtClean="0">
                <a:solidFill>
                  <a:srgbClr val="002060"/>
                </a:solidFill>
              </a:rPr>
              <a:t>, </a:t>
            </a:r>
            <a:r>
              <a:rPr lang="ru-RU" sz="2800" i="1" dirty="0" smtClean="0">
                <a:solidFill>
                  <a:srgbClr val="002060"/>
                </a:solidFill>
              </a:rPr>
              <a:t>определяющих</a:t>
            </a:r>
            <a:r>
              <a:rPr lang="ru-RU" sz="2800" b="0" i="1" dirty="0" smtClean="0">
                <a:solidFill>
                  <a:srgbClr val="002060"/>
                </a:solidFill>
              </a:rPr>
              <a:t> высшие органы государства, порядок призвания их к отправлению их функций, их взаимоотношения и компетенцию</a:t>
            </a:r>
            <a:r>
              <a:rPr lang="ru-RU" sz="2800" b="0" dirty="0" smtClean="0">
                <a:solidFill>
                  <a:srgbClr val="002060"/>
                </a:solidFill>
              </a:rPr>
              <a:t>, а также </a:t>
            </a:r>
            <a:r>
              <a:rPr lang="ru-RU" sz="2800" b="0" i="1" dirty="0" smtClean="0">
                <a:solidFill>
                  <a:srgbClr val="002060"/>
                </a:solidFill>
              </a:rPr>
              <a:t>принципиальное положение индивида по отношению к государственной власти</a:t>
            </a:r>
            <a:r>
              <a:rPr lang="ru-RU" sz="2800" b="0" dirty="0" smtClean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1" y="5733256"/>
            <a:ext cx="116352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0842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Формальный подход к определению конституции (2)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776"/>
            <a:ext cx="8362950" cy="5184874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u="sng" dirty="0" smtClean="0">
                <a:solidFill>
                  <a:srgbClr val="002060"/>
                </a:solidFill>
              </a:rPr>
              <a:t>Распространенное учебное определение: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«</a:t>
            </a:r>
            <a:r>
              <a:rPr lang="ru-RU" sz="2800" b="0" dirty="0" smtClean="0">
                <a:solidFill>
                  <a:srgbClr val="002060"/>
                </a:solidFill>
              </a:rPr>
              <a:t>Конституция – это акт (совокупность актов), который обладает высшей юридической силой и закрепляет (устанавливает) </a:t>
            </a:r>
            <a:r>
              <a:rPr lang="ru-RU" sz="2800" b="0" i="1" dirty="0" smtClean="0">
                <a:solidFill>
                  <a:srgbClr val="002060"/>
                </a:solidFill>
              </a:rPr>
              <a:t>основы организации и жизнедеятельности общества и государства</a:t>
            </a:r>
            <a:r>
              <a:rPr lang="ru-RU" sz="2800" b="0" dirty="0" smtClean="0">
                <a:solidFill>
                  <a:srgbClr val="002060"/>
                </a:solidFill>
              </a:rPr>
              <a:t>: права и свободы человека и гражданина, основы общественного строя, форму правления, территориальную организацию государства, систему органов публичной власти, основы их компетенции, государственную символику и столицу».</a:t>
            </a:r>
            <a:r>
              <a:rPr lang="ru-RU" sz="2800" b="0" i="1" dirty="0" smtClean="0">
                <a:solidFill>
                  <a:srgbClr val="002060"/>
                </a:solidFill>
              </a:rPr>
              <a:t> </a:t>
            </a:r>
            <a:br>
              <a:rPr lang="ru-RU" sz="2800" b="0" i="1" dirty="0" smtClean="0">
                <a:solidFill>
                  <a:srgbClr val="002060"/>
                </a:solidFill>
              </a:rPr>
            </a:br>
            <a:endParaRPr lang="ru-RU" sz="2800" b="0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5" y="6056716"/>
            <a:ext cx="828913" cy="80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5755</TotalTime>
  <Words>3244</Words>
  <Application>Microsoft Office PowerPoint</Application>
  <PresentationFormat>Экран (4:3)</PresentationFormat>
  <Paragraphs>410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Главная</vt:lpstr>
      <vt:lpstr>Цитата дня</vt:lpstr>
      <vt:lpstr>Цитата дня</vt:lpstr>
      <vt:lpstr>Тема 3  </vt:lpstr>
      <vt:lpstr>Вопросы темы</vt:lpstr>
      <vt:lpstr>Первые конституции современного типа</vt:lpstr>
      <vt:lpstr>Принципиальный вопрос</vt:lpstr>
      <vt:lpstr>Употребления слова «конституция»</vt:lpstr>
      <vt:lpstr>Формальный подход к определению конституции</vt:lpstr>
      <vt:lpstr>Формальный подход к определению конституции (2)</vt:lpstr>
      <vt:lpstr>Сущностный подход к определению конституции</vt:lpstr>
      <vt:lpstr>Два понимания сущности конституции</vt:lpstr>
      <vt:lpstr>Конституция в первом понимании</vt:lpstr>
      <vt:lpstr>Конституция во втором понимании</vt:lpstr>
      <vt:lpstr>Поиски Определения конституционализма</vt:lpstr>
      <vt:lpstr>Поиски Определения конституционализма</vt:lpstr>
      <vt:lpstr>Определение конституционализма</vt:lpstr>
      <vt:lpstr>Конституционная идеология</vt:lpstr>
      <vt:lpstr>Конституционный строй. дефиниции</vt:lpstr>
      <vt:lpstr>Классификация конституций</vt:lpstr>
      <vt:lpstr>По степени реальности</vt:lpstr>
      <vt:lpstr>По типу оформления</vt:lpstr>
      <vt:lpstr>Консолидированные и неконсолидированные конституции</vt:lpstr>
      <vt:lpstr>По способу принятия</vt:lpstr>
      <vt:lpstr>По сроку действия</vt:lpstr>
      <vt:lpstr>По способу изменения</vt:lpstr>
      <vt:lpstr>Конституционность конституционных поправок</vt:lpstr>
      <vt:lpstr>Проблемы конституционных поправок</vt:lpstr>
      <vt:lpstr>Проблема 1</vt:lpstr>
      <vt:lpstr>Проблема 2</vt:lpstr>
      <vt:lpstr>Проблема 3</vt:lpstr>
      <vt:lpstr>Проблема 4</vt:lpstr>
      <vt:lpstr>Проблема 5</vt:lpstr>
      <vt:lpstr>Проблемы конституционности конституционных поправок</vt:lpstr>
      <vt:lpstr>КОНСТИТУЦИОННОЕ РАЗВИТИЕ РОССИИ (1905-1993гг.)</vt:lpstr>
      <vt:lpstr>Основные Государственные законы Российской Империи 1906 г.</vt:lpstr>
      <vt:lpstr> Крах Империи </vt:lpstr>
      <vt:lpstr>Переворот 25 октября (7 ноября) 1917 г.</vt:lpstr>
      <vt:lpstr>Конституция РСФСР (5-й  Всероссийский съезд Советов – 10 июля 1918 г.)</vt:lpstr>
      <vt:lpstr>Конституция СССР 1924 г. В  союзных республиках конституции приняты в 1925 г.</vt:lpstr>
      <vt:lpstr>Конституция СССР 1936 г. В союзных республиках  ее  копии приняты в 1937 г.</vt:lpstr>
      <vt:lpstr>Проект 1961-1962 гг.</vt:lpstr>
      <vt:lpstr>Конституция СССР 1977 г. (РСФСР 1978 г.).</vt:lpstr>
      <vt:lpstr>Разработка и принятие Конституции России 1993: основные этапы,   или некоторое объяснение характера действующей     Конституции (феномен «path dependence» наоборот)</vt:lpstr>
      <vt:lpstr>1 Этап (март 1990 – декабрь 1991 гг.)</vt:lpstr>
      <vt:lpstr>2 Этап (январь 1992 – март 1993 гг.)</vt:lpstr>
      <vt:lpstr>3 Этап (март – 12 декабря 1993 г.). Ликвидация квазидвоевластия</vt:lpstr>
      <vt:lpstr>Личная правка Б.Н. Ельцина Полномочие председательствовать  на заседании Правительства РФ</vt:lpstr>
      <vt:lpstr>Личная правка Б.Н. Ельцина             Право на издание нормативных указов</vt:lpstr>
      <vt:lpstr>Личная правка Б.Н. Ельцина централизация</vt:lpstr>
      <vt:lpstr>Презентация PowerPoint</vt:lpstr>
      <vt:lpstr>Мировоззренческие</vt:lpstr>
      <vt:lpstr>Социальные</vt:lpstr>
      <vt:lpstr>Политические</vt:lpstr>
      <vt:lpstr>Правовые</vt:lpstr>
      <vt:lpstr>Презентация PowerPoint</vt:lpstr>
      <vt:lpstr>1. Верховенство  (ч.2 ст.4)</vt:lpstr>
      <vt:lpstr>      2. высшая юридическая сила (ч.1 ст.15)</vt:lpstr>
      <vt:lpstr>3. Прямое действие  (ч.1 ст.15)</vt:lpstr>
      <vt:lpstr>4. Особый порядок охраны</vt:lpstr>
      <vt:lpstr>Особый порядок принятия и пересмотра</vt:lpstr>
      <vt:lpstr>Презентация PowerPoint</vt:lpstr>
    </vt:vector>
  </TitlesOfParts>
  <Company>HOUM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 Конституция – правовой феномен современности. Конституция и конституционализм</dc:title>
  <dc:creator>MAK</dc:creator>
  <cp:lastModifiedBy>М.Краснов</cp:lastModifiedBy>
  <cp:revision>147</cp:revision>
  <dcterms:created xsi:type="dcterms:W3CDTF">2007-02-24T08:21:04Z</dcterms:created>
  <dcterms:modified xsi:type="dcterms:W3CDTF">2016-09-21T14:23:39Z</dcterms:modified>
</cp:coreProperties>
</file>