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notesMasterIdLst>
    <p:notesMasterId r:id="rId34"/>
  </p:notesMasterIdLst>
  <p:sldIdLst>
    <p:sldId id="256" r:id="rId2"/>
    <p:sldId id="257" r:id="rId3"/>
    <p:sldId id="293" r:id="rId4"/>
    <p:sldId id="258" r:id="rId5"/>
    <p:sldId id="294" r:id="rId6"/>
    <p:sldId id="295" r:id="rId7"/>
    <p:sldId id="283" r:id="rId8"/>
    <p:sldId id="313" r:id="rId9"/>
    <p:sldId id="314" r:id="rId10"/>
    <p:sldId id="316" r:id="rId11"/>
    <p:sldId id="260" r:id="rId12"/>
    <p:sldId id="296" r:id="rId13"/>
    <p:sldId id="267" r:id="rId14"/>
    <p:sldId id="297" r:id="rId15"/>
    <p:sldId id="268" r:id="rId16"/>
    <p:sldId id="269" r:id="rId17"/>
    <p:sldId id="298" r:id="rId18"/>
    <p:sldId id="284" r:id="rId19"/>
    <p:sldId id="299" r:id="rId20"/>
    <p:sldId id="300" r:id="rId21"/>
    <p:sldId id="301" r:id="rId22"/>
    <p:sldId id="302" r:id="rId23"/>
    <p:sldId id="303" r:id="rId24"/>
    <p:sldId id="304" r:id="rId25"/>
    <p:sldId id="305" r:id="rId26"/>
    <p:sldId id="306" r:id="rId27"/>
    <p:sldId id="307" r:id="rId28"/>
    <p:sldId id="310" r:id="rId29"/>
    <p:sldId id="281" r:id="rId30"/>
    <p:sldId id="311" r:id="rId31"/>
    <p:sldId id="312" r:id="rId32"/>
    <p:sldId id="315"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ksynska, Mariya" initials="AM" lastIdx="0" clrIdx="0">
    <p:extLst>
      <p:ext uri="{19B8F6BF-5375-455C-9EA6-DF929625EA0E}">
        <p15:presenceInfo xmlns:p15="http://schemas.microsoft.com/office/powerpoint/2012/main" userId="S-1-5-21-525788414-1921020387-24915789-1749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90" y="7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aleksynska\Local%20Settings\Temp\XPgrpwise\Chapter%202%20Figures%20LAYOUT%2018%20April.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ILO\LMI%20and%20Performance%20Group\NSW%20Jan%202016\2016%20NSFE%20report\Chapter%202\Figures\Part%20II_2b%20Trends%20in%20temp%20%20in%20%20CIS%20-%20fina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007957449172314"/>
          <c:y val="4.0834907232529721E-2"/>
          <c:w val="0.87194628650106798"/>
          <c:h val="0.7174788912343073"/>
        </c:manualLayout>
      </c:layout>
      <c:lineChart>
        <c:grouping val="standard"/>
        <c:varyColors val="0"/>
        <c:ser>
          <c:idx val="0"/>
          <c:order val="0"/>
          <c:tx>
            <c:strRef>
              <c:f>'Figure 2.5'!$B$4</c:f>
              <c:strCache>
                <c:ptCount val="1"/>
                <c:pt idx="0">
                  <c:v>EmplRate1</c:v>
                </c:pt>
              </c:strCache>
            </c:strRef>
          </c:tx>
          <c:spPr>
            <a:ln>
              <a:solidFill>
                <a:schemeClr val="tx1"/>
              </a:solidFill>
            </a:ln>
          </c:spPr>
          <c:marker>
            <c:symbol val="none"/>
          </c:marker>
          <c:dLbls>
            <c:dLbl>
              <c:idx val="40"/>
              <c:layout>
                <c:manualLayout>
                  <c:x val="3.7045152877750426E-2"/>
                  <c:y val="9.9198977891345408E-2"/>
                </c:manualLayout>
              </c:layout>
              <c:tx>
                <c:rich>
                  <a:bodyPr/>
                  <a:lstStyle/>
                  <a:p>
                    <a:pPr>
                      <a:defRPr sz="1200" b="1"/>
                    </a:pPr>
                    <a:r>
                      <a:rPr lang="en-US" sz="1200" b="1"/>
                      <a:t>Standard assumption</a:t>
                    </a:r>
                  </a:p>
                </c:rich>
              </c:tx>
              <c:spP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b="1"/>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'Figure 2.5'!$A$5:$A$84</c:f>
              <c:numCache>
                <c:formatCode>General</c:formatCode>
                <c:ptCount val="80"/>
                <c:pt idx="0">
                  <c:v>0.2</c:v>
                </c:pt>
                <c:pt idx="1">
                  <c:v>0.25</c:v>
                </c:pt>
                <c:pt idx="2">
                  <c:v>0.3</c:v>
                </c:pt>
                <c:pt idx="3">
                  <c:v>0.35</c:v>
                </c:pt>
                <c:pt idx="4">
                  <c:v>0.39999999999999997</c:v>
                </c:pt>
                <c:pt idx="5">
                  <c:v>0.44999999999999996</c:v>
                </c:pt>
                <c:pt idx="6">
                  <c:v>0.49999999999999994</c:v>
                </c:pt>
                <c:pt idx="7">
                  <c:v>0.54999999999999993</c:v>
                </c:pt>
                <c:pt idx="8">
                  <c:v>0.6</c:v>
                </c:pt>
                <c:pt idx="9">
                  <c:v>0.65</c:v>
                </c:pt>
                <c:pt idx="10">
                  <c:v>0.70000000000000007</c:v>
                </c:pt>
                <c:pt idx="11">
                  <c:v>0.75000000000000011</c:v>
                </c:pt>
                <c:pt idx="12">
                  <c:v>0.80000000000000016</c:v>
                </c:pt>
                <c:pt idx="13">
                  <c:v>0.8500000000000002</c:v>
                </c:pt>
                <c:pt idx="14">
                  <c:v>0.90000000000000024</c:v>
                </c:pt>
                <c:pt idx="15">
                  <c:v>0.95000000000000029</c:v>
                </c:pt>
                <c:pt idx="16">
                  <c:v>1.0000000000000002</c:v>
                </c:pt>
                <c:pt idx="17">
                  <c:v>1.0500000000000003</c:v>
                </c:pt>
                <c:pt idx="18">
                  <c:v>1.1000000000000003</c:v>
                </c:pt>
                <c:pt idx="19">
                  <c:v>1.1500000000000004</c:v>
                </c:pt>
                <c:pt idx="20">
                  <c:v>1.2000000000000004</c:v>
                </c:pt>
                <c:pt idx="21">
                  <c:v>1.2500000000000004</c:v>
                </c:pt>
                <c:pt idx="22">
                  <c:v>1.3000000000000005</c:v>
                </c:pt>
                <c:pt idx="23">
                  <c:v>1.3500000000000005</c:v>
                </c:pt>
                <c:pt idx="24">
                  <c:v>1.4000000000000006</c:v>
                </c:pt>
                <c:pt idx="25">
                  <c:v>1.4500000000000006</c:v>
                </c:pt>
                <c:pt idx="26">
                  <c:v>1.5000000000000007</c:v>
                </c:pt>
                <c:pt idx="27">
                  <c:v>1.5500000000000007</c:v>
                </c:pt>
                <c:pt idx="28">
                  <c:v>1.6000000000000008</c:v>
                </c:pt>
                <c:pt idx="29">
                  <c:v>1.6500000000000008</c:v>
                </c:pt>
                <c:pt idx="30">
                  <c:v>1.7000000000000008</c:v>
                </c:pt>
                <c:pt idx="31">
                  <c:v>1.7500000000000009</c:v>
                </c:pt>
                <c:pt idx="32">
                  <c:v>1.8000000000000009</c:v>
                </c:pt>
                <c:pt idx="33">
                  <c:v>1.850000000000001</c:v>
                </c:pt>
                <c:pt idx="34">
                  <c:v>1.900000000000001</c:v>
                </c:pt>
                <c:pt idx="35">
                  <c:v>1.9500000000000011</c:v>
                </c:pt>
                <c:pt idx="36">
                  <c:v>2.0000000000000009</c:v>
                </c:pt>
                <c:pt idx="37">
                  <c:v>2.0500000000000007</c:v>
                </c:pt>
                <c:pt idx="38">
                  <c:v>2.1000000000000005</c:v>
                </c:pt>
                <c:pt idx="39">
                  <c:v>2.1500000000000004</c:v>
                </c:pt>
                <c:pt idx="40">
                  <c:v>2.2000000000000002</c:v>
                </c:pt>
                <c:pt idx="41">
                  <c:v>2.25</c:v>
                </c:pt>
                <c:pt idx="42">
                  <c:v>2.2999999999999998</c:v>
                </c:pt>
                <c:pt idx="43">
                  <c:v>2.3499999999999996</c:v>
                </c:pt>
                <c:pt idx="44">
                  <c:v>2.3999999999999995</c:v>
                </c:pt>
                <c:pt idx="45">
                  <c:v>2.4499999999999993</c:v>
                </c:pt>
                <c:pt idx="46">
                  <c:v>2.4999999999999991</c:v>
                </c:pt>
                <c:pt idx="47">
                  <c:v>2.5499999999999989</c:v>
                </c:pt>
                <c:pt idx="48">
                  <c:v>2.5999999999999988</c:v>
                </c:pt>
                <c:pt idx="49">
                  <c:v>2.6499999999999986</c:v>
                </c:pt>
                <c:pt idx="50">
                  <c:v>2.6999999999999984</c:v>
                </c:pt>
                <c:pt idx="51">
                  <c:v>2.7499999999999982</c:v>
                </c:pt>
                <c:pt idx="52">
                  <c:v>2.799999999999998</c:v>
                </c:pt>
                <c:pt idx="53">
                  <c:v>2.8499999999999979</c:v>
                </c:pt>
                <c:pt idx="54">
                  <c:v>2.8999999999999977</c:v>
                </c:pt>
                <c:pt idx="55">
                  <c:v>2.9499999999999975</c:v>
                </c:pt>
                <c:pt idx="56">
                  <c:v>2.9999999999999973</c:v>
                </c:pt>
                <c:pt idx="57">
                  <c:v>3.0499999999999972</c:v>
                </c:pt>
                <c:pt idx="58">
                  <c:v>3.099999999999997</c:v>
                </c:pt>
                <c:pt idx="59">
                  <c:v>3.1499999999999968</c:v>
                </c:pt>
                <c:pt idx="60">
                  <c:v>3.1999999999999966</c:v>
                </c:pt>
                <c:pt idx="61">
                  <c:v>3.2499999999999964</c:v>
                </c:pt>
                <c:pt idx="62">
                  <c:v>3.2999999999999963</c:v>
                </c:pt>
                <c:pt idx="63">
                  <c:v>3.3499999999999961</c:v>
                </c:pt>
                <c:pt idx="64">
                  <c:v>3.3999999999999959</c:v>
                </c:pt>
                <c:pt idx="65">
                  <c:v>3.4499999999999957</c:v>
                </c:pt>
                <c:pt idx="66">
                  <c:v>3.4999999999999956</c:v>
                </c:pt>
                <c:pt idx="67">
                  <c:v>3.5499999999999954</c:v>
                </c:pt>
                <c:pt idx="68">
                  <c:v>3.5999999999999952</c:v>
                </c:pt>
                <c:pt idx="69">
                  <c:v>3.649999999999995</c:v>
                </c:pt>
                <c:pt idx="70">
                  <c:v>3.6999999999999948</c:v>
                </c:pt>
                <c:pt idx="71">
                  <c:v>3.7499999999999947</c:v>
                </c:pt>
                <c:pt idx="72">
                  <c:v>3.7999999999999945</c:v>
                </c:pt>
                <c:pt idx="73">
                  <c:v>3.8499999999999943</c:v>
                </c:pt>
                <c:pt idx="74">
                  <c:v>3.8999999999999941</c:v>
                </c:pt>
                <c:pt idx="75">
                  <c:v>3.949999999999994</c:v>
                </c:pt>
                <c:pt idx="76">
                  <c:v>3.9999999999999938</c:v>
                </c:pt>
                <c:pt idx="77">
                  <c:v>4.0499999999999936</c:v>
                </c:pt>
                <c:pt idx="78">
                  <c:v>4.0999999999999934</c:v>
                </c:pt>
                <c:pt idx="79">
                  <c:v>4.1499999999999932</c:v>
                </c:pt>
              </c:numCache>
            </c:numRef>
          </c:cat>
          <c:val>
            <c:numRef>
              <c:f>'Figure 2.5'!$B$5:$B$84</c:f>
              <c:numCache>
                <c:formatCode>General</c:formatCode>
                <c:ptCount val="80"/>
                <c:pt idx="0">
                  <c:v>62.24212</c:v>
                </c:pt>
                <c:pt idx="1">
                  <c:v>62.157262500000002</c:v>
                </c:pt>
                <c:pt idx="2">
                  <c:v>62.072404999999996</c:v>
                </c:pt>
                <c:pt idx="3">
                  <c:v>61.987547499999998</c:v>
                </c:pt>
                <c:pt idx="4">
                  <c:v>61.902689999999993</c:v>
                </c:pt>
                <c:pt idx="5">
                  <c:v>61.817832499999994</c:v>
                </c:pt>
                <c:pt idx="6">
                  <c:v>61.732975000000003</c:v>
                </c:pt>
                <c:pt idx="7">
                  <c:v>61.648117499999998</c:v>
                </c:pt>
                <c:pt idx="8">
                  <c:v>61.56326</c:v>
                </c:pt>
                <c:pt idx="9">
                  <c:v>61.478402499999994</c:v>
                </c:pt>
                <c:pt idx="10">
                  <c:v>61.393544999999996</c:v>
                </c:pt>
                <c:pt idx="11">
                  <c:v>61.308687499999991</c:v>
                </c:pt>
                <c:pt idx="12">
                  <c:v>61.22383</c:v>
                </c:pt>
                <c:pt idx="13">
                  <c:v>61.138972500000001</c:v>
                </c:pt>
                <c:pt idx="14">
                  <c:v>61.054114999999996</c:v>
                </c:pt>
                <c:pt idx="15">
                  <c:v>60.969257499999998</c:v>
                </c:pt>
                <c:pt idx="16">
                  <c:v>60.884399999999992</c:v>
                </c:pt>
                <c:pt idx="17">
                  <c:v>60.799542499999994</c:v>
                </c:pt>
                <c:pt idx="18">
                  <c:v>60.714685000000003</c:v>
                </c:pt>
                <c:pt idx="19">
                  <c:v>60.629827499999998</c:v>
                </c:pt>
                <c:pt idx="20">
                  <c:v>60.544969999999999</c:v>
                </c:pt>
                <c:pt idx="21">
                  <c:v>60.460112499999994</c:v>
                </c:pt>
                <c:pt idx="22">
                  <c:v>60.375254999999996</c:v>
                </c:pt>
                <c:pt idx="23">
                  <c:v>60.29039749999999</c:v>
                </c:pt>
                <c:pt idx="24">
                  <c:v>60.205539999999992</c:v>
                </c:pt>
                <c:pt idx="25">
                  <c:v>60.120682500000001</c:v>
                </c:pt>
                <c:pt idx="26">
                  <c:v>60.035824999999996</c:v>
                </c:pt>
                <c:pt idx="27">
                  <c:v>59.950967499999997</c:v>
                </c:pt>
                <c:pt idx="28">
                  <c:v>59.866109999999992</c:v>
                </c:pt>
                <c:pt idx="29">
                  <c:v>59.781252499999994</c:v>
                </c:pt>
                <c:pt idx="30">
                  <c:v>59.696394999999988</c:v>
                </c:pt>
                <c:pt idx="31">
                  <c:v>59.611537499999997</c:v>
                </c:pt>
                <c:pt idx="32">
                  <c:v>59.526679999999999</c:v>
                </c:pt>
                <c:pt idx="33">
                  <c:v>59.441822499999994</c:v>
                </c:pt>
                <c:pt idx="34">
                  <c:v>59.356964999999995</c:v>
                </c:pt>
                <c:pt idx="35">
                  <c:v>59.27210749999999</c:v>
                </c:pt>
                <c:pt idx="36">
                  <c:v>59.187249999999992</c:v>
                </c:pt>
                <c:pt idx="37">
                  <c:v>59.102392500000001</c:v>
                </c:pt>
                <c:pt idx="38">
                  <c:v>59.017534999999995</c:v>
                </c:pt>
                <c:pt idx="39">
                  <c:v>58.932677499999997</c:v>
                </c:pt>
                <c:pt idx="40">
                  <c:v>58.847819999999999</c:v>
                </c:pt>
                <c:pt idx="41">
                  <c:v>58.762962499999993</c:v>
                </c:pt>
                <c:pt idx="42">
                  <c:v>58.678104999999988</c:v>
                </c:pt>
                <c:pt idx="43">
                  <c:v>58.593247500000004</c:v>
                </c:pt>
                <c:pt idx="44">
                  <c:v>58.508389999999999</c:v>
                </c:pt>
                <c:pt idx="45">
                  <c:v>58.4235325</c:v>
                </c:pt>
                <c:pt idx="46">
                  <c:v>58.338674999999995</c:v>
                </c:pt>
                <c:pt idx="47">
                  <c:v>58.253817499999997</c:v>
                </c:pt>
                <c:pt idx="48">
                  <c:v>58.168960000000006</c:v>
                </c:pt>
                <c:pt idx="49">
                  <c:v>58.0841025</c:v>
                </c:pt>
                <c:pt idx="50">
                  <c:v>57.999245000000002</c:v>
                </c:pt>
                <c:pt idx="51">
                  <c:v>57.914387499999997</c:v>
                </c:pt>
                <c:pt idx="52">
                  <c:v>57.829529999999998</c:v>
                </c:pt>
                <c:pt idx="53">
                  <c:v>57.744672500000007</c:v>
                </c:pt>
                <c:pt idx="54">
                  <c:v>57.659815000000002</c:v>
                </c:pt>
                <c:pt idx="55">
                  <c:v>57.574957500000004</c:v>
                </c:pt>
                <c:pt idx="56">
                  <c:v>57.490099999999998</c:v>
                </c:pt>
                <c:pt idx="57">
                  <c:v>57.4052425</c:v>
                </c:pt>
                <c:pt idx="58">
                  <c:v>57.320385000000009</c:v>
                </c:pt>
                <c:pt idx="59">
                  <c:v>57.235527500000003</c:v>
                </c:pt>
                <c:pt idx="60">
                  <c:v>57.150670000000005</c:v>
                </c:pt>
                <c:pt idx="61">
                  <c:v>57.0658125</c:v>
                </c:pt>
                <c:pt idx="62">
                  <c:v>56.980955000000002</c:v>
                </c:pt>
                <c:pt idx="63">
                  <c:v>56.896097499999996</c:v>
                </c:pt>
                <c:pt idx="64">
                  <c:v>56.811240000000005</c:v>
                </c:pt>
                <c:pt idx="65">
                  <c:v>56.726382500000007</c:v>
                </c:pt>
                <c:pt idx="66">
                  <c:v>56.641525000000001</c:v>
                </c:pt>
                <c:pt idx="67">
                  <c:v>56.556667500000003</c:v>
                </c:pt>
                <c:pt idx="68">
                  <c:v>56.471809999999998</c:v>
                </c:pt>
                <c:pt idx="69">
                  <c:v>56.386952500000007</c:v>
                </c:pt>
                <c:pt idx="70">
                  <c:v>56.302095000000008</c:v>
                </c:pt>
                <c:pt idx="71">
                  <c:v>56.217237500000003</c:v>
                </c:pt>
                <c:pt idx="72">
                  <c:v>56.132380000000005</c:v>
                </c:pt>
                <c:pt idx="73">
                  <c:v>56.047522499999999</c:v>
                </c:pt>
                <c:pt idx="74">
                  <c:v>55.962665000000008</c:v>
                </c:pt>
                <c:pt idx="75">
                  <c:v>55.87780750000001</c:v>
                </c:pt>
                <c:pt idx="76">
                  <c:v>55.792950000000005</c:v>
                </c:pt>
                <c:pt idx="77">
                  <c:v>55.708092500000006</c:v>
                </c:pt>
                <c:pt idx="78">
                  <c:v>55.623235000000001</c:v>
                </c:pt>
                <c:pt idx="79">
                  <c:v>55.53837750000001</c:v>
                </c:pt>
              </c:numCache>
            </c:numRef>
          </c:val>
          <c:smooth val="0"/>
        </c:ser>
        <c:ser>
          <c:idx val="1"/>
          <c:order val="1"/>
          <c:tx>
            <c:strRef>
              <c:f>'Figure 2.5'!$C$4</c:f>
              <c:strCache>
                <c:ptCount val="1"/>
                <c:pt idx="0">
                  <c:v>EmplRate3</c:v>
                </c:pt>
              </c:strCache>
            </c:strRef>
          </c:tx>
          <c:spPr>
            <a:ln>
              <a:solidFill>
                <a:schemeClr val="accent1">
                  <a:lumMod val="75000"/>
                </a:schemeClr>
              </a:solidFill>
            </a:ln>
          </c:spPr>
          <c:marker>
            <c:symbol val="none"/>
          </c:marker>
          <c:dLbls>
            <c:dLbl>
              <c:idx val="40"/>
              <c:layout>
                <c:manualLayout>
                  <c:x val="0.13154913676373353"/>
                  <c:y val="3.0872420071239252E-3"/>
                </c:manualLayout>
              </c:layout>
              <c:tx>
                <c:rich>
                  <a:bodyPr/>
                  <a:lstStyle/>
                  <a:p>
                    <a:r>
                      <a:rPr lang="en-GB" sz="1200" b="1" baseline="0" dirty="0">
                        <a:solidFill>
                          <a:schemeClr val="accent1">
                            <a:lumMod val="75000"/>
                          </a:schemeClr>
                        </a:solidFill>
                      </a:rPr>
                      <a:t>Relationship that fits the evidence</a:t>
                    </a:r>
                    <a:endParaRPr lang="en-GB" sz="1400" b="1"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b="1" baseline="0">
                    <a:solidFill>
                      <a:schemeClr val="accent1">
                        <a:lumMod val="75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'Figure 2.5'!$A$5:$A$84</c:f>
              <c:numCache>
                <c:formatCode>General</c:formatCode>
                <c:ptCount val="80"/>
                <c:pt idx="0">
                  <c:v>0.2</c:v>
                </c:pt>
                <c:pt idx="1">
                  <c:v>0.25</c:v>
                </c:pt>
                <c:pt idx="2">
                  <c:v>0.3</c:v>
                </c:pt>
                <c:pt idx="3">
                  <c:v>0.35</c:v>
                </c:pt>
                <c:pt idx="4">
                  <c:v>0.39999999999999997</c:v>
                </c:pt>
                <c:pt idx="5">
                  <c:v>0.44999999999999996</c:v>
                </c:pt>
                <c:pt idx="6">
                  <c:v>0.49999999999999994</c:v>
                </c:pt>
                <c:pt idx="7">
                  <c:v>0.54999999999999993</c:v>
                </c:pt>
                <c:pt idx="8">
                  <c:v>0.6</c:v>
                </c:pt>
                <c:pt idx="9">
                  <c:v>0.65</c:v>
                </c:pt>
                <c:pt idx="10">
                  <c:v>0.70000000000000007</c:v>
                </c:pt>
                <c:pt idx="11">
                  <c:v>0.75000000000000011</c:v>
                </c:pt>
                <c:pt idx="12">
                  <c:v>0.80000000000000016</c:v>
                </c:pt>
                <c:pt idx="13">
                  <c:v>0.8500000000000002</c:v>
                </c:pt>
                <c:pt idx="14">
                  <c:v>0.90000000000000024</c:v>
                </c:pt>
                <c:pt idx="15">
                  <c:v>0.95000000000000029</c:v>
                </c:pt>
                <c:pt idx="16">
                  <c:v>1.0000000000000002</c:v>
                </c:pt>
                <c:pt idx="17">
                  <c:v>1.0500000000000003</c:v>
                </c:pt>
                <c:pt idx="18">
                  <c:v>1.1000000000000003</c:v>
                </c:pt>
                <c:pt idx="19">
                  <c:v>1.1500000000000004</c:v>
                </c:pt>
                <c:pt idx="20">
                  <c:v>1.2000000000000004</c:v>
                </c:pt>
                <c:pt idx="21">
                  <c:v>1.2500000000000004</c:v>
                </c:pt>
                <c:pt idx="22">
                  <c:v>1.3000000000000005</c:v>
                </c:pt>
                <c:pt idx="23">
                  <c:v>1.3500000000000005</c:v>
                </c:pt>
                <c:pt idx="24">
                  <c:v>1.4000000000000006</c:v>
                </c:pt>
                <c:pt idx="25">
                  <c:v>1.4500000000000006</c:v>
                </c:pt>
                <c:pt idx="26">
                  <c:v>1.5000000000000007</c:v>
                </c:pt>
                <c:pt idx="27">
                  <c:v>1.5500000000000007</c:v>
                </c:pt>
                <c:pt idx="28">
                  <c:v>1.6000000000000008</c:v>
                </c:pt>
                <c:pt idx="29">
                  <c:v>1.6500000000000008</c:v>
                </c:pt>
                <c:pt idx="30">
                  <c:v>1.7000000000000008</c:v>
                </c:pt>
                <c:pt idx="31">
                  <c:v>1.7500000000000009</c:v>
                </c:pt>
                <c:pt idx="32">
                  <c:v>1.8000000000000009</c:v>
                </c:pt>
                <c:pt idx="33">
                  <c:v>1.850000000000001</c:v>
                </c:pt>
                <c:pt idx="34">
                  <c:v>1.900000000000001</c:v>
                </c:pt>
                <c:pt idx="35">
                  <c:v>1.9500000000000011</c:v>
                </c:pt>
                <c:pt idx="36">
                  <c:v>2.0000000000000009</c:v>
                </c:pt>
                <c:pt idx="37">
                  <c:v>2.0500000000000007</c:v>
                </c:pt>
                <c:pt idx="38">
                  <c:v>2.1000000000000005</c:v>
                </c:pt>
                <c:pt idx="39">
                  <c:v>2.1500000000000004</c:v>
                </c:pt>
                <c:pt idx="40">
                  <c:v>2.2000000000000002</c:v>
                </c:pt>
                <c:pt idx="41">
                  <c:v>2.25</c:v>
                </c:pt>
                <c:pt idx="42">
                  <c:v>2.2999999999999998</c:v>
                </c:pt>
                <c:pt idx="43">
                  <c:v>2.3499999999999996</c:v>
                </c:pt>
                <c:pt idx="44">
                  <c:v>2.3999999999999995</c:v>
                </c:pt>
                <c:pt idx="45">
                  <c:v>2.4499999999999993</c:v>
                </c:pt>
                <c:pt idx="46">
                  <c:v>2.4999999999999991</c:v>
                </c:pt>
                <c:pt idx="47">
                  <c:v>2.5499999999999989</c:v>
                </c:pt>
                <c:pt idx="48">
                  <c:v>2.5999999999999988</c:v>
                </c:pt>
                <c:pt idx="49">
                  <c:v>2.6499999999999986</c:v>
                </c:pt>
                <c:pt idx="50">
                  <c:v>2.6999999999999984</c:v>
                </c:pt>
                <c:pt idx="51">
                  <c:v>2.7499999999999982</c:v>
                </c:pt>
                <c:pt idx="52">
                  <c:v>2.799999999999998</c:v>
                </c:pt>
                <c:pt idx="53">
                  <c:v>2.8499999999999979</c:v>
                </c:pt>
                <c:pt idx="54">
                  <c:v>2.8999999999999977</c:v>
                </c:pt>
                <c:pt idx="55">
                  <c:v>2.9499999999999975</c:v>
                </c:pt>
                <c:pt idx="56">
                  <c:v>2.9999999999999973</c:v>
                </c:pt>
                <c:pt idx="57">
                  <c:v>3.0499999999999972</c:v>
                </c:pt>
                <c:pt idx="58">
                  <c:v>3.099999999999997</c:v>
                </c:pt>
                <c:pt idx="59">
                  <c:v>3.1499999999999968</c:v>
                </c:pt>
                <c:pt idx="60">
                  <c:v>3.1999999999999966</c:v>
                </c:pt>
                <c:pt idx="61">
                  <c:v>3.2499999999999964</c:v>
                </c:pt>
                <c:pt idx="62">
                  <c:v>3.2999999999999963</c:v>
                </c:pt>
                <c:pt idx="63">
                  <c:v>3.3499999999999961</c:v>
                </c:pt>
                <c:pt idx="64">
                  <c:v>3.3999999999999959</c:v>
                </c:pt>
                <c:pt idx="65">
                  <c:v>3.4499999999999957</c:v>
                </c:pt>
                <c:pt idx="66">
                  <c:v>3.4999999999999956</c:v>
                </c:pt>
                <c:pt idx="67">
                  <c:v>3.5499999999999954</c:v>
                </c:pt>
                <c:pt idx="68">
                  <c:v>3.5999999999999952</c:v>
                </c:pt>
                <c:pt idx="69">
                  <c:v>3.649999999999995</c:v>
                </c:pt>
                <c:pt idx="70">
                  <c:v>3.6999999999999948</c:v>
                </c:pt>
                <c:pt idx="71">
                  <c:v>3.7499999999999947</c:v>
                </c:pt>
                <c:pt idx="72">
                  <c:v>3.7999999999999945</c:v>
                </c:pt>
                <c:pt idx="73">
                  <c:v>3.8499999999999943</c:v>
                </c:pt>
                <c:pt idx="74">
                  <c:v>3.8999999999999941</c:v>
                </c:pt>
                <c:pt idx="75">
                  <c:v>3.949999999999994</c:v>
                </c:pt>
                <c:pt idx="76">
                  <c:v>3.9999999999999938</c:v>
                </c:pt>
                <c:pt idx="77">
                  <c:v>4.0499999999999936</c:v>
                </c:pt>
                <c:pt idx="78">
                  <c:v>4.0999999999999934</c:v>
                </c:pt>
                <c:pt idx="79">
                  <c:v>4.1499999999999932</c:v>
                </c:pt>
              </c:numCache>
            </c:numRef>
          </c:cat>
          <c:val>
            <c:numRef>
              <c:f>'Figure 2.5'!$C$5:$C$84</c:f>
              <c:numCache>
                <c:formatCode>General</c:formatCode>
                <c:ptCount val="80"/>
                <c:pt idx="0">
                  <c:v>43.097638959999998</c:v>
                </c:pt>
                <c:pt idx="1">
                  <c:v>44.395488125</c:v>
                </c:pt>
                <c:pt idx="2">
                  <c:v>45.638942639999996</c:v>
                </c:pt>
                <c:pt idx="3">
                  <c:v>46.829008795000007</c:v>
                </c:pt>
                <c:pt idx="4">
                  <c:v>47.966692880000004</c:v>
                </c:pt>
                <c:pt idx="5">
                  <c:v>49.053001185000014</c:v>
                </c:pt>
                <c:pt idx="6">
                  <c:v>50.088940000000001</c:v>
                </c:pt>
                <c:pt idx="7">
                  <c:v>51.075515615</c:v>
                </c:pt>
                <c:pt idx="8">
                  <c:v>52.013734320000005</c:v>
                </c:pt>
                <c:pt idx="9">
                  <c:v>52.904602404999999</c:v>
                </c:pt>
                <c:pt idx="10">
                  <c:v>53.749126160000003</c:v>
                </c:pt>
                <c:pt idx="11">
                  <c:v>54.54831187500001</c:v>
                </c:pt>
                <c:pt idx="12">
                  <c:v>55.303165839999998</c:v>
                </c:pt>
                <c:pt idx="13">
                  <c:v>56.014694345000002</c:v>
                </c:pt>
                <c:pt idx="14">
                  <c:v>56.68390368</c:v>
                </c:pt>
                <c:pt idx="15">
                  <c:v>57.311800135000013</c:v>
                </c:pt>
                <c:pt idx="16">
                  <c:v>57.899390000000004</c:v>
                </c:pt>
                <c:pt idx="17">
                  <c:v>58.447679565000001</c:v>
                </c:pt>
                <c:pt idx="18">
                  <c:v>58.957675119999998</c:v>
                </c:pt>
                <c:pt idx="19">
                  <c:v>59.430382954999992</c:v>
                </c:pt>
                <c:pt idx="20">
                  <c:v>59.866809360000005</c:v>
                </c:pt>
                <c:pt idx="21">
                  <c:v>60.267960625000008</c:v>
                </c:pt>
                <c:pt idx="22">
                  <c:v>60.63484304</c:v>
                </c:pt>
                <c:pt idx="23">
                  <c:v>60.968462895000009</c:v>
                </c:pt>
                <c:pt idx="24">
                  <c:v>61.269826480000013</c:v>
                </c:pt>
                <c:pt idx="25">
                  <c:v>61.539940085000012</c:v>
                </c:pt>
                <c:pt idx="26">
                  <c:v>61.779810000000012</c:v>
                </c:pt>
                <c:pt idx="27">
                  <c:v>61.990442515000012</c:v>
                </c:pt>
                <c:pt idx="28">
                  <c:v>62.172843919999998</c:v>
                </c:pt>
                <c:pt idx="29">
                  <c:v>62.328020504999991</c:v>
                </c:pt>
                <c:pt idx="30">
                  <c:v>62.45697856000001</c:v>
                </c:pt>
                <c:pt idx="31">
                  <c:v>62.560724375000007</c:v>
                </c:pt>
                <c:pt idx="32">
                  <c:v>62.640264240000008</c:v>
                </c:pt>
                <c:pt idx="33">
                  <c:v>62.696604445000006</c:v>
                </c:pt>
                <c:pt idx="34">
                  <c:v>62.73075128</c:v>
                </c:pt>
                <c:pt idx="35">
                  <c:v>62.743711034999983</c:v>
                </c:pt>
                <c:pt idx="36">
                  <c:v>62.736489999999989</c:v>
                </c:pt>
                <c:pt idx="37">
                  <c:v>62.71009446499999</c:v>
                </c:pt>
                <c:pt idx="38">
                  <c:v>62.665530720000007</c:v>
                </c:pt>
                <c:pt idx="39">
                  <c:v>62.603805054999981</c:v>
                </c:pt>
                <c:pt idx="40">
                  <c:v>62.525923759999991</c:v>
                </c:pt>
                <c:pt idx="41">
                  <c:v>62.432893125</c:v>
                </c:pt>
                <c:pt idx="42">
                  <c:v>62.325719440000007</c:v>
                </c:pt>
                <c:pt idx="43">
                  <c:v>62.205408994999999</c:v>
                </c:pt>
                <c:pt idx="44">
                  <c:v>62.072968080000003</c:v>
                </c:pt>
                <c:pt idx="45">
                  <c:v>61.929402984999982</c:v>
                </c:pt>
                <c:pt idx="46">
                  <c:v>61.77572</c:v>
                </c:pt>
                <c:pt idx="47">
                  <c:v>61.612925414999999</c:v>
                </c:pt>
                <c:pt idx="48">
                  <c:v>61.442025520000008</c:v>
                </c:pt>
                <c:pt idx="49">
                  <c:v>61.264026605000012</c:v>
                </c:pt>
                <c:pt idx="50">
                  <c:v>61.079934959999996</c:v>
                </c:pt>
                <c:pt idx="51">
                  <c:v>60.890756875000008</c:v>
                </c:pt>
                <c:pt idx="52">
                  <c:v>60.697498640000006</c:v>
                </c:pt>
                <c:pt idx="53">
                  <c:v>60.501166545000004</c:v>
                </c:pt>
                <c:pt idx="54">
                  <c:v>60.302766880000021</c:v>
                </c:pt>
                <c:pt idx="55">
                  <c:v>60.103305934999995</c:v>
                </c:pt>
                <c:pt idx="56">
                  <c:v>59.903789999999987</c:v>
                </c:pt>
                <c:pt idx="57">
                  <c:v>59.705225365000011</c:v>
                </c:pt>
                <c:pt idx="58">
                  <c:v>59.508618320000004</c:v>
                </c:pt>
                <c:pt idx="59">
                  <c:v>59.314975155000013</c:v>
                </c:pt>
                <c:pt idx="60">
                  <c:v>59.125302160000018</c:v>
                </c:pt>
                <c:pt idx="61">
                  <c:v>58.940605624999989</c:v>
                </c:pt>
                <c:pt idx="62">
                  <c:v>58.761891839999983</c:v>
                </c:pt>
                <c:pt idx="63">
                  <c:v>58.590167095000012</c:v>
                </c:pt>
                <c:pt idx="64">
                  <c:v>58.426437680000021</c:v>
                </c:pt>
                <c:pt idx="65">
                  <c:v>58.271709884999993</c:v>
                </c:pt>
                <c:pt idx="66">
                  <c:v>58.126990000000013</c:v>
                </c:pt>
                <c:pt idx="67">
                  <c:v>57.993284315000004</c:v>
                </c:pt>
                <c:pt idx="68">
                  <c:v>57.871599120000006</c:v>
                </c:pt>
                <c:pt idx="69">
                  <c:v>57.762940704999991</c:v>
                </c:pt>
                <c:pt idx="70">
                  <c:v>57.66831535999998</c:v>
                </c:pt>
                <c:pt idx="71">
                  <c:v>57.588729374999978</c:v>
                </c:pt>
                <c:pt idx="72">
                  <c:v>57.525189039999979</c:v>
                </c:pt>
                <c:pt idx="73">
                  <c:v>57.478700645000011</c:v>
                </c:pt>
                <c:pt idx="74">
                  <c:v>57.45027048</c:v>
                </c:pt>
                <c:pt idx="75">
                  <c:v>57.440904834999969</c:v>
                </c:pt>
                <c:pt idx="76">
                  <c:v>57.451609999999988</c:v>
                </c:pt>
                <c:pt idx="77">
                  <c:v>57.483392264999992</c:v>
                </c:pt>
                <c:pt idx="78">
                  <c:v>57.537257919999995</c:v>
                </c:pt>
                <c:pt idx="79">
                  <c:v>57.614213255000003</c:v>
                </c:pt>
              </c:numCache>
            </c:numRef>
          </c:val>
          <c:smooth val="0"/>
        </c:ser>
        <c:dLbls>
          <c:showLegendKey val="0"/>
          <c:showVal val="0"/>
          <c:showCatName val="0"/>
          <c:showSerName val="0"/>
          <c:showPercent val="0"/>
          <c:showBubbleSize val="0"/>
        </c:dLbls>
        <c:smooth val="0"/>
        <c:axId val="228398448"/>
        <c:axId val="228398840"/>
      </c:lineChart>
      <c:catAx>
        <c:axId val="228398448"/>
        <c:scaling>
          <c:orientation val="minMax"/>
        </c:scaling>
        <c:delete val="0"/>
        <c:axPos val="b"/>
        <c:title>
          <c:tx>
            <c:rich>
              <a:bodyPr/>
              <a:lstStyle/>
              <a:p>
                <a:pPr>
                  <a:defRPr/>
                </a:pPr>
                <a:r>
                  <a:rPr lang="en-US" sz="1400" dirty="0">
                    <a:latin typeface="Times New Roman" panose="02020603050405020304" pitchFamily="18" charset="0"/>
                    <a:cs typeface="Times New Roman" panose="02020603050405020304" pitchFamily="18" charset="0"/>
                  </a:rPr>
                  <a:t>Strictness of </a:t>
                </a:r>
                <a:r>
                  <a:rPr lang="en-US" sz="1400" baseline="0" dirty="0" smtClean="0">
                    <a:latin typeface="Times New Roman" panose="02020603050405020304" pitchFamily="18" charset="0"/>
                    <a:cs typeface="Times New Roman" panose="02020603050405020304" pitchFamily="18" charset="0"/>
                  </a:rPr>
                  <a:t>EPL (</a:t>
                </a:r>
                <a:r>
                  <a:rPr lang="en-US" sz="1400" b="1" i="0" u="none" strike="noStrike" baseline="0" dirty="0">
                    <a:effectLst/>
                    <a:latin typeface="Times New Roman" panose="02020603050405020304" pitchFamily="18" charset="0"/>
                    <a:cs typeface="Times New Roman" panose="02020603050405020304" pitchFamily="18" charset="0"/>
                  </a:rPr>
                  <a:t>OECD </a:t>
                </a:r>
                <a:r>
                  <a:rPr lang="en-US" sz="1400" b="1" i="0" u="none" strike="noStrike" baseline="0" dirty="0" smtClean="0">
                    <a:effectLst/>
                    <a:latin typeface="Times New Roman" panose="02020603050405020304" pitchFamily="18" charset="0"/>
                    <a:cs typeface="Times New Roman" panose="02020603050405020304" pitchFamily="18" charset="0"/>
                  </a:rPr>
                  <a:t>indicator</a:t>
                </a:r>
                <a:r>
                  <a:rPr lang="en-US" sz="1400" baseline="0" dirty="0" smtClean="0">
                    <a:latin typeface="Times New Roman" panose="02020603050405020304" pitchFamily="18" charset="0"/>
                    <a:cs typeface="Times New Roman" panose="02020603050405020304" pitchFamily="18" charset="0"/>
                  </a:rPr>
                  <a:t>)</a:t>
                </a:r>
                <a:endParaRPr lang="en-US" sz="1400" dirty="0">
                  <a:latin typeface="Times New Roman" panose="02020603050405020304" pitchFamily="18" charset="0"/>
                  <a:cs typeface="Times New Roman" panose="02020603050405020304" pitchFamily="18" charset="0"/>
                </a:endParaRPr>
              </a:p>
            </c:rich>
          </c:tx>
          <c:layout>
            <c:manualLayout>
              <c:xMode val="edge"/>
              <c:yMode val="edge"/>
              <c:x val="0.28882170986849415"/>
              <c:y val="0.86271997555827129"/>
            </c:manualLayout>
          </c:layout>
          <c:overlay val="0"/>
        </c:title>
        <c:numFmt formatCode="#,##0.0" sourceLinked="0"/>
        <c:majorTickMark val="out"/>
        <c:minorTickMark val="none"/>
        <c:tickLblPos val="nextTo"/>
        <c:txPr>
          <a:bodyPr rot="-5400000" vert="horz"/>
          <a:lstStyle/>
          <a:p>
            <a:pPr>
              <a:defRPr sz="1200"/>
            </a:pPr>
            <a:endParaRPr lang="en-US"/>
          </a:p>
        </c:txPr>
        <c:crossAx val="228398840"/>
        <c:crosses val="autoZero"/>
        <c:auto val="1"/>
        <c:lblAlgn val="ctr"/>
        <c:lblOffset val="100"/>
        <c:noMultiLvlLbl val="0"/>
      </c:catAx>
      <c:valAx>
        <c:axId val="228398840"/>
        <c:scaling>
          <c:orientation val="minMax"/>
          <c:min val="40"/>
        </c:scaling>
        <c:delete val="0"/>
        <c:axPos val="l"/>
        <c:majorGridlines>
          <c:spPr>
            <a:ln>
              <a:solidFill>
                <a:srgbClr val="4F81BD">
                  <a:lumMod val="75000"/>
                  <a:alpha val="39000"/>
                </a:srgbClr>
              </a:solidFill>
            </a:ln>
          </c:spPr>
        </c:majorGridlines>
        <c:title>
          <c:tx>
            <c:rich>
              <a:bodyPr rot="-5400000" vert="horz"/>
              <a:lstStyle/>
              <a:p>
                <a:pPr>
                  <a:defRPr/>
                </a:pPr>
                <a:r>
                  <a:rPr lang="en-US" sz="1400" dirty="0">
                    <a:latin typeface="Times New Roman" panose="02020603050405020304" pitchFamily="18" charset="0"/>
                    <a:cs typeface="Times New Roman" panose="02020603050405020304" pitchFamily="18" charset="0"/>
                  </a:rPr>
                  <a:t>Employment rate (%)</a:t>
                </a:r>
              </a:p>
            </c:rich>
          </c:tx>
          <c:layout/>
          <c:overlay val="0"/>
        </c:title>
        <c:numFmt formatCode="General" sourceLinked="1"/>
        <c:majorTickMark val="out"/>
        <c:minorTickMark val="none"/>
        <c:tickLblPos val="nextTo"/>
        <c:txPr>
          <a:bodyPr/>
          <a:lstStyle/>
          <a:p>
            <a:pPr>
              <a:defRPr sz="1200"/>
            </a:pPr>
            <a:endParaRPr lang="en-US"/>
          </a:p>
        </c:txPr>
        <c:crossAx val="228398448"/>
        <c:crosses val="autoZero"/>
        <c:crossBetween val="between"/>
      </c:valAx>
      <c:spPr>
        <a:solidFill>
          <a:srgbClr val="4F81BD">
            <a:lumMod val="20000"/>
            <a:lumOff val="80000"/>
            <a:alpha val="50000"/>
          </a:srgbClr>
        </a:solidFill>
      </c:spPr>
    </c:plotArea>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6553904575348722E-2"/>
          <c:y val="5.1400554097404488E-2"/>
          <c:w val="0.9323808144198189"/>
          <c:h val="0.66780210502466597"/>
        </c:manualLayout>
      </c:layout>
      <c:barChart>
        <c:barDir val="col"/>
        <c:grouping val="clustered"/>
        <c:varyColors val="0"/>
        <c:ser>
          <c:idx val="0"/>
          <c:order val="0"/>
          <c:tx>
            <c:strRef>
              <c:f>Sheet1!$C$4</c:f>
              <c:strCache>
                <c:ptCount val="1"/>
                <c:pt idx="0">
                  <c:v>Russia</c:v>
                </c:pt>
              </c:strCache>
            </c:strRef>
          </c:tx>
          <c:invertIfNegative val="0"/>
          <c:cat>
            <c:strRef>
              <c:f>Sheet1!$B$5:$B$19</c:f>
              <c:strCach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strCache>
            </c:strRef>
          </c:cat>
          <c:val>
            <c:numRef>
              <c:f>Sheet1!$C$5:$C$19</c:f>
              <c:numCache>
                <c:formatCode>General</c:formatCode>
                <c:ptCount val="15"/>
                <c:pt idx="0">
                  <c:v>5.5</c:v>
                </c:pt>
                <c:pt idx="1">
                  <c:v>7.2</c:v>
                </c:pt>
                <c:pt idx="2">
                  <c:v>7.1</c:v>
                </c:pt>
                <c:pt idx="3">
                  <c:v>12</c:v>
                </c:pt>
                <c:pt idx="4">
                  <c:v>12</c:v>
                </c:pt>
                <c:pt idx="5">
                  <c:v>12.2</c:v>
                </c:pt>
                <c:pt idx="6">
                  <c:v>12.5</c:v>
                </c:pt>
                <c:pt idx="7">
                  <c:v>12.3</c:v>
                </c:pt>
                <c:pt idx="8">
                  <c:v>13.9</c:v>
                </c:pt>
                <c:pt idx="9">
                  <c:v>10.5</c:v>
                </c:pt>
                <c:pt idx="10">
                  <c:v>9.1</c:v>
                </c:pt>
                <c:pt idx="11">
                  <c:v>8.3000000000000007</c:v>
                </c:pt>
                <c:pt idx="12">
                  <c:v>8.5</c:v>
                </c:pt>
                <c:pt idx="13">
                  <c:v>8.5</c:v>
                </c:pt>
                <c:pt idx="14">
                  <c:v>8.9</c:v>
                </c:pt>
              </c:numCache>
            </c:numRef>
          </c:val>
          <c:extLst xmlns:c16r2="http://schemas.microsoft.com/office/drawing/2015/06/chart">
            <c:ext xmlns:c16="http://schemas.microsoft.com/office/drawing/2014/chart" uri="{C3380CC4-5D6E-409C-BE32-E72D297353CC}">
              <c16:uniqueId val="{00000000-6A7A-466D-A504-FD9AB0B148CF}"/>
            </c:ext>
          </c:extLst>
        </c:ser>
        <c:ser>
          <c:idx val="1"/>
          <c:order val="1"/>
          <c:tx>
            <c:strRef>
              <c:f>Sheet1!$D$4</c:f>
              <c:strCache>
                <c:ptCount val="1"/>
                <c:pt idx="0">
                  <c:v>Kazakhstan</c:v>
                </c:pt>
              </c:strCache>
            </c:strRef>
          </c:tx>
          <c:spPr>
            <a:solidFill>
              <a:schemeClr val="tx2">
                <a:lumMod val="50000"/>
              </a:schemeClr>
            </a:solidFill>
          </c:spPr>
          <c:invertIfNegative val="0"/>
          <c:cat>
            <c:strRef>
              <c:f>Sheet1!$B$5:$B$19</c:f>
              <c:strCach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strCache>
            </c:strRef>
          </c:cat>
          <c:val>
            <c:numRef>
              <c:f>Sheet1!$D$5:$D$19</c:f>
              <c:numCache>
                <c:formatCode>General</c:formatCode>
                <c:ptCount val="15"/>
                <c:pt idx="1">
                  <c:v>#N/A</c:v>
                </c:pt>
                <c:pt idx="12">
                  <c:v>4.6643772478745706</c:v>
                </c:pt>
                <c:pt idx="13">
                  <c:v>5.3574856704055254</c:v>
                </c:pt>
                <c:pt idx="14">
                  <c:v>5.3574856704055254</c:v>
                </c:pt>
              </c:numCache>
            </c:numRef>
          </c:val>
          <c:extLst xmlns:c16r2="http://schemas.microsoft.com/office/drawing/2015/06/chart">
            <c:ext xmlns:c16="http://schemas.microsoft.com/office/drawing/2014/chart" uri="{C3380CC4-5D6E-409C-BE32-E72D297353CC}">
              <c16:uniqueId val="{00000001-6A7A-466D-A504-FD9AB0B148CF}"/>
            </c:ext>
          </c:extLst>
        </c:ser>
        <c:ser>
          <c:idx val="2"/>
          <c:order val="2"/>
          <c:tx>
            <c:strRef>
              <c:f>Sheet1!$E$4</c:f>
              <c:strCache>
                <c:ptCount val="1"/>
                <c:pt idx="0">
                  <c:v>Armenia</c:v>
                </c:pt>
              </c:strCache>
            </c:strRef>
          </c:tx>
          <c:spPr>
            <a:solidFill>
              <a:schemeClr val="accent1">
                <a:lumMod val="20000"/>
                <a:lumOff val="80000"/>
              </a:schemeClr>
            </a:solidFill>
            <a:ln>
              <a:solidFill>
                <a:schemeClr val="tx2"/>
              </a:solidFill>
            </a:ln>
          </c:spPr>
          <c:invertIfNegative val="0"/>
          <c:cat>
            <c:strRef>
              <c:f>Sheet1!$B$5:$B$19</c:f>
              <c:strCach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strCache>
            </c:strRef>
          </c:cat>
          <c:val>
            <c:numRef>
              <c:f>Sheet1!$E$5:$E$19</c:f>
              <c:numCache>
                <c:formatCode>General</c:formatCode>
                <c:ptCount val="15"/>
                <c:pt idx="1">
                  <c:v>27.9</c:v>
                </c:pt>
                <c:pt idx="2">
                  <c:v>28.2</c:v>
                </c:pt>
                <c:pt idx="3">
                  <c:v>27.6</c:v>
                </c:pt>
                <c:pt idx="4">
                  <c:v>#N/A</c:v>
                </c:pt>
                <c:pt idx="5">
                  <c:v>17</c:v>
                </c:pt>
                <c:pt idx="6">
                  <c:v>24.4</c:v>
                </c:pt>
                <c:pt idx="7">
                  <c:v>25.5</c:v>
                </c:pt>
                <c:pt idx="8">
                  <c:v>24.1</c:v>
                </c:pt>
                <c:pt idx="9">
                  <c:v>21.7</c:v>
                </c:pt>
                <c:pt idx="10">
                  <c:v>19</c:v>
                </c:pt>
              </c:numCache>
            </c:numRef>
          </c:val>
          <c:extLst xmlns:c16r2="http://schemas.microsoft.com/office/drawing/2015/06/chart">
            <c:ext xmlns:c16="http://schemas.microsoft.com/office/drawing/2014/chart" uri="{C3380CC4-5D6E-409C-BE32-E72D297353CC}">
              <c16:uniqueId val="{00000002-6A7A-466D-A504-FD9AB0B148CF}"/>
            </c:ext>
          </c:extLst>
        </c:ser>
        <c:dLbls>
          <c:showLegendKey val="0"/>
          <c:showVal val="0"/>
          <c:showCatName val="0"/>
          <c:showSerName val="0"/>
          <c:showPercent val="0"/>
          <c:showBubbleSize val="0"/>
        </c:dLbls>
        <c:gapWidth val="150"/>
        <c:axId val="228400016"/>
        <c:axId val="225475112"/>
      </c:barChart>
      <c:catAx>
        <c:axId val="228400016"/>
        <c:scaling>
          <c:orientation val="minMax"/>
        </c:scaling>
        <c:delete val="0"/>
        <c:axPos val="b"/>
        <c:numFmt formatCode="General" sourceLinked="0"/>
        <c:majorTickMark val="out"/>
        <c:minorTickMark val="none"/>
        <c:tickLblPos val="nextTo"/>
        <c:txPr>
          <a:bodyPr/>
          <a:lstStyle/>
          <a:p>
            <a:pPr>
              <a:defRPr sz="1400"/>
            </a:pPr>
            <a:endParaRPr lang="en-US"/>
          </a:p>
        </c:txPr>
        <c:crossAx val="225475112"/>
        <c:crosses val="autoZero"/>
        <c:auto val="1"/>
        <c:lblAlgn val="ctr"/>
        <c:lblOffset val="100"/>
        <c:noMultiLvlLbl val="0"/>
      </c:catAx>
      <c:valAx>
        <c:axId val="225475112"/>
        <c:scaling>
          <c:orientation val="minMax"/>
        </c:scaling>
        <c:delete val="0"/>
        <c:axPos val="l"/>
        <c:majorGridlines/>
        <c:numFmt formatCode="General" sourceLinked="1"/>
        <c:majorTickMark val="out"/>
        <c:minorTickMark val="none"/>
        <c:tickLblPos val="nextTo"/>
        <c:txPr>
          <a:bodyPr/>
          <a:lstStyle/>
          <a:p>
            <a:pPr>
              <a:defRPr sz="1400"/>
            </a:pPr>
            <a:endParaRPr lang="en-US"/>
          </a:p>
        </c:txPr>
        <c:crossAx val="228400016"/>
        <c:crosses val="autoZero"/>
        <c:crossBetween val="between"/>
      </c:valAx>
    </c:plotArea>
    <c:legend>
      <c:legendPos val="r"/>
      <c:layout>
        <c:manualLayout>
          <c:xMode val="edge"/>
          <c:yMode val="edge"/>
          <c:x val="0.32391819271363953"/>
          <c:y val="0.80034995625547756"/>
          <c:w val="0.41384341318769186"/>
          <c:h val="0.17244787109944745"/>
        </c:manualLayout>
      </c:layout>
      <c:overlay val="0"/>
      <c:txPr>
        <a:bodyPr/>
        <a:lstStyle/>
        <a:p>
          <a:pPr>
            <a:defRPr sz="1600"/>
          </a:pPr>
          <a:endParaRPr lang="en-US"/>
        </a:p>
      </c:txPr>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7D5B4C-6478-460E-A0C3-28E0363F0072}"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n-GB"/>
        </a:p>
      </dgm:t>
    </dgm:pt>
    <dgm:pt modelId="{615B9B57-ABFD-4F95-A098-3DCC1A451ADB}">
      <dgm:prSet phldrT="[Text]"/>
      <dgm:spPr/>
      <dgm:t>
        <a:bodyPr/>
        <a:lstStyle/>
        <a:p>
          <a:r>
            <a:rPr lang="en-GB" b="1" dirty="0" smtClean="0">
              <a:solidFill>
                <a:srgbClr val="FFFF00"/>
              </a:solidFill>
            </a:rPr>
            <a:t>Social security</a:t>
          </a:r>
          <a:endParaRPr lang="en-GB" b="1" dirty="0">
            <a:solidFill>
              <a:srgbClr val="FFFF00"/>
            </a:solidFill>
          </a:endParaRPr>
        </a:p>
      </dgm:t>
    </dgm:pt>
    <dgm:pt modelId="{DE89B512-9F7E-436C-9EF8-11F20CCE630B}" type="parTrans" cxnId="{71D0E763-B65A-46DB-88F0-01E073FF4F78}">
      <dgm:prSet/>
      <dgm:spPr/>
      <dgm:t>
        <a:bodyPr/>
        <a:lstStyle/>
        <a:p>
          <a:endParaRPr lang="en-GB"/>
        </a:p>
      </dgm:t>
    </dgm:pt>
    <dgm:pt modelId="{88E2FC55-DCEF-4C7F-A42B-AAD704C1FFA4}" type="sibTrans" cxnId="{71D0E763-B65A-46DB-88F0-01E073FF4F78}">
      <dgm:prSet custT="1"/>
      <dgm:spPr/>
      <dgm:t>
        <a:bodyPr/>
        <a:lstStyle/>
        <a:p>
          <a:r>
            <a:rPr lang="en-GB" sz="1400" b="1" dirty="0" smtClean="0">
              <a:solidFill>
                <a:srgbClr val="FFFF00"/>
              </a:solidFill>
            </a:rPr>
            <a:t>Employ-</a:t>
          </a:r>
          <a:r>
            <a:rPr lang="en-GB" sz="1400" b="1" dirty="0" err="1" smtClean="0">
              <a:solidFill>
                <a:srgbClr val="FFFF00"/>
              </a:solidFill>
            </a:rPr>
            <a:t>ment</a:t>
          </a:r>
          <a:r>
            <a:rPr lang="en-GB" sz="1400" b="1" dirty="0" smtClean="0">
              <a:solidFill>
                <a:srgbClr val="FFFF00"/>
              </a:solidFill>
            </a:rPr>
            <a:t> relation-ship</a:t>
          </a:r>
          <a:endParaRPr lang="en-GB" sz="1400" b="1" dirty="0">
            <a:solidFill>
              <a:srgbClr val="FFFF00"/>
            </a:solidFill>
          </a:endParaRPr>
        </a:p>
      </dgm:t>
    </dgm:pt>
    <dgm:pt modelId="{EED613A5-7BA0-4905-BCCF-F0F1A1677CFA}">
      <dgm:prSet phldrT="[Text]" custT="1"/>
      <dgm:spPr/>
      <dgm:t>
        <a:bodyPr/>
        <a:lstStyle/>
        <a:p>
          <a:r>
            <a:rPr lang="en-GB" sz="1400" b="1" dirty="0" err="1" smtClean="0">
              <a:solidFill>
                <a:srgbClr val="FFFF00"/>
              </a:solidFill>
            </a:rPr>
            <a:t>Unemp-loyment</a:t>
          </a:r>
          <a:r>
            <a:rPr lang="en-GB" sz="1400" b="1" dirty="0" smtClean="0">
              <a:solidFill>
                <a:srgbClr val="FFFF00"/>
              </a:solidFill>
            </a:rPr>
            <a:t> benefits</a:t>
          </a:r>
          <a:endParaRPr lang="en-GB" sz="1400" b="1" dirty="0">
            <a:solidFill>
              <a:srgbClr val="FFFF00"/>
            </a:solidFill>
          </a:endParaRPr>
        </a:p>
      </dgm:t>
    </dgm:pt>
    <dgm:pt modelId="{6A549D24-0E27-4664-863A-55F4B40CE80D}" type="parTrans" cxnId="{A6B6FFD8-2CA4-4948-AB00-61D7A8FD0E35}">
      <dgm:prSet/>
      <dgm:spPr/>
      <dgm:t>
        <a:bodyPr/>
        <a:lstStyle/>
        <a:p>
          <a:endParaRPr lang="en-GB"/>
        </a:p>
      </dgm:t>
    </dgm:pt>
    <dgm:pt modelId="{DA488715-F2E4-484D-9296-DC6A73065C17}" type="sibTrans" cxnId="{A6B6FFD8-2CA4-4948-AB00-61D7A8FD0E35}">
      <dgm:prSet custT="1"/>
      <dgm:spPr/>
      <dgm:t>
        <a:bodyPr/>
        <a:lstStyle/>
        <a:p>
          <a:r>
            <a:rPr lang="en-GB" sz="1400" b="1" dirty="0" smtClean="0">
              <a:solidFill>
                <a:srgbClr val="FFFF00"/>
              </a:solidFill>
            </a:rPr>
            <a:t>Labour taxes</a:t>
          </a:r>
          <a:endParaRPr lang="en-GB" sz="1400" b="1" dirty="0">
            <a:solidFill>
              <a:srgbClr val="FFFF00"/>
            </a:solidFill>
          </a:endParaRPr>
        </a:p>
      </dgm:t>
    </dgm:pt>
    <dgm:pt modelId="{3713B1D3-45E0-4DA8-9927-E7E259D203D1}">
      <dgm:prSet phldrT="[Text]" phldr="1"/>
      <dgm:spPr/>
      <dgm:t>
        <a:bodyPr/>
        <a:lstStyle/>
        <a:p>
          <a:endParaRPr lang="en-GB"/>
        </a:p>
      </dgm:t>
    </dgm:pt>
    <dgm:pt modelId="{9D1BA306-51A9-4EFE-A511-BBBA77BFF829}" type="parTrans" cxnId="{937A7687-7065-45C2-98EA-2BFE5CEBED9E}">
      <dgm:prSet/>
      <dgm:spPr/>
      <dgm:t>
        <a:bodyPr/>
        <a:lstStyle/>
        <a:p>
          <a:endParaRPr lang="en-GB"/>
        </a:p>
      </dgm:t>
    </dgm:pt>
    <dgm:pt modelId="{0564C450-2D8F-47B6-8BA5-6F65CE80ED96}" type="sibTrans" cxnId="{937A7687-7065-45C2-98EA-2BFE5CEBED9E}">
      <dgm:prSet/>
      <dgm:spPr/>
      <dgm:t>
        <a:bodyPr/>
        <a:lstStyle/>
        <a:p>
          <a:endParaRPr lang="en-GB"/>
        </a:p>
      </dgm:t>
    </dgm:pt>
    <dgm:pt modelId="{1981CA69-013B-41F9-9450-BB0ECAB849E2}">
      <dgm:prSet phldrT="[Text]"/>
      <dgm:spPr/>
      <dgm:t>
        <a:bodyPr/>
        <a:lstStyle/>
        <a:p>
          <a:r>
            <a:rPr lang="en-GB" b="1" dirty="0" smtClean="0">
              <a:solidFill>
                <a:srgbClr val="FFFF00"/>
              </a:solidFill>
            </a:rPr>
            <a:t>ALMP</a:t>
          </a:r>
          <a:endParaRPr lang="en-GB" b="1" dirty="0">
            <a:solidFill>
              <a:srgbClr val="FFFF00"/>
            </a:solidFill>
          </a:endParaRPr>
        </a:p>
      </dgm:t>
    </dgm:pt>
    <dgm:pt modelId="{D4892F55-21D9-4CD5-B219-FDF4ACABE99B}" type="parTrans" cxnId="{8FC58E69-ED2F-461A-A203-364926F53C4E}">
      <dgm:prSet/>
      <dgm:spPr/>
      <dgm:t>
        <a:bodyPr/>
        <a:lstStyle/>
        <a:p>
          <a:endParaRPr lang="en-GB"/>
        </a:p>
      </dgm:t>
    </dgm:pt>
    <dgm:pt modelId="{DD7B0667-E729-44CF-9D44-08B7F1C0DC7A}" type="sibTrans" cxnId="{8FC58E69-ED2F-461A-A203-364926F53C4E}">
      <dgm:prSet custT="1"/>
      <dgm:spPr/>
      <dgm:t>
        <a:bodyPr/>
        <a:lstStyle/>
        <a:p>
          <a:r>
            <a:rPr lang="en-GB" sz="1400" b="1" dirty="0" smtClean="0">
              <a:solidFill>
                <a:srgbClr val="FFFF00"/>
              </a:solidFill>
            </a:rPr>
            <a:t>EPL (contract </a:t>
          </a:r>
          <a:r>
            <a:rPr lang="en-GB" sz="1400" b="1" dirty="0" err="1" smtClean="0">
              <a:solidFill>
                <a:srgbClr val="FFFF00"/>
              </a:solidFill>
            </a:rPr>
            <a:t>termina-tion</a:t>
          </a:r>
          <a:r>
            <a:rPr lang="en-GB" sz="1400" b="1" dirty="0" smtClean="0">
              <a:solidFill>
                <a:srgbClr val="FFFF00"/>
              </a:solidFill>
            </a:rPr>
            <a:t>)</a:t>
          </a:r>
          <a:endParaRPr lang="en-GB" sz="1400" b="1" dirty="0">
            <a:solidFill>
              <a:srgbClr val="FFFF00"/>
            </a:solidFill>
          </a:endParaRPr>
        </a:p>
      </dgm:t>
    </dgm:pt>
    <dgm:pt modelId="{E5CF660D-40B2-4765-A7BD-86673640CD9F}">
      <dgm:prSet custT="1"/>
      <dgm:spPr/>
      <dgm:t>
        <a:bodyPr/>
        <a:lstStyle/>
        <a:p>
          <a:r>
            <a:rPr lang="en-GB" sz="1400" b="1" dirty="0" smtClean="0">
              <a:solidFill>
                <a:srgbClr val="FFFF00"/>
              </a:solidFill>
            </a:rPr>
            <a:t>Labour </a:t>
          </a:r>
          <a:r>
            <a:rPr lang="en-GB" sz="1400" b="1" dirty="0" err="1" smtClean="0">
              <a:solidFill>
                <a:srgbClr val="FFFF00"/>
              </a:solidFill>
            </a:rPr>
            <a:t>cont-racts</a:t>
          </a:r>
          <a:endParaRPr lang="en-GB" sz="1400" b="1" dirty="0">
            <a:solidFill>
              <a:srgbClr val="FFFF00"/>
            </a:solidFill>
          </a:endParaRPr>
        </a:p>
      </dgm:t>
    </dgm:pt>
    <dgm:pt modelId="{892458E6-2D3E-4B2E-B1D6-171A0212CB44}" type="parTrans" cxnId="{042DFBBB-6C58-4128-8579-0F7C336B3EFE}">
      <dgm:prSet/>
      <dgm:spPr/>
      <dgm:t>
        <a:bodyPr/>
        <a:lstStyle/>
        <a:p>
          <a:endParaRPr lang="en-GB"/>
        </a:p>
      </dgm:t>
    </dgm:pt>
    <dgm:pt modelId="{A26F2D17-117A-41AA-9FAB-DF175DCB2710}" type="sibTrans" cxnId="{042DFBBB-6C58-4128-8579-0F7C336B3EFE}">
      <dgm:prSet custT="1"/>
      <dgm:spPr/>
      <dgm:t>
        <a:bodyPr/>
        <a:lstStyle/>
        <a:p>
          <a:r>
            <a:rPr lang="en-GB" sz="1400" b="1" dirty="0" smtClean="0">
              <a:solidFill>
                <a:srgbClr val="FFFF00"/>
              </a:solidFill>
            </a:rPr>
            <a:t>Working time</a:t>
          </a:r>
          <a:endParaRPr lang="en-GB" sz="1400" b="1" dirty="0">
            <a:solidFill>
              <a:srgbClr val="FFFF00"/>
            </a:solidFill>
          </a:endParaRPr>
        </a:p>
      </dgm:t>
    </dgm:pt>
    <dgm:pt modelId="{EF3AF7EA-1889-4803-BBDB-9016FEF310E7}">
      <dgm:prSet custT="1"/>
      <dgm:spPr/>
      <dgm:t>
        <a:bodyPr/>
        <a:lstStyle/>
        <a:p>
          <a:r>
            <a:rPr lang="en-GB" sz="1200" b="1" dirty="0" smtClean="0">
              <a:solidFill>
                <a:srgbClr val="FFFF00"/>
              </a:solidFill>
            </a:rPr>
            <a:t>OSH</a:t>
          </a:r>
          <a:endParaRPr lang="en-GB" sz="1200" b="1" dirty="0">
            <a:solidFill>
              <a:srgbClr val="FFFF00"/>
            </a:solidFill>
          </a:endParaRPr>
        </a:p>
      </dgm:t>
    </dgm:pt>
    <dgm:pt modelId="{B776B451-33FE-496C-9A9F-43C8DFBDA262}" type="parTrans" cxnId="{65E3E274-93D1-4DF2-B7DA-45EF7C1DF43C}">
      <dgm:prSet/>
      <dgm:spPr/>
      <dgm:t>
        <a:bodyPr/>
        <a:lstStyle/>
        <a:p>
          <a:endParaRPr lang="en-GB"/>
        </a:p>
      </dgm:t>
    </dgm:pt>
    <dgm:pt modelId="{2A789B1A-E96A-45FB-8C5A-A2C73458C7F8}" type="sibTrans" cxnId="{65E3E274-93D1-4DF2-B7DA-45EF7C1DF43C}">
      <dgm:prSet custT="1"/>
      <dgm:spPr/>
      <dgm:t>
        <a:bodyPr/>
        <a:lstStyle/>
        <a:p>
          <a:r>
            <a:rPr lang="en-GB" sz="1400" b="1" dirty="0" smtClean="0">
              <a:solidFill>
                <a:srgbClr val="FFFF00"/>
              </a:solidFill>
            </a:rPr>
            <a:t>Wages</a:t>
          </a:r>
          <a:endParaRPr lang="en-GB" sz="1400" b="1" dirty="0">
            <a:solidFill>
              <a:srgbClr val="FFFF00"/>
            </a:solidFill>
          </a:endParaRPr>
        </a:p>
      </dgm:t>
    </dgm:pt>
    <dgm:pt modelId="{9DE17733-6508-416F-9AFE-0CBC190CF853}" type="pres">
      <dgm:prSet presAssocID="{357D5B4C-6478-460E-A0C3-28E0363F0072}" presName="Name0" presStyleCnt="0">
        <dgm:presLayoutVars>
          <dgm:chMax/>
          <dgm:chPref/>
          <dgm:dir/>
          <dgm:animLvl val="lvl"/>
        </dgm:presLayoutVars>
      </dgm:prSet>
      <dgm:spPr/>
      <dgm:t>
        <a:bodyPr/>
        <a:lstStyle/>
        <a:p>
          <a:endParaRPr lang="en-GB"/>
        </a:p>
      </dgm:t>
    </dgm:pt>
    <dgm:pt modelId="{8AE3F93B-4C14-4CEB-8380-71D0D0776D70}" type="pres">
      <dgm:prSet presAssocID="{615B9B57-ABFD-4F95-A098-3DCC1A451ADB}" presName="composite" presStyleCnt="0"/>
      <dgm:spPr/>
    </dgm:pt>
    <dgm:pt modelId="{EB47F6A3-8C5D-4F12-B8AB-F77BD9D54ADB}" type="pres">
      <dgm:prSet presAssocID="{615B9B57-ABFD-4F95-A098-3DCC1A451ADB}" presName="Parent1" presStyleLbl="node1" presStyleIdx="0" presStyleCnt="10" custLinFactX="4369" custLinFactY="70027" custLinFactNeighborX="100000" custLinFactNeighborY="100000">
        <dgm:presLayoutVars>
          <dgm:chMax val="1"/>
          <dgm:chPref val="1"/>
          <dgm:bulletEnabled val="1"/>
        </dgm:presLayoutVars>
      </dgm:prSet>
      <dgm:spPr/>
      <dgm:t>
        <a:bodyPr/>
        <a:lstStyle/>
        <a:p>
          <a:endParaRPr lang="en-GB"/>
        </a:p>
      </dgm:t>
    </dgm:pt>
    <dgm:pt modelId="{467FD923-285E-416F-813E-3E35AD23D48D}" type="pres">
      <dgm:prSet presAssocID="{615B9B57-ABFD-4F95-A098-3DCC1A451ADB}" presName="Childtext1" presStyleLbl="revTx" presStyleIdx="0" presStyleCnt="5">
        <dgm:presLayoutVars>
          <dgm:chMax val="0"/>
          <dgm:chPref val="0"/>
          <dgm:bulletEnabled val="1"/>
        </dgm:presLayoutVars>
      </dgm:prSet>
      <dgm:spPr/>
      <dgm:t>
        <a:bodyPr/>
        <a:lstStyle/>
        <a:p>
          <a:endParaRPr lang="en-GB"/>
        </a:p>
      </dgm:t>
    </dgm:pt>
    <dgm:pt modelId="{723E4C58-E709-4E8C-852E-505FA02EDD60}" type="pres">
      <dgm:prSet presAssocID="{615B9B57-ABFD-4F95-A098-3DCC1A451ADB}" presName="BalanceSpacing" presStyleCnt="0"/>
      <dgm:spPr/>
    </dgm:pt>
    <dgm:pt modelId="{9D40E8A9-6002-459B-9D2A-8A9CCC05AE3E}" type="pres">
      <dgm:prSet presAssocID="{615B9B57-ABFD-4F95-A098-3DCC1A451ADB}" presName="BalanceSpacing1" presStyleCnt="0"/>
      <dgm:spPr/>
    </dgm:pt>
    <dgm:pt modelId="{9FC62BEC-DE32-4BA8-91C2-FFCF0E88771B}" type="pres">
      <dgm:prSet presAssocID="{88E2FC55-DCEF-4C7F-A42B-AAD704C1FFA4}" presName="Accent1Text" presStyleLbl="node1" presStyleIdx="1" presStyleCnt="10" custLinFactNeighborX="-57400" custLinFactNeighborY="85608"/>
      <dgm:spPr/>
      <dgm:t>
        <a:bodyPr/>
        <a:lstStyle/>
        <a:p>
          <a:endParaRPr lang="en-GB"/>
        </a:p>
      </dgm:t>
    </dgm:pt>
    <dgm:pt modelId="{10A43573-2403-4325-9A9B-333EFD6907D9}" type="pres">
      <dgm:prSet presAssocID="{88E2FC55-DCEF-4C7F-A42B-AAD704C1FFA4}" presName="spaceBetweenRectangles" presStyleCnt="0"/>
      <dgm:spPr/>
    </dgm:pt>
    <dgm:pt modelId="{9685DBBB-F861-4E6C-857D-EA604FCB9BB5}" type="pres">
      <dgm:prSet presAssocID="{E5CF660D-40B2-4765-A7BD-86673640CD9F}" presName="composite" presStyleCnt="0"/>
      <dgm:spPr/>
    </dgm:pt>
    <dgm:pt modelId="{3D0BC996-83FE-4826-88D9-52F6717BD8D3}" type="pres">
      <dgm:prSet presAssocID="{E5CF660D-40B2-4765-A7BD-86673640CD9F}" presName="Parent1" presStyleLbl="node1" presStyleIdx="2" presStyleCnt="10">
        <dgm:presLayoutVars>
          <dgm:chMax val="1"/>
          <dgm:chPref val="1"/>
          <dgm:bulletEnabled val="1"/>
        </dgm:presLayoutVars>
      </dgm:prSet>
      <dgm:spPr/>
      <dgm:t>
        <a:bodyPr/>
        <a:lstStyle/>
        <a:p>
          <a:endParaRPr lang="en-GB"/>
        </a:p>
      </dgm:t>
    </dgm:pt>
    <dgm:pt modelId="{6CF08D1A-FEDE-4FF9-9DC1-CDC7B6489408}" type="pres">
      <dgm:prSet presAssocID="{E5CF660D-40B2-4765-A7BD-86673640CD9F}" presName="Childtext1" presStyleLbl="revTx" presStyleIdx="1" presStyleCnt="5">
        <dgm:presLayoutVars>
          <dgm:chMax val="0"/>
          <dgm:chPref val="0"/>
          <dgm:bulletEnabled val="1"/>
        </dgm:presLayoutVars>
      </dgm:prSet>
      <dgm:spPr/>
    </dgm:pt>
    <dgm:pt modelId="{90B09EBC-0E49-4828-81FD-6E66412C1D6E}" type="pres">
      <dgm:prSet presAssocID="{E5CF660D-40B2-4765-A7BD-86673640CD9F}" presName="BalanceSpacing" presStyleCnt="0"/>
      <dgm:spPr/>
    </dgm:pt>
    <dgm:pt modelId="{9C6D1914-5D8B-4E82-8909-D99DBB1FAC72}" type="pres">
      <dgm:prSet presAssocID="{E5CF660D-40B2-4765-A7BD-86673640CD9F}" presName="BalanceSpacing1" presStyleCnt="0"/>
      <dgm:spPr/>
    </dgm:pt>
    <dgm:pt modelId="{02D23E44-105F-44B5-BEEC-3B9BB768765A}" type="pres">
      <dgm:prSet presAssocID="{A26F2D17-117A-41AA-9FAB-DF175DCB2710}" presName="Accent1Text" presStyleLbl="node1" presStyleIdx="3" presStyleCnt="10"/>
      <dgm:spPr/>
      <dgm:t>
        <a:bodyPr/>
        <a:lstStyle/>
        <a:p>
          <a:endParaRPr lang="en-GB"/>
        </a:p>
      </dgm:t>
    </dgm:pt>
    <dgm:pt modelId="{E4461824-9580-436B-946F-B14B73920222}" type="pres">
      <dgm:prSet presAssocID="{A26F2D17-117A-41AA-9FAB-DF175DCB2710}" presName="spaceBetweenRectangles" presStyleCnt="0"/>
      <dgm:spPr/>
    </dgm:pt>
    <dgm:pt modelId="{5A7570B0-A1FC-46FC-9E6F-3AA592558381}" type="pres">
      <dgm:prSet presAssocID="{EF3AF7EA-1889-4803-BBDB-9016FEF310E7}" presName="composite" presStyleCnt="0"/>
      <dgm:spPr/>
    </dgm:pt>
    <dgm:pt modelId="{3029EB10-12CE-4803-B3B2-E8FDE6995196}" type="pres">
      <dgm:prSet presAssocID="{EF3AF7EA-1889-4803-BBDB-9016FEF310E7}" presName="Parent1" presStyleLbl="node1" presStyleIdx="4" presStyleCnt="10">
        <dgm:presLayoutVars>
          <dgm:chMax val="1"/>
          <dgm:chPref val="1"/>
          <dgm:bulletEnabled val="1"/>
        </dgm:presLayoutVars>
      </dgm:prSet>
      <dgm:spPr/>
      <dgm:t>
        <a:bodyPr/>
        <a:lstStyle/>
        <a:p>
          <a:endParaRPr lang="en-GB"/>
        </a:p>
      </dgm:t>
    </dgm:pt>
    <dgm:pt modelId="{9C0CC741-0D8E-4B4D-99FA-8132FF483617}" type="pres">
      <dgm:prSet presAssocID="{EF3AF7EA-1889-4803-BBDB-9016FEF310E7}" presName="Childtext1" presStyleLbl="revTx" presStyleIdx="2" presStyleCnt="5">
        <dgm:presLayoutVars>
          <dgm:chMax val="0"/>
          <dgm:chPref val="0"/>
          <dgm:bulletEnabled val="1"/>
        </dgm:presLayoutVars>
      </dgm:prSet>
      <dgm:spPr/>
    </dgm:pt>
    <dgm:pt modelId="{DA9AA643-1010-4D13-BAC7-92F1E926F5D6}" type="pres">
      <dgm:prSet presAssocID="{EF3AF7EA-1889-4803-BBDB-9016FEF310E7}" presName="BalanceSpacing" presStyleCnt="0"/>
      <dgm:spPr/>
    </dgm:pt>
    <dgm:pt modelId="{7621D065-D439-42FC-BA4F-7819E29CE84B}" type="pres">
      <dgm:prSet presAssocID="{EF3AF7EA-1889-4803-BBDB-9016FEF310E7}" presName="BalanceSpacing1" presStyleCnt="0"/>
      <dgm:spPr/>
    </dgm:pt>
    <dgm:pt modelId="{789367B0-CC7D-49C8-AF87-2784B4BF3B8D}" type="pres">
      <dgm:prSet presAssocID="{2A789B1A-E96A-45FB-8C5A-A2C73458C7F8}" presName="Accent1Text" presStyleLbl="node1" presStyleIdx="5" presStyleCnt="10"/>
      <dgm:spPr/>
      <dgm:t>
        <a:bodyPr/>
        <a:lstStyle/>
        <a:p>
          <a:endParaRPr lang="en-GB"/>
        </a:p>
      </dgm:t>
    </dgm:pt>
    <dgm:pt modelId="{DDB3A631-0854-4C7D-81E9-71A7351B1F6B}" type="pres">
      <dgm:prSet presAssocID="{2A789B1A-E96A-45FB-8C5A-A2C73458C7F8}" presName="spaceBetweenRectangles" presStyleCnt="0"/>
      <dgm:spPr/>
    </dgm:pt>
    <dgm:pt modelId="{C0DE62FA-C0DA-4D8D-9BCC-132626BB443F}" type="pres">
      <dgm:prSet presAssocID="{EED613A5-7BA0-4905-BCCF-F0F1A1677CFA}" presName="composite" presStyleCnt="0"/>
      <dgm:spPr/>
    </dgm:pt>
    <dgm:pt modelId="{44D86DDD-3CF1-474C-9798-38E7A222D848}" type="pres">
      <dgm:prSet presAssocID="{EED613A5-7BA0-4905-BCCF-F0F1A1677CFA}" presName="Parent1" presStyleLbl="node1" presStyleIdx="6" presStyleCnt="10">
        <dgm:presLayoutVars>
          <dgm:chMax val="1"/>
          <dgm:chPref val="1"/>
          <dgm:bulletEnabled val="1"/>
        </dgm:presLayoutVars>
      </dgm:prSet>
      <dgm:spPr/>
      <dgm:t>
        <a:bodyPr/>
        <a:lstStyle/>
        <a:p>
          <a:endParaRPr lang="en-GB"/>
        </a:p>
      </dgm:t>
    </dgm:pt>
    <dgm:pt modelId="{41EA5809-BC24-4D87-977E-D192ACA8E502}" type="pres">
      <dgm:prSet presAssocID="{EED613A5-7BA0-4905-BCCF-F0F1A1677CFA}" presName="Childtext1" presStyleLbl="revTx" presStyleIdx="3" presStyleCnt="5">
        <dgm:presLayoutVars>
          <dgm:chMax val="0"/>
          <dgm:chPref val="0"/>
          <dgm:bulletEnabled val="1"/>
        </dgm:presLayoutVars>
      </dgm:prSet>
      <dgm:spPr/>
      <dgm:t>
        <a:bodyPr/>
        <a:lstStyle/>
        <a:p>
          <a:endParaRPr lang="en-GB"/>
        </a:p>
      </dgm:t>
    </dgm:pt>
    <dgm:pt modelId="{289C3EFE-E5E4-422D-8CC2-C826FEFF3A91}" type="pres">
      <dgm:prSet presAssocID="{EED613A5-7BA0-4905-BCCF-F0F1A1677CFA}" presName="BalanceSpacing" presStyleCnt="0"/>
      <dgm:spPr/>
    </dgm:pt>
    <dgm:pt modelId="{CE4EFB23-44F2-4430-829B-B9FE11B070AD}" type="pres">
      <dgm:prSet presAssocID="{EED613A5-7BA0-4905-BCCF-F0F1A1677CFA}" presName="BalanceSpacing1" presStyleCnt="0"/>
      <dgm:spPr/>
    </dgm:pt>
    <dgm:pt modelId="{11E8ABB4-EF7B-426F-8DCF-FC77A01DB6EB}" type="pres">
      <dgm:prSet presAssocID="{DA488715-F2E4-484D-9296-DC6A73065C17}" presName="Accent1Text" presStyleLbl="node1" presStyleIdx="7" presStyleCnt="10"/>
      <dgm:spPr/>
      <dgm:t>
        <a:bodyPr/>
        <a:lstStyle/>
        <a:p>
          <a:endParaRPr lang="en-GB"/>
        </a:p>
      </dgm:t>
    </dgm:pt>
    <dgm:pt modelId="{A98417B5-1748-4433-B5DF-151695672CB8}" type="pres">
      <dgm:prSet presAssocID="{DA488715-F2E4-484D-9296-DC6A73065C17}" presName="spaceBetweenRectangles" presStyleCnt="0"/>
      <dgm:spPr/>
    </dgm:pt>
    <dgm:pt modelId="{B6363E6A-0792-4A9C-9E4C-CD968CD99D69}" type="pres">
      <dgm:prSet presAssocID="{1981CA69-013B-41F9-9450-BB0ECAB849E2}" presName="composite" presStyleCnt="0"/>
      <dgm:spPr/>
    </dgm:pt>
    <dgm:pt modelId="{3246F065-9321-4F84-BB14-27E1B43CA423}" type="pres">
      <dgm:prSet presAssocID="{1981CA69-013B-41F9-9450-BB0ECAB849E2}" presName="Parent1" presStyleLbl="node1" presStyleIdx="8" presStyleCnt="10" custLinFactX="-64000" custLinFactNeighborX="-100000" custLinFactNeighborY="-82849">
        <dgm:presLayoutVars>
          <dgm:chMax val="1"/>
          <dgm:chPref val="1"/>
          <dgm:bulletEnabled val="1"/>
        </dgm:presLayoutVars>
      </dgm:prSet>
      <dgm:spPr/>
      <dgm:t>
        <a:bodyPr/>
        <a:lstStyle/>
        <a:p>
          <a:endParaRPr lang="en-GB"/>
        </a:p>
      </dgm:t>
    </dgm:pt>
    <dgm:pt modelId="{11EF3598-8D50-4307-BD5C-E690B1C5A6DE}" type="pres">
      <dgm:prSet presAssocID="{1981CA69-013B-41F9-9450-BB0ECAB849E2}" presName="Childtext1" presStyleLbl="revTx" presStyleIdx="4" presStyleCnt="5">
        <dgm:presLayoutVars>
          <dgm:chMax val="0"/>
          <dgm:chPref val="0"/>
          <dgm:bulletEnabled val="1"/>
        </dgm:presLayoutVars>
      </dgm:prSet>
      <dgm:spPr/>
      <dgm:t>
        <a:bodyPr/>
        <a:lstStyle/>
        <a:p>
          <a:endParaRPr lang="en-GB"/>
        </a:p>
      </dgm:t>
    </dgm:pt>
    <dgm:pt modelId="{BE4DE8EF-1F9E-4BC9-997D-24113BEE9288}" type="pres">
      <dgm:prSet presAssocID="{1981CA69-013B-41F9-9450-BB0ECAB849E2}" presName="BalanceSpacing" presStyleCnt="0"/>
      <dgm:spPr/>
    </dgm:pt>
    <dgm:pt modelId="{0747D668-D816-43AD-AA9C-17B5EEEE93DC}" type="pres">
      <dgm:prSet presAssocID="{1981CA69-013B-41F9-9450-BB0ECAB849E2}" presName="BalanceSpacing1" presStyleCnt="0"/>
      <dgm:spPr/>
    </dgm:pt>
    <dgm:pt modelId="{DA720DFA-DC6A-4575-A48E-BCDA7DE8E8FB}" type="pres">
      <dgm:prSet presAssocID="{DD7B0667-E729-44CF-9D44-08B7F1C0DC7A}" presName="Accent1Text" presStyleLbl="node1" presStyleIdx="9" presStyleCnt="10" custLinFactX="-9333" custLinFactY="-68838" custLinFactNeighborX="-100000" custLinFactNeighborY="-100000"/>
      <dgm:spPr/>
      <dgm:t>
        <a:bodyPr/>
        <a:lstStyle/>
        <a:p>
          <a:endParaRPr lang="en-GB"/>
        </a:p>
      </dgm:t>
    </dgm:pt>
  </dgm:ptLst>
  <dgm:cxnLst>
    <dgm:cxn modelId="{0DB8E0D4-3ECF-4C82-AABF-03107AF6E378}" type="presOf" srcId="{A26F2D17-117A-41AA-9FAB-DF175DCB2710}" destId="{02D23E44-105F-44B5-BEEC-3B9BB768765A}" srcOrd="0" destOrd="0" presId="urn:microsoft.com/office/officeart/2008/layout/AlternatingHexagons"/>
    <dgm:cxn modelId="{A1A6BB1A-F0A7-44EC-8D86-B4C08E5D8633}" type="presOf" srcId="{88E2FC55-DCEF-4C7F-A42B-AAD704C1FFA4}" destId="{9FC62BEC-DE32-4BA8-91C2-FFCF0E88771B}" srcOrd="0" destOrd="0" presId="urn:microsoft.com/office/officeart/2008/layout/AlternatingHexagons"/>
    <dgm:cxn modelId="{EA0AD885-63CD-4507-98FA-757C0FE0921B}" type="presOf" srcId="{615B9B57-ABFD-4F95-A098-3DCC1A451ADB}" destId="{EB47F6A3-8C5D-4F12-B8AB-F77BD9D54ADB}" srcOrd="0" destOrd="0" presId="urn:microsoft.com/office/officeart/2008/layout/AlternatingHexagons"/>
    <dgm:cxn modelId="{4BBE99F4-694C-4661-BD02-04AC2ACD543A}" type="presOf" srcId="{EED613A5-7BA0-4905-BCCF-F0F1A1677CFA}" destId="{44D86DDD-3CF1-474C-9798-38E7A222D848}" srcOrd="0" destOrd="0" presId="urn:microsoft.com/office/officeart/2008/layout/AlternatingHexagons"/>
    <dgm:cxn modelId="{71D0E763-B65A-46DB-88F0-01E073FF4F78}" srcId="{357D5B4C-6478-460E-A0C3-28E0363F0072}" destId="{615B9B57-ABFD-4F95-A098-3DCC1A451ADB}" srcOrd="0" destOrd="0" parTransId="{DE89B512-9F7E-436C-9EF8-11F20CCE630B}" sibTransId="{88E2FC55-DCEF-4C7F-A42B-AAD704C1FFA4}"/>
    <dgm:cxn modelId="{201E38DC-D9FE-4054-8010-6996AC08F478}" type="presOf" srcId="{DA488715-F2E4-484D-9296-DC6A73065C17}" destId="{11E8ABB4-EF7B-426F-8DCF-FC77A01DB6EB}" srcOrd="0" destOrd="0" presId="urn:microsoft.com/office/officeart/2008/layout/AlternatingHexagons"/>
    <dgm:cxn modelId="{EC5FD2F5-6295-4B06-B3B4-658ECBE6E263}" type="presOf" srcId="{E5CF660D-40B2-4765-A7BD-86673640CD9F}" destId="{3D0BC996-83FE-4826-88D9-52F6717BD8D3}" srcOrd="0" destOrd="0" presId="urn:microsoft.com/office/officeart/2008/layout/AlternatingHexagons"/>
    <dgm:cxn modelId="{0E15B2F0-6ABC-4995-8DAF-DB6FA98CEE62}" type="presOf" srcId="{3713B1D3-45E0-4DA8-9927-E7E259D203D1}" destId="{41EA5809-BC24-4D87-977E-D192ACA8E502}" srcOrd="0" destOrd="0" presId="urn:microsoft.com/office/officeart/2008/layout/AlternatingHexagons"/>
    <dgm:cxn modelId="{0E57D068-7453-4F3B-AB15-B44CE6D069D0}" type="presOf" srcId="{EF3AF7EA-1889-4803-BBDB-9016FEF310E7}" destId="{3029EB10-12CE-4803-B3B2-E8FDE6995196}" srcOrd="0" destOrd="0" presId="urn:microsoft.com/office/officeart/2008/layout/AlternatingHexagons"/>
    <dgm:cxn modelId="{65E3E274-93D1-4DF2-B7DA-45EF7C1DF43C}" srcId="{357D5B4C-6478-460E-A0C3-28E0363F0072}" destId="{EF3AF7EA-1889-4803-BBDB-9016FEF310E7}" srcOrd="2" destOrd="0" parTransId="{B776B451-33FE-496C-9A9F-43C8DFBDA262}" sibTransId="{2A789B1A-E96A-45FB-8C5A-A2C73458C7F8}"/>
    <dgm:cxn modelId="{937A7687-7065-45C2-98EA-2BFE5CEBED9E}" srcId="{EED613A5-7BA0-4905-BCCF-F0F1A1677CFA}" destId="{3713B1D3-45E0-4DA8-9927-E7E259D203D1}" srcOrd="0" destOrd="0" parTransId="{9D1BA306-51A9-4EFE-A511-BBBA77BFF829}" sibTransId="{0564C450-2D8F-47B6-8BA5-6F65CE80ED96}"/>
    <dgm:cxn modelId="{8FC58E69-ED2F-461A-A203-364926F53C4E}" srcId="{357D5B4C-6478-460E-A0C3-28E0363F0072}" destId="{1981CA69-013B-41F9-9450-BB0ECAB849E2}" srcOrd="4" destOrd="0" parTransId="{D4892F55-21D9-4CD5-B219-FDF4ACABE99B}" sibTransId="{DD7B0667-E729-44CF-9D44-08B7F1C0DC7A}"/>
    <dgm:cxn modelId="{F7568725-5540-4436-832D-7A11878302F7}" type="presOf" srcId="{2A789B1A-E96A-45FB-8C5A-A2C73458C7F8}" destId="{789367B0-CC7D-49C8-AF87-2784B4BF3B8D}" srcOrd="0" destOrd="0" presId="urn:microsoft.com/office/officeart/2008/layout/AlternatingHexagons"/>
    <dgm:cxn modelId="{3C225A39-1B14-48AF-87EB-FF9C64DE77BE}" type="presOf" srcId="{357D5B4C-6478-460E-A0C3-28E0363F0072}" destId="{9DE17733-6508-416F-9AFE-0CBC190CF853}" srcOrd="0" destOrd="0" presId="urn:microsoft.com/office/officeart/2008/layout/AlternatingHexagons"/>
    <dgm:cxn modelId="{A6B6FFD8-2CA4-4948-AB00-61D7A8FD0E35}" srcId="{357D5B4C-6478-460E-A0C3-28E0363F0072}" destId="{EED613A5-7BA0-4905-BCCF-F0F1A1677CFA}" srcOrd="3" destOrd="0" parTransId="{6A549D24-0E27-4664-863A-55F4B40CE80D}" sibTransId="{DA488715-F2E4-484D-9296-DC6A73065C17}"/>
    <dgm:cxn modelId="{042DFBBB-6C58-4128-8579-0F7C336B3EFE}" srcId="{357D5B4C-6478-460E-A0C3-28E0363F0072}" destId="{E5CF660D-40B2-4765-A7BD-86673640CD9F}" srcOrd="1" destOrd="0" parTransId="{892458E6-2D3E-4B2E-B1D6-171A0212CB44}" sibTransId="{A26F2D17-117A-41AA-9FAB-DF175DCB2710}"/>
    <dgm:cxn modelId="{00728998-6122-4177-9645-364774837FC0}" type="presOf" srcId="{1981CA69-013B-41F9-9450-BB0ECAB849E2}" destId="{3246F065-9321-4F84-BB14-27E1B43CA423}" srcOrd="0" destOrd="0" presId="urn:microsoft.com/office/officeart/2008/layout/AlternatingHexagons"/>
    <dgm:cxn modelId="{7C6976C3-3F88-4B72-AF4C-13DFDADAF819}" type="presOf" srcId="{DD7B0667-E729-44CF-9D44-08B7F1C0DC7A}" destId="{DA720DFA-DC6A-4575-A48E-BCDA7DE8E8FB}" srcOrd="0" destOrd="0" presId="urn:microsoft.com/office/officeart/2008/layout/AlternatingHexagons"/>
    <dgm:cxn modelId="{4B9A3B7F-A41D-484E-B148-C69A157118DE}" type="presParOf" srcId="{9DE17733-6508-416F-9AFE-0CBC190CF853}" destId="{8AE3F93B-4C14-4CEB-8380-71D0D0776D70}" srcOrd="0" destOrd="0" presId="urn:microsoft.com/office/officeart/2008/layout/AlternatingHexagons"/>
    <dgm:cxn modelId="{EEA73E93-0A25-4EAE-ACC4-A7BE1D33243A}" type="presParOf" srcId="{8AE3F93B-4C14-4CEB-8380-71D0D0776D70}" destId="{EB47F6A3-8C5D-4F12-B8AB-F77BD9D54ADB}" srcOrd="0" destOrd="0" presId="urn:microsoft.com/office/officeart/2008/layout/AlternatingHexagons"/>
    <dgm:cxn modelId="{B4E3196E-FCF9-4D77-97AA-22C541E458EB}" type="presParOf" srcId="{8AE3F93B-4C14-4CEB-8380-71D0D0776D70}" destId="{467FD923-285E-416F-813E-3E35AD23D48D}" srcOrd="1" destOrd="0" presId="urn:microsoft.com/office/officeart/2008/layout/AlternatingHexagons"/>
    <dgm:cxn modelId="{2FC41B6D-EDFB-479F-BC4F-7B6A7BCFFFAD}" type="presParOf" srcId="{8AE3F93B-4C14-4CEB-8380-71D0D0776D70}" destId="{723E4C58-E709-4E8C-852E-505FA02EDD60}" srcOrd="2" destOrd="0" presId="urn:microsoft.com/office/officeart/2008/layout/AlternatingHexagons"/>
    <dgm:cxn modelId="{C4DF796D-F836-4FC6-8720-8A261CB4E91F}" type="presParOf" srcId="{8AE3F93B-4C14-4CEB-8380-71D0D0776D70}" destId="{9D40E8A9-6002-459B-9D2A-8A9CCC05AE3E}" srcOrd="3" destOrd="0" presId="urn:microsoft.com/office/officeart/2008/layout/AlternatingHexagons"/>
    <dgm:cxn modelId="{90EF3C69-F85B-40CE-A68D-567E330C84F8}" type="presParOf" srcId="{8AE3F93B-4C14-4CEB-8380-71D0D0776D70}" destId="{9FC62BEC-DE32-4BA8-91C2-FFCF0E88771B}" srcOrd="4" destOrd="0" presId="urn:microsoft.com/office/officeart/2008/layout/AlternatingHexagons"/>
    <dgm:cxn modelId="{6803D5AC-D716-4002-88E1-52E06DEC6476}" type="presParOf" srcId="{9DE17733-6508-416F-9AFE-0CBC190CF853}" destId="{10A43573-2403-4325-9A9B-333EFD6907D9}" srcOrd="1" destOrd="0" presId="urn:microsoft.com/office/officeart/2008/layout/AlternatingHexagons"/>
    <dgm:cxn modelId="{318E82B8-701B-4677-BF29-DD287E3BF2C6}" type="presParOf" srcId="{9DE17733-6508-416F-9AFE-0CBC190CF853}" destId="{9685DBBB-F861-4E6C-857D-EA604FCB9BB5}" srcOrd="2" destOrd="0" presId="urn:microsoft.com/office/officeart/2008/layout/AlternatingHexagons"/>
    <dgm:cxn modelId="{02605FE8-22F3-4FC7-AD18-CC06054B3175}" type="presParOf" srcId="{9685DBBB-F861-4E6C-857D-EA604FCB9BB5}" destId="{3D0BC996-83FE-4826-88D9-52F6717BD8D3}" srcOrd="0" destOrd="0" presId="urn:microsoft.com/office/officeart/2008/layout/AlternatingHexagons"/>
    <dgm:cxn modelId="{24FE37E3-B5F0-44E8-B1C1-F5AE829FF594}" type="presParOf" srcId="{9685DBBB-F861-4E6C-857D-EA604FCB9BB5}" destId="{6CF08D1A-FEDE-4FF9-9DC1-CDC7B6489408}" srcOrd="1" destOrd="0" presId="urn:microsoft.com/office/officeart/2008/layout/AlternatingHexagons"/>
    <dgm:cxn modelId="{54E6D59C-9F20-43E8-B005-4961B23EF04A}" type="presParOf" srcId="{9685DBBB-F861-4E6C-857D-EA604FCB9BB5}" destId="{90B09EBC-0E49-4828-81FD-6E66412C1D6E}" srcOrd="2" destOrd="0" presId="urn:microsoft.com/office/officeart/2008/layout/AlternatingHexagons"/>
    <dgm:cxn modelId="{C4175FBE-5CF7-45B9-A50F-0EFA18F022D2}" type="presParOf" srcId="{9685DBBB-F861-4E6C-857D-EA604FCB9BB5}" destId="{9C6D1914-5D8B-4E82-8909-D99DBB1FAC72}" srcOrd="3" destOrd="0" presId="urn:microsoft.com/office/officeart/2008/layout/AlternatingHexagons"/>
    <dgm:cxn modelId="{70DBF959-F092-4252-9BC6-507947262A82}" type="presParOf" srcId="{9685DBBB-F861-4E6C-857D-EA604FCB9BB5}" destId="{02D23E44-105F-44B5-BEEC-3B9BB768765A}" srcOrd="4" destOrd="0" presId="urn:microsoft.com/office/officeart/2008/layout/AlternatingHexagons"/>
    <dgm:cxn modelId="{D261EB2C-30BA-47A2-8B34-B07428707A0F}" type="presParOf" srcId="{9DE17733-6508-416F-9AFE-0CBC190CF853}" destId="{E4461824-9580-436B-946F-B14B73920222}" srcOrd="3" destOrd="0" presId="urn:microsoft.com/office/officeart/2008/layout/AlternatingHexagons"/>
    <dgm:cxn modelId="{1FA16E70-745B-4081-87AF-650347838C04}" type="presParOf" srcId="{9DE17733-6508-416F-9AFE-0CBC190CF853}" destId="{5A7570B0-A1FC-46FC-9E6F-3AA592558381}" srcOrd="4" destOrd="0" presId="urn:microsoft.com/office/officeart/2008/layout/AlternatingHexagons"/>
    <dgm:cxn modelId="{EF1CD849-A0CD-43C8-BD13-6538BE93B2AB}" type="presParOf" srcId="{5A7570B0-A1FC-46FC-9E6F-3AA592558381}" destId="{3029EB10-12CE-4803-B3B2-E8FDE6995196}" srcOrd="0" destOrd="0" presId="urn:microsoft.com/office/officeart/2008/layout/AlternatingHexagons"/>
    <dgm:cxn modelId="{FFE9836D-E095-4493-B36C-D18C1F689646}" type="presParOf" srcId="{5A7570B0-A1FC-46FC-9E6F-3AA592558381}" destId="{9C0CC741-0D8E-4B4D-99FA-8132FF483617}" srcOrd="1" destOrd="0" presId="urn:microsoft.com/office/officeart/2008/layout/AlternatingHexagons"/>
    <dgm:cxn modelId="{3434629D-BF83-4B01-A86A-855DFB463670}" type="presParOf" srcId="{5A7570B0-A1FC-46FC-9E6F-3AA592558381}" destId="{DA9AA643-1010-4D13-BAC7-92F1E926F5D6}" srcOrd="2" destOrd="0" presId="urn:microsoft.com/office/officeart/2008/layout/AlternatingHexagons"/>
    <dgm:cxn modelId="{52091339-BA29-487E-BD3C-91E1D342FC23}" type="presParOf" srcId="{5A7570B0-A1FC-46FC-9E6F-3AA592558381}" destId="{7621D065-D439-42FC-BA4F-7819E29CE84B}" srcOrd="3" destOrd="0" presId="urn:microsoft.com/office/officeart/2008/layout/AlternatingHexagons"/>
    <dgm:cxn modelId="{12A2EE49-30F2-4151-B03C-B282FC10C42D}" type="presParOf" srcId="{5A7570B0-A1FC-46FC-9E6F-3AA592558381}" destId="{789367B0-CC7D-49C8-AF87-2784B4BF3B8D}" srcOrd="4" destOrd="0" presId="urn:microsoft.com/office/officeart/2008/layout/AlternatingHexagons"/>
    <dgm:cxn modelId="{5DDE3C21-1D47-4356-9ABA-FC9E911FB53A}" type="presParOf" srcId="{9DE17733-6508-416F-9AFE-0CBC190CF853}" destId="{DDB3A631-0854-4C7D-81E9-71A7351B1F6B}" srcOrd="5" destOrd="0" presId="urn:microsoft.com/office/officeart/2008/layout/AlternatingHexagons"/>
    <dgm:cxn modelId="{0BE8CA1C-BECF-411F-9521-D61E5BDE9CB9}" type="presParOf" srcId="{9DE17733-6508-416F-9AFE-0CBC190CF853}" destId="{C0DE62FA-C0DA-4D8D-9BCC-132626BB443F}" srcOrd="6" destOrd="0" presId="urn:microsoft.com/office/officeart/2008/layout/AlternatingHexagons"/>
    <dgm:cxn modelId="{C09E422A-A0C5-4677-8792-931E283CFA2B}" type="presParOf" srcId="{C0DE62FA-C0DA-4D8D-9BCC-132626BB443F}" destId="{44D86DDD-3CF1-474C-9798-38E7A222D848}" srcOrd="0" destOrd="0" presId="urn:microsoft.com/office/officeart/2008/layout/AlternatingHexagons"/>
    <dgm:cxn modelId="{72CFEC54-E26F-4A4A-AF21-784EB1833CB7}" type="presParOf" srcId="{C0DE62FA-C0DA-4D8D-9BCC-132626BB443F}" destId="{41EA5809-BC24-4D87-977E-D192ACA8E502}" srcOrd="1" destOrd="0" presId="urn:microsoft.com/office/officeart/2008/layout/AlternatingHexagons"/>
    <dgm:cxn modelId="{B8C45086-B3D1-440E-9854-B903E77D4054}" type="presParOf" srcId="{C0DE62FA-C0DA-4D8D-9BCC-132626BB443F}" destId="{289C3EFE-E5E4-422D-8CC2-C826FEFF3A91}" srcOrd="2" destOrd="0" presId="urn:microsoft.com/office/officeart/2008/layout/AlternatingHexagons"/>
    <dgm:cxn modelId="{F0500BAC-5EB8-4C47-A524-991F4C8FBCCA}" type="presParOf" srcId="{C0DE62FA-C0DA-4D8D-9BCC-132626BB443F}" destId="{CE4EFB23-44F2-4430-829B-B9FE11B070AD}" srcOrd="3" destOrd="0" presId="urn:microsoft.com/office/officeart/2008/layout/AlternatingHexagons"/>
    <dgm:cxn modelId="{B346A129-4B02-44E4-B528-F4B3E3821C54}" type="presParOf" srcId="{C0DE62FA-C0DA-4D8D-9BCC-132626BB443F}" destId="{11E8ABB4-EF7B-426F-8DCF-FC77A01DB6EB}" srcOrd="4" destOrd="0" presId="urn:microsoft.com/office/officeart/2008/layout/AlternatingHexagons"/>
    <dgm:cxn modelId="{8EDB3AFC-C1D5-45C2-B367-D08280037359}" type="presParOf" srcId="{9DE17733-6508-416F-9AFE-0CBC190CF853}" destId="{A98417B5-1748-4433-B5DF-151695672CB8}" srcOrd="7" destOrd="0" presId="urn:microsoft.com/office/officeart/2008/layout/AlternatingHexagons"/>
    <dgm:cxn modelId="{1E7D66B5-5218-4633-A96F-A6EB19E14ADB}" type="presParOf" srcId="{9DE17733-6508-416F-9AFE-0CBC190CF853}" destId="{B6363E6A-0792-4A9C-9E4C-CD968CD99D69}" srcOrd="8" destOrd="0" presId="urn:microsoft.com/office/officeart/2008/layout/AlternatingHexagons"/>
    <dgm:cxn modelId="{B2A1416A-F983-4EC1-9C5B-A14A600C2D32}" type="presParOf" srcId="{B6363E6A-0792-4A9C-9E4C-CD968CD99D69}" destId="{3246F065-9321-4F84-BB14-27E1B43CA423}" srcOrd="0" destOrd="0" presId="urn:microsoft.com/office/officeart/2008/layout/AlternatingHexagons"/>
    <dgm:cxn modelId="{DA78A72B-77EB-443F-9EBF-C51E632CF71C}" type="presParOf" srcId="{B6363E6A-0792-4A9C-9E4C-CD968CD99D69}" destId="{11EF3598-8D50-4307-BD5C-E690B1C5A6DE}" srcOrd="1" destOrd="0" presId="urn:microsoft.com/office/officeart/2008/layout/AlternatingHexagons"/>
    <dgm:cxn modelId="{A6424214-AEF7-4107-9305-EBF84F5E3B24}" type="presParOf" srcId="{B6363E6A-0792-4A9C-9E4C-CD968CD99D69}" destId="{BE4DE8EF-1F9E-4BC9-997D-24113BEE9288}" srcOrd="2" destOrd="0" presId="urn:microsoft.com/office/officeart/2008/layout/AlternatingHexagons"/>
    <dgm:cxn modelId="{2CD5F296-2A4A-471C-B020-CC0E862BB58E}" type="presParOf" srcId="{B6363E6A-0792-4A9C-9E4C-CD968CD99D69}" destId="{0747D668-D816-43AD-AA9C-17B5EEEE93DC}" srcOrd="3" destOrd="0" presId="urn:microsoft.com/office/officeart/2008/layout/AlternatingHexagons"/>
    <dgm:cxn modelId="{E9C0C671-51FD-4820-8A03-E5BC36DEBC9E}" type="presParOf" srcId="{B6363E6A-0792-4A9C-9E4C-CD968CD99D69}" destId="{DA720DFA-DC6A-4575-A48E-BCDA7DE8E8FB}"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7D5B4C-6478-460E-A0C3-28E0363F0072}"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n-GB"/>
        </a:p>
      </dgm:t>
    </dgm:pt>
    <dgm:pt modelId="{615B9B57-ABFD-4F95-A098-3DCC1A451ADB}">
      <dgm:prSet phldrT="[Text]"/>
      <dgm:spPr/>
      <dgm:t>
        <a:bodyPr/>
        <a:lstStyle/>
        <a:p>
          <a:r>
            <a:rPr lang="en-GB" b="1" dirty="0" smtClean="0">
              <a:solidFill>
                <a:srgbClr val="FFFF00"/>
              </a:solidFill>
            </a:rPr>
            <a:t>Social security</a:t>
          </a:r>
          <a:endParaRPr lang="en-GB" b="1" dirty="0">
            <a:solidFill>
              <a:srgbClr val="FFFF00"/>
            </a:solidFill>
          </a:endParaRPr>
        </a:p>
      </dgm:t>
    </dgm:pt>
    <dgm:pt modelId="{DE89B512-9F7E-436C-9EF8-11F20CCE630B}" type="parTrans" cxnId="{71D0E763-B65A-46DB-88F0-01E073FF4F78}">
      <dgm:prSet/>
      <dgm:spPr/>
      <dgm:t>
        <a:bodyPr/>
        <a:lstStyle/>
        <a:p>
          <a:endParaRPr lang="en-GB"/>
        </a:p>
      </dgm:t>
    </dgm:pt>
    <dgm:pt modelId="{88E2FC55-DCEF-4C7F-A42B-AAD704C1FFA4}" type="sibTrans" cxnId="{71D0E763-B65A-46DB-88F0-01E073FF4F78}">
      <dgm:prSet custT="1"/>
      <dgm:spPr/>
      <dgm:t>
        <a:bodyPr/>
        <a:lstStyle/>
        <a:p>
          <a:r>
            <a:rPr lang="en-GB" sz="1400" b="1" dirty="0" smtClean="0">
              <a:solidFill>
                <a:srgbClr val="FFFF00"/>
              </a:solidFill>
            </a:rPr>
            <a:t>Employ-</a:t>
          </a:r>
          <a:r>
            <a:rPr lang="en-GB" sz="1400" b="1" dirty="0" err="1" smtClean="0">
              <a:solidFill>
                <a:srgbClr val="FFFF00"/>
              </a:solidFill>
            </a:rPr>
            <a:t>ment</a:t>
          </a:r>
          <a:r>
            <a:rPr lang="en-GB" sz="1400" b="1" dirty="0" smtClean="0">
              <a:solidFill>
                <a:srgbClr val="FFFF00"/>
              </a:solidFill>
            </a:rPr>
            <a:t> relation-ship</a:t>
          </a:r>
          <a:endParaRPr lang="en-GB" sz="1400" b="1" dirty="0">
            <a:solidFill>
              <a:srgbClr val="FFFF00"/>
            </a:solidFill>
          </a:endParaRPr>
        </a:p>
      </dgm:t>
    </dgm:pt>
    <dgm:pt modelId="{EED613A5-7BA0-4905-BCCF-F0F1A1677CFA}">
      <dgm:prSet phldrT="[Text]" custT="1"/>
      <dgm:spPr/>
      <dgm:t>
        <a:bodyPr/>
        <a:lstStyle/>
        <a:p>
          <a:r>
            <a:rPr lang="en-GB" sz="1400" b="1" dirty="0" err="1" smtClean="0">
              <a:solidFill>
                <a:srgbClr val="FFFF00"/>
              </a:solidFill>
            </a:rPr>
            <a:t>Unemp-loyment</a:t>
          </a:r>
          <a:r>
            <a:rPr lang="en-GB" sz="1400" b="1" dirty="0" smtClean="0">
              <a:solidFill>
                <a:srgbClr val="FFFF00"/>
              </a:solidFill>
            </a:rPr>
            <a:t> benefits</a:t>
          </a:r>
          <a:endParaRPr lang="en-GB" sz="1400" b="1" dirty="0">
            <a:solidFill>
              <a:srgbClr val="FFFF00"/>
            </a:solidFill>
          </a:endParaRPr>
        </a:p>
      </dgm:t>
    </dgm:pt>
    <dgm:pt modelId="{6A549D24-0E27-4664-863A-55F4B40CE80D}" type="parTrans" cxnId="{A6B6FFD8-2CA4-4948-AB00-61D7A8FD0E35}">
      <dgm:prSet/>
      <dgm:spPr/>
      <dgm:t>
        <a:bodyPr/>
        <a:lstStyle/>
        <a:p>
          <a:endParaRPr lang="en-GB"/>
        </a:p>
      </dgm:t>
    </dgm:pt>
    <dgm:pt modelId="{DA488715-F2E4-484D-9296-DC6A73065C17}" type="sibTrans" cxnId="{A6B6FFD8-2CA4-4948-AB00-61D7A8FD0E35}">
      <dgm:prSet custT="1"/>
      <dgm:spPr/>
      <dgm:t>
        <a:bodyPr/>
        <a:lstStyle/>
        <a:p>
          <a:r>
            <a:rPr lang="en-GB" sz="1400" b="1" dirty="0" smtClean="0">
              <a:solidFill>
                <a:srgbClr val="FFFF00"/>
              </a:solidFill>
            </a:rPr>
            <a:t>Labour taxes</a:t>
          </a:r>
          <a:endParaRPr lang="en-GB" sz="1400" b="1" dirty="0">
            <a:solidFill>
              <a:srgbClr val="FFFF00"/>
            </a:solidFill>
          </a:endParaRPr>
        </a:p>
      </dgm:t>
    </dgm:pt>
    <dgm:pt modelId="{3713B1D3-45E0-4DA8-9927-E7E259D203D1}">
      <dgm:prSet phldrT="[Text]" phldr="1"/>
      <dgm:spPr/>
      <dgm:t>
        <a:bodyPr/>
        <a:lstStyle/>
        <a:p>
          <a:endParaRPr lang="en-GB"/>
        </a:p>
      </dgm:t>
    </dgm:pt>
    <dgm:pt modelId="{9D1BA306-51A9-4EFE-A511-BBBA77BFF829}" type="parTrans" cxnId="{937A7687-7065-45C2-98EA-2BFE5CEBED9E}">
      <dgm:prSet/>
      <dgm:spPr/>
      <dgm:t>
        <a:bodyPr/>
        <a:lstStyle/>
        <a:p>
          <a:endParaRPr lang="en-GB"/>
        </a:p>
      </dgm:t>
    </dgm:pt>
    <dgm:pt modelId="{0564C450-2D8F-47B6-8BA5-6F65CE80ED96}" type="sibTrans" cxnId="{937A7687-7065-45C2-98EA-2BFE5CEBED9E}">
      <dgm:prSet/>
      <dgm:spPr/>
      <dgm:t>
        <a:bodyPr/>
        <a:lstStyle/>
        <a:p>
          <a:endParaRPr lang="en-GB"/>
        </a:p>
      </dgm:t>
    </dgm:pt>
    <dgm:pt modelId="{1981CA69-013B-41F9-9450-BB0ECAB849E2}">
      <dgm:prSet phldrT="[Text]"/>
      <dgm:spPr/>
      <dgm:t>
        <a:bodyPr/>
        <a:lstStyle/>
        <a:p>
          <a:r>
            <a:rPr lang="en-GB" b="1" dirty="0" smtClean="0">
              <a:solidFill>
                <a:srgbClr val="FFFF00"/>
              </a:solidFill>
            </a:rPr>
            <a:t>ALMP</a:t>
          </a:r>
          <a:endParaRPr lang="en-GB" b="1" dirty="0">
            <a:solidFill>
              <a:srgbClr val="FFFF00"/>
            </a:solidFill>
          </a:endParaRPr>
        </a:p>
      </dgm:t>
    </dgm:pt>
    <dgm:pt modelId="{D4892F55-21D9-4CD5-B219-FDF4ACABE99B}" type="parTrans" cxnId="{8FC58E69-ED2F-461A-A203-364926F53C4E}">
      <dgm:prSet/>
      <dgm:spPr/>
      <dgm:t>
        <a:bodyPr/>
        <a:lstStyle/>
        <a:p>
          <a:endParaRPr lang="en-GB"/>
        </a:p>
      </dgm:t>
    </dgm:pt>
    <dgm:pt modelId="{DD7B0667-E729-44CF-9D44-08B7F1C0DC7A}" type="sibTrans" cxnId="{8FC58E69-ED2F-461A-A203-364926F53C4E}">
      <dgm:prSet custT="1"/>
      <dgm:spPr/>
      <dgm:t>
        <a:bodyPr/>
        <a:lstStyle/>
        <a:p>
          <a:r>
            <a:rPr lang="en-GB" sz="1400" b="1" dirty="0" smtClean="0">
              <a:solidFill>
                <a:srgbClr val="FF0000"/>
              </a:solidFill>
            </a:rPr>
            <a:t>EPL (contract </a:t>
          </a:r>
          <a:r>
            <a:rPr lang="en-GB" sz="1400" b="1" dirty="0" err="1" smtClean="0">
              <a:solidFill>
                <a:srgbClr val="FF0000"/>
              </a:solidFill>
            </a:rPr>
            <a:t>termina-tion</a:t>
          </a:r>
          <a:r>
            <a:rPr lang="en-GB" sz="1400" b="1" dirty="0" smtClean="0">
              <a:solidFill>
                <a:srgbClr val="FF0000"/>
              </a:solidFill>
            </a:rPr>
            <a:t>)</a:t>
          </a:r>
          <a:endParaRPr lang="en-GB" sz="1400" b="1" dirty="0">
            <a:solidFill>
              <a:srgbClr val="FF0000"/>
            </a:solidFill>
          </a:endParaRPr>
        </a:p>
      </dgm:t>
    </dgm:pt>
    <dgm:pt modelId="{E5CF660D-40B2-4765-A7BD-86673640CD9F}">
      <dgm:prSet custT="1"/>
      <dgm:spPr/>
      <dgm:t>
        <a:bodyPr/>
        <a:lstStyle/>
        <a:p>
          <a:r>
            <a:rPr lang="en-GB" sz="1400" b="1" dirty="0" smtClean="0">
              <a:solidFill>
                <a:srgbClr val="FFFF00"/>
              </a:solidFill>
            </a:rPr>
            <a:t>Labour </a:t>
          </a:r>
          <a:r>
            <a:rPr lang="en-GB" sz="1400" b="1" dirty="0" err="1" smtClean="0">
              <a:solidFill>
                <a:srgbClr val="FFFF00"/>
              </a:solidFill>
            </a:rPr>
            <a:t>cont-racts</a:t>
          </a:r>
          <a:endParaRPr lang="en-GB" sz="1400" b="1" dirty="0">
            <a:solidFill>
              <a:srgbClr val="FFFF00"/>
            </a:solidFill>
          </a:endParaRPr>
        </a:p>
      </dgm:t>
    </dgm:pt>
    <dgm:pt modelId="{892458E6-2D3E-4B2E-B1D6-171A0212CB44}" type="parTrans" cxnId="{042DFBBB-6C58-4128-8579-0F7C336B3EFE}">
      <dgm:prSet/>
      <dgm:spPr/>
      <dgm:t>
        <a:bodyPr/>
        <a:lstStyle/>
        <a:p>
          <a:endParaRPr lang="en-GB"/>
        </a:p>
      </dgm:t>
    </dgm:pt>
    <dgm:pt modelId="{A26F2D17-117A-41AA-9FAB-DF175DCB2710}" type="sibTrans" cxnId="{042DFBBB-6C58-4128-8579-0F7C336B3EFE}">
      <dgm:prSet custT="1"/>
      <dgm:spPr/>
      <dgm:t>
        <a:bodyPr/>
        <a:lstStyle/>
        <a:p>
          <a:r>
            <a:rPr lang="en-GB" sz="1400" b="1" dirty="0" smtClean="0">
              <a:solidFill>
                <a:srgbClr val="FFFF00"/>
              </a:solidFill>
            </a:rPr>
            <a:t>Working time</a:t>
          </a:r>
          <a:endParaRPr lang="en-GB" sz="1400" b="1" dirty="0">
            <a:solidFill>
              <a:srgbClr val="FFFF00"/>
            </a:solidFill>
          </a:endParaRPr>
        </a:p>
      </dgm:t>
    </dgm:pt>
    <dgm:pt modelId="{EF3AF7EA-1889-4803-BBDB-9016FEF310E7}">
      <dgm:prSet custT="1"/>
      <dgm:spPr/>
      <dgm:t>
        <a:bodyPr/>
        <a:lstStyle/>
        <a:p>
          <a:r>
            <a:rPr lang="en-GB" sz="1200" b="1" dirty="0" smtClean="0">
              <a:solidFill>
                <a:srgbClr val="FFFF00"/>
              </a:solidFill>
            </a:rPr>
            <a:t>OSH</a:t>
          </a:r>
          <a:endParaRPr lang="en-GB" sz="1200" b="1" dirty="0">
            <a:solidFill>
              <a:srgbClr val="FFFF00"/>
            </a:solidFill>
          </a:endParaRPr>
        </a:p>
      </dgm:t>
    </dgm:pt>
    <dgm:pt modelId="{B776B451-33FE-496C-9A9F-43C8DFBDA262}" type="parTrans" cxnId="{65E3E274-93D1-4DF2-B7DA-45EF7C1DF43C}">
      <dgm:prSet/>
      <dgm:spPr/>
      <dgm:t>
        <a:bodyPr/>
        <a:lstStyle/>
        <a:p>
          <a:endParaRPr lang="en-GB"/>
        </a:p>
      </dgm:t>
    </dgm:pt>
    <dgm:pt modelId="{2A789B1A-E96A-45FB-8C5A-A2C73458C7F8}" type="sibTrans" cxnId="{65E3E274-93D1-4DF2-B7DA-45EF7C1DF43C}">
      <dgm:prSet custT="1"/>
      <dgm:spPr/>
      <dgm:t>
        <a:bodyPr/>
        <a:lstStyle/>
        <a:p>
          <a:r>
            <a:rPr lang="en-GB" sz="1400" b="1" dirty="0" smtClean="0">
              <a:solidFill>
                <a:srgbClr val="FFFF00"/>
              </a:solidFill>
            </a:rPr>
            <a:t>Wages</a:t>
          </a:r>
          <a:endParaRPr lang="en-GB" sz="1400" b="1" dirty="0">
            <a:solidFill>
              <a:srgbClr val="FFFF00"/>
            </a:solidFill>
          </a:endParaRPr>
        </a:p>
      </dgm:t>
    </dgm:pt>
    <dgm:pt modelId="{9DE17733-6508-416F-9AFE-0CBC190CF853}" type="pres">
      <dgm:prSet presAssocID="{357D5B4C-6478-460E-A0C3-28E0363F0072}" presName="Name0" presStyleCnt="0">
        <dgm:presLayoutVars>
          <dgm:chMax/>
          <dgm:chPref/>
          <dgm:dir/>
          <dgm:animLvl val="lvl"/>
        </dgm:presLayoutVars>
      </dgm:prSet>
      <dgm:spPr/>
      <dgm:t>
        <a:bodyPr/>
        <a:lstStyle/>
        <a:p>
          <a:endParaRPr lang="en-GB"/>
        </a:p>
      </dgm:t>
    </dgm:pt>
    <dgm:pt modelId="{8AE3F93B-4C14-4CEB-8380-71D0D0776D70}" type="pres">
      <dgm:prSet presAssocID="{615B9B57-ABFD-4F95-A098-3DCC1A451ADB}" presName="composite" presStyleCnt="0"/>
      <dgm:spPr/>
    </dgm:pt>
    <dgm:pt modelId="{EB47F6A3-8C5D-4F12-B8AB-F77BD9D54ADB}" type="pres">
      <dgm:prSet presAssocID="{615B9B57-ABFD-4F95-A098-3DCC1A451ADB}" presName="Parent1" presStyleLbl="node1" presStyleIdx="0" presStyleCnt="10" custLinFactX="4369" custLinFactY="70027" custLinFactNeighborX="100000" custLinFactNeighborY="100000">
        <dgm:presLayoutVars>
          <dgm:chMax val="1"/>
          <dgm:chPref val="1"/>
          <dgm:bulletEnabled val="1"/>
        </dgm:presLayoutVars>
      </dgm:prSet>
      <dgm:spPr/>
      <dgm:t>
        <a:bodyPr/>
        <a:lstStyle/>
        <a:p>
          <a:endParaRPr lang="en-GB"/>
        </a:p>
      </dgm:t>
    </dgm:pt>
    <dgm:pt modelId="{467FD923-285E-416F-813E-3E35AD23D48D}" type="pres">
      <dgm:prSet presAssocID="{615B9B57-ABFD-4F95-A098-3DCC1A451ADB}" presName="Childtext1" presStyleLbl="revTx" presStyleIdx="0" presStyleCnt="5">
        <dgm:presLayoutVars>
          <dgm:chMax val="0"/>
          <dgm:chPref val="0"/>
          <dgm:bulletEnabled val="1"/>
        </dgm:presLayoutVars>
      </dgm:prSet>
      <dgm:spPr/>
      <dgm:t>
        <a:bodyPr/>
        <a:lstStyle/>
        <a:p>
          <a:endParaRPr lang="en-GB"/>
        </a:p>
      </dgm:t>
    </dgm:pt>
    <dgm:pt modelId="{723E4C58-E709-4E8C-852E-505FA02EDD60}" type="pres">
      <dgm:prSet presAssocID="{615B9B57-ABFD-4F95-A098-3DCC1A451ADB}" presName="BalanceSpacing" presStyleCnt="0"/>
      <dgm:spPr/>
    </dgm:pt>
    <dgm:pt modelId="{9D40E8A9-6002-459B-9D2A-8A9CCC05AE3E}" type="pres">
      <dgm:prSet presAssocID="{615B9B57-ABFD-4F95-A098-3DCC1A451ADB}" presName="BalanceSpacing1" presStyleCnt="0"/>
      <dgm:spPr/>
    </dgm:pt>
    <dgm:pt modelId="{9FC62BEC-DE32-4BA8-91C2-FFCF0E88771B}" type="pres">
      <dgm:prSet presAssocID="{88E2FC55-DCEF-4C7F-A42B-AAD704C1FFA4}" presName="Accent1Text" presStyleLbl="node1" presStyleIdx="1" presStyleCnt="10" custLinFactNeighborX="-57400" custLinFactNeighborY="85608"/>
      <dgm:spPr/>
      <dgm:t>
        <a:bodyPr/>
        <a:lstStyle/>
        <a:p>
          <a:endParaRPr lang="en-GB"/>
        </a:p>
      </dgm:t>
    </dgm:pt>
    <dgm:pt modelId="{10A43573-2403-4325-9A9B-333EFD6907D9}" type="pres">
      <dgm:prSet presAssocID="{88E2FC55-DCEF-4C7F-A42B-AAD704C1FFA4}" presName="spaceBetweenRectangles" presStyleCnt="0"/>
      <dgm:spPr/>
    </dgm:pt>
    <dgm:pt modelId="{9685DBBB-F861-4E6C-857D-EA604FCB9BB5}" type="pres">
      <dgm:prSet presAssocID="{E5CF660D-40B2-4765-A7BD-86673640CD9F}" presName="composite" presStyleCnt="0"/>
      <dgm:spPr/>
    </dgm:pt>
    <dgm:pt modelId="{3D0BC996-83FE-4826-88D9-52F6717BD8D3}" type="pres">
      <dgm:prSet presAssocID="{E5CF660D-40B2-4765-A7BD-86673640CD9F}" presName="Parent1" presStyleLbl="node1" presStyleIdx="2" presStyleCnt="10">
        <dgm:presLayoutVars>
          <dgm:chMax val="1"/>
          <dgm:chPref val="1"/>
          <dgm:bulletEnabled val="1"/>
        </dgm:presLayoutVars>
      </dgm:prSet>
      <dgm:spPr/>
      <dgm:t>
        <a:bodyPr/>
        <a:lstStyle/>
        <a:p>
          <a:endParaRPr lang="en-GB"/>
        </a:p>
      </dgm:t>
    </dgm:pt>
    <dgm:pt modelId="{6CF08D1A-FEDE-4FF9-9DC1-CDC7B6489408}" type="pres">
      <dgm:prSet presAssocID="{E5CF660D-40B2-4765-A7BD-86673640CD9F}" presName="Childtext1" presStyleLbl="revTx" presStyleIdx="1" presStyleCnt="5">
        <dgm:presLayoutVars>
          <dgm:chMax val="0"/>
          <dgm:chPref val="0"/>
          <dgm:bulletEnabled val="1"/>
        </dgm:presLayoutVars>
      </dgm:prSet>
      <dgm:spPr/>
    </dgm:pt>
    <dgm:pt modelId="{90B09EBC-0E49-4828-81FD-6E66412C1D6E}" type="pres">
      <dgm:prSet presAssocID="{E5CF660D-40B2-4765-A7BD-86673640CD9F}" presName="BalanceSpacing" presStyleCnt="0"/>
      <dgm:spPr/>
    </dgm:pt>
    <dgm:pt modelId="{9C6D1914-5D8B-4E82-8909-D99DBB1FAC72}" type="pres">
      <dgm:prSet presAssocID="{E5CF660D-40B2-4765-A7BD-86673640CD9F}" presName="BalanceSpacing1" presStyleCnt="0"/>
      <dgm:spPr/>
    </dgm:pt>
    <dgm:pt modelId="{02D23E44-105F-44B5-BEEC-3B9BB768765A}" type="pres">
      <dgm:prSet presAssocID="{A26F2D17-117A-41AA-9FAB-DF175DCB2710}" presName="Accent1Text" presStyleLbl="node1" presStyleIdx="3" presStyleCnt="10"/>
      <dgm:spPr/>
      <dgm:t>
        <a:bodyPr/>
        <a:lstStyle/>
        <a:p>
          <a:endParaRPr lang="en-GB"/>
        </a:p>
      </dgm:t>
    </dgm:pt>
    <dgm:pt modelId="{E4461824-9580-436B-946F-B14B73920222}" type="pres">
      <dgm:prSet presAssocID="{A26F2D17-117A-41AA-9FAB-DF175DCB2710}" presName="spaceBetweenRectangles" presStyleCnt="0"/>
      <dgm:spPr/>
    </dgm:pt>
    <dgm:pt modelId="{5A7570B0-A1FC-46FC-9E6F-3AA592558381}" type="pres">
      <dgm:prSet presAssocID="{EF3AF7EA-1889-4803-BBDB-9016FEF310E7}" presName="composite" presStyleCnt="0"/>
      <dgm:spPr/>
    </dgm:pt>
    <dgm:pt modelId="{3029EB10-12CE-4803-B3B2-E8FDE6995196}" type="pres">
      <dgm:prSet presAssocID="{EF3AF7EA-1889-4803-BBDB-9016FEF310E7}" presName="Parent1" presStyleLbl="node1" presStyleIdx="4" presStyleCnt="10">
        <dgm:presLayoutVars>
          <dgm:chMax val="1"/>
          <dgm:chPref val="1"/>
          <dgm:bulletEnabled val="1"/>
        </dgm:presLayoutVars>
      </dgm:prSet>
      <dgm:spPr/>
      <dgm:t>
        <a:bodyPr/>
        <a:lstStyle/>
        <a:p>
          <a:endParaRPr lang="en-GB"/>
        </a:p>
      </dgm:t>
    </dgm:pt>
    <dgm:pt modelId="{9C0CC741-0D8E-4B4D-99FA-8132FF483617}" type="pres">
      <dgm:prSet presAssocID="{EF3AF7EA-1889-4803-BBDB-9016FEF310E7}" presName="Childtext1" presStyleLbl="revTx" presStyleIdx="2" presStyleCnt="5">
        <dgm:presLayoutVars>
          <dgm:chMax val="0"/>
          <dgm:chPref val="0"/>
          <dgm:bulletEnabled val="1"/>
        </dgm:presLayoutVars>
      </dgm:prSet>
      <dgm:spPr/>
    </dgm:pt>
    <dgm:pt modelId="{DA9AA643-1010-4D13-BAC7-92F1E926F5D6}" type="pres">
      <dgm:prSet presAssocID="{EF3AF7EA-1889-4803-BBDB-9016FEF310E7}" presName="BalanceSpacing" presStyleCnt="0"/>
      <dgm:spPr/>
    </dgm:pt>
    <dgm:pt modelId="{7621D065-D439-42FC-BA4F-7819E29CE84B}" type="pres">
      <dgm:prSet presAssocID="{EF3AF7EA-1889-4803-BBDB-9016FEF310E7}" presName="BalanceSpacing1" presStyleCnt="0"/>
      <dgm:spPr/>
    </dgm:pt>
    <dgm:pt modelId="{789367B0-CC7D-49C8-AF87-2784B4BF3B8D}" type="pres">
      <dgm:prSet presAssocID="{2A789B1A-E96A-45FB-8C5A-A2C73458C7F8}" presName="Accent1Text" presStyleLbl="node1" presStyleIdx="5" presStyleCnt="10"/>
      <dgm:spPr/>
      <dgm:t>
        <a:bodyPr/>
        <a:lstStyle/>
        <a:p>
          <a:endParaRPr lang="en-GB"/>
        </a:p>
      </dgm:t>
    </dgm:pt>
    <dgm:pt modelId="{DDB3A631-0854-4C7D-81E9-71A7351B1F6B}" type="pres">
      <dgm:prSet presAssocID="{2A789B1A-E96A-45FB-8C5A-A2C73458C7F8}" presName="spaceBetweenRectangles" presStyleCnt="0"/>
      <dgm:spPr/>
    </dgm:pt>
    <dgm:pt modelId="{C0DE62FA-C0DA-4D8D-9BCC-132626BB443F}" type="pres">
      <dgm:prSet presAssocID="{EED613A5-7BA0-4905-BCCF-F0F1A1677CFA}" presName="composite" presStyleCnt="0"/>
      <dgm:spPr/>
    </dgm:pt>
    <dgm:pt modelId="{44D86DDD-3CF1-474C-9798-38E7A222D848}" type="pres">
      <dgm:prSet presAssocID="{EED613A5-7BA0-4905-BCCF-F0F1A1677CFA}" presName="Parent1" presStyleLbl="node1" presStyleIdx="6" presStyleCnt="10">
        <dgm:presLayoutVars>
          <dgm:chMax val="1"/>
          <dgm:chPref val="1"/>
          <dgm:bulletEnabled val="1"/>
        </dgm:presLayoutVars>
      </dgm:prSet>
      <dgm:spPr/>
      <dgm:t>
        <a:bodyPr/>
        <a:lstStyle/>
        <a:p>
          <a:endParaRPr lang="en-GB"/>
        </a:p>
      </dgm:t>
    </dgm:pt>
    <dgm:pt modelId="{41EA5809-BC24-4D87-977E-D192ACA8E502}" type="pres">
      <dgm:prSet presAssocID="{EED613A5-7BA0-4905-BCCF-F0F1A1677CFA}" presName="Childtext1" presStyleLbl="revTx" presStyleIdx="3" presStyleCnt="5">
        <dgm:presLayoutVars>
          <dgm:chMax val="0"/>
          <dgm:chPref val="0"/>
          <dgm:bulletEnabled val="1"/>
        </dgm:presLayoutVars>
      </dgm:prSet>
      <dgm:spPr/>
      <dgm:t>
        <a:bodyPr/>
        <a:lstStyle/>
        <a:p>
          <a:endParaRPr lang="en-GB"/>
        </a:p>
      </dgm:t>
    </dgm:pt>
    <dgm:pt modelId="{289C3EFE-E5E4-422D-8CC2-C826FEFF3A91}" type="pres">
      <dgm:prSet presAssocID="{EED613A5-7BA0-4905-BCCF-F0F1A1677CFA}" presName="BalanceSpacing" presStyleCnt="0"/>
      <dgm:spPr/>
    </dgm:pt>
    <dgm:pt modelId="{CE4EFB23-44F2-4430-829B-B9FE11B070AD}" type="pres">
      <dgm:prSet presAssocID="{EED613A5-7BA0-4905-BCCF-F0F1A1677CFA}" presName="BalanceSpacing1" presStyleCnt="0"/>
      <dgm:spPr/>
    </dgm:pt>
    <dgm:pt modelId="{11E8ABB4-EF7B-426F-8DCF-FC77A01DB6EB}" type="pres">
      <dgm:prSet presAssocID="{DA488715-F2E4-484D-9296-DC6A73065C17}" presName="Accent1Text" presStyleLbl="node1" presStyleIdx="7" presStyleCnt="10"/>
      <dgm:spPr/>
      <dgm:t>
        <a:bodyPr/>
        <a:lstStyle/>
        <a:p>
          <a:endParaRPr lang="en-GB"/>
        </a:p>
      </dgm:t>
    </dgm:pt>
    <dgm:pt modelId="{A98417B5-1748-4433-B5DF-151695672CB8}" type="pres">
      <dgm:prSet presAssocID="{DA488715-F2E4-484D-9296-DC6A73065C17}" presName="spaceBetweenRectangles" presStyleCnt="0"/>
      <dgm:spPr/>
    </dgm:pt>
    <dgm:pt modelId="{B6363E6A-0792-4A9C-9E4C-CD968CD99D69}" type="pres">
      <dgm:prSet presAssocID="{1981CA69-013B-41F9-9450-BB0ECAB849E2}" presName="composite" presStyleCnt="0"/>
      <dgm:spPr/>
    </dgm:pt>
    <dgm:pt modelId="{3246F065-9321-4F84-BB14-27E1B43CA423}" type="pres">
      <dgm:prSet presAssocID="{1981CA69-013B-41F9-9450-BB0ECAB849E2}" presName="Parent1" presStyleLbl="node1" presStyleIdx="8" presStyleCnt="10" custLinFactX="-64000" custLinFactNeighborX="-100000" custLinFactNeighborY="-82849">
        <dgm:presLayoutVars>
          <dgm:chMax val="1"/>
          <dgm:chPref val="1"/>
          <dgm:bulletEnabled val="1"/>
        </dgm:presLayoutVars>
      </dgm:prSet>
      <dgm:spPr/>
      <dgm:t>
        <a:bodyPr/>
        <a:lstStyle/>
        <a:p>
          <a:endParaRPr lang="en-GB"/>
        </a:p>
      </dgm:t>
    </dgm:pt>
    <dgm:pt modelId="{11EF3598-8D50-4307-BD5C-E690B1C5A6DE}" type="pres">
      <dgm:prSet presAssocID="{1981CA69-013B-41F9-9450-BB0ECAB849E2}" presName="Childtext1" presStyleLbl="revTx" presStyleIdx="4" presStyleCnt="5">
        <dgm:presLayoutVars>
          <dgm:chMax val="0"/>
          <dgm:chPref val="0"/>
          <dgm:bulletEnabled val="1"/>
        </dgm:presLayoutVars>
      </dgm:prSet>
      <dgm:spPr/>
      <dgm:t>
        <a:bodyPr/>
        <a:lstStyle/>
        <a:p>
          <a:endParaRPr lang="en-GB"/>
        </a:p>
      </dgm:t>
    </dgm:pt>
    <dgm:pt modelId="{BE4DE8EF-1F9E-4BC9-997D-24113BEE9288}" type="pres">
      <dgm:prSet presAssocID="{1981CA69-013B-41F9-9450-BB0ECAB849E2}" presName="BalanceSpacing" presStyleCnt="0"/>
      <dgm:spPr/>
    </dgm:pt>
    <dgm:pt modelId="{0747D668-D816-43AD-AA9C-17B5EEEE93DC}" type="pres">
      <dgm:prSet presAssocID="{1981CA69-013B-41F9-9450-BB0ECAB849E2}" presName="BalanceSpacing1" presStyleCnt="0"/>
      <dgm:spPr/>
    </dgm:pt>
    <dgm:pt modelId="{DA720DFA-DC6A-4575-A48E-BCDA7DE8E8FB}" type="pres">
      <dgm:prSet presAssocID="{DD7B0667-E729-44CF-9D44-08B7F1C0DC7A}" presName="Accent1Text" presStyleLbl="node1" presStyleIdx="9" presStyleCnt="10" custLinFactX="-9333" custLinFactY="-68838" custLinFactNeighborX="-100000" custLinFactNeighborY="-100000"/>
      <dgm:spPr/>
      <dgm:t>
        <a:bodyPr/>
        <a:lstStyle/>
        <a:p>
          <a:endParaRPr lang="en-GB"/>
        </a:p>
      </dgm:t>
    </dgm:pt>
  </dgm:ptLst>
  <dgm:cxnLst>
    <dgm:cxn modelId="{A405E3F7-48DE-4594-A04F-D56BC643AA06}" type="presOf" srcId="{3713B1D3-45E0-4DA8-9927-E7E259D203D1}" destId="{41EA5809-BC24-4D87-977E-D192ACA8E502}" srcOrd="0" destOrd="0" presId="urn:microsoft.com/office/officeart/2008/layout/AlternatingHexagons"/>
    <dgm:cxn modelId="{15FF3435-F249-4981-A8FB-0D1A6E68C414}" type="presOf" srcId="{357D5B4C-6478-460E-A0C3-28E0363F0072}" destId="{9DE17733-6508-416F-9AFE-0CBC190CF853}" srcOrd="0" destOrd="0" presId="urn:microsoft.com/office/officeart/2008/layout/AlternatingHexagons"/>
    <dgm:cxn modelId="{338D31CD-E005-4AB0-8C80-87C95E2375A3}" type="presOf" srcId="{A26F2D17-117A-41AA-9FAB-DF175DCB2710}" destId="{02D23E44-105F-44B5-BEEC-3B9BB768765A}" srcOrd="0" destOrd="0" presId="urn:microsoft.com/office/officeart/2008/layout/AlternatingHexagons"/>
    <dgm:cxn modelId="{02DB0CD9-8D00-46E7-ACA5-C7A2B982A56A}" type="presOf" srcId="{EF3AF7EA-1889-4803-BBDB-9016FEF310E7}" destId="{3029EB10-12CE-4803-B3B2-E8FDE6995196}" srcOrd="0" destOrd="0" presId="urn:microsoft.com/office/officeart/2008/layout/AlternatingHexagons"/>
    <dgm:cxn modelId="{69BCCF53-CB77-4583-9FB8-9154A40904B2}" type="presOf" srcId="{DD7B0667-E729-44CF-9D44-08B7F1C0DC7A}" destId="{DA720DFA-DC6A-4575-A48E-BCDA7DE8E8FB}" srcOrd="0" destOrd="0" presId="urn:microsoft.com/office/officeart/2008/layout/AlternatingHexagons"/>
    <dgm:cxn modelId="{036AA8B9-73CE-46F7-9E10-72C5AD4AFA97}" type="presOf" srcId="{E5CF660D-40B2-4765-A7BD-86673640CD9F}" destId="{3D0BC996-83FE-4826-88D9-52F6717BD8D3}" srcOrd="0" destOrd="0" presId="urn:microsoft.com/office/officeart/2008/layout/AlternatingHexagons"/>
    <dgm:cxn modelId="{B5E5F402-E07B-4372-AC0E-2BC8670E8A95}" type="presOf" srcId="{DA488715-F2E4-484D-9296-DC6A73065C17}" destId="{11E8ABB4-EF7B-426F-8DCF-FC77A01DB6EB}" srcOrd="0" destOrd="0" presId="urn:microsoft.com/office/officeart/2008/layout/AlternatingHexagons"/>
    <dgm:cxn modelId="{B37410B6-E8CB-41CF-B4D3-6674C4D1148B}" type="presOf" srcId="{88E2FC55-DCEF-4C7F-A42B-AAD704C1FFA4}" destId="{9FC62BEC-DE32-4BA8-91C2-FFCF0E88771B}" srcOrd="0" destOrd="0" presId="urn:microsoft.com/office/officeart/2008/layout/AlternatingHexagons"/>
    <dgm:cxn modelId="{A7BA0E74-E016-45D2-BFA8-F054AA79FB3A}" type="presOf" srcId="{EED613A5-7BA0-4905-BCCF-F0F1A1677CFA}" destId="{44D86DDD-3CF1-474C-9798-38E7A222D848}" srcOrd="0" destOrd="0" presId="urn:microsoft.com/office/officeart/2008/layout/AlternatingHexagons"/>
    <dgm:cxn modelId="{71D0E763-B65A-46DB-88F0-01E073FF4F78}" srcId="{357D5B4C-6478-460E-A0C3-28E0363F0072}" destId="{615B9B57-ABFD-4F95-A098-3DCC1A451ADB}" srcOrd="0" destOrd="0" parTransId="{DE89B512-9F7E-436C-9EF8-11F20CCE630B}" sibTransId="{88E2FC55-DCEF-4C7F-A42B-AAD704C1FFA4}"/>
    <dgm:cxn modelId="{90C239E3-811C-4CE7-9710-191D4055D839}" type="presOf" srcId="{615B9B57-ABFD-4F95-A098-3DCC1A451ADB}" destId="{EB47F6A3-8C5D-4F12-B8AB-F77BD9D54ADB}" srcOrd="0" destOrd="0" presId="urn:microsoft.com/office/officeart/2008/layout/AlternatingHexagons"/>
    <dgm:cxn modelId="{937A7687-7065-45C2-98EA-2BFE5CEBED9E}" srcId="{EED613A5-7BA0-4905-BCCF-F0F1A1677CFA}" destId="{3713B1D3-45E0-4DA8-9927-E7E259D203D1}" srcOrd="0" destOrd="0" parTransId="{9D1BA306-51A9-4EFE-A511-BBBA77BFF829}" sibTransId="{0564C450-2D8F-47B6-8BA5-6F65CE80ED96}"/>
    <dgm:cxn modelId="{65E3E274-93D1-4DF2-B7DA-45EF7C1DF43C}" srcId="{357D5B4C-6478-460E-A0C3-28E0363F0072}" destId="{EF3AF7EA-1889-4803-BBDB-9016FEF310E7}" srcOrd="2" destOrd="0" parTransId="{B776B451-33FE-496C-9A9F-43C8DFBDA262}" sibTransId="{2A789B1A-E96A-45FB-8C5A-A2C73458C7F8}"/>
    <dgm:cxn modelId="{0CA0D168-C14D-4304-ADE7-B244AC8AC767}" type="presOf" srcId="{1981CA69-013B-41F9-9450-BB0ECAB849E2}" destId="{3246F065-9321-4F84-BB14-27E1B43CA423}" srcOrd="0" destOrd="0" presId="urn:microsoft.com/office/officeart/2008/layout/AlternatingHexagons"/>
    <dgm:cxn modelId="{8FC58E69-ED2F-461A-A203-364926F53C4E}" srcId="{357D5B4C-6478-460E-A0C3-28E0363F0072}" destId="{1981CA69-013B-41F9-9450-BB0ECAB849E2}" srcOrd="4" destOrd="0" parTransId="{D4892F55-21D9-4CD5-B219-FDF4ACABE99B}" sibTransId="{DD7B0667-E729-44CF-9D44-08B7F1C0DC7A}"/>
    <dgm:cxn modelId="{B5A6E125-8065-44D4-BA88-5D9EEA584FDC}" type="presOf" srcId="{2A789B1A-E96A-45FB-8C5A-A2C73458C7F8}" destId="{789367B0-CC7D-49C8-AF87-2784B4BF3B8D}" srcOrd="0" destOrd="0" presId="urn:microsoft.com/office/officeart/2008/layout/AlternatingHexagons"/>
    <dgm:cxn modelId="{A6B6FFD8-2CA4-4948-AB00-61D7A8FD0E35}" srcId="{357D5B4C-6478-460E-A0C3-28E0363F0072}" destId="{EED613A5-7BA0-4905-BCCF-F0F1A1677CFA}" srcOrd="3" destOrd="0" parTransId="{6A549D24-0E27-4664-863A-55F4B40CE80D}" sibTransId="{DA488715-F2E4-484D-9296-DC6A73065C17}"/>
    <dgm:cxn modelId="{042DFBBB-6C58-4128-8579-0F7C336B3EFE}" srcId="{357D5B4C-6478-460E-A0C3-28E0363F0072}" destId="{E5CF660D-40B2-4765-A7BD-86673640CD9F}" srcOrd="1" destOrd="0" parTransId="{892458E6-2D3E-4B2E-B1D6-171A0212CB44}" sibTransId="{A26F2D17-117A-41AA-9FAB-DF175DCB2710}"/>
    <dgm:cxn modelId="{5B9AF7F0-C01D-40DD-85CE-26FC2705B513}" type="presParOf" srcId="{9DE17733-6508-416F-9AFE-0CBC190CF853}" destId="{8AE3F93B-4C14-4CEB-8380-71D0D0776D70}" srcOrd="0" destOrd="0" presId="urn:microsoft.com/office/officeart/2008/layout/AlternatingHexagons"/>
    <dgm:cxn modelId="{476A5424-7AA0-425F-BD2C-64BE40BEB803}" type="presParOf" srcId="{8AE3F93B-4C14-4CEB-8380-71D0D0776D70}" destId="{EB47F6A3-8C5D-4F12-B8AB-F77BD9D54ADB}" srcOrd="0" destOrd="0" presId="urn:microsoft.com/office/officeart/2008/layout/AlternatingHexagons"/>
    <dgm:cxn modelId="{C9695F0F-1F87-4A51-A1AA-101E52A32641}" type="presParOf" srcId="{8AE3F93B-4C14-4CEB-8380-71D0D0776D70}" destId="{467FD923-285E-416F-813E-3E35AD23D48D}" srcOrd="1" destOrd="0" presId="urn:microsoft.com/office/officeart/2008/layout/AlternatingHexagons"/>
    <dgm:cxn modelId="{DBD77FAF-C78D-4A06-8E8F-36B2C49234B8}" type="presParOf" srcId="{8AE3F93B-4C14-4CEB-8380-71D0D0776D70}" destId="{723E4C58-E709-4E8C-852E-505FA02EDD60}" srcOrd="2" destOrd="0" presId="urn:microsoft.com/office/officeart/2008/layout/AlternatingHexagons"/>
    <dgm:cxn modelId="{0A98F959-7C2B-430B-B557-3B7CD004DDBB}" type="presParOf" srcId="{8AE3F93B-4C14-4CEB-8380-71D0D0776D70}" destId="{9D40E8A9-6002-459B-9D2A-8A9CCC05AE3E}" srcOrd="3" destOrd="0" presId="urn:microsoft.com/office/officeart/2008/layout/AlternatingHexagons"/>
    <dgm:cxn modelId="{51B055AF-539B-491F-9994-7DC1A07A8ECD}" type="presParOf" srcId="{8AE3F93B-4C14-4CEB-8380-71D0D0776D70}" destId="{9FC62BEC-DE32-4BA8-91C2-FFCF0E88771B}" srcOrd="4" destOrd="0" presId="urn:microsoft.com/office/officeart/2008/layout/AlternatingHexagons"/>
    <dgm:cxn modelId="{D6A7CA08-524B-49FD-BFD9-166DD0F2F01D}" type="presParOf" srcId="{9DE17733-6508-416F-9AFE-0CBC190CF853}" destId="{10A43573-2403-4325-9A9B-333EFD6907D9}" srcOrd="1" destOrd="0" presId="urn:microsoft.com/office/officeart/2008/layout/AlternatingHexagons"/>
    <dgm:cxn modelId="{20309E9A-827A-405C-893F-2887010CC21B}" type="presParOf" srcId="{9DE17733-6508-416F-9AFE-0CBC190CF853}" destId="{9685DBBB-F861-4E6C-857D-EA604FCB9BB5}" srcOrd="2" destOrd="0" presId="urn:microsoft.com/office/officeart/2008/layout/AlternatingHexagons"/>
    <dgm:cxn modelId="{2A26B3EC-ABBE-4419-B7D1-76ED278A9162}" type="presParOf" srcId="{9685DBBB-F861-4E6C-857D-EA604FCB9BB5}" destId="{3D0BC996-83FE-4826-88D9-52F6717BD8D3}" srcOrd="0" destOrd="0" presId="urn:microsoft.com/office/officeart/2008/layout/AlternatingHexagons"/>
    <dgm:cxn modelId="{A6C29821-A9C1-4EB8-B912-6597399278F1}" type="presParOf" srcId="{9685DBBB-F861-4E6C-857D-EA604FCB9BB5}" destId="{6CF08D1A-FEDE-4FF9-9DC1-CDC7B6489408}" srcOrd="1" destOrd="0" presId="urn:microsoft.com/office/officeart/2008/layout/AlternatingHexagons"/>
    <dgm:cxn modelId="{4DAC7032-FE7B-434C-89BD-DFFF09EFFD44}" type="presParOf" srcId="{9685DBBB-F861-4E6C-857D-EA604FCB9BB5}" destId="{90B09EBC-0E49-4828-81FD-6E66412C1D6E}" srcOrd="2" destOrd="0" presId="urn:microsoft.com/office/officeart/2008/layout/AlternatingHexagons"/>
    <dgm:cxn modelId="{222EB85C-058D-4464-9CE0-FBF1986F79C0}" type="presParOf" srcId="{9685DBBB-F861-4E6C-857D-EA604FCB9BB5}" destId="{9C6D1914-5D8B-4E82-8909-D99DBB1FAC72}" srcOrd="3" destOrd="0" presId="urn:microsoft.com/office/officeart/2008/layout/AlternatingHexagons"/>
    <dgm:cxn modelId="{62F8F830-3E98-41C9-95ED-78AB5E678457}" type="presParOf" srcId="{9685DBBB-F861-4E6C-857D-EA604FCB9BB5}" destId="{02D23E44-105F-44B5-BEEC-3B9BB768765A}" srcOrd="4" destOrd="0" presId="urn:microsoft.com/office/officeart/2008/layout/AlternatingHexagons"/>
    <dgm:cxn modelId="{19BB2A26-11A3-40CD-A7BC-A3C0DA554F0D}" type="presParOf" srcId="{9DE17733-6508-416F-9AFE-0CBC190CF853}" destId="{E4461824-9580-436B-946F-B14B73920222}" srcOrd="3" destOrd="0" presId="urn:microsoft.com/office/officeart/2008/layout/AlternatingHexagons"/>
    <dgm:cxn modelId="{B9672DCF-BB27-4271-981B-4E1185FFF1AC}" type="presParOf" srcId="{9DE17733-6508-416F-9AFE-0CBC190CF853}" destId="{5A7570B0-A1FC-46FC-9E6F-3AA592558381}" srcOrd="4" destOrd="0" presId="urn:microsoft.com/office/officeart/2008/layout/AlternatingHexagons"/>
    <dgm:cxn modelId="{A1484FDF-8527-402B-8F39-25F08BB71BB7}" type="presParOf" srcId="{5A7570B0-A1FC-46FC-9E6F-3AA592558381}" destId="{3029EB10-12CE-4803-B3B2-E8FDE6995196}" srcOrd="0" destOrd="0" presId="urn:microsoft.com/office/officeart/2008/layout/AlternatingHexagons"/>
    <dgm:cxn modelId="{9750B247-A881-4200-8445-EB82FB6C8D65}" type="presParOf" srcId="{5A7570B0-A1FC-46FC-9E6F-3AA592558381}" destId="{9C0CC741-0D8E-4B4D-99FA-8132FF483617}" srcOrd="1" destOrd="0" presId="urn:microsoft.com/office/officeart/2008/layout/AlternatingHexagons"/>
    <dgm:cxn modelId="{26AB2482-2884-4413-B45F-647791A72397}" type="presParOf" srcId="{5A7570B0-A1FC-46FC-9E6F-3AA592558381}" destId="{DA9AA643-1010-4D13-BAC7-92F1E926F5D6}" srcOrd="2" destOrd="0" presId="urn:microsoft.com/office/officeart/2008/layout/AlternatingHexagons"/>
    <dgm:cxn modelId="{7F08CB09-8B07-4BBA-9282-BE78477E4748}" type="presParOf" srcId="{5A7570B0-A1FC-46FC-9E6F-3AA592558381}" destId="{7621D065-D439-42FC-BA4F-7819E29CE84B}" srcOrd="3" destOrd="0" presId="urn:microsoft.com/office/officeart/2008/layout/AlternatingHexagons"/>
    <dgm:cxn modelId="{2AD3E606-A6CD-4DF6-8A5A-92416F71B263}" type="presParOf" srcId="{5A7570B0-A1FC-46FC-9E6F-3AA592558381}" destId="{789367B0-CC7D-49C8-AF87-2784B4BF3B8D}" srcOrd="4" destOrd="0" presId="urn:microsoft.com/office/officeart/2008/layout/AlternatingHexagons"/>
    <dgm:cxn modelId="{6735FA89-6F9D-4858-BF37-0FB2AC1FBF39}" type="presParOf" srcId="{9DE17733-6508-416F-9AFE-0CBC190CF853}" destId="{DDB3A631-0854-4C7D-81E9-71A7351B1F6B}" srcOrd="5" destOrd="0" presId="urn:microsoft.com/office/officeart/2008/layout/AlternatingHexagons"/>
    <dgm:cxn modelId="{BB520C8B-5BFC-4BE0-9AA4-77CE2C1469E6}" type="presParOf" srcId="{9DE17733-6508-416F-9AFE-0CBC190CF853}" destId="{C0DE62FA-C0DA-4D8D-9BCC-132626BB443F}" srcOrd="6" destOrd="0" presId="urn:microsoft.com/office/officeart/2008/layout/AlternatingHexagons"/>
    <dgm:cxn modelId="{D9FE3D78-0D70-4F32-A578-5D8FEFFD222A}" type="presParOf" srcId="{C0DE62FA-C0DA-4D8D-9BCC-132626BB443F}" destId="{44D86DDD-3CF1-474C-9798-38E7A222D848}" srcOrd="0" destOrd="0" presId="urn:microsoft.com/office/officeart/2008/layout/AlternatingHexagons"/>
    <dgm:cxn modelId="{FE2FC96E-BA02-42D9-9914-B6110FB32894}" type="presParOf" srcId="{C0DE62FA-C0DA-4D8D-9BCC-132626BB443F}" destId="{41EA5809-BC24-4D87-977E-D192ACA8E502}" srcOrd="1" destOrd="0" presId="urn:microsoft.com/office/officeart/2008/layout/AlternatingHexagons"/>
    <dgm:cxn modelId="{74BC9292-7F08-4D36-A1B6-7D44C598246E}" type="presParOf" srcId="{C0DE62FA-C0DA-4D8D-9BCC-132626BB443F}" destId="{289C3EFE-E5E4-422D-8CC2-C826FEFF3A91}" srcOrd="2" destOrd="0" presId="urn:microsoft.com/office/officeart/2008/layout/AlternatingHexagons"/>
    <dgm:cxn modelId="{A323D82F-EDB3-4B3C-B668-762F9D54C4DD}" type="presParOf" srcId="{C0DE62FA-C0DA-4D8D-9BCC-132626BB443F}" destId="{CE4EFB23-44F2-4430-829B-B9FE11B070AD}" srcOrd="3" destOrd="0" presId="urn:microsoft.com/office/officeart/2008/layout/AlternatingHexagons"/>
    <dgm:cxn modelId="{BE93E3B1-A7D4-4154-B85C-2792F176E67E}" type="presParOf" srcId="{C0DE62FA-C0DA-4D8D-9BCC-132626BB443F}" destId="{11E8ABB4-EF7B-426F-8DCF-FC77A01DB6EB}" srcOrd="4" destOrd="0" presId="urn:microsoft.com/office/officeart/2008/layout/AlternatingHexagons"/>
    <dgm:cxn modelId="{C78F380A-0FC2-471E-A6E9-1B06017C6FE0}" type="presParOf" srcId="{9DE17733-6508-416F-9AFE-0CBC190CF853}" destId="{A98417B5-1748-4433-B5DF-151695672CB8}" srcOrd="7" destOrd="0" presId="urn:microsoft.com/office/officeart/2008/layout/AlternatingHexagons"/>
    <dgm:cxn modelId="{C767D6DE-342F-429D-A598-E188704D70BC}" type="presParOf" srcId="{9DE17733-6508-416F-9AFE-0CBC190CF853}" destId="{B6363E6A-0792-4A9C-9E4C-CD968CD99D69}" srcOrd="8" destOrd="0" presId="urn:microsoft.com/office/officeart/2008/layout/AlternatingHexagons"/>
    <dgm:cxn modelId="{0D152D32-1E3F-40BD-9968-7105BA285CBE}" type="presParOf" srcId="{B6363E6A-0792-4A9C-9E4C-CD968CD99D69}" destId="{3246F065-9321-4F84-BB14-27E1B43CA423}" srcOrd="0" destOrd="0" presId="urn:microsoft.com/office/officeart/2008/layout/AlternatingHexagons"/>
    <dgm:cxn modelId="{31F8FF3E-E134-4AFB-B5FE-5F5A92C522D0}" type="presParOf" srcId="{B6363E6A-0792-4A9C-9E4C-CD968CD99D69}" destId="{11EF3598-8D50-4307-BD5C-E690B1C5A6DE}" srcOrd="1" destOrd="0" presId="urn:microsoft.com/office/officeart/2008/layout/AlternatingHexagons"/>
    <dgm:cxn modelId="{711EE43B-D61D-4785-8E6B-A3D17E6294A9}" type="presParOf" srcId="{B6363E6A-0792-4A9C-9E4C-CD968CD99D69}" destId="{BE4DE8EF-1F9E-4BC9-997D-24113BEE9288}" srcOrd="2" destOrd="0" presId="urn:microsoft.com/office/officeart/2008/layout/AlternatingHexagons"/>
    <dgm:cxn modelId="{768A0B0A-2928-4565-B6DF-100BADDEB303}" type="presParOf" srcId="{B6363E6A-0792-4A9C-9E4C-CD968CD99D69}" destId="{0747D668-D816-43AD-AA9C-17B5EEEE93DC}" srcOrd="3" destOrd="0" presId="urn:microsoft.com/office/officeart/2008/layout/AlternatingHexagons"/>
    <dgm:cxn modelId="{2E9C12C9-590D-4D3B-B38C-57045FD61EFC}" type="presParOf" srcId="{B6363E6A-0792-4A9C-9E4C-CD968CD99D69}" destId="{DA720DFA-DC6A-4575-A48E-BCDA7DE8E8FB}"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57D5B4C-6478-460E-A0C3-28E0363F0072}"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n-GB"/>
        </a:p>
      </dgm:t>
    </dgm:pt>
    <dgm:pt modelId="{615B9B57-ABFD-4F95-A098-3DCC1A451ADB}">
      <dgm:prSet phldrT="[Text]"/>
      <dgm:spPr/>
      <dgm:t>
        <a:bodyPr/>
        <a:lstStyle/>
        <a:p>
          <a:r>
            <a:rPr lang="en-GB" b="1" dirty="0" smtClean="0">
              <a:solidFill>
                <a:srgbClr val="FFFF00"/>
              </a:solidFill>
            </a:rPr>
            <a:t>Social security</a:t>
          </a:r>
          <a:endParaRPr lang="en-GB" b="1" dirty="0">
            <a:solidFill>
              <a:srgbClr val="FFFF00"/>
            </a:solidFill>
          </a:endParaRPr>
        </a:p>
      </dgm:t>
    </dgm:pt>
    <dgm:pt modelId="{DE89B512-9F7E-436C-9EF8-11F20CCE630B}" type="parTrans" cxnId="{71D0E763-B65A-46DB-88F0-01E073FF4F78}">
      <dgm:prSet/>
      <dgm:spPr/>
      <dgm:t>
        <a:bodyPr/>
        <a:lstStyle/>
        <a:p>
          <a:endParaRPr lang="en-GB"/>
        </a:p>
      </dgm:t>
    </dgm:pt>
    <dgm:pt modelId="{88E2FC55-DCEF-4C7F-A42B-AAD704C1FFA4}" type="sibTrans" cxnId="{71D0E763-B65A-46DB-88F0-01E073FF4F78}">
      <dgm:prSet custT="1"/>
      <dgm:spPr/>
      <dgm:t>
        <a:bodyPr/>
        <a:lstStyle/>
        <a:p>
          <a:r>
            <a:rPr lang="en-GB" sz="1400" b="1" dirty="0" smtClean="0">
              <a:solidFill>
                <a:srgbClr val="FFFF00"/>
              </a:solidFill>
            </a:rPr>
            <a:t>Employ-</a:t>
          </a:r>
          <a:r>
            <a:rPr lang="en-GB" sz="1400" b="1" dirty="0" err="1" smtClean="0">
              <a:solidFill>
                <a:srgbClr val="FFFF00"/>
              </a:solidFill>
            </a:rPr>
            <a:t>ment</a:t>
          </a:r>
          <a:r>
            <a:rPr lang="en-GB" sz="1400" b="1" dirty="0" smtClean="0">
              <a:solidFill>
                <a:srgbClr val="FFFF00"/>
              </a:solidFill>
            </a:rPr>
            <a:t> relation-ship</a:t>
          </a:r>
          <a:endParaRPr lang="en-GB" sz="1400" b="1" dirty="0">
            <a:solidFill>
              <a:srgbClr val="FFFF00"/>
            </a:solidFill>
          </a:endParaRPr>
        </a:p>
      </dgm:t>
    </dgm:pt>
    <dgm:pt modelId="{EED613A5-7BA0-4905-BCCF-F0F1A1677CFA}">
      <dgm:prSet phldrT="[Text]" custT="1"/>
      <dgm:spPr/>
      <dgm:t>
        <a:bodyPr/>
        <a:lstStyle/>
        <a:p>
          <a:r>
            <a:rPr lang="en-GB" sz="1400" b="1" dirty="0" err="1" smtClean="0">
              <a:solidFill>
                <a:srgbClr val="FFFF00"/>
              </a:solidFill>
            </a:rPr>
            <a:t>Unemp-loyment</a:t>
          </a:r>
          <a:r>
            <a:rPr lang="en-GB" sz="1400" b="1" dirty="0" smtClean="0">
              <a:solidFill>
                <a:srgbClr val="FFFF00"/>
              </a:solidFill>
            </a:rPr>
            <a:t> benefits</a:t>
          </a:r>
          <a:endParaRPr lang="en-GB" sz="1400" b="1" dirty="0">
            <a:solidFill>
              <a:srgbClr val="FFFF00"/>
            </a:solidFill>
          </a:endParaRPr>
        </a:p>
      </dgm:t>
    </dgm:pt>
    <dgm:pt modelId="{6A549D24-0E27-4664-863A-55F4B40CE80D}" type="parTrans" cxnId="{A6B6FFD8-2CA4-4948-AB00-61D7A8FD0E35}">
      <dgm:prSet/>
      <dgm:spPr/>
      <dgm:t>
        <a:bodyPr/>
        <a:lstStyle/>
        <a:p>
          <a:endParaRPr lang="en-GB"/>
        </a:p>
      </dgm:t>
    </dgm:pt>
    <dgm:pt modelId="{DA488715-F2E4-484D-9296-DC6A73065C17}" type="sibTrans" cxnId="{A6B6FFD8-2CA4-4948-AB00-61D7A8FD0E35}">
      <dgm:prSet custT="1"/>
      <dgm:spPr/>
      <dgm:t>
        <a:bodyPr/>
        <a:lstStyle/>
        <a:p>
          <a:r>
            <a:rPr lang="en-GB" sz="1400" b="1" dirty="0" smtClean="0">
              <a:solidFill>
                <a:srgbClr val="FFFF00"/>
              </a:solidFill>
            </a:rPr>
            <a:t>Labour taxes</a:t>
          </a:r>
          <a:endParaRPr lang="en-GB" sz="1400" b="1" dirty="0">
            <a:solidFill>
              <a:srgbClr val="FFFF00"/>
            </a:solidFill>
          </a:endParaRPr>
        </a:p>
      </dgm:t>
    </dgm:pt>
    <dgm:pt modelId="{3713B1D3-45E0-4DA8-9927-E7E259D203D1}">
      <dgm:prSet phldrT="[Text]" phldr="1"/>
      <dgm:spPr/>
      <dgm:t>
        <a:bodyPr/>
        <a:lstStyle/>
        <a:p>
          <a:endParaRPr lang="en-GB"/>
        </a:p>
      </dgm:t>
    </dgm:pt>
    <dgm:pt modelId="{9D1BA306-51A9-4EFE-A511-BBBA77BFF829}" type="parTrans" cxnId="{937A7687-7065-45C2-98EA-2BFE5CEBED9E}">
      <dgm:prSet/>
      <dgm:spPr/>
      <dgm:t>
        <a:bodyPr/>
        <a:lstStyle/>
        <a:p>
          <a:endParaRPr lang="en-GB"/>
        </a:p>
      </dgm:t>
    </dgm:pt>
    <dgm:pt modelId="{0564C450-2D8F-47B6-8BA5-6F65CE80ED96}" type="sibTrans" cxnId="{937A7687-7065-45C2-98EA-2BFE5CEBED9E}">
      <dgm:prSet/>
      <dgm:spPr/>
      <dgm:t>
        <a:bodyPr/>
        <a:lstStyle/>
        <a:p>
          <a:endParaRPr lang="en-GB"/>
        </a:p>
      </dgm:t>
    </dgm:pt>
    <dgm:pt modelId="{1981CA69-013B-41F9-9450-BB0ECAB849E2}">
      <dgm:prSet phldrT="[Text]"/>
      <dgm:spPr/>
      <dgm:t>
        <a:bodyPr/>
        <a:lstStyle/>
        <a:p>
          <a:r>
            <a:rPr lang="en-GB" b="1" dirty="0" smtClean="0">
              <a:solidFill>
                <a:srgbClr val="FFFF00"/>
              </a:solidFill>
            </a:rPr>
            <a:t>ALMP</a:t>
          </a:r>
          <a:endParaRPr lang="en-GB" b="1" dirty="0">
            <a:solidFill>
              <a:srgbClr val="FFFF00"/>
            </a:solidFill>
          </a:endParaRPr>
        </a:p>
      </dgm:t>
    </dgm:pt>
    <dgm:pt modelId="{D4892F55-21D9-4CD5-B219-FDF4ACABE99B}" type="parTrans" cxnId="{8FC58E69-ED2F-461A-A203-364926F53C4E}">
      <dgm:prSet/>
      <dgm:spPr/>
      <dgm:t>
        <a:bodyPr/>
        <a:lstStyle/>
        <a:p>
          <a:endParaRPr lang="en-GB"/>
        </a:p>
      </dgm:t>
    </dgm:pt>
    <dgm:pt modelId="{DD7B0667-E729-44CF-9D44-08B7F1C0DC7A}" type="sibTrans" cxnId="{8FC58E69-ED2F-461A-A203-364926F53C4E}">
      <dgm:prSet custT="1"/>
      <dgm:spPr/>
      <dgm:t>
        <a:bodyPr/>
        <a:lstStyle/>
        <a:p>
          <a:r>
            <a:rPr lang="en-GB" sz="1400" b="1" dirty="0" smtClean="0">
              <a:solidFill>
                <a:srgbClr val="FFFF00"/>
              </a:solidFill>
            </a:rPr>
            <a:t>EPL (contract </a:t>
          </a:r>
          <a:r>
            <a:rPr lang="en-GB" sz="1400" b="1" dirty="0" err="1" smtClean="0">
              <a:solidFill>
                <a:srgbClr val="FFFF00"/>
              </a:solidFill>
            </a:rPr>
            <a:t>termina-tion</a:t>
          </a:r>
          <a:r>
            <a:rPr lang="en-GB" sz="1400" b="1" dirty="0" smtClean="0">
              <a:solidFill>
                <a:srgbClr val="FFFF00"/>
              </a:solidFill>
            </a:rPr>
            <a:t>)</a:t>
          </a:r>
          <a:endParaRPr lang="en-GB" sz="1400" b="1" dirty="0">
            <a:solidFill>
              <a:srgbClr val="FFFF00"/>
            </a:solidFill>
          </a:endParaRPr>
        </a:p>
      </dgm:t>
    </dgm:pt>
    <dgm:pt modelId="{E5CF660D-40B2-4765-A7BD-86673640CD9F}">
      <dgm:prSet custT="1"/>
      <dgm:spPr/>
      <dgm:t>
        <a:bodyPr/>
        <a:lstStyle/>
        <a:p>
          <a:r>
            <a:rPr lang="en-GB" sz="1400" b="1" dirty="0" smtClean="0">
              <a:solidFill>
                <a:srgbClr val="FFFF00"/>
              </a:solidFill>
            </a:rPr>
            <a:t>Labour </a:t>
          </a:r>
          <a:r>
            <a:rPr lang="en-GB" sz="1400" b="1" dirty="0" err="1" smtClean="0">
              <a:solidFill>
                <a:srgbClr val="FFFF00"/>
              </a:solidFill>
            </a:rPr>
            <a:t>cont-racts</a:t>
          </a:r>
          <a:endParaRPr lang="en-GB" sz="1400" b="1" dirty="0">
            <a:solidFill>
              <a:srgbClr val="FFFF00"/>
            </a:solidFill>
          </a:endParaRPr>
        </a:p>
      </dgm:t>
    </dgm:pt>
    <dgm:pt modelId="{892458E6-2D3E-4B2E-B1D6-171A0212CB44}" type="parTrans" cxnId="{042DFBBB-6C58-4128-8579-0F7C336B3EFE}">
      <dgm:prSet/>
      <dgm:spPr/>
      <dgm:t>
        <a:bodyPr/>
        <a:lstStyle/>
        <a:p>
          <a:endParaRPr lang="en-GB"/>
        </a:p>
      </dgm:t>
    </dgm:pt>
    <dgm:pt modelId="{A26F2D17-117A-41AA-9FAB-DF175DCB2710}" type="sibTrans" cxnId="{042DFBBB-6C58-4128-8579-0F7C336B3EFE}">
      <dgm:prSet custT="1"/>
      <dgm:spPr/>
      <dgm:t>
        <a:bodyPr/>
        <a:lstStyle/>
        <a:p>
          <a:r>
            <a:rPr lang="en-GB" sz="1400" b="1" dirty="0" smtClean="0">
              <a:solidFill>
                <a:srgbClr val="FFFF00"/>
              </a:solidFill>
            </a:rPr>
            <a:t>Working time</a:t>
          </a:r>
          <a:endParaRPr lang="en-GB" sz="1400" b="1" dirty="0">
            <a:solidFill>
              <a:srgbClr val="FFFF00"/>
            </a:solidFill>
          </a:endParaRPr>
        </a:p>
      </dgm:t>
    </dgm:pt>
    <dgm:pt modelId="{EF3AF7EA-1889-4803-BBDB-9016FEF310E7}">
      <dgm:prSet custT="1"/>
      <dgm:spPr/>
      <dgm:t>
        <a:bodyPr/>
        <a:lstStyle/>
        <a:p>
          <a:r>
            <a:rPr lang="en-GB" sz="1200" b="1" dirty="0" smtClean="0">
              <a:solidFill>
                <a:srgbClr val="FFFF00"/>
              </a:solidFill>
            </a:rPr>
            <a:t>OSH</a:t>
          </a:r>
          <a:endParaRPr lang="en-GB" sz="1200" b="1" dirty="0">
            <a:solidFill>
              <a:srgbClr val="FFFF00"/>
            </a:solidFill>
          </a:endParaRPr>
        </a:p>
      </dgm:t>
    </dgm:pt>
    <dgm:pt modelId="{B776B451-33FE-496C-9A9F-43C8DFBDA262}" type="parTrans" cxnId="{65E3E274-93D1-4DF2-B7DA-45EF7C1DF43C}">
      <dgm:prSet/>
      <dgm:spPr/>
      <dgm:t>
        <a:bodyPr/>
        <a:lstStyle/>
        <a:p>
          <a:endParaRPr lang="en-GB"/>
        </a:p>
      </dgm:t>
    </dgm:pt>
    <dgm:pt modelId="{2A789B1A-E96A-45FB-8C5A-A2C73458C7F8}" type="sibTrans" cxnId="{65E3E274-93D1-4DF2-B7DA-45EF7C1DF43C}">
      <dgm:prSet custT="1"/>
      <dgm:spPr/>
      <dgm:t>
        <a:bodyPr/>
        <a:lstStyle/>
        <a:p>
          <a:r>
            <a:rPr lang="en-GB" sz="1400" b="1" dirty="0" smtClean="0">
              <a:solidFill>
                <a:srgbClr val="FFFF00"/>
              </a:solidFill>
            </a:rPr>
            <a:t>Wages</a:t>
          </a:r>
          <a:endParaRPr lang="en-GB" sz="1400" b="1" dirty="0">
            <a:solidFill>
              <a:srgbClr val="FFFF00"/>
            </a:solidFill>
          </a:endParaRPr>
        </a:p>
      </dgm:t>
    </dgm:pt>
    <dgm:pt modelId="{9DE17733-6508-416F-9AFE-0CBC190CF853}" type="pres">
      <dgm:prSet presAssocID="{357D5B4C-6478-460E-A0C3-28E0363F0072}" presName="Name0" presStyleCnt="0">
        <dgm:presLayoutVars>
          <dgm:chMax/>
          <dgm:chPref/>
          <dgm:dir/>
          <dgm:animLvl val="lvl"/>
        </dgm:presLayoutVars>
      </dgm:prSet>
      <dgm:spPr/>
      <dgm:t>
        <a:bodyPr/>
        <a:lstStyle/>
        <a:p>
          <a:endParaRPr lang="en-GB"/>
        </a:p>
      </dgm:t>
    </dgm:pt>
    <dgm:pt modelId="{8AE3F93B-4C14-4CEB-8380-71D0D0776D70}" type="pres">
      <dgm:prSet presAssocID="{615B9B57-ABFD-4F95-A098-3DCC1A451ADB}" presName="composite" presStyleCnt="0"/>
      <dgm:spPr/>
    </dgm:pt>
    <dgm:pt modelId="{EB47F6A3-8C5D-4F12-B8AB-F77BD9D54ADB}" type="pres">
      <dgm:prSet presAssocID="{615B9B57-ABFD-4F95-A098-3DCC1A451ADB}" presName="Parent1" presStyleLbl="node1" presStyleIdx="0" presStyleCnt="10" custLinFactX="4369" custLinFactY="70027" custLinFactNeighborX="100000" custLinFactNeighborY="100000">
        <dgm:presLayoutVars>
          <dgm:chMax val="1"/>
          <dgm:chPref val="1"/>
          <dgm:bulletEnabled val="1"/>
        </dgm:presLayoutVars>
      </dgm:prSet>
      <dgm:spPr/>
      <dgm:t>
        <a:bodyPr/>
        <a:lstStyle/>
        <a:p>
          <a:endParaRPr lang="en-GB"/>
        </a:p>
      </dgm:t>
    </dgm:pt>
    <dgm:pt modelId="{467FD923-285E-416F-813E-3E35AD23D48D}" type="pres">
      <dgm:prSet presAssocID="{615B9B57-ABFD-4F95-A098-3DCC1A451ADB}" presName="Childtext1" presStyleLbl="revTx" presStyleIdx="0" presStyleCnt="5">
        <dgm:presLayoutVars>
          <dgm:chMax val="0"/>
          <dgm:chPref val="0"/>
          <dgm:bulletEnabled val="1"/>
        </dgm:presLayoutVars>
      </dgm:prSet>
      <dgm:spPr/>
      <dgm:t>
        <a:bodyPr/>
        <a:lstStyle/>
        <a:p>
          <a:endParaRPr lang="en-GB"/>
        </a:p>
      </dgm:t>
    </dgm:pt>
    <dgm:pt modelId="{723E4C58-E709-4E8C-852E-505FA02EDD60}" type="pres">
      <dgm:prSet presAssocID="{615B9B57-ABFD-4F95-A098-3DCC1A451ADB}" presName="BalanceSpacing" presStyleCnt="0"/>
      <dgm:spPr/>
    </dgm:pt>
    <dgm:pt modelId="{9D40E8A9-6002-459B-9D2A-8A9CCC05AE3E}" type="pres">
      <dgm:prSet presAssocID="{615B9B57-ABFD-4F95-A098-3DCC1A451ADB}" presName="BalanceSpacing1" presStyleCnt="0"/>
      <dgm:spPr/>
    </dgm:pt>
    <dgm:pt modelId="{9FC62BEC-DE32-4BA8-91C2-FFCF0E88771B}" type="pres">
      <dgm:prSet presAssocID="{88E2FC55-DCEF-4C7F-A42B-AAD704C1FFA4}" presName="Accent1Text" presStyleLbl="node1" presStyleIdx="1" presStyleCnt="10" custLinFactNeighborX="-57400" custLinFactNeighborY="85608"/>
      <dgm:spPr/>
      <dgm:t>
        <a:bodyPr/>
        <a:lstStyle/>
        <a:p>
          <a:endParaRPr lang="en-GB"/>
        </a:p>
      </dgm:t>
    </dgm:pt>
    <dgm:pt modelId="{10A43573-2403-4325-9A9B-333EFD6907D9}" type="pres">
      <dgm:prSet presAssocID="{88E2FC55-DCEF-4C7F-A42B-AAD704C1FFA4}" presName="spaceBetweenRectangles" presStyleCnt="0"/>
      <dgm:spPr/>
    </dgm:pt>
    <dgm:pt modelId="{9685DBBB-F861-4E6C-857D-EA604FCB9BB5}" type="pres">
      <dgm:prSet presAssocID="{E5CF660D-40B2-4765-A7BD-86673640CD9F}" presName="composite" presStyleCnt="0"/>
      <dgm:spPr/>
    </dgm:pt>
    <dgm:pt modelId="{3D0BC996-83FE-4826-88D9-52F6717BD8D3}" type="pres">
      <dgm:prSet presAssocID="{E5CF660D-40B2-4765-A7BD-86673640CD9F}" presName="Parent1" presStyleLbl="node1" presStyleIdx="2" presStyleCnt="10">
        <dgm:presLayoutVars>
          <dgm:chMax val="1"/>
          <dgm:chPref val="1"/>
          <dgm:bulletEnabled val="1"/>
        </dgm:presLayoutVars>
      </dgm:prSet>
      <dgm:spPr/>
      <dgm:t>
        <a:bodyPr/>
        <a:lstStyle/>
        <a:p>
          <a:endParaRPr lang="en-GB"/>
        </a:p>
      </dgm:t>
    </dgm:pt>
    <dgm:pt modelId="{6CF08D1A-FEDE-4FF9-9DC1-CDC7B6489408}" type="pres">
      <dgm:prSet presAssocID="{E5CF660D-40B2-4765-A7BD-86673640CD9F}" presName="Childtext1" presStyleLbl="revTx" presStyleIdx="1" presStyleCnt="5">
        <dgm:presLayoutVars>
          <dgm:chMax val="0"/>
          <dgm:chPref val="0"/>
          <dgm:bulletEnabled val="1"/>
        </dgm:presLayoutVars>
      </dgm:prSet>
      <dgm:spPr/>
    </dgm:pt>
    <dgm:pt modelId="{90B09EBC-0E49-4828-81FD-6E66412C1D6E}" type="pres">
      <dgm:prSet presAssocID="{E5CF660D-40B2-4765-A7BD-86673640CD9F}" presName="BalanceSpacing" presStyleCnt="0"/>
      <dgm:spPr/>
    </dgm:pt>
    <dgm:pt modelId="{9C6D1914-5D8B-4E82-8909-D99DBB1FAC72}" type="pres">
      <dgm:prSet presAssocID="{E5CF660D-40B2-4765-A7BD-86673640CD9F}" presName="BalanceSpacing1" presStyleCnt="0"/>
      <dgm:spPr/>
    </dgm:pt>
    <dgm:pt modelId="{02D23E44-105F-44B5-BEEC-3B9BB768765A}" type="pres">
      <dgm:prSet presAssocID="{A26F2D17-117A-41AA-9FAB-DF175DCB2710}" presName="Accent1Text" presStyleLbl="node1" presStyleIdx="3" presStyleCnt="10"/>
      <dgm:spPr/>
      <dgm:t>
        <a:bodyPr/>
        <a:lstStyle/>
        <a:p>
          <a:endParaRPr lang="en-GB"/>
        </a:p>
      </dgm:t>
    </dgm:pt>
    <dgm:pt modelId="{E4461824-9580-436B-946F-B14B73920222}" type="pres">
      <dgm:prSet presAssocID="{A26F2D17-117A-41AA-9FAB-DF175DCB2710}" presName="spaceBetweenRectangles" presStyleCnt="0"/>
      <dgm:spPr/>
    </dgm:pt>
    <dgm:pt modelId="{5A7570B0-A1FC-46FC-9E6F-3AA592558381}" type="pres">
      <dgm:prSet presAssocID="{EF3AF7EA-1889-4803-BBDB-9016FEF310E7}" presName="composite" presStyleCnt="0"/>
      <dgm:spPr/>
    </dgm:pt>
    <dgm:pt modelId="{3029EB10-12CE-4803-B3B2-E8FDE6995196}" type="pres">
      <dgm:prSet presAssocID="{EF3AF7EA-1889-4803-BBDB-9016FEF310E7}" presName="Parent1" presStyleLbl="node1" presStyleIdx="4" presStyleCnt="10">
        <dgm:presLayoutVars>
          <dgm:chMax val="1"/>
          <dgm:chPref val="1"/>
          <dgm:bulletEnabled val="1"/>
        </dgm:presLayoutVars>
      </dgm:prSet>
      <dgm:spPr/>
      <dgm:t>
        <a:bodyPr/>
        <a:lstStyle/>
        <a:p>
          <a:endParaRPr lang="en-GB"/>
        </a:p>
      </dgm:t>
    </dgm:pt>
    <dgm:pt modelId="{9C0CC741-0D8E-4B4D-99FA-8132FF483617}" type="pres">
      <dgm:prSet presAssocID="{EF3AF7EA-1889-4803-BBDB-9016FEF310E7}" presName="Childtext1" presStyleLbl="revTx" presStyleIdx="2" presStyleCnt="5">
        <dgm:presLayoutVars>
          <dgm:chMax val="0"/>
          <dgm:chPref val="0"/>
          <dgm:bulletEnabled val="1"/>
        </dgm:presLayoutVars>
      </dgm:prSet>
      <dgm:spPr/>
    </dgm:pt>
    <dgm:pt modelId="{DA9AA643-1010-4D13-BAC7-92F1E926F5D6}" type="pres">
      <dgm:prSet presAssocID="{EF3AF7EA-1889-4803-BBDB-9016FEF310E7}" presName="BalanceSpacing" presStyleCnt="0"/>
      <dgm:spPr/>
    </dgm:pt>
    <dgm:pt modelId="{7621D065-D439-42FC-BA4F-7819E29CE84B}" type="pres">
      <dgm:prSet presAssocID="{EF3AF7EA-1889-4803-BBDB-9016FEF310E7}" presName="BalanceSpacing1" presStyleCnt="0"/>
      <dgm:spPr/>
    </dgm:pt>
    <dgm:pt modelId="{789367B0-CC7D-49C8-AF87-2784B4BF3B8D}" type="pres">
      <dgm:prSet presAssocID="{2A789B1A-E96A-45FB-8C5A-A2C73458C7F8}" presName="Accent1Text" presStyleLbl="node1" presStyleIdx="5" presStyleCnt="10"/>
      <dgm:spPr/>
      <dgm:t>
        <a:bodyPr/>
        <a:lstStyle/>
        <a:p>
          <a:endParaRPr lang="en-GB"/>
        </a:p>
      </dgm:t>
    </dgm:pt>
    <dgm:pt modelId="{DDB3A631-0854-4C7D-81E9-71A7351B1F6B}" type="pres">
      <dgm:prSet presAssocID="{2A789B1A-E96A-45FB-8C5A-A2C73458C7F8}" presName="spaceBetweenRectangles" presStyleCnt="0"/>
      <dgm:spPr/>
    </dgm:pt>
    <dgm:pt modelId="{C0DE62FA-C0DA-4D8D-9BCC-132626BB443F}" type="pres">
      <dgm:prSet presAssocID="{EED613A5-7BA0-4905-BCCF-F0F1A1677CFA}" presName="composite" presStyleCnt="0"/>
      <dgm:spPr/>
    </dgm:pt>
    <dgm:pt modelId="{44D86DDD-3CF1-474C-9798-38E7A222D848}" type="pres">
      <dgm:prSet presAssocID="{EED613A5-7BA0-4905-BCCF-F0F1A1677CFA}" presName="Parent1" presStyleLbl="node1" presStyleIdx="6" presStyleCnt="10">
        <dgm:presLayoutVars>
          <dgm:chMax val="1"/>
          <dgm:chPref val="1"/>
          <dgm:bulletEnabled val="1"/>
        </dgm:presLayoutVars>
      </dgm:prSet>
      <dgm:spPr/>
      <dgm:t>
        <a:bodyPr/>
        <a:lstStyle/>
        <a:p>
          <a:endParaRPr lang="en-GB"/>
        </a:p>
      </dgm:t>
    </dgm:pt>
    <dgm:pt modelId="{41EA5809-BC24-4D87-977E-D192ACA8E502}" type="pres">
      <dgm:prSet presAssocID="{EED613A5-7BA0-4905-BCCF-F0F1A1677CFA}" presName="Childtext1" presStyleLbl="revTx" presStyleIdx="3" presStyleCnt="5">
        <dgm:presLayoutVars>
          <dgm:chMax val="0"/>
          <dgm:chPref val="0"/>
          <dgm:bulletEnabled val="1"/>
        </dgm:presLayoutVars>
      </dgm:prSet>
      <dgm:spPr/>
      <dgm:t>
        <a:bodyPr/>
        <a:lstStyle/>
        <a:p>
          <a:endParaRPr lang="en-GB"/>
        </a:p>
      </dgm:t>
    </dgm:pt>
    <dgm:pt modelId="{289C3EFE-E5E4-422D-8CC2-C826FEFF3A91}" type="pres">
      <dgm:prSet presAssocID="{EED613A5-7BA0-4905-BCCF-F0F1A1677CFA}" presName="BalanceSpacing" presStyleCnt="0"/>
      <dgm:spPr/>
    </dgm:pt>
    <dgm:pt modelId="{CE4EFB23-44F2-4430-829B-B9FE11B070AD}" type="pres">
      <dgm:prSet presAssocID="{EED613A5-7BA0-4905-BCCF-F0F1A1677CFA}" presName="BalanceSpacing1" presStyleCnt="0"/>
      <dgm:spPr/>
    </dgm:pt>
    <dgm:pt modelId="{11E8ABB4-EF7B-426F-8DCF-FC77A01DB6EB}" type="pres">
      <dgm:prSet presAssocID="{DA488715-F2E4-484D-9296-DC6A73065C17}" presName="Accent1Text" presStyleLbl="node1" presStyleIdx="7" presStyleCnt="10"/>
      <dgm:spPr/>
      <dgm:t>
        <a:bodyPr/>
        <a:lstStyle/>
        <a:p>
          <a:endParaRPr lang="en-GB"/>
        </a:p>
      </dgm:t>
    </dgm:pt>
    <dgm:pt modelId="{A98417B5-1748-4433-B5DF-151695672CB8}" type="pres">
      <dgm:prSet presAssocID="{DA488715-F2E4-484D-9296-DC6A73065C17}" presName="spaceBetweenRectangles" presStyleCnt="0"/>
      <dgm:spPr/>
    </dgm:pt>
    <dgm:pt modelId="{B6363E6A-0792-4A9C-9E4C-CD968CD99D69}" type="pres">
      <dgm:prSet presAssocID="{1981CA69-013B-41F9-9450-BB0ECAB849E2}" presName="composite" presStyleCnt="0"/>
      <dgm:spPr/>
    </dgm:pt>
    <dgm:pt modelId="{3246F065-9321-4F84-BB14-27E1B43CA423}" type="pres">
      <dgm:prSet presAssocID="{1981CA69-013B-41F9-9450-BB0ECAB849E2}" presName="Parent1" presStyleLbl="node1" presStyleIdx="8" presStyleCnt="10" custLinFactX="-64000" custLinFactNeighborX="-100000" custLinFactNeighborY="-82849">
        <dgm:presLayoutVars>
          <dgm:chMax val="1"/>
          <dgm:chPref val="1"/>
          <dgm:bulletEnabled val="1"/>
        </dgm:presLayoutVars>
      </dgm:prSet>
      <dgm:spPr/>
      <dgm:t>
        <a:bodyPr/>
        <a:lstStyle/>
        <a:p>
          <a:endParaRPr lang="en-GB"/>
        </a:p>
      </dgm:t>
    </dgm:pt>
    <dgm:pt modelId="{11EF3598-8D50-4307-BD5C-E690B1C5A6DE}" type="pres">
      <dgm:prSet presAssocID="{1981CA69-013B-41F9-9450-BB0ECAB849E2}" presName="Childtext1" presStyleLbl="revTx" presStyleIdx="4" presStyleCnt="5">
        <dgm:presLayoutVars>
          <dgm:chMax val="0"/>
          <dgm:chPref val="0"/>
          <dgm:bulletEnabled val="1"/>
        </dgm:presLayoutVars>
      </dgm:prSet>
      <dgm:spPr/>
      <dgm:t>
        <a:bodyPr/>
        <a:lstStyle/>
        <a:p>
          <a:endParaRPr lang="en-GB"/>
        </a:p>
      </dgm:t>
    </dgm:pt>
    <dgm:pt modelId="{BE4DE8EF-1F9E-4BC9-997D-24113BEE9288}" type="pres">
      <dgm:prSet presAssocID="{1981CA69-013B-41F9-9450-BB0ECAB849E2}" presName="BalanceSpacing" presStyleCnt="0"/>
      <dgm:spPr/>
    </dgm:pt>
    <dgm:pt modelId="{0747D668-D816-43AD-AA9C-17B5EEEE93DC}" type="pres">
      <dgm:prSet presAssocID="{1981CA69-013B-41F9-9450-BB0ECAB849E2}" presName="BalanceSpacing1" presStyleCnt="0"/>
      <dgm:spPr/>
    </dgm:pt>
    <dgm:pt modelId="{DA720DFA-DC6A-4575-A48E-BCDA7DE8E8FB}" type="pres">
      <dgm:prSet presAssocID="{DD7B0667-E729-44CF-9D44-08B7F1C0DC7A}" presName="Accent1Text" presStyleLbl="node1" presStyleIdx="9" presStyleCnt="10" custLinFactX="-9333" custLinFactY="-68838" custLinFactNeighborX="-100000" custLinFactNeighborY="-100000"/>
      <dgm:spPr/>
      <dgm:t>
        <a:bodyPr/>
        <a:lstStyle/>
        <a:p>
          <a:endParaRPr lang="en-GB"/>
        </a:p>
      </dgm:t>
    </dgm:pt>
  </dgm:ptLst>
  <dgm:cxnLst>
    <dgm:cxn modelId="{04AFB389-F636-4DB4-8419-9FCC11AD0BEB}" type="presOf" srcId="{2A789B1A-E96A-45FB-8C5A-A2C73458C7F8}" destId="{789367B0-CC7D-49C8-AF87-2784B4BF3B8D}" srcOrd="0" destOrd="0" presId="urn:microsoft.com/office/officeart/2008/layout/AlternatingHexagons"/>
    <dgm:cxn modelId="{EE530C92-0843-4803-98FC-3FCA7055BEF7}" type="presOf" srcId="{EF3AF7EA-1889-4803-BBDB-9016FEF310E7}" destId="{3029EB10-12CE-4803-B3B2-E8FDE6995196}" srcOrd="0" destOrd="0" presId="urn:microsoft.com/office/officeart/2008/layout/AlternatingHexagons"/>
    <dgm:cxn modelId="{B1B34F12-0B35-4548-8F86-5D9953692381}" type="presOf" srcId="{A26F2D17-117A-41AA-9FAB-DF175DCB2710}" destId="{02D23E44-105F-44B5-BEEC-3B9BB768765A}" srcOrd="0" destOrd="0" presId="urn:microsoft.com/office/officeart/2008/layout/AlternatingHexagons"/>
    <dgm:cxn modelId="{72DEBDA8-6F1D-492E-985D-6B976DE8FE62}" type="presOf" srcId="{3713B1D3-45E0-4DA8-9927-E7E259D203D1}" destId="{41EA5809-BC24-4D87-977E-D192ACA8E502}" srcOrd="0" destOrd="0" presId="urn:microsoft.com/office/officeart/2008/layout/AlternatingHexagons"/>
    <dgm:cxn modelId="{E2A5D38B-11C9-4415-AE68-AEA70B76B0DF}" type="presOf" srcId="{1981CA69-013B-41F9-9450-BB0ECAB849E2}" destId="{3246F065-9321-4F84-BB14-27E1B43CA423}" srcOrd="0" destOrd="0" presId="urn:microsoft.com/office/officeart/2008/layout/AlternatingHexagons"/>
    <dgm:cxn modelId="{71D0E763-B65A-46DB-88F0-01E073FF4F78}" srcId="{357D5B4C-6478-460E-A0C3-28E0363F0072}" destId="{615B9B57-ABFD-4F95-A098-3DCC1A451ADB}" srcOrd="0" destOrd="0" parTransId="{DE89B512-9F7E-436C-9EF8-11F20CCE630B}" sibTransId="{88E2FC55-DCEF-4C7F-A42B-AAD704C1FFA4}"/>
    <dgm:cxn modelId="{FE65F98D-9C18-4078-B596-81434802D2F6}" type="presOf" srcId="{EED613A5-7BA0-4905-BCCF-F0F1A1677CFA}" destId="{44D86DDD-3CF1-474C-9798-38E7A222D848}" srcOrd="0" destOrd="0" presId="urn:microsoft.com/office/officeart/2008/layout/AlternatingHexagons"/>
    <dgm:cxn modelId="{65E3E274-93D1-4DF2-B7DA-45EF7C1DF43C}" srcId="{357D5B4C-6478-460E-A0C3-28E0363F0072}" destId="{EF3AF7EA-1889-4803-BBDB-9016FEF310E7}" srcOrd="2" destOrd="0" parTransId="{B776B451-33FE-496C-9A9F-43C8DFBDA262}" sibTransId="{2A789B1A-E96A-45FB-8C5A-A2C73458C7F8}"/>
    <dgm:cxn modelId="{937A7687-7065-45C2-98EA-2BFE5CEBED9E}" srcId="{EED613A5-7BA0-4905-BCCF-F0F1A1677CFA}" destId="{3713B1D3-45E0-4DA8-9927-E7E259D203D1}" srcOrd="0" destOrd="0" parTransId="{9D1BA306-51A9-4EFE-A511-BBBA77BFF829}" sibTransId="{0564C450-2D8F-47B6-8BA5-6F65CE80ED96}"/>
    <dgm:cxn modelId="{8FC58E69-ED2F-461A-A203-364926F53C4E}" srcId="{357D5B4C-6478-460E-A0C3-28E0363F0072}" destId="{1981CA69-013B-41F9-9450-BB0ECAB849E2}" srcOrd="4" destOrd="0" parTransId="{D4892F55-21D9-4CD5-B219-FDF4ACABE99B}" sibTransId="{DD7B0667-E729-44CF-9D44-08B7F1C0DC7A}"/>
    <dgm:cxn modelId="{9411E3B9-D6C4-4A89-A5B6-1746A6240760}" type="presOf" srcId="{357D5B4C-6478-460E-A0C3-28E0363F0072}" destId="{9DE17733-6508-416F-9AFE-0CBC190CF853}" srcOrd="0" destOrd="0" presId="urn:microsoft.com/office/officeart/2008/layout/AlternatingHexagons"/>
    <dgm:cxn modelId="{A6B6FFD8-2CA4-4948-AB00-61D7A8FD0E35}" srcId="{357D5B4C-6478-460E-A0C3-28E0363F0072}" destId="{EED613A5-7BA0-4905-BCCF-F0F1A1677CFA}" srcOrd="3" destOrd="0" parTransId="{6A549D24-0E27-4664-863A-55F4B40CE80D}" sibTransId="{DA488715-F2E4-484D-9296-DC6A73065C17}"/>
    <dgm:cxn modelId="{95D8ADE2-877C-447E-B0B2-544191CA11BE}" type="presOf" srcId="{88E2FC55-DCEF-4C7F-A42B-AAD704C1FFA4}" destId="{9FC62BEC-DE32-4BA8-91C2-FFCF0E88771B}" srcOrd="0" destOrd="0" presId="urn:microsoft.com/office/officeart/2008/layout/AlternatingHexagons"/>
    <dgm:cxn modelId="{042DFBBB-6C58-4128-8579-0F7C336B3EFE}" srcId="{357D5B4C-6478-460E-A0C3-28E0363F0072}" destId="{E5CF660D-40B2-4765-A7BD-86673640CD9F}" srcOrd="1" destOrd="0" parTransId="{892458E6-2D3E-4B2E-B1D6-171A0212CB44}" sibTransId="{A26F2D17-117A-41AA-9FAB-DF175DCB2710}"/>
    <dgm:cxn modelId="{0F5B6A70-AD61-4767-8706-38ED0A86B7B4}" type="presOf" srcId="{615B9B57-ABFD-4F95-A098-3DCC1A451ADB}" destId="{EB47F6A3-8C5D-4F12-B8AB-F77BD9D54ADB}" srcOrd="0" destOrd="0" presId="urn:microsoft.com/office/officeart/2008/layout/AlternatingHexagons"/>
    <dgm:cxn modelId="{6642F946-FDDE-4472-AC62-22A52420990D}" type="presOf" srcId="{DA488715-F2E4-484D-9296-DC6A73065C17}" destId="{11E8ABB4-EF7B-426F-8DCF-FC77A01DB6EB}" srcOrd="0" destOrd="0" presId="urn:microsoft.com/office/officeart/2008/layout/AlternatingHexagons"/>
    <dgm:cxn modelId="{C15C5DD9-3E21-4F47-A4FA-DE04062DABA7}" type="presOf" srcId="{E5CF660D-40B2-4765-A7BD-86673640CD9F}" destId="{3D0BC996-83FE-4826-88D9-52F6717BD8D3}" srcOrd="0" destOrd="0" presId="urn:microsoft.com/office/officeart/2008/layout/AlternatingHexagons"/>
    <dgm:cxn modelId="{D8DBA17B-8E4B-4059-A45E-1E78541FED7F}" type="presOf" srcId="{DD7B0667-E729-44CF-9D44-08B7F1C0DC7A}" destId="{DA720DFA-DC6A-4575-A48E-BCDA7DE8E8FB}" srcOrd="0" destOrd="0" presId="urn:microsoft.com/office/officeart/2008/layout/AlternatingHexagons"/>
    <dgm:cxn modelId="{1394781B-5CB3-43F8-B01A-538E0DA8D82D}" type="presParOf" srcId="{9DE17733-6508-416F-9AFE-0CBC190CF853}" destId="{8AE3F93B-4C14-4CEB-8380-71D0D0776D70}" srcOrd="0" destOrd="0" presId="urn:microsoft.com/office/officeart/2008/layout/AlternatingHexagons"/>
    <dgm:cxn modelId="{DD5DAD25-3013-4C31-BE23-73B962176D0C}" type="presParOf" srcId="{8AE3F93B-4C14-4CEB-8380-71D0D0776D70}" destId="{EB47F6A3-8C5D-4F12-B8AB-F77BD9D54ADB}" srcOrd="0" destOrd="0" presId="urn:microsoft.com/office/officeart/2008/layout/AlternatingHexagons"/>
    <dgm:cxn modelId="{FE52F37C-207B-4458-ACE6-F776A44DA9AC}" type="presParOf" srcId="{8AE3F93B-4C14-4CEB-8380-71D0D0776D70}" destId="{467FD923-285E-416F-813E-3E35AD23D48D}" srcOrd="1" destOrd="0" presId="urn:microsoft.com/office/officeart/2008/layout/AlternatingHexagons"/>
    <dgm:cxn modelId="{FAD6D7BA-3BCF-4F06-985F-1A2001A64DC8}" type="presParOf" srcId="{8AE3F93B-4C14-4CEB-8380-71D0D0776D70}" destId="{723E4C58-E709-4E8C-852E-505FA02EDD60}" srcOrd="2" destOrd="0" presId="urn:microsoft.com/office/officeart/2008/layout/AlternatingHexagons"/>
    <dgm:cxn modelId="{133173B3-49B6-485A-B948-415BED163D0F}" type="presParOf" srcId="{8AE3F93B-4C14-4CEB-8380-71D0D0776D70}" destId="{9D40E8A9-6002-459B-9D2A-8A9CCC05AE3E}" srcOrd="3" destOrd="0" presId="urn:microsoft.com/office/officeart/2008/layout/AlternatingHexagons"/>
    <dgm:cxn modelId="{D341DA2C-0B29-4A31-BF3C-512AA3D4E36D}" type="presParOf" srcId="{8AE3F93B-4C14-4CEB-8380-71D0D0776D70}" destId="{9FC62BEC-DE32-4BA8-91C2-FFCF0E88771B}" srcOrd="4" destOrd="0" presId="urn:microsoft.com/office/officeart/2008/layout/AlternatingHexagons"/>
    <dgm:cxn modelId="{CB10094B-2D58-4A7E-9C4F-5D4D6473B091}" type="presParOf" srcId="{9DE17733-6508-416F-9AFE-0CBC190CF853}" destId="{10A43573-2403-4325-9A9B-333EFD6907D9}" srcOrd="1" destOrd="0" presId="urn:microsoft.com/office/officeart/2008/layout/AlternatingHexagons"/>
    <dgm:cxn modelId="{DD07E957-7CB1-4AB3-87E7-0D5A98886399}" type="presParOf" srcId="{9DE17733-6508-416F-9AFE-0CBC190CF853}" destId="{9685DBBB-F861-4E6C-857D-EA604FCB9BB5}" srcOrd="2" destOrd="0" presId="urn:microsoft.com/office/officeart/2008/layout/AlternatingHexagons"/>
    <dgm:cxn modelId="{7D223751-5BA4-4471-9867-C666D75B373A}" type="presParOf" srcId="{9685DBBB-F861-4E6C-857D-EA604FCB9BB5}" destId="{3D0BC996-83FE-4826-88D9-52F6717BD8D3}" srcOrd="0" destOrd="0" presId="urn:microsoft.com/office/officeart/2008/layout/AlternatingHexagons"/>
    <dgm:cxn modelId="{57AB5E0B-15B5-449C-98EC-03D484DEA975}" type="presParOf" srcId="{9685DBBB-F861-4E6C-857D-EA604FCB9BB5}" destId="{6CF08D1A-FEDE-4FF9-9DC1-CDC7B6489408}" srcOrd="1" destOrd="0" presId="urn:microsoft.com/office/officeart/2008/layout/AlternatingHexagons"/>
    <dgm:cxn modelId="{C2390171-FA05-4D71-9309-456D7DF3E128}" type="presParOf" srcId="{9685DBBB-F861-4E6C-857D-EA604FCB9BB5}" destId="{90B09EBC-0E49-4828-81FD-6E66412C1D6E}" srcOrd="2" destOrd="0" presId="urn:microsoft.com/office/officeart/2008/layout/AlternatingHexagons"/>
    <dgm:cxn modelId="{2960D482-DC65-40D6-AA79-155F6C963493}" type="presParOf" srcId="{9685DBBB-F861-4E6C-857D-EA604FCB9BB5}" destId="{9C6D1914-5D8B-4E82-8909-D99DBB1FAC72}" srcOrd="3" destOrd="0" presId="urn:microsoft.com/office/officeart/2008/layout/AlternatingHexagons"/>
    <dgm:cxn modelId="{0B72D85F-E9C0-438D-977D-A26191CC1290}" type="presParOf" srcId="{9685DBBB-F861-4E6C-857D-EA604FCB9BB5}" destId="{02D23E44-105F-44B5-BEEC-3B9BB768765A}" srcOrd="4" destOrd="0" presId="urn:microsoft.com/office/officeart/2008/layout/AlternatingHexagons"/>
    <dgm:cxn modelId="{2E51B780-1A0F-4344-9F0C-2B2B7F609A44}" type="presParOf" srcId="{9DE17733-6508-416F-9AFE-0CBC190CF853}" destId="{E4461824-9580-436B-946F-B14B73920222}" srcOrd="3" destOrd="0" presId="urn:microsoft.com/office/officeart/2008/layout/AlternatingHexagons"/>
    <dgm:cxn modelId="{745ADA38-026D-442B-9550-078ED3F0D92D}" type="presParOf" srcId="{9DE17733-6508-416F-9AFE-0CBC190CF853}" destId="{5A7570B0-A1FC-46FC-9E6F-3AA592558381}" srcOrd="4" destOrd="0" presId="urn:microsoft.com/office/officeart/2008/layout/AlternatingHexagons"/>
    <dgm:cxn modelId="{FF4DB94C-CD5F-47F8-8985-A3E30DE3F988}" type="presParOf" srcId="{5A7570B0-A1FC-46FC-9E6F-3AA592558381}" destId="{3029EB10-12CE-4803-B3B2-E8FDE6995196}" srcOrd="0" destOrd="0" presId="urn:microsoft.com/office/officeart/2008/layout/AlternatingHexagons"/>
    <dgm:cxn modelId="{422F2C0A-7679-4009-AD1F-05464049D42B}" type="presParOf" srcId="{5A7570B0-A1FC-46FC-9E6F-3AA592558381}" destId="{9C0CC741-0D8E-4B4D-99FA-8132FF483617}" srcOrd="1" destOrd="0" presId="urn:microsoft.com/office/officeart/2008/layout/AlternatingHexagons"/>
    <dgm:cxn modelId="{3A096B3E-BD89-4018-B84B-9A37AA115D70}" type="presParOf" srcId="{5A7570B0-A1FC-46FC-9E6F-3AA592558381}" destId="{DA9AA643-1010-4D13-BAC7-92F1E926F5D6}" srcOrd="2" destOrd="0" presId="urn:microsoft.com/office/officeart/2008/layout/AlternatingHexagons"/>
    <dgm:cxn modelId="{8B27AE66-E92C-418B-A120-555F415B7E61}" type="presParOf" srcId="{5A7570B0-A1FC-46FC-9E6F-3AA592558381}" destId="{7621D065-D439-42FC-BA4F-7819E29CE84B}" srcOrd="3" destOrd="0" presId="urn:microsoft.com/office/officeart/2008/layout/AlternatingHexagons"/>
    <dgm:cxn modelId="{9027AFC8-6622-42F5-83E7-EA133551A93D}" type="presParOf" srcId="{5A7570B0-A1FC-46FC-9E6F-3AA592558381}" destId="{789367B0-CC7D-49C8-AF87-2784B4BF3B8D}" srcOrd="4" destOrd="0" presId="urn:microsoft.com/office/officeart/2008/layout/AlternatingHexagons"/>
    <dgm:cxn modelId="{77F5D464-F943-46F2-AD1C-100DADC9F856}" type="presParOf" srcId="{9DE17733-6508-416F-9AFE-0CBC190CF853}" destId="{DDB3A631-0854-4C7D-81E9-71A7351B1F6B}" srcOrd="5" destOrd="0" presId="urn:microsoft.com/office/officeart/2008/layout/AlternatingHexagons"/>
    <dgm:cxn modelId="{65A03239-BF7F-4CAF-821C-E9FE9F8B47D2}" type="presParOf" srcId="{9DE17733-6508-416F-9AFE-0CBC190CF853}" destId="{C0DE62FA-C0DA-4D8D-9BCC-132626BB443F}" srcOrd="6" destOrd="0" presId="urn:microsoft.com/office/officeart/2008/layout/AlternatingHexagons"/>
    <dgm:cxn modelId="{20212F63-839A-4705-AACA-E7667091B408}" type="presParOf" srcId="{C0DE62FA-C0DA-4D8D-9BCC-132626BB443F}" destId="{44D86DDD-3CF1-474C-9798-38E7A222D848}" srcOrd="0" destOrd="0" presId="urn:microsoft.com/office/officeart/2008/layout/AlternatingHexagons"/>
    <dgm:cxn modelId="{AD9D9F5D-78C2-4039-9E2A-2C5FF4FB031B}" type="presParOf" srcId="{C0DE62FA-C0DA-4D8D-9BCC-132626BB443F}" destId="{41EA5809-BC24-4D87-977E-D192ACA8E502}" srcOrd="1" destOrd="0" presId="urn:microsoft.com/office/officeart/2008/layout/AlternatingHexagons"/>
    <dgm:cxn modelId="{77723012-88F6-47F5-8AF5-C33B848780AB}" type="presParOf" srcId="{C0DE62FA-C0DA-4D8D-9BCC-132626BB443F}" destId="{289C3EFE-E5E4-422D-8CC2-C826FEFF3A91}" srcOrd="2" destOrd="0" presId="urn:microsoft.com/office/officeart/2008/layout/AlternatingHexagons"/>
    <dgm:cxn modelId="{59B715BC-86CC-4805-99A1-EF9D6BAEB735}" type="presParOf" srcId="{C0DE62FA-C0DA-4D8D-9BCC-132626BB443F}" destId="{CE4EFB23-44F2-4430-829B-B9FE11B070AD}" srcOrd="3" destOrd="0" presId="urn:microsoft.com/office/officeart/2008/layout/AlternatingHexagons"/>
    <dgm:cxn modelId="{EC7EB2A1-7F6A-47C0-A218-1E1F496D6044}" type="presParOf" srcId="{C0DE62FA-C0DA-4D8D-9BCC-132626BB443F}" destId="{11E8ABB4-EF7B-426F-8DCF-FC77A01DB6EB}" srcOrd="4" destOrd="0" presId="urn:microsoft.com/office/officeart/2008/layout/AlternatingHexagons"/>
    <dgm:cxn modelId="{6CBBC61B-369A-4D1C-9B64-1258E24616E2}" type="presParOf" srcId="{9DE17733-6508-416F-9AFE-0CBC190CF853}" destId="{A98417B5-1748-4433-B5DF-151695672CB8}" srcOrd="7" destOrd="0" presId="urn:microsoft.com/office/officeart/2008/layout/AlternatingHexagons"/>
    <dgm:cxn modelId="{4C096443-118B-4EEB-A2E5-22DE56EC1505}" type="presParOf" srcId="{9DE17733-6508-416F-9AFE-0CBC190CF853}" destId="{B6363E6A-0792-4A9C-9E4C-CD968CD99D69}" srcOrd="8" destOrd="0" presId="urn:microsoft.com/office/officeart/2008/layout/AlternatingHexagons"/>
    <dgm:cxn modelId="{7503BA5E-2E90-4B79-B8C8-287D47263A60}" type="presParOf" srcId="{B6363E6A-0792-4A9C-9E4C-CD968CD99D69}" destId="{3246F065-9321-4F84-BB14-27E1B43CA423}" srcOrd="0" destOrd="0" presId="urn:microsoft.com/office/officeart/2008/layout/AlternatingHexagons"/>
    <dgm:cxn modelId="{3C085A70-6FA4-495E-BFCF-38D86B5A266E}" type="presParOf" srcId="{B6363E6A-0792-4A9C-9E4C-CD968CD99D69}" destId="{11EF3598-8D50-4307-BD5C-E690B1C5A6DE}" srcOrd="1" destOrd="0" presId="urn:microsoft.com/office/officeart/2008/layout/AlternatingHexagons"/>
    <dgm:cxn modelId="{91D23F18-B03D-412A-8453-389A995F8525}" type="presParOf" srcId="{B6363E6A-0792-4A9C-9E4C-CD968CD99D69}" destId="{BE4DE8EF-1F9E-4BC9-997D-24113BEE9288}" srcOrd="2" destOrd="0" presId="urn:microsoft.com/office/officeart/2008/layout/AlternatingHexagons"/>
    <dgm:cxn modelId="{F2ADE126-5D96-4901-92A4-D6ED7DCA4E6D}" type="presParOf" srcId="{B6363E6A-0792-4A9C-9E4C-CD968CD99D69}" destId="{0747D668-D816-43AD-AA9C-17B5EEEE93DC}" srcOrd="3" destOrd="0" presId="urn:microsoft.com/office/officeart/2008/layout/AlternatingHexagons"/>
    <dgm:cxn modelId="{15AD32F1-DF19-454B-929F-DC33DA7597DA}" type="presParOf" srcId="{B6363E6A-0792-4A9C-9E4C-CD968CD99D69}" destId="{DA720DFA-DC6A-4575-A48E-BCDA7DE8E8FB}"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47F6A3-8C5D-4F12-B8AB-F77BD9D54ADB}">
      <dsp:nvSpPr>
        <dsp:cNvPr id="0" name=""/>
        <dsp:cNvSpPr/>
      </dsp:nvSpPr>
      <dsp:spPr>
        <a:xfrm rot="5400000">
          <a:off x="4935954" y="2334488"/>
          <a:ext cx="1322021" cy="1150159"/>
        </a:xfrm>
        <a:prstGeom prst="hexagon">
          <a:avLst>
            <a:gd name="adj" fmla="val 2500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0" smtClean="0">
              <a:solidFill>
                <a:srgbClr val="FFFF00"/>
              </a:solidFill>
            </a:rPr>
            <a:t>Social security</a:t>
          </a:r>
          <a:endParaRPr lang="en-GB" sz="1400" b="1" kern="1200" dirty="0">
            <a:solidFill>
              <a:srgbClr val="FFFF00"/>
            </a:solidFill>
          </a:endParaRPr>
        </a:p>
      </dsp:txBody>
      <dsp:txXfrm rot="-5400000">
        <a:off x="5201118" y="2454572"/>
        <a:ext cx="791693" cy="909991"/>
      </dsp:txXfrm>
    </dsp:sp>
    <dsp:sp modelId="{467FD923-285E-416F-813E-3E35AD23D48D}">
      <dsp:nvSpPr>
        <dsp:cNvPr id="0" name=""/>
        <dsp:cNvSpPr/>
      </dsp:nvSpPr>
      <dsp:spPr>
        <a:xfrm>
          <a:off x="5006536" y="265167"/>
          <a:ext cx="1475376" cy="793213"/>
        </a:xfrm>
        <a:prstGeom prst="rect">
          <a:avLst/>
        </a:prstGeom>
        <a:noFill/>
        <a:ln>
          <a:noFill/>
        </a:ln>
        <a:effectLst/>
      </dsp:spPr>
      <dsp:style>
        <a:lnRef idx="0">
          <a:scrgbClr r="0" g="0" b="0"/>
        </a:lnRef>
        <a:fillRef idx="0">
          <a:scrgbClr r="0" g="0" b="0"/>
        </a:fillRef>
        <a:effectRef idx="0">
          <a:scrgbClr r="0" g="0" b="0"/>
        </a:effectRef>
        <a:fontRef idx="minor"/>
      </dsp:style>
    </dsp:sp>
    <dsp:sp modelId="{9FC62BEC-DE32-4BA8-91C2-FFCF0E88771B}">
      <dsp:nvSpPr>
        <dsp:cNvPr id="0" name=""/>
        <dsp:cNvSpPr/>
      </dsp:nvSpPr>
      <dsp:spPr>
        <a:xfrm rot="5400000">
          <a:off x="1833182" y="1218451"/>
          <a:ext cx="1322021" cy="1150159"/>
        </a:xfrm>
        <a:prstGeom prst="hexagon">
          <a:avLst>
            <a:gd name="adj" fmla="val 2500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GB" sz="1400" b="1" kern="1200" dirty="0" smtClean="0">
              <a:solidFill>
                <a:srgbClr val="FFFF00"/>
              </a:solidFill>
            </a:rPr>
            <a:t>Employ-</a:t>
          </a:r>
          <a:r>
            <a:rPr lang="en-GB" sz="1400" b="1" kern="1200" dirty="0" err="1" smtClean="0">
              <a:solidFill>
                <a:srgbClr val="FFFF00"/>
              </a:solidFill>
            </a:rPr>
            <a:t>ment</a:t>
          </a:r>
          <a:r>
            <a:rPr lang="en-GB" sz="1400" b="1" kern="1200" dirty="0" smtClean="0">
              <a:solidFill>
                <a:srgbClr val="FFFF00"/>
              </a:solidFill>
            </a:rPr>
            <a:t> relation-ship</a:t>
          </a:r>
          <a:endParaRPr lang="en-GB" sz="1400" b="1" kern="1200" dirty="0">
            <a:solidFill>
              <a:srgbClr val="FFFF00"/>
            </a:solidFill>
          </a:endParaRPr>
        </a:p>
      </dsp:txBody>
      <dsp:txXfrm rot="-5400000">
        <a:off x="2098346" y="1338535"/>
        <a:ext cx="791693" cy="909991"/>
      </dsp:txXfrm>
    </dsp:sp>
    <dsp:sp modelId="{3D0BC996-83FE-4826-88D9-52F6717BD8D3}">
      <dsp:nvSpPr>
        <dsp:cNvPr id="0" name=""/>
        <dsp:cNvSpPr/>
      </dsp:nvSpPr>
      <dsp:spPr>
        <a:xfrm rot="5400000">
          <a:off x="3112079" y="1208826"/>
          <a:ext cx="1322021" cy="1150159"/>
        </a:xfrm>
        <a:prstGeom prst="hexagon">
          <a:avLst>
            <a:gd name="adj" fmla="val 2500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0" smtClean="0">
              <a:solidFill>
                <a:srgbClr val="FFFF00"/>
              </a:solidFill>
            </a:rPr>
            <a:t>Labour </a:t>
          </a:r>
          <a:r>
            <a:rPr lang="en-GB" sz="1400" b="1" kern="1200" dirty="0" err="1" smtClean="0">
              <a:solidFill>
                <a:srgbClr val="FFFF00"/>
              </a:solidFill>
            </a:rPr>
            <a:t>cont-racts</a:t>
          </a:r>
          <a:endParaRPr lang="en-GB" sz="1400" b="1" kern="1200" dirty="0">
            <a:solidFill>
              <a:srgbClr val="FFFF00"/>
            </a:solidFill>
          </a:endParaRPr>
        </a:p>
      </dsp:txBody>
      <dsp:txXfrm rot="-5400000">
        <a:off x="3377243" y="1328910"/>
        <a:ext cx="791693" cy="909991"/>
      </dsp:txXfrm>
    </dsp:sp>
    <dsp:sp modelId="{6CF08D1A-FEDE-4FF9-9DC1-CDC7B6489408}">
      <dsp:nvSpPr>
        <dsp:cNvPr id="0" name=""/>
        <dsp:cNvSpPr/>
      </dsp:nvSpPr>
      <dsp:spPr>
        <a:xfrm>
          <a:off x="1722634" y="1387299"/>
          <a:ext cx="1427783" cy="793213"/>
        </a:xfrm>
        <a:prstGeom prst="rect">
          <a:avLst/>
        </a:prstGeom>
        <a:noFill/>
        <a:ln>
          <a:noFill/>
        </a:ln>
        <a:effectLst/>
      </dsp:spPr>
      <dsp:style>
        <a:lnRef idx="0">
          <a:scrgbClr r="0" g="0" b="0"/>
        </a:lnRef>
        <a:fillRef idx="0">
          <a:scrgbClr r="0" g="0" b="0"/>
        </a:fillRef>
        <a:effectRef idx="0">
          <a:scrgbClr r="0" g="0" b="0"/>
        </a:effectRef>
        <a:fontRef idx="minor"/>
      </dsp:style>
    </dsp:sp>
    <dsp:sp modelId="{02D23E44-105F-44B5-BEEC-3B9BB768765A}">
      <dsp:nvSpPr>
        <dsp:cNvPr id="0" name=""/>
        <dsp:cNvSpPr/>
      </dsp:nvSpPr>
      <dsp:spPr>
        <a:xfrm rot="5400000">
          <a:off x="4354251" y="1208826"/>
          <a:ext cx="1322021" cy="1150159"/>
        </a:xfrm>
        <a:prstGeom prst="hexagon">
          <a:avLst>
            <a:gd name="adj" fmla="val 2500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GB" sz="1400" b="1" kern="1200" dirty="0" smtClean="0">
              <a:solidFill>
                <a:srgbClr val="FFFF00"/>
              </a:solidFill>
            </a:rPr>
            <a:t>Working time</a:t>
          </a:r>
          <a:endParaRPr lang="en-GB" sz="1400" b="1" kern="1200" dirty="0">
            <a:solidFill>
              <a:srgbClr val="FFFF00"/>
            </a:solidFill>
          </a:endParaRPr>
        </a:p>
      </dsp:txBody>
      <dsp:txXfrm rot="-5400000">
        <a:off x="4619415" y="1328910"/>
        <a:ext cx="791693" cy="909991"/>
      </dsp:txXfrm>
    </dsp:sp>
    <dsp:sp modelId="{3029EB10-12CE-4803-B3B2-E8FDE6995196}">
      <dsp:nvSpPr>
        <dsp:cNvPr id="0" name=""/>
        <dsp:cNvSpPr/>
      </dsp:nvSpPr>
      <dsp:spPr>
        <a:xfrm rot="5400000">
          <a:off x="3735545" y="2330958"/>
          <a:ext cx="1322021" cy="1150159"/>
        </a:xfrm>
        <a:prstGeom prst="hexagon">
          <a:avLst>
            <a:gd name="adj" fmla="val 2500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b="1" kern="1200" dirty="0" smtClean="0">
              <a:solidFill>
                <a:srgbClr val="FFFF00"/>
              </a:solidFill>
            </a:rPr>
            <a:t>OSH</a:t>
          </a:r>
          <a:endParaRPr lang="en-GB" sz="1200" b="1" kern="1200" dirty="0">
            <a:solidFill>
              <a:srgbClr val="FFFF00"/>
            </a:solidFill>
          </a:endParaRPr>
        </a:p>
      </dsp:txBody>
      <dsp:txXfrm rot="-5400000">
        <a:off x="4000709" y="2451042"/>
        <a:ext cx="791693" cy="909991"/>
      </dsp:txXfrm>
    </dsp:sp>
    <dsp:sp modelId="{9C0CC741-0D8E-4B4D-99FA-8132FF483617}">
      <dsp:nvSpPr>
        <dsp:cNvPr id="0" name=""/>
        <dsp:cNvSpPr/>
      </dsp:nvSpPr>
      <dsp:spPr>
        <a:xfrm>
          <a:off x="5006536" y="2509431"/>
          <a:ext cx="1475376" cy="793213"/>
        </a:xfrm>
        <a:prstGeom prst="rect">
          <a:avLst/>
        </a:prstGeom>
        <a:noFill/>
        <a:ln>
          <a:noFill/>
        </a:ln>
        <a:effectLst/>
      </dsp:spPr>
      <dsp:style>
        <a:lnRef idx="0">
          <a:scrgbClr r="0" g="0" b="0"/>
        </a:lnRef>
        <a:fillRef idx="0">
          <a:scrgbClr r="0" g="0" b="0"/>
        </a:fillRef>
        <a:effectRef idx="0">
          <a:scrgbClr r="0" g="0" b="0"/>
        </a:effectRef>
        <a:fontRef idx="minor"/>
      </dsp:style>
    </dsp:sp>
    <dsp:sp modelId="{789367B0-CC7D-49C8-AF87-2784B4BF3B8D}">
      <dsp:nvSpPr>
        <dsp:cNvPr id="0" name=""/>
        <dsp:cNvSpPr/>
      </dsp:nvSpPr>
      <dsp:spPr>
        <a:xfrm rot="5400000">
          <a:off x="2493373" y="2330958"/>
          <a:ext cx="1322021" cy="1150159"/>
        </a:xfrm>
        <a:prstGeom prst="hexagon">
          <a:avLst>
            <a:gd name="adj" fmla="val 2500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GB" sz="1400" b="1" kern="1200" dirty="0" smtClean="0">
              <a:solidFill>
                <a:srgbClr val="FFFF00"/>
              </a:solidFill>
            </a:rPr>
            <a:t>Wages</a:t>
          </a:r>
          <a:endParaRPr lang="en-GB" sz="1400" b="1" kern="1200" dirty="0">
            <a:solidFill>
              <a:srgbClr val="FFFF00"/>
            </a:solidFill>
          </a:endParaRPr>
        </a:p>
      </dsp:txBody>
      <dsp:txXfrm rot="-5400000">
        <a:off x="2758537" y="2451042"/>
        <a:ext cx="791693" cy="909991"/>
      </dsp:txXfrm>
    </dsp:sp>
    <dsp:sp modelId="{44D86DDD-3CF1-474C-9798-38E7A222D848}">
      <dsp:nvSpPr>
        <dsp:cNvPr id="0" name=""/>
        <dsp:cNvSpPr/>
      </dsp:nvSpPr>
      <dsp:spPr>
        <a:xfrm rot="5400000">
          <a:off x="3112079" y="3453091"/>
          <a:ext cx="1322021" cy="1150159"/>
        </a:xfrm>
        <a:prstGeom prst="hexagon">
          <a:avLst>
            <a:gd name="adj" fmla="val 2500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0" err="1" smtClean="0">
              <a:solidFill>
                <a:srgbClr val="FFFF00"/>
              </a:solidFill>
            </a:rPr>
            <a:t>Unemp-loyment</a:t>
          </a:r>
          <a:r>
            <a:rPr lang="en-GB" sz="1400" b="1" kern="1200" dirty="0" smtClean="0">
              <a:solidFill>
                <a:srgbClr val="FFFF00"/>
              </a:solidFill>
            </a:rPr>
            <a:t> benefits</a:t>
          </a:r>
          <a:endParaRPr lang="en-GB" sz="1400" b="1" kern="1200" dirty="0">
            <a:solidFill>
              <a:srgbClr val="FFFF00"/>
            </a:solidFill>
          </a:endParaRPr>
        </a:p>
      </dsp:txBody>
      <dsp:txXfrm rot="-5400000">
        <a:off x="3377243" y="3573175"/>
        <a:ext cx="791693" cy="909991"/>
      </dsp:txXfrm>
    </dsp:sp>
    <dsp:sp modelId="{41EA5809-BC24-4D87-977E-D192ACA8E502}">
      <dsp:nvSpPr>
        <dsp:cNvPr id="0" name=""/>
        <dsp:cNvSpPr/>
      </dsp:nvSpPr>
      <dsp:spPr>
        <a:xfrm>
          <a:off x="1722634" y="3631564"/>
          <a:ext cx="1427783" cy="7932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r" defTabSz="622300">
            <a:lnSpc>
              <a:spcPct val="90000"/>
            </a:lnSpc>
            <a:spcBef>
              <a:spcPct val="0"/>
            </a:spcBef>
            <a:spcAft>
              <a:spcPct val="35000"/>
            </a:spcAft>
          </a:pPr>
          <a:endParaRPr lang="en-GB" sz="1400" kern="1200"/>
        </a:p>
      </dsp:txBody>
      <dsp:txXfrm>
        <a:off x="1722634" y="3631564"/>
        <a:ext cx="1427783" cy="793213"/>
      </dsp:txXfrm>
    </dsp:sp>
    <dsp:sp modelId="{11E8ABB4-EF7B-426F-8DCF-FC77A01DB6EB}">
      <dsp:nvSpPr>
        <dsp:cNvPr id="0" name=""/>
        <dsp:cNvSpPr/>
      </dsp:nvSpPr>
      <dsp:spPr>
        <a:xfrm rot="5400000">
          <a:off x="4354251" y="3453091"/>
          <a:ext cx="1322021" cy="1150159"/>
        </a:xfrm>
        <a:prstGeom prst="hexagon">
          <a:avLst>
            <a:gd name="adj" fmla="val 2500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GB" sz="1400" b="1" kern="1200" dirty="0" smtClean="0">
              <a:solidFill>
                <a:srgbClr val="FFFF00"/>
              </a:solidFill>
            </a:rPr>
            <a:t>Labour taxes</a:t>
          </a:r>
          <a:endParaRPr lang="en-GB" sz="1400" b="1" kern="1200" dirty="0">
            <a:solidFill>
              <a:srgbClr val="FFFF00"/>
            </a:solidFill>
          </a:endParaRPr>
        </a:p>
      </dsp:txBody>
      <dsp:txXfrm rot="-5400000">
        <a:off x="4619415" y="3573175"/>
        <a:ext cx="791693" cy="909991"/>
      </dsp:txXfrm>
    </dsp:sp>
    <dsp:sp modelId="{3246F065-9321-4F84-BB14-27E1B43CA423}">
      <dsp:nvSpPr>
        <dsp:cNvPr id="0" name=""/>
        <dsp:cNvSpPr/>
      </dsp:nvSpPr>
      <dsp:spPr>
        <a:xfrm rot="5400000">
          <a:off x="1849284" y="3479941"/>
          <a:ext cx="1322021" cy="1150159"/>
        </a:xfrm>
        <a:prstGeom prst="hexagon">
          <a:avLst>
            <a:gd name="adj" fmla="val 2500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0" smtClean="0">
              <a:solidFill>
                <a:srgbClr val="FFFF00"/>
              </a:solidFill>
            </a:rPr>
            <a:t>ALMP</a:t>
          </a:r>
          <a:endParaRPr lang="en-GB" sz="1400" b="1" kern="1200" dirty="0">
            <a:solidFill>
              <a:srgbClr val="FFFF00"/>
            </a:solidFill>
          </a:endParaRPr>
        </a:p>
      </dsp:txBody>
      <dsp:txXfrm rot="-5400000">
        <a:off x="2114448" y="3600025"/>
        <a:ext cx="791693" cy="909991"/>
      </dsp:txXfrm>
    </dsp:sp>
    <dsp:sp modelId="{11EF3598-8D50-4307-BD5C-E690B1C5A6DE}">
      <dsp:nvSpPr>
        <dsp:cNvPr id="0" name=""/>
        <dsp:cNvSpPr/>
      </dsp:nvSpPr>
      <dsp:spPr>
        <a:xfrm>
          <a:off x="5006536" y="4753696"/>
          <a:ext cx="1475376" cy="793213"/>
        </a:xfrm>
        <a:prstGeom prst="rect">
          <a:avLst/>
        </a:prstGeom>
        <a:noFill/>
        <a:ln>
          <a:noFill/>
        </a:ln>
        <a:effectLst/>
      </dsp:spPr>
      <dsp:style>
        <a:lnRef idx="0">
          <a:scrgbClr r="0" g="0" b="0"/>
        </a:lnRef>
        <a:fillRef idx="0">
          <a:scrgbClr r="0" g="0" b="0"/>
        </a:fillRef>
        <a:effectRef idx="0">
          <a:scrgbClr r="0" g="0" b="0"/>
        </a:effectRef>
        <a:fontRef idx="minor"/>
      </dsp:style>
    </dsp:sp>
    <dsp:sp modelId="{DA720DFA-DC6A-4575-A48E-BCDA7DE8E8FB}">
      <dsp:nvSpPr>
        <dsp:cNvPr id="0" name=""/>
        <dsp:cNvSpPr/>
      </dsp:nvSpPr>
      <dsp:spPr>
        <a:xfrm rot="5400000">
          <a:off x="1235869" y="2343148"/>
          <a:ext cx="1322021" cy="1150159"/>
        </a:xfrm>
        <a:prstGeom prst="hexagon">
          <a:avLst>
            <a:gd name="adj" fmla="val 2500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GB" sz="1400" b="1" kern="1200" dirty="0" smtClean="0">
              <a:solidFill>
                <a:srgbClr val="FFFF00"/>
              </a:solidFill>
            </a:rPr>
            <a:t>EPL (contract </a:t>
          </a:r>
          <a:r>
            <a:rPr lang="en-GB" sz="1400" b="1" kern="1200" dirty="0" err="1" smtClean="0">
              <a:solidFill>
                <a:srgbClr val="FFFF00"/>
              </a:solidFill>
            </a:rPr>
            <a:t>termina-tion</a:t>
          </a:r>
          <a:r>
            <a:rPr lang="en-GB" sz="1400" b="1" kern="1200" dirty="0" smtClean="0">
              <a:solidFill>
                <a:srgbClr val="FFFF00"/>
              </a:solidFill>
            </a:rPr>
            <a:t>)</a:t>
          </a:r>
          <a:endParaRPr lang="en-GB" sz="1400" b="1" kern="1200" dirty="0">
            <a:solidFill>
              <a:srgbClr val="FFFF00"/>
            </a:solidFill>
          </a:endParaRPr>
        </a:p>
      </dsp:txBody>
      <dsp:txXfrm rot="-5400000">
        <a:off x="1501033" y="2463232"/>
        <a:ext cx="791693" cy="9099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47F6A3-8C5D-4F12-B8AB-F77BD9D54ADB}">
      <dsp:nvSpPr>
        <dsp:cNvPr id="0" name=""/>
        <dsp:cNvSpPr/>
      </dsp:nvSpPr>
      <dsp:spPr>
        <a:xfrm rot="5400000">
          <a:off x="4935954" y="2334488"/>
          <a:ext cx="1322021" cy="1150159"/>
        </a:xfrm>
        <a:prstGeom prst="hexagon">
          <a:avLst>
            <a:gd name="adj" fmla="val 2500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0" smtClean="0">
              <a:solidFill>
                <a:srgbClr val="FFFF00"/>
              </a:solidFill>
            </a:rPr>
            <a:t>Social security</a:t>
          </a:r>
          <a:endParaRPr lang="en-GB" sz="1400" b="1" kern="1200" dirty="0">
            <a:solidFill>
              <a:srgbClr val="FFFF00"/>
            </a:solidFill>
          </a:endParaRPr>
        </a:p>
      </dsp:txBody>
      <dsp:txXfrm rot="-5400000">
        <a:off x="5201118" y="2454572"/>
        <a:ext cx="791693" cy="909991"/>
      </dsp:txXfrm>
    </dsp:sp>
    <dsp:sp modelId="{467FD923-285E-416F-813E-3E35AD23D48D}">
      <dsp:nvSpPr>
        <dsp:cNvPr id="0" name=""/>
        <dsp:cNvSpPr/>
      </dsp:nvSpPr>
      <dsp:spPr>
        <a:xfrm>
          <a:off x="5006536" y="265167"/>
          <a:ext cx="1475376" cy="793213"/>
        </a:xfrm>
        <a:prstGeom prst="rect">
          <a:avLst/>
        </a:prstGeom>
        <a:noFill/>
        <a:ln>
          <a:noFill/>
        </a:ln>
        <a:effectLst/>
      </dsp:spPr>
      <dsp:style>
        <a:lnRef idx="0">
          <a:scrgbClr r="0" g="0" b="0"/>
        </a:lnRef>
        <a:fillRef idx="0">
          <a:scrgbClr r="0" g="0" b="0"/>
        </a:fillRef>
        <a:effectRef idx="0">
          <a:scrgbClr r="0" g="0" b="0"/>
        </a:effectRef>
        <a:fontRef idx="minor"/>
      </dsp:style>
    </dsp:sp>
    <dsp:sp modelId="{9FC62BEC-DE32-4BA8-91C2-FFCF0E88771B}">
      <dsp:nvSpPr>
        <dsp:cNvPr id="0" name=""/>
        <dsp:cNvSpPr/>
      </dsp:nvSpPr>
      <dsp:spPr>
        <a:xfrm rot="5400000">
          <a:off x="1833182" y="1218451"/>
          <a:ext cx="1322021" cy="1150159"/>
        </a:xfrm>
        <a:prstGeom prst="hexagon">
          <a:avLst>
            <a:gd name="adj" fmla="val 2500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GB" sz="1400" b="1" kern="1200" dirty="0" smtClean="0">
              <a:solidFill>
                <a:srgbClr val="FFFF00"/>
              </a:solidFill>
            </a:rPr>
            <a:t>Employ-</a:t>
          </a:r>
          <a:r>
            <a:rPr lang="en-GB" sz="1400" b="1" kern="1200" dirty="0" err="1" smtClean="0">
              <a:solidFill>
                <a:srgbClr val="FFFF00"/>
              </a:solidFill>
            </a:rPr>
            <a:t>ment</a:t>
          </a:r>
          <a:r>
            <a:rPr lang="en-GB" sz="1400" b="1" kern="1200" dirty="0" smtClean="0">
              <a:solidFill>
                <a:srgbClr val="FFFF00"/>
              </a:solidFill>
            </a:rPr>
            <a:t> relation-ship</a:t>
          </a:r>
          <a:endParaRPr lang="en-GB" sz="1400" b="1" kern="1200" dirty="0">
            <a:solidFill>
              <a:srgbClr val="FFFF00"/>
            </a:solidFill>
          </a:endParaRPr>
        </a:p>
      </dsp:txBody>
      <dsp:txXfrm rot="-5400000">
        <a:off x="2098346" y="1338535"/>
        <a:ext cx="791693" cy="909991"/>
      </dsp:txXfrm>
    </dsp:sp>
    <dsp:sp modelId="{3D0BC996-83FE-4826-88D9-52F6717BD8D3}">
      <dsp:nvSpPr>
        <dsp:cNvPr id="0" name=""/>
        <dsp:cNvSpPr/>
      </dsp:nvSpPr>
      <dsp:spPr>
        <a:xfrm rot="5400000">
          <a:off x="3112079" y="1208826"/>
          <a:ext cx="1322021" cy="1150159"/>
        </a:xfrm>
        <a:prstGeom prst="hexagon">
          <a:avLst>
            <a:gd name="adj" fmla="val 2500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0" smtClean="0">
              <a:solidFill>
                <a:srgbClr val="FFFF00"/>
              </a:solidFill>
            </a:rPr>
            <a:t>Labour </a:t>
          </a:r>
          <a:r>
            <a:rPr lang="en-GB" sz="1400" b="1" kern="1200" dirty="0" err="1" smtClean="0">
              <a:solidFill>
                <a:srgbClr val="FFFF00"/>
              </a:solidFill>
            </a:rPr>
            <a:t>cont-racts</a:t>
          </a:r>
          <a:endParaRPr lang="en-GB" sz="1400" b="1" kern="1200" dirty="0">
            <a:solidFill>
              <a:srgbClr val="FFFF00"/>
            </a:solidFill>
          </a:endParaRPr>
        </a:p>
      </dsp:txBody>
      <dsp:txXfrm rot="-5400000">
        <a:off x="3377243" y="1328910"/>
        <a:ext cx="791693" cy="909991"/>
      </dsp:txXfrm>
    </dsp:sp>
    <dsp:sp modelId="{6CF08D1A-FEDE-4FF9-9DC1-CDC7B6489408}">
      <dsp:nvSpPr>
        <dsp:cNvPr id="0" name=""/>
        <dsp:cNvSpPr/>
      </dsp:nvSpPr>
      <dsp:spPr>
        <a:xfrm>
          <a:off x="1722634" y="1387299"/>
          <a:ext cx="1427783" cy="793213"/>
        </a:xfrm>
        <a:prstGeom prst="rect">
          <a:avLst/>
        </a:prstGeom>
        <a:noFill/>
        <a:ln>
          <a:noFill/>
        </a:ln>
        <a:effectLst/>
      </dsp:spPr>
      <dsp:style>
        <a:lnRef idx="0">
          <a:scrgbClr r="0" g="0" b="0"/>
        </a:lnRef>
        <a:fillRef idx="0">
          <a:scrgbClr r="0" g="0" b="0"/>
        </a:fillRef>
        <a:effectRef idx="0">
          <a:scrgbClr r="0" g="0" b="0"/>
        </a:effectRef>
        <a:fontRef idx="minor"/>
      </dsp:style>
    </dsp:sp>
    <dsp:sp modelId="{02D23E44-105F-44B5-BEEC-3B9BB768765A}">
      <dsp:nvSpPr>
        <dsp:cNvPr id="0" name=""/>
        <dsp:cNvSpPr/>
      </dsp:nvSpPr>
      <dsp:spPr>
        <a:xfrm rot="5400000">
          <a:off x="4354251" y="1208826"/>
          <a:ext cx="1322021" cy="1150159"/>
        </a:xfrm>
        <a:prstGeom prst="hexagon">
          <a:avLst>
            <a:gd name="adj" fmla="val 2500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GB" sz="1400" b="1" kern="1200" dirty="0" smtClean="0">
              <a:solidFill>
                <a:srgbClr val="FFFF00"/>
              </a:solidFill>
            </a:rPr>
            <a:t>Working time</a:t>
          </a:r>
          <a:endParaRPr lang="en-GB" sz="1400" b="1" kern="1200" dirty="0">
            <a:solidFill>
              <a:srgbClr val="FFFF00"/>
            </a:solidFill>
          </a:endParaRPr>
        </a:p>
      </dsp:txBody>
      <dsp:txXfrm rot="-5400000">
        <a:off x="4619415" y="1328910"/>
        <a:ext cx="791693" cy="909991"/>
      </dsp:txXfrm>
    </dsp:sp>
    <dsp:sp modelId="{3029EB10-12CE-4803-B3B2-E8FDE6995196}">
      <dsp:nvSpPr>
        <dsp:cNvPr id="0" name=""/>
        <dsp:cNvSpPr/>
      </dsp:nvSpPr>
      <dsp:spPr>
        <a:xfrm rot="5400000">
          <a:off x="3735545" y="2330958"/>
          <a:ext cx="1322021" cy="1150159"/>
        </a:xfrm>
        <a:prstGeom prst="hexagon">
          <a:avLst>
            <a:gd name="adj" fmla="val 2500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b="1" kern="1200" dirty="0" smtClean="0">
              <a:solidFill>
                <a:srgbClr val="FFFF00"/>
              </a:solidFill>
            </a:rPr>
            <a:t>OSH</a:t>
          </a:r>
          <a:endParaRPr lang="en-GB" sz="1200" b="1" kern="1200" dirty="0">
            <a:solidFill>
              <a:srgbClr val="FFFF00"/>
            </a:solidFill>
          </a:endParaRPr>
        </a:p>
      </dsp:txBody>
      <dsp:txXfrm rot="-5400000">
        <a:off x="4000709" y="2451042"/>
        <a:ext cx="791693" cy="909991"/>
      </dsp:txXfrm>
    </dsp:sp>
    <dsp:sp modelId="{9C0CC741-0D8E-4B4D-99FA-8132FF483617}">
      <dsp:nvSpPr>
        <dsp:cNvPr id="0" name=""/>
        <dsp:cNvSpPr/>
      </dsp:nvSpPr>
      <dsp:spPr>
        <a:xfrm>
          <a:off x="5006536" y="2509431"/>
          <a:ext cx="1475376" cy="793213"/>
        </a:xfrm>
        <a:prstGeom prst="rect">
          <a:avLst/>
        </a:prstGeom>
        <a:noFill/>
        <a:ln>
          <a:noFill/>
        </a:ln>
        <a:effectLst/>
      </dsp:spPr>
      <dsp:style>
        <a:lnRef idx="0">
          <a:scrgbClr r="0" g="0" b="0"/>
        </a:lnRef>
        <a:fillRef idx="0">
          <a:scrgbClr r="0" g="0" b="0"/>
        </a:fillRef>
        <a:effectRef idx="0">
          <a:scrgbClr r="0" g="0" b="0"/>
        </a:effectRef>
        <a:fontRef idx="minor"/>
      </dsp:style>
    </dsp:sp>
    <dsp:sp modelId="{789367B0-CC7D-49C8-AF87-2784B4BF3B8D}">
      <dsp:nvSpPr>
        <dsp:cNvPr id="0" name=""/>
        <dsp:cNvSpPr/>
      </dsp:nvSpPr>
      <dsp:spPr>
        <a:xfrm rot="5400000">
          <a:off x="2493373" y="2330958"/>
          <a:ext cx="1322021" cy="1150159"/>
        </a:xfrm>
        <a:prstGeom prst="hexagon">
          <a:avLst>
            <a:gd name="adj" fmla="val 2500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GB" sz="1400" b="1" kern="1200" dirty="0" smtClean="0">
              <a:solidFill>
                <a:srgbClr val="FFFF00"/>
              </a:solidFill>
            </a:rPr>
            <a:t>Wages</a:t>
          </a:r>
          <a:endParaRPr lang="en-GB" sz="1400" b="1" kern="1200" dirty="0">
            <a:solidFill>
              <a:srgbClr val="FFFF00"/>
            </a:solidFill>
          </a:endParaRPr>
        </a:p>
      </dsp:txBody>
      <dsp:txXfrm rot="-5400000">
        <a:off x="2758537" y="2451042"/>
        <a:ext cx="791693" cy="909991"/>
      </dsp:txXfrm>
    </dsp:sp>
    <dsp:sp modelId="{44D86DDD-3CF1-474C-9798-38E7A222D848}">
      <dsp:nvSpPr>
        <dsp:cNvPr id="0" name=""/>
        <dsp:cNvSpPr/>
      </dsp:nvSpPr>
      <dsp:spPr>
        <a:xfrm rot="5400000">
          <a:off x="3112079" y="3453091"/>
          <a:ext cx="1322021" cy="1150159"/>
        </a:xfrm>
        <a:prstGeom prst="hexagon">
          <a:avLst>
            <a:gd name="adj" fmla="val 2500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0" err="1" smtClean="0">
              <a:solidFill>
                <a:srgbClr val="FFFF00"/>
              </a:solidFill>
            </a:rPr>
            <a:t>Unemp-loyment</a:t>
          </a:r>
          <a:r>
            <a:rPr lang="en-GB" sz="1400" b="1" kern="1200" dirty="0" smtClean="0">
              <a:solidFill>
                <a:srgbClr val="FFFF00"/>
              </a:solidFill>
            </a:rPr>
            <a:t> benefits</a:t>
          </a:r>
          <a:endParaRPr lang="en-GB" sz="1400" b="1" kern="1200" dirty="0">
            <a:solidFill>
              <a:srgbClr val="FFFF00"/>
            </a:solidFill>
          </a:endParaRPr>
        </a:p>
      </dsp:txBody>
      <dsp:txXfrm rot="-5400000">
        <a:off x="3377243" y="3573175"/>
        <a:ext cx="791693" cy="909991"/>
      </dsp:txXfrm>
    </dsp:sp>
    <dsp:sp modelId="{41EA5809-BC24-4D87-977E-D192ACA8E502}">
      <dsp:nvSpPr>
        <dsp:cNvPr id="0" name=""/>
        <dsp:cNvSpPr/>
      </dsp:nvSpPr>
      <dsp:spPr>
        <a:xfrm>
          <a:off x="1722634" y="3631564"/>
          <a:ext cx="1427783" cy="7932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r" defTabSz="622300">
            <a:lnSpc>
              <a:spcPct val="90000"/>
            </a:lnSpc>
            <a:spcBef>
              <a:spcPct val="0"/>
            </a:spcBef>
            <a:spcAft>
              <a:spcPct val="35000"/>
            </a:spcAft>
          </a:pPr>
          <a:endParaRPr lang="en-GB" sz="1400" kern="1200"/>
        </a:p>
      </dsp:txBody>
      <dsp:txXfrm>
        <a:off x="1722634" y="3631564"/>
        <a:ext cx="1427783" cy="793213"/>
      </dsp:txXfrm>
    </dsp:sp>
    <dsp:sp modelId="{11E8ABB4-EF7B-426F-8DCF-FC77A01DB6EB}">
      <dsp:nvSpPr>
        <dsp:cNvPr id="0" name=""/>
        <dsp:cNvSpPr/>
      </dsp:nvSpPr>
      <dsp:spPr>
        <a:xfrm rot="5400000">
          <a:off x="4354251" y="3453091"/>
          <a:ext cx="1322021" cy="1150159"/>
        </a:xfrm>
        <a:prstGeom prst="hexagon">
          <a:avLst>
            <a:gd name="adj" fmla="val 2500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GB" sz="1400" b="1" kern="1200" dirty="0" smtClean="0">
              <a:solidFill>
                <a:srgbClr val="FFFF00"/>
              </a:solidFill>
            </a:rPr>
            <a:t>Labour taxes</a:t>
          </a:r>
          <a:endParaRPr lang="en-GB" sz="1400" b="1" kern="1200" dirty="0">
            <a:solidFill>
              <a:srgbClr val="FFFF00"/>
            </a:solidFill>
          </a:endParaRPr>
        </a:p>
      </dsp:txBody>
      <dsp:txXfrm rot="-5400000">
        <a:off x="4619415" y="3573175"/>
        <a:ext cx="791693" cy="909991"/>
      </dsp:txXfrm>
    </dsp:sp>
    <dsp:sp modelId="{3246F065-9321-4F84-BB14-27E1B43CA423}">
      <dsp:nvSpPr>
        <dsp:cNvPr id="0" name=""/>
        <dsp:cNvSpPr/>
      </dsp:nvSpPr>
      <dsp:spPr>
        <a:xfrm rot="5400000">
          <a:off x="1849284" y="3479941"/>
          <a:ext cx="1322021" cy="1150159"/>
        </a:xfrm>
        <a:prstGeom prst="hexagon">
          <a:avLst>
            <a:gd name="adj" fmla="val 2500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0" smtClean="0">
              <a:solidFill>
                <a:srgbClr val="FFFF00"/>
              </a:solidFill>
            </a:rPr>
            <a:t>ALMP</a:t>
          </a:r>
          <a:endParaRPr lang="en-GB" sz="1400" b="1" kern="1200" dirty="0">
            <a:solidFill>
              <a:srgbClr val="FFFF00"/>
            </a:solidFill>
          </a:endParaRPr>
        </a:p>
      </dsp:txBody>
      <dsp:txXfrm rot="-5400000">
        <a:off x="2114448" y="3600025"/>
        <a:ext cx="791693" cy="909991"/>
      </dsp:txXfrm>
    </dsp:sp>
    <dsp:sp modelId="{11EF3598-8D50-4307-BD5C-E690B1C5A6DE}">
      <dsp:nvSpPr>
        <dsp:cNvPr id="0" name=""/>
        <dsp:cNvSpPr/>
      </dsp:nvSpPr>
      <dsp:spPr>
        <a:xfrm>
          <a:off x="5006536" y="4753696"/>
          <a:ext cx="1475376" cy="793213"/>
        </a:xfrm>
        <a:prstGeom prst="rect">
          <a:avLst/>
        </a:prstGeom>
        <a:noFill/>
        <a:ln>
          <a:noFill/>
        </a:ln>
        <a:effectLst/>
      </dsp:spPr>
      <dsp:style>
        <a:lnRef idx="0">
          <a:scrgbClr r="0" g="0" b="0"/>
        </a:lnRef>
        <a:fillRef idx="0">
          <a:scrgbClr r="0" g="0" b="0"/>
        </a:fillRef>
        <a:effectRef idx="0">
          <a:scrgbClr r="0" g="0" b="0"/>
        </a:effectRef>
        <a:fontRef idx="minor"/>
      </dsp:style>
    </dsp:sp>
    <dsp:sp modelId="{DA720DFA-DC6A-4575-A48E-BCDA7DE8E8FB}">
      <dsp:nvSpPr>
        <dsp:cNvPr id="0" name=""/>
        <dsp:cNvSpPr/>
      </dsp:nvSpPr>
      <dsp:spPr>
        <a:xfrm rot="5400000">
          <a:off x="1235869" y="2343148"/>
          <a:ext cx="1322021" cy="1150159"/>
        </a:xfrm>
        <a:prstGeom prst="hexagon">
          <a:avLst>
            <a:gd name="adj" fmla="val 2500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GB" sz="1400" b="1" kern="1200" dirty="0" smtClean="0">
              <a:solidFill>
                <a:srgbClr val="FF0000"/>
              </a:solidFill>
            </a:rPr>
            <a:t>EPL (contract </a:t>
          </a:r>
          <a:r>
            <a:rPr lang="en-GB" sz="1400" b="1" kern="1200" dirty="0" err="1" smtClean="0">
              <a:solidFill>
                <a:srgbClr val="FF0000"/>
              </a:solidFill>
            </a:rPr>
            <a:t>termina-tion</a:t>
          </a:r>
          <a:r>
            <a:rPr lang="en-GB" sz="1400" b="1" kern="1200" dirty="0" smtClean="0">
              <a:solidFill>
                <a:srgbClr val="FF0000"/>
              </a:solidFill>
            </a:rPr>
            <a:t>)</a:t>
          </a:r>
          <a:endParaRPr lang="en-GB" sz="1400" b="1" kern="1200" dirty="0">
            <a:solidFill>
              <a:srgbClr val="FF0000"/>
            </a:solidFill>
          </a:endParaRPr>
        </a:p>
      </dsp:txBody>
      <dsp:txXfrm rot="-5400000">
        <a:off x="1501033" y="2463232"/>
        <a:ext cx="791693" cy="90999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47F6A3-8C5D-4F12-B8AB-F77BD9D54ADB}">
      <dsp:nvSpPr>
        <dsp:cNvPr id="0" name=""/>
        <dsp:cNvSpPr/>
      </dsp:nvSpPr>
      <dsp:spPr>
        <a:xfrm rot="5400000">
          <a:off x="4935954" y="2334488"/>
          <a:ext cx="1322021" cy="1150159"/>
        </a:xfrm>
        <a:prstGeom prst="hexagon">
          <a:avLst>
            <a:gd name="adj" fmla="val 2500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0" smtClean="0">
              <a:solidFill>
                <a:srgbClr val="FFFF00"/>
              </a:solidFill>
            </a:rPr>
            <a:t>Social security</a:t>
          </a:r>
          <a:endParaRPr lang="en-GB" sz="1400" b="1" kern="1200" dirty="0">
            <a:solidFill>
              <a:srgbClr val="FFFF00"/>
            </a:solidFill>
          </a:endParaRPr>
        </a:p>
      </dsp:txBody>
      <dsp:txXfrm rot="-5400000">
        <a:off x="5201118" y="2454572"/>
        <a:ext cx="791693" cy="909991"/>
      </dsp:txXfrm>
    </dsp:sp>
    <dsp:sp modelId="{467FD923-285E-416F-813E-3E35AD23D48D}">
      <dsp:nvSpPr>
        <dsp:cNvPr id="0" name=""/>
        <dsp:cNvSpPr/>
      </dsp:nvSpPr>
      <dsp:spPr>
        <a:xfrm>
          <a:off x="5006536" y="265167"/>
          <a:ext cx="1475376" cy="793213"/>
        </a:xfrm>
        <a:prstGeom prst="rect">
          <a:avLst/>
        </a:prstGeom>
        <a:noFill/>
        <a:ln>
          <a:noFill/>
        </a:ln>
        <a:effectLst/>
      </dsp:spPr>
      <dsp:style>
        <a:lnRef idx="0">
          <a:scrgbClr r="0" g="0" b="0"/>
        </a:lnRef>
        <a:fillRef idx="0">
          <a:scrgbClr r="0" g="0" b="0"/>
        </a:fillRef>
        <a:effectRef idx="0">
          <a:scrgbClr r="0" g="0" b="0"/>
        </a:effectRef>
        <a:fontRef idx="minor"/>
      </dsp:style>
    </dsp:sp>
    <dsp:sp modelId="{9FC62BEC-DE32-4BA8-91C2-FFCF0E88771B}">
      <dsp:nvSpPr>
        <dsp:cNvPr id="0" name=""/>
        <dsp:cNvSpPr/>
      </dsp:nvSpPr>
      <dsp:spPr>
        <a:xfrm rot="5400000">
          <a:off x="1833182" y="1218451"/>
          <a:ext cx="1322021" cy="1150159"/>
        </a:xfrm>
        <a:prstGeom prst="hexagon">
          <a:avLst>
            <a:gd name="adj" fmla="val 2500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GB" sz="1400" b="1" kern="1200" dirty="0" smtClean="0">
              <a:solidFill>
                <a:srgbClr val="FFFF00"/>
              </a:solidFill>
            </a:rPr>
            <a:t>Employ-</a:t>
          </a:r>
          <a:r>
            <a:rPr lang="en-GB" sz="1400" b="1" kern="1200" dirty="0" err="1" smtClean="0">
              <a:solidFill>
                <a:srgbClr val="FFFF00"/>
              </a:solidFill>
            </a:rPr>
            <a:t>ment</a:t>
          </a:r>
          <a:r>
            <a:rPr lang="en-GB" sz="1400" b="1" kern="1200" dirty="0" smtClean="0">
              <a:solidFill>
                <a:srgbClr val="FFFF00"/>
              </a:solidFill>
            </a:rPr>
            <a:t> relation-ship</a:t>
          </a:r>
          <a:endParaRPr lang="en-GB" sz="1400" b="1" kern="1200" dirty="0">
            <a:solidFill>
              <a:srgbClr val="FFFF00"/>
            </a:solidFill>
          </a:endParaRPr>
        </a:p>
      </dsp:txBody>
      <dsp:txXfrm rot="-5400000">
        <a:off x="2098346" y="1338535"/>
        <a:ext cx="791693" cy="909991"/>
      </dsp:txXfrm>
    </dsp:sp>
    <dsp:sp modelId="{3D0BC996-83FE-4826-88D9-52F6717BD8D3}">
      <dsp:nvSpPr>
        <dsp:cNvPr id="0" name=""/>
        <dsp:cNvSpPr/>
      </dsp:nvSpPr>
      <dsp:spPr>
        <a:xfrm rot="5400000">
          <a:off x="3112079" y="1208826"/>
          <a:ext cx="1322021" cy="1150159"/>
        </a:xfrm>
        <a:prstGeom prst="hexagon">
          <a:avLst>
            <a:gd name="adj" fmla="val 2500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0" smtClean="0">
              <a:solidFill>
                <a:srgbClr val="FFFF00"/>
              </a:solidFill>
            </a:rPr>
            <a:t>Labour </a:t>
          </a:r>
          <a:r>
            <a:rPr lang="en-GB" sz="1400" b="1" kern="1200" dirty="0" err="1" smtClean="0">
              <a:solidFill>
                <a:srgbClr val="FFFF00"/>
              </a:solidFill>
            </a:rPr>
            <a:t>cont-racts</a:t>
          </a:r>
          <a:endParaRPr lang="en-GB" sz="1400" b="1" kern="1200" dirty="0">
            <a:solidFill>
              <a:srgbClr val="FFFF00"/>
            </a:solidFill>
          </a:endParaRPr>
        </a:p>
      </dsp:txBody>
      <dsp:txXfrm rot="-5400000">
        <a:off x="3377243" y="1328910"/>
        <a:ext cx="791693" cy="909991"/>
      </dsp:txXfrm>
    </dsp:sp>
    <dsp:sp modelId="{6CF08D1A-FEDE-4FF9-9DC1-CDC7B6489408}">
      <dsp:nvSpPr>
        <dsp:cNvPr id="0" name=""/>
        <dsp:cNvSpPr/>
      </dsp:nvSpPr>
      <dsp:spPr>
        <a:xfrm>
          <a:off x="1722634" y="1387299"/>
          <a:ext cx="1427783" cy="793213"/>
        </a:xfrm>
        <a:prstGeom prst="rect">
          <a:avLst/>
        </a:prstGeom>
        <a:noFill/>
        <a:ln>
          <a:noFill/>
        </a:ln>
        <a:effectLst/>
      </dsp:spPr>
      <dsp:style>
        <a:lnRef idx="0">
          <a:scrgbClr r="0" g="0" b="0"/>
        </a:lnRef>
        <a:fillRef idx="0">
          <a:scrgbClr r="0" g="0" b="0"/>
        </a:fillRef>
        <a:effectRef idx="0">
          <a:scrgbClr r="0" g="0" b="0"/>
        </a:effectRef>
        <a:fontRef idx="minor"/>
      </dsp:style>
    </dsp:sp>
    <dsp:sp modelId="{02D23E44-105F-44B5-BEEC-3B9BB768765A}">
      <dsp:nvSpPr>
        <dsp:cNvPr id="0" name=""/>
        <dsp:cNvSpPr/>
      </dsp:nvSpPr>
      <dsp:spPr>
        <a:xfrm rot="5400000">
          <a:off x="4354251" y="1208826"/>
          <a:ext cx="1322021" cy="1150159"/>
        </a:xfrm>
        <a:prstGeom prst="hexagon">
          <a:avLst>
            <a:gd name="adj" fmla="val 2500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GB" sz="1400" b="1" kern="1200" dirty="0" smtClean="0">
              <a:solidFill>
                <a:srgbClr val="FFFF00"/>
              </a:solidFill>
            </a:rPr>
            <a:t>Working time</a:t>
          </a:r>
          <a:endParaRPr lang="en-GB" sz="1400" b="1" kern="1200" dirty="0">
            <a:solidFill>
              <a:srgbClr val="FFFF00"/>
            </a:solidFill>
          </a:endParaRPr>
        </a:p>
      </dsp:txBody>
      <dsp:txXfrm rot="-5400000">
        <a:off x="4619415" y="1328910"/>
        <a:ext cx="791693" cy="909991"/>
      </dsp:txXfrm>
    </dsp:sp>
    <dsp:sp modelId="{3029EB10-12CE-4803-B3B2-E8FDE6995196}">
      <dsp:nvSpPr>
        <dsp:cNvPr id="0" name=""/>
        <dsp:cNvSpPr/>
      </dsp:nvSpPr>
      <dsp:spPr>
        <a:xfrm rot="5400000">
          <a:off x="3735545" y="2330958"/>
          <a:ext cx="1322021" cy="1150159"/>
        </a:xfrm>
        <a:prstGeom prst="hexagon">
          <a:avLst>
            <a:gd name="adj" fmla="val 2500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b="1" kern="1200" dirty="0" smtClean="0">
              <a:solidFill>
                <a:srgbClr val="FFFF00"/>
              </a:solidFill>
            </a:rPr>
            <a:t>OSH</a:t>
          </a:r>
          <a:endParaRPr lang="en-GB" sz="1200" b="1" kern="1200" dirty="0">
            <a:solidFill>
              <a:srgbClr val="FFFF00"/>
            </a:solidFill>
          </a:endParaRPr>
        </a:p>
      </dsp:txBody>
      <dsp:txXfrm rot="-5400000">
        <a:off x="4000709" y="2451042"/>
        <a:ext cx="791693" cy="909991"/>
      </dsp:txXfrm>
    </dsp:sp>
    <dsp:sp modelId="{9C0CC741-0D8E-4B4D-99FA-8132FF483617}">
      <dsp:nvSpPr>
        <dsp:cNvPr id="0" name=""/>
        <dsp:cNvSpPr/>
      </dsp:nvSpPr>
      <dsp:spPr>
        <a:xfrm>
          <a:off x="5006536" y="2509431"/>
          <a:ext cx="1475376" cy="793213"/>
        </a:xfrm>
        <a:prstGeom prst="rect">
          <a:avLst/>
        </a:prstGeom>
        <a:noFill/>
        <a:ln>
          <a:noFill/>
        </a:ln>
        <a:effectLst/>
      </dsp:spPr>
      <dsp:style>
        <a:lnRef idx="0">
          <a:scrgbClr r="0" g="0" b="0"/>
        </a:lnRef>
        <a:fillRef idx="0">
          <a:scrgbClr r="0" g="0" b="0"/>
        </a:fillRef>
        <a:effectRef idx="0">
          <a:scrgbClr r="0" g="0" b="0"/>
        </a:effectRef>
        <a:fontRef idx="minor"/>
      </dsp:style>
    </dsp:sp>
    <dsp:sp modelId="{789367B0-CC7D-49C8-AF87-2784B4BF3B8D}">
      <dsp:nvSpPr>
        <dsp:cNvPr id="0" name=""/>
        <dsp:cNvSpPr/>
      </dsp:nvSpPr>
      <dsp:spPr>
        <a:xfrm rot="5400000">
          <a:off x="2493373" y="2330958"/>
          <a:ext cx="1322021" cy="1150159"/>
        </a:xfrm>
        <a:prstGeom prst="hexagon">
          <a:avLst>
            <a:gd name="adj" fmla="val 2500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GB" sz="1400" b="1" kern="1200" dirty="0" smtClean="0">
              <a:solidFill>
                <a:srgbClr val="FFFF00"/>
              </a:solidFill>
            </a:rPr>
            <a:t>Wages</a:t>
          </a:r>
          <a:endParaRPr lang="en-GB" sz="1400" b="1" kern="1200" dirty="0">
            <a:solidFill>
              <a:srgbClr val="FFFF00"/>
            </a:solidFill>
          </a:endParaRPr>
        </a:p>
      </dsp:txBody>
      <dsp:txXfrm rot="-5400000">
        <a:off x="2758537" y="2451042"/>
        <a:ext cx="791693" cy="909991"/>
      </dsp:txXfrm>
    </dsp:sp>
    <dsp:sp modelId="{44D86DDD-3CF1-474C-9798-38E7A222D848}">
      <dsp:nvSpPr>
        <dsp:cNvPr id="0" name=""/>
        <dsp:cNvSpPr/>
      </dsp:nvSpPr>
      <dsp:spPr>
        <a:xfrm rot="5400000">
          <a:off x="3112079" y="3453091"/>
          <a:ext cx="1322021" cy="1150159"/>
        </a:xfrm>
        <a:prstGeom prst="hexagon">
          <a:avLst>
            <a:gd name="adj" fmla="val 2500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0" err="1" smtClean="0">
              <a:solidFill>
                <a:srgbClr val="FFFF00"/>
              </a:solidFill>
            </a:rPr>
            <a:t>Unemp-loyment</a:t>
          </a:r>
          <a:r>
            <a:rPr lang="en-GB" sz="1400" b="1" kern="1200" dirty="0" smtClean="0">
              <a:solidFill>
                <a:srgbClr val="FFFF00"/>
              </a:solidFill>
            </a:rPr>
            <a:t> benefits</a:t>
          </a:r>
          <a:endParaRPr lang="en-GB" sz="1400" b="1" kern="1200" dirty="0">
            <a:solidFill>
              <a:srgbClr val="FFFF00"/>
            </a:solidFill>
          </a:endParaRPr>
        </a:p>
      </dsp:txBody>
      <dsp:txXfrm rot="-5400000">
        <a:off x="3377243" y="3573175"/>
        <a:ext cx="791693" cy="909991"/>
      </dsp:txXfrm>
    </dsp:sp>
    <dsp:sp modelId="{41EA5809-BC24-4D87-977E-D192ACA8E502}">
      <dsp:nvSpPr>
        <dsp:cNvPr id="0" name=""/>
        <dsp:cNvSpPr/>
      </dsp:nvSpPr>
      <dsp:spPr>
        <a:xfrm>
          <a:off x="1722634" y="3631564"/>
          <a:ext cx="1427783" cy="7932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r" defTabSz="622300">
            <a:lnSpc>
              <a:spcPct val="90000"/>
            </a:lnSpc>
            <a:spcBef>
              <a:spcPct val="0"/>
            </a:spcBef>
            <a:spcAft>
              <a:spcPct val="35000"/>
            </a:spcAft>
          </a:pPr>
          <a:endParaRPr lang="en-GB" sz="1400" kern="1200"/>
        </a:p>
      </dsp:txBody>
      <dsp:txXfrm>
        <a:off x="1722634" y="3631564"/>
        <a:ext cx="1427783" cy="793213"/>
      </dsp:txXfrm>
    </dsp:sp>
    <dsp:sp modelId="{11E8ABB4-EF7B-426F-8DCF-FC77A01DB6EB}">
      <dsp:nvSpPr>
        <dsp:cNvPr id="0" name=""/>
        <dsp:cNvSpPr/>
      </dsp:nvSpPr>
      <dsp:spPr>
        <a:xfrm rot="5400000">
          <a:off x="4354251" y="3453091"/>
          <a:ext cx="1322021" cy="1150159"/>
        </a:xfrm>
        <a:prstGeom prst="hexagon">
          <a:avLst>
            <a:gd name="adj" fmla="val 2500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GB" sz="1400" b="1" kern="1200" dirty="0" smtClean="0">
              <a:solidFill>
                <a:srgbClr val="FFFF00"/>
              </a:solidFill>
            </a:rPr>
            <a:t>Labour taxes</a:t>
          </a:r>
          <a:endParaRPr lang="en-GB" sz="1400" b="1" kern="1200" dirty="0">
            <a:solidFill>
              <a:srgbClr val="FFFF00"/>
            </a:solidFill>
          </a:endParaRPr>
        </a:p>
      </dsp:txBody>
      <dsp:txXfrm rot="-5400000">
        <a:off x="4619415" y="3573175"/>
        <a:ext cx="791693" cy="909991"/>
      </dsp:txXfrm>
    </dsp:sp>
    <dsp:sp modelId="{3246F065-9321-4F84-BB14-27E1B43CA423}">
      <dsp:nvSpPr>
        <dsp:cNvPr id="0" name=""/>
        <dsp:cNvSpPr/>
      </dsp:nvSpPr>
      <dsp:spPr>
        <a:xfrm rot="5400000">
          <a:off x="1849284" y="3479941"/>
          <a:ext cx="1322021" cy="1150159"/>
        </a:xfrm>
        <a:prstGeom prst="hexagon">
          <a:avLst>
            <a:gd name="adj" fmla="val 2500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0" smtClean="0">
              <a:solidFill>
                <a:srgbClr val="FFFF00"/>
              </a:solidFill>
            </a:rPr>
            <a:t>ALMP</a:t>
          </a:r>
          <a:endParaRPr lang="en-GB" sz="1400" b="1" kern="1200" dirty="0">
            <a:solidFill>
              <a:srgbClr val="FFFF00"/>
            </a:solidFill>
          </a:endParaRPr>
        </a:p>
      </dsp:txBody>
      <dsp:txXfrm rot="-5400000">
        <a:off x="2114448" y="3600025"/>
        <a:ext cx="791693" cy="909991"/>
      </dsp:txXfrm>
    </dsp:sp>
    <dsp:sp modelId="{11EF3598-8D50-4307-BD5C-E690B1C5A6DE}">
      <dsp:nvSpPr>
        <dsp:cNvPr id="0" name=""/>
        <dsp:cNvSpPr/>
      </dsp:nvSpPr>
      <dsp:spPr>
        <a:xfrm>
          <a:off x="5006536" y="4753696"/>
          <a:ext cx="1475376" cy="793213"/>
        </a:xfrm>
        <a:prstGeom prst="rect">
          <a:avLst/>
        </a:prstGeom>
        <a:noFill/>
        <a:ln>
          <a:noFill/>
        </a:ln>
        <a:effectLst/>
      </dsp:spPr>
      <dsp:style>
        <a:lnRef idx="0">
          <a:scrgbClr r="0" g="0" b="0"/>
        </a:lnRef>
        <a:fillRef idx="0">
          <a:scrgbClr r="0" g="0" b="0"/>
        </a:fillRef>
        <a:effectRef idx="0">
          <a:scrgbClr r="0" g="0" b="0"/>
        </a:effectRef>
        <a:fontRef idx="minor"/>
      </dsp:style>
    </dsp:sp>
    <dsp:sp modelId="{DA720DFA-DC6A-4575-A48E-BCDA7DE8E8FB}">
      <dsp:nvSpPr>
        <dsp:cNvPr id="0" name=""/>
        <dsp:cNvSpPr/>
      </dsp:nvSpPr>
      <dsp:spPr>
        <a:xfrm rot="5400000">
          <a:off x="1235869" y="2343148"/>
          <a:ext cx="1322021" cy="1150159"/>
        </a:xfrm>
        <a:prstGeom prst="hexagon">
          <a:avLst>
            <a:gd name="adj" fmla="val 2500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GB" sz="1400" b="1" kern="1200" dirty="0" smtClean="0">
              <a:solidFill>
                <a:srgbClr val="FFFF00"/>
              </a:solidFill>
            </a:rPr>
            <a:t>EPL (contract </a:t>
          </a:r>
          <a:r>
            <a:rPr lang="en-GB" sz="1400" b="1" kern="1200" dirty="0" err="1" smtClean="0">
              <a:solidFill>
                <a:srgbClr val="FFFF00"/>
              </a:solidFill>
            </a:rPr>
            <a:t>termina-tion</a:t>
          </a:r>
          <a:r>
            <a:rPr lang="en-GB" sz="1400" b="1" kern="1200" dirty="0" smtClean="0">
              <a:solidFill>
                <a:srgbClr val="FFFF00"/>
              </a:solidFill>
            </a:rPr>
            <a:t>)</a:t>
          </a:r>
          <a:endParaRPr lang="en-GB" sz="1400" b="1" kern="1200" dirty="0">
            <a:solidFill>
              <a:srgbClr val="FFFF00"/>
            </a:solidFill>
          </a:endParaRPr>
        </a:p>
      </dsp:txBody>
      <dsp:txXfrm rot="-5400000">
        <a:off x="1501033" y="2463232"/>
        <a:ext cx="791693" cy="909991"/>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53D635-EC52-42C6-8F74-D7AAF690212D}" type="datetimeFigureOut">
              <a:rPr lang="en-GB" smtClean="0"/>
              <a:t>24/10/2016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76479E-A87C-4EED-AC20-D6B7D5E55522}" type="slidenum">
              <a:rPr lang="en-GB" smtClean="0"/>
              <a:t>‹#›</a:t>
            </a:fld>
            <a:endParaRPr lang="en-GB"/>
          </a:p>
        </p:txBody>
      </p:sp>
    </p:spTree>
    <p:extLst>
      <p:ext uri="{BB962C8B-B14F-4D97-AF65-F5344CB8AC3E}">
        <p14:creationId xmlns:p14="http://schemas.microsoft.com/office/powerpoint/2010/main" val="1118969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Employment protection law (EPL) is adopted to show theoretical and empirical issues with the G20 reform agenda</a:t>
            </a:r>
          </a:p>
          <a:p>
            <a:endParaRPr lang="en-GB" dirty="0" smtClean="0"/>
          </a:p>
          <a:p>
            <a:r>
              <a:rPr lang="en-GB" dirty="0" smtClean="0"/>
              <a:t>Empirics:</a:t>
            </a:r>
            <a:r>
              <a:rPr lang="en-GB" baseline="0" dirty="0" smtClean="0"/>
              <a:t> OECD GFG literature reviews are actually quite balanced in presenting various evidence. However, for the G20MOD, only the evidence on the negative impacts of EPL is retained. This is surprising, because, despite the mixed evidence, there ARE certain consensus views on this topic across academia and international organizations. </a:t>
            </a:r>
            <a:endParaRPr lang="en-GB" dirty="0" smtClean="0"/>
          </a:p>
        </p:txBody>
      </p:sp>
      <p:sp>
        <p:nvSpPr>
          <p:cNvPr id="4" name="Slide Number Placeholder 3"/>
          <p:cNvSpPr>
            <a:spLocks noGrp="1"/>
          </p:cNvSpPr>
          <p:nvPr>
            <p:ph type="sldNum" sz="quarter" idx="10"/>
          </p:nvPr>
        </p:nvSpPr>
        <p:spPr/>
        <p:txBody>
          <a:bodyPr/>
          <a:lstStyle/>
          <a:p>
            <a:fld id="{6297F4D7-AFFD-41B4-AE64-D8562D88C0B9}" type="slidenum">
              <a:rPr lang="en-GB" smtClean="0"/>
              <a:t>7</a:t>
            </a:fld>
            <a:endParaRPr lang="en-GB"/>
          </a:p>
        </p:txBody>
      </p:sp>
    </p:spTree>
    <p:extLst>
      <p:ext uri="{BB962C8B-B14F-4D97-AF65-F5344CB8AC3E}">
        <p14:creationId xmlns:p14="http://schemas.microsoft.com/office/powerpoint/2010/main" val="2754414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00050" lvl="2" indent="0">
              <a:buNone/>
            </a:pPr>
            <a:r>
              <a:rPr lang="en-GB" sz="1300" i="1" dirty="0" smtClean="0">
                <a:latin typeface="Times New Roman" panose="02020603050405020304" pitchFamily="18" charset="0"/>
                <a:cs typeface="Times New Roman" panose="02020603050405020304" pitchFamily="18" charset="0"/>
              </a:rPr>
              <a:t>The negative impact of EPL is observed only when its strictness is very high (2/3 of G-20 countries lie below the EPL score of 2,6).</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GB" sz="1600" dirty="0" smtClean="0">
              <a:latin typeface="Times New Roman" panose="02020603050405020304" pitchFamily="18" charset="0"/>
              <a:cs typeface="Times New Roman" panose="02020603050405020304" pitchFamily="18" charset="0"/>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GB" sz="1600" dirty="0" smtClean="0">
                <a:latin typeface="Times New Roman" panose="02020603050405020304" pitchFamily="18" charset="0"/>
                <a:cs typeface="Times New Roman" panose="02020603050405020304" pitchFamily="18" charset="0"/>
              </a:rPr>
              <a:t>Hence, the debate about the role of these institutions should not be focused on “</a:t>
            </a:r>
            <a:r>
              <a:rPr lang="en-GB" sz="1600" i="1" dirty="0" smtClean="0">
                <a:latin typeface="Times New Roman" panose="02020603050405020304" pitchFamily="18" charset="0"/>
                <a:cs typeface="Times New Roman" panose="02020603050405020304" pitchFamily="18" charset="0"/>
              </a:rPr>
              <a:t>less regulation versus more regulation</a:t>
            </a:r>
            <a:r>
              <a:rPr lang="en-GB" sz="1600" dirty="0" smtClean="0">
                <a:latin typeface="Times New Roman" panose="02020603050405020304" pitchFamily="18" charset="0"/>
                <a:cs typeface="Times New Roman" panose="02020603050405020304" pitchFamily="18" charset="0"/>
              </a:rPr>
              <a:t>” but on “</a:t>
            </a:r>
            <a:r>
              <a:rPr lang="en-GB" sz="1600" i="1" dirty="0" smtClean="0">
                <a:latin typeface="Times New Roman" panose="02020603050405020304" pitchFamily="18" charset="0"/>
                <a:cs typeface="Times New Roman" panose="02020603050405020304" pitchFamily="18" charset="0"/>
              </a:rPr>
              <a:t>what level of regulation would maximize employment</a:t>
            </a:r>
            <a:r>
              <a:rPr lang="en-GB" sz="1600" dirty="0" smtClean="0">
                <a:latin typeface="Times New Roman" panose="02020603050405020304" pitchFamily="18" charset="0"/>
                <a:cs typeface="Times New Roman" panose="02020603050405020304" pitchFamily="18" charset="0"/>
              </a:rPr>
              <a:t>” </a:t>
            </a:r>
            <a:endParaRPr lang="fr-CH" sz="1600" dirty="0" smtClean="0">
              <a:latin typeface="Times New Roman" panose="02020603050405020304" pitchFamily="18" charset="0"/>
              <a:cs typeface="Times New Roman" panose="02020603050405020304" pitchFamily="18" charset="0"/>
            </a:endParaRPr>
          </a:p>
          <a:p>
            <a:endParaRPr lang="fr-CH" dirty="0"/>
          </a:p>
        </p:txBody>
      </p:sp>
      <p:sp>
        <p:nvSpPr>
          <p:cNvPr id="4" name="Slide Number Placeholder 3"/>
          <p:cNvSpPr>
            <a:spLocks noGrp="1"/>
          </p:cNvSpPr>
          <p:nvPr>
            <p:ph type="sldNum" sz="quarter" idx="10"/>
          </p:nvPr>
        </p:nvSpPr>
        <p:spPr/>
        <p:txBody>
          <a:bodyPr/>
          <a:lstStyle/>
          <a:p>
            <a:fld id="{6297F4D7-AFFD-41B4-AE64-D8562D88C0B9}" type="slidenum">
              <a:rPr lang="en-GB" smtClean="0"/>
              <a:t>8</a:t>
            </a:fld>
            <a:endParaRPr lang="en-GB"/>
          </a:p>
        </p:txBody>
      </p:sp>
    </p:spTree>
    <p:extLst>
      <p:ext uri="{BB962C8B-B14F-4D97-AF65-F5344CB8AC3E}">
        <p14:creationId xmlns:p14="http://schemas.microsoft.com/office/powerpoint/2010/main" val="3343608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NB: IMF (WEO, 2015) measures </a:t>
            </a:r>
            <a:r>
              <a:rPr lang="en-CA" sz="1200" dirty="0" smtClean="0">
                <a:latin typeface="Times New Roman" panose="02020603050405020304" pitchFamily="18" charset="0"/>
                <a:cs typeface="Times New Roman" panose="02020603050405020304" pitchFamily="18" charset="0"/>
              </a:rPr>
              <a:t>labor market regulation  with the OECD EPL indicator</a:t>
            </a:r>
            <a:endParaRPr lang="fr-CH" dirty="0"/>
          </a:p>
        </p:txBody>
      </p:sp>
      <p:sp>
        <p:nvSpPr>
          <p:cNvPr id="4" name="Slide Number Placeholder 3"/>
          <p:cNvSpPr>
            <a:spLocks noGrp="1"/>
          </p:cNvSpPr>
          <p:nvPr>
            <p:ph type="sldNum" sz="quarter" idx="10"/>
          </p:nvPr>
        </p:nvSpPr>
        <p:spPr/>
        <p:txBody>
          <a:bodyPr/>
          <a:lstStyle/>
          <a:p>
            <a:fld id="{6297F4D7-AFFD-41B4-AE64-D8562D88C0B9}" type="slidenum">
              <a:rPr lang="en-GB" smtClean="0"/>
              <a:t>9</a:t>
            </a:fld>
            <a:endParaRPr lang="en-GB"/>
          </a:p>
        </p:txBody>
      </p:sp>
    </p:spTree>
    <p:extLst>
      <p:ext uri="{BB962C8B-B14F-4D97-AF65-F5344CB8AC3E}">
        <p14:creationId xmlns:p14="http://schemas.microsoft.com/office/powerpoint/2010/main" val="3166972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However,</a:t>
            </a:r>
            <a:r>
              <a:rPr lang="en-GB" baseline="0" dirty="0" smtClean="0"/>
              <a:t> levels of protection afforded by this institution are only part of the story. If we want to understand the effectiveness and the relevance of an institution, we also need to look at its coverage (i.e. how many workers are concerned), and compliance with it. </a:t>
            </a:r>
            <a:r>
              <a:rPr lang="en-GB" dirty="0" smtClean="0"/>
              <a:t>While</a:t>
            </a:r>
            <a:r>
              <a:rPr lang="en-GB" baseline="0" dirty="0" smtClean="0"/>
              <a:t> this statement is quite obvious, neither coverage nor compliance with institutions and regulations are usually taken into consideration in the economic modelling, or in forecasting the effects of reforms. Moreover, because of the lack of measures and of data on these two aspects of institutions, we still know little about the actual relevance of taking coverage and compliance into account. The ILO has recently embarked on a new research agenda collecting data on coverage and enforcement of labour market institutions around the world. In what follows, I will present you the most recent figures shedding light on these issues. </a:t>
            </a:r>
            <a:endParaRPr lang="fr-CH" dirty="0"/>
          </a:p>
        </p:txBody>
      </p:sp>
      <p:sp>
        <p:nvSpPr>
          <p:cNvPr id="4" name="Slide Number Placeholder 3"/>
          <p:cNvSpPr>
            <a:spLocks noGrp="1"/>
          </p:cNvSpPr>
          <p:nvPr>
            <p:ph type="sldNum" sz="quarter" idx="10"/>
          </p:nvPr>
        </p:nvSpPr>
        <p:spPr/>
        <p:txBody>
          <a:bodyPr/>
          <a:lstStyle/>
          <a:p>
            <a:fld id="{6297F4D7-AFFD-41B4-AE64-D8562D88C0B9}" type="slidenum">
              <a:rPr lang="en-GB" smtClean="0"/>
              <a:t>18</a:t>
            </a:fld>
            <a:endParaRPr lang="en-GB"/>
          </a:p>
        </p:txBody>
      </p:sp>
    </p:spTree>
    <p:extLst>
      <p:ext uri="{BB962C8B-B14F-4D97-AF65-F5344CB8AC3E}">
        <p14:creationId xmlns:p14="http://schemas.microsoft.com/office/powerpoint/2010/main" val="4134093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6297F4D7-AFFD-41B4-AE64-D8562D88C0B9}" type="slidenum">
              <a:rPr lang="en-GB" smtClean="0"/>
              <a:t>19</a:t>
            </a:fld>
            <a:endParaRPr lang="en-GB"/>
          </a:p>
        </p:txBody>
      </p:sp>
    </p:spTree>
    <p:extLst>
      <p:ext uri="{BB962C8B-B14F-4D97-AF65-F5344CB8AC3E}">
        <p14:creationId xmlns:p14="http://schemas.microsoft.com/office/powerpoint/2010/main" val="42927971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6297F4D7-AFFD-41B4-AE64-D8562D88C0B9}" type="slidenum">
              <a:rPr lang="en-GB" smtClean="0"/>
              <a:t>20</a:t>
            </a:fld>
            <a:endParaRPr lang="en-GB"/>
          </a:p>
        </p:txBody>
      </p:sp>
    </p:spTree>
    <p:extLst>
      <p:ext uri="{BB962C8B-B14F-4D97-AF65-F5344CB8AC3E}">
        <p14:creationId xmlns:p14="http://schemas.microsoft.com/office/powerpoint/2010/main" val="39424801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6297F4D7-AFFD-41B4-AE64-D8562D88C0B9}" type="slidenum">
              <a:rPr lang="en-GB" smtClean="0"/>
              <a:t>21</a:t>
            </a:fld>
            <a:endParaRPr lang="en-GB"/>
          </a:p>
        </p:txBody>
      </p:sp>
    </p:spTree>
    <p:extLst>
      <p:ext uri="{BB962C8B-B14F-4D97-AF65-F5344CB8AC3E}">
        <p14:creationId xmlns:p14="http://schemas.microsoft.com/office/powerpoint/2010/main" val="550883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1F51EAD-D9BF-401E-87B8-3802F1198D4D}" type="datetimeFigureOut">
              <a:rPr lang="en-GB" smtClean="0"/>
              <a:t>24/10/2016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02E269-E075-475F-A636-A322694BEA5F}" type="slidenum">
              <a:rPr lang="en-GB" smtClean="0"/>
              <a:t>‹#›</a:t>
            </a:fld>
            <a:endParaRPr lang="en-GB"/>
          </a:p>
        </p:txBody>
      </p:sp>
    </p:spTree>
    <p:extLst>
      <p:ext uri="{BB962C8B-B14F-4D97-AF65-F5344CB8AC3E}">
        <p14:creationId xmlns:p14="http://schemas.microsoft.com/office/powerpoint/2010/main" val="2270439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F51EAD-D9BF-401E-87B8-3802F1198D4D}" type="datetimeFigureOut">
              <a:rPr lang="en-GB" smtClean="0"/>
              <a:t>24/10/2016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02E269-E075-475F-A636-A322694BEA5F}" type="slidenum">
              <a:rPr lang="en-GB" smtClean="0"/>
              <a:t>‹#›</a:t>
            </a:fld>
            <a:endParaRPr lang="en-GB"/>
          </a:p>
        </p:txBody>
      </p:sp>
    </p:spTree>
    <p:extLst>
      <p:ext uri="{BB962C8B-B14F-4D97-AF65-F5344CB8AC3E}">
        <p14:creationId xmlns:p14="http://schemas.microsoft.com/office/powerpoint/2010/main" val="2895658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F51EAD-D9BF-401E-87B8-3802F1198D4D}" type="datetimeFigureOut">
              <a:rPr lang="en-GB" smtClean="0"/>
              <a:t>24/10/2016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02E269-E075-475F-A636-A322694BEA5F}"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34017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F51EAD-D9BF-401E-87B8-3802F1198D4D}" type="datetimeFigureOut">
              <a:rPr lang="en-GB" smtClean="0"/>
              <a:t>24/10/2016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02E269-E075-475F-A636-A322694BEA5F}" type="slidenum">
              <a:rPr lang="en-GB" smtClean="0"/>
              <a:t>‹#›</a:t>
            </a:fld>
            <a:endParaRPr lang="en-GB"/>
          </a:p>
        </p:txBody>
      </p:sp>
    </p:spTree>
    <p:extLst>
      <p:ext uri="{BB962C8B-B14F-4D97-AF65-F5344CB8AC3E}">
        <p14:creationId xmlns:p14="http://schemas.microsoft.com/office/powerpoint/2010/main" val="32220570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F51EAD-D9BF-401E-87B8-3802F1198D4D}" type="datetimeFigureOut">
              <a:rPr lang="en-GB" smtClean="0"/>
              <a:t>24/10/2016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02E269-E075-475F-A636-A322694BEA5F}"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142637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F51EAD-D9BF-401E-87B8-3802F1198D4D}" type="datetimeFigureOut">
              <a:rPr lang="en-GB" smtClean="0"/>
              <a:t>24/10/2016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02E269-E075-475F-A636-A322694BEA5F}" type="slidenum">
              <a:rPr lang="en-GB" smtClean="0"/>
              <a:t>‹#›</a:t>
            </a:fld>
            <a:endParaRPr lang="en-GB"/>
          </a:p>
        </p:txBody>
      </p:sp>
    </p:spTree>
    <p:extLst>
      <p:ext uri="{BB962C8B-B14F-4D97-AF65-F5344CB8AC3E}">
        <p14:creationId xmlns:p14="http://schemas.microsoft.com/office/powerpoint/2010/main" val="1707917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F51EAD-D9BF-401E-87B8-3802F1198D4D}" type="datetimeFigureOut">
              <a:rPr lang="en-GB" smtClean="0"/>
              <a:t>24/10/2016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02E269-E075-475F-A636-A322694BEA5F}" type="slidenum">
              <a:rPr lang="en-GB" smtClean="0"/>
              <a:t>‹#›</a:t>
            </a:fld>
            <a:endParaRPr lang="en-GB"/>
          </a:p>
        </p:txBody>
      </p:sp>
    </p:spTree>
    <p:extLst>
      <p:ext uri="{BB962C8B-B14F-4D97-AF65-F5344CB8AC3E}">
        <p14:creationId xmlns:p14="http://schemas.microsoft.com/office/powerpoint/2010/main" val="33755909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F51EAD-D9BF-401E-87B8-3802F1198D4D}" type="datetimeFigureOut">
              <a:rPr lang="en-GB" smtClean="0"/>
              <a:t>24/10/2016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02E269-E075-475F-A636-A322694BEA5F}" type="slidenum">
              <a:rPr lang="en-GB" smtClean="0"/>
              <a:t>‹#›</a:t>
            </a:fld>
            <a:endParaRPr lang="en-GB"/>
          </a:p>
        </p:txBody>
      </p:sp>
    </p:spTree>
    <p:extLst>
      <p:ext uri="{BB962C8B-B14F-4D97-AF65-F5344CB8AC3E}">
        <p14:creationId xmlns:p14="http://schemas.microsoft.com/office/powerpoint/2010/main" val="3899055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F51EAD-D9BF-401E-87B8-3802F1198D4D}" type="datetimeFigureOut">
              <a:rPr lang="en-GB" smtClean="0"/>
              <a:t>24/10/2016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02E269-E075-475F-A636-A322694BEA5F}" type="slidenum">
              <a:rPr lang="en-GB" smtClean="0"/>
              <a:t>‹#›</a:t>
            </a:fld>
            <a:endParaRPr lang="en-GB"/>
          </a:p>
        </p:txBody>
      </p:sp>
    </p:spTree>
    <p:extLst>
      <p:ext uri="{BB962C8B-B14F-4D97-AF65-F5344CB8AC3E}">
        <p14:creationId xmlns:p14="http://schemas.microsoft.com/office/powerpoint/2010/main" val="1367441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F51EAD-D9BF-401E-87B8-3802F1198D4D}" type="datetimeFigureOut">
              <a:rPr lang="en-GB" smtClean="0"/>
              <a:t>24/10/2016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02E269-E075-475F-A636-A322694BEA5F}" type="slidenum">
              <a:rPr lang="en-GB" smtClean="0"/>
              <a:t>‹#›</a:t>
            </a:fld>
            <a:endParaRPr lang="en-GB"/>
          </a:p>
        </p:txBody>
      </p:sp>
    </p:spTree>
    <p:extLst>
      <p:ext uri="{BB962C8B-B14F-4D97-AF65-F5344CB8AC3E}">
        <p14:creationId xmlns:p14="http://schemas.microsoft.com/office/powerpoint/2010/main" val="3433314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1F51EAD-D9BF-401E-87B8-3802F1198D4D}" type="datetimeFigureOut">
              <a:rPr lang="en-GB" smtClean="0"/>
              <a:t>24/10/2016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02E269-E075-475F-A636-A322694BEA5F}" type="slidenum">
              <a:rPr lang="en-GB" smtClean="0"/>
              <a:t>‹#›</a:t>
            </a:fld>
            <a:endParaRPr lang="en-GB"/>
          </a:p>
        </p:txBody>
      </p:sp>
    </p:spTree>
    <p:extLst>
      <p:ext uri="{BB962C8B-B14F-4D97-AF65-F5344CB8AC3E}">
        <p14:creationId xmlns:p14="http://schemas.microsoft.com/office/powerpoint/2010/main" val="110278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F51EAD-D9BF-401E-87B8-3802F1198D4D}" type="datetimeFigureOut">
              <a:rPr lang="en-GB" smtClean="0"/>
              <a:t>24/10/2016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C02E269-E075-475F-A636-A322694BEA5F}" type="slidenum">
              <a:rPr lang="en-GB" smtClean="0"/>
              <a:t>‹#›</a:t>
            </a:fld>
            <a:endParaRPr lang="en-GB"/>
          </a:p>
        </p:txBody>
      </p:sp>
    </p:spTree>
    <p:extLst>
      <p:ext uri="{BB962C8B-B14F-4D97-AF65-F5344CB8AC3E}">
        <p14:creationId xmlns:p14="http://schemas.microsoft.com/office/powerpoint/2010/main" val="3139991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1F51EAD-D9BF-401E-87B8-3802F1198D4D}" type="datetimeFigureOut">
              <a:rPr lang="en-GB" smtClean="0"/>
              <a:t>24/10/2016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C02E269-E075-475F-A636-A322694BEA5F}" type="slidenum">
              <a:rPr lang="en-GB" smtClean="0"/>
              <a:t>‹#›</a:t>
            </a:fld>
            <a:endParaRPr lang="en-GB"/>
          </a:p>
        </p:txBody>
      </p:sp>
    </p:spTree>
    <p:extLst>
      <p:ext uri="{BB962C8B-B14F-4D97-AF65-F5344CB8AC3E}">
        <p14:creationId xmlns:p14="http://schemas.microsoft.com/office/powerpoint/2010/main" val="3197919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F51EAD-D9BF-401E-87B8-3802F1198D4D}" type="datetimeFigureOut">
              <a:rPr lang="en-GB" smtClean="0"/>
              <a:t>24/10/2016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C02E269-E075-475F-A636-A322694BEA5F}" type="slidenum">
              <a:rPr lang="en-GB" smtClean="0"/>
              <a:t>‹#›</a:t>
            </a:fld>
            <a:endParaRPr lang="en-GB"/>
          </a:p>
        </p:txBody>
      </p:sp>
    </p:spTree>
    <p:extLst>
      <p:ext uri="{BB962C8B-B14F-4D97-AF65-F5344CB8AC3E}">
        <p14:creationId xmlns:p14="http://schemas.microsoft.com/office/powerpoint/2010/main" val="3344184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F51EAD-D9BF-401E-87B8-3802F1198D4D}" type="datetimeFigureOut">
              <a:rPr lang="en-GB" smtClean="0"/>
              <a:t>24/10/2016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02E269-E075-475F-A636-A322694BEA5F}" type="slidenum">
              <a:rPr lang="en-GB" smtClean="0"/>
              <a:t>‹#›</a:t>
            </a:fld>
            <a:endParaRPr lang="en-GB"/>
          </a:p>
        </p:txBody>
      </p:sp>
    </p:spTree>
    <p:extLst>
      <p:ext uri="{BB962C8B-B14F-4D97-AF65-F5344CB8AC3E}">
        <p14:creationId xmlns:p14="http://schemas.microsoft.com/office/powerpoint/2010/main" val="2424130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F51EAD-D9BF-401E-87B8-3802F1198D4D}" type="datetimeFigureOut">
              <a:rPr lang="en-GB" smtClean="0"/>
              <a:t>24/10/2016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02E269-E075-475F-A636-A322694BEA5F}" type="slidenum">
              <a:rPr lang="en-GB" smtClean="0"/>
              <a:t>‹#›</a:t>
            </a:fld>
            <a:endParaRPr lang="en-GB"/>
          </a:p>
        </p:txBody>
      </p:sp>
    </p:spTree>
    <p:extLst>
      <p:ext uri="{BB962C8B-B14F-4D97-AF65-F5344CB8AC3E}">
        <p14:creationId xmlns:p14="http://schemas.microsoft.com/office/powerpoint/2010/main" val="3327324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1F51EAD-D9BF-401E-87B8-3802F1198D4D}" type="datetimeFigureOut">
              <a:rPr lang="en-GB" smtClean="0"/>
              <a:t>24/10/2016</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C02E269-E075-475F-A636-A322694BEA5F}" type="slidenum">
              <a:rPr lang="en-GB" smtClean="0"/>
              <a:t>‹#›</a:t>
            </a:fld>
            <a:endParaRPr lang="en-GB"/>
          </a:p>
        </p:txBody>
      </p:sp>
    </p:spTree>
    <p:extLst>
      <p:ext uri="{BB962C8B-B14F-4D97-AF65-F5344CB8AC3E}">
        <p14:creationId xmlns:p14="http://schemas.microsoft.com/office/powerpoint/2010/main" val="3445409812"/>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6569" y="2290193"/>
            <a:ext cx="10797435" cy="1646302"/>
          </a:xfrm>
        </p:spPr>
        <p:txBody>
          <a:bodyPr>
            <a:noAutofit/>
          </a:bodyPr>
          <a:lstStyle/>
          <a:p>
            <a:r>
              <a:rPr lang="en-GB" sz="3200" b="1" dirty="0" smtClean="0">
                <a:solidFill>
                  <a:srgbClr val="002060"/>
                </a:solidFill>
                <a:latin typeface="Times New Roman" pitchFamily="18" charset="0"/>
                <a:ea typeface="+mn-ea"/>
                <a:cs typeface="Times New Roman" pitchFamily="18" charset="0"/>
              </a:rPr>
              <a:t>Measuring Employment </a:t>
            </a:r>
            <a:r>
              <a:rPr lang="en-GB" sz="3200" b="1" dirty="0" smtClean="0">
                <a:solidFill>
                  <a:srgbClr val="002060"/>
                </a:solidFill>
                <a:latin typeface="Times New Roman" pitchFamily="18" charset="0"/>
                <a:ea typeface="+mn-ea"/>
                <a:cs typeface="Times New Roman" pitchFamily="18" charset="0"/>
              </a:rPr>
              <a:t>Protection</a:t>
            </a:r>
            <a:r>
              <a:rPr lang="en-GB" sz="3200" b="1" dirty="0" smtClean="0">
                <a:solidFill>
                  <a:srgbClr val="002060"/>
                </a:solidFill>
                <a:latin typeface="Times New Roman" pitchFamily="18" charset="0"/>
                <a:ea typeface="+mn-ea"/>
                <a:cs typeface="Times New Roman" pitchFamily="18" charset="0"/>
              </a:rPr>
              <a:t>: </a:t>
            </a:r>
            <a:r>
              <a:rPr lang="en-GB" sz="3200" b="1" dirty="0" smtClean="0">
                <a:solidFill>
                  <a:srgbClr val="002060"/>
                </a:solidFill>
                <a:latin typeface="Times New Roman" pitchFamily="18" charset="0"/>
                <a:ea typeface="+mn-ea"/>
                <a:cs typeface="Times New Roman" pitchFamily="18" charset="0"/>
              </a:rPr>
              <a:t/>
            </a:r>
            <a:br>
              <a:rPr lang="en-GB" sz="3200" b="1" dirty="0" smtClean="0">
                <a:solidFill>
                  <a:srgbClr val="002060"/>
                </a:solidFill>
                <a:latin typeface="Times New Roman" pitchFamily="18" charset="0"/>
                <a:ea typeface="+mn-ea"/>
                <a:cs typeface="Times New Roman" pitchFamily="18" charset="0"/>
              </a:rPr>
            </a:br>
            <a:r>
              <a:rPr lang="en-GB" sz="3200" b="1" dirty="0" smtClean="0">
                <a:solidFill>
                  <a:srgbClr val="002060"/>
                </a:solidFill>
                <a:latin typeface="Times New Roman" pitchFamily="18" charset="0"/>
                <a:ea typeface="+mn-ea"/>
                <a:cs typeface="Times New Roman" pitchFamily="18" charset="0"/>
              </a:rPr>
              <a:t>The </a:t>
            </a:r>
            <a:r>
              <a:rPr lang="en-GB" sz="3200" b="1" dirty="0">
                <a:solidFill>
                  <a:srgbClr val="002060"/>
                </a:solidFill>
                <a:latin typeface="Times New Roman" pitchFamily="18" charset="0"/>
                <a:ea typeface="+mn-ea"/>
                <a:cs typeface="Times New Roman" pitchFamily="18" charset="0"/>
              </a:rPr>
              <a:t>State of the Art</a:t>
            </a:r>
          </a:p>
        </p:txBody>
      </p:sp>
      <p:sp>
        <p:nvSpPr>
          <p:cNvPr id="3" name="Subtitle 2"/>
          <p:cNvSpPr>
            <a:spLocks noGrp="1"/>
          </p:cNvSpPr>
          <p:nvPr>
            <p:ph type="subTitle" idx="1"/>
          </p:nvPr>
        </p:nvSpPr>
        <p:spPr>
          <a:xfrm>
            <a:off x="496866" y="4616646"/>
            <a:ext cx="9144000" cy="1655762"/>
          </a:xfrm>
        </p:spPr>
        <p:txBody>
          <a:bodyPr>
            <a:normAutofit/>
          </a:bodyPr>
          <a:lstStyle/>
          <a:p>
            <a:r>
              <a:rPr lang="en-GB" sz="2400" b="1" dirty="0">
                <a:solidFill>
                  <a:schemeClr val="accent3">
                    <a:lumMod val="75000"/>
                  </a:schemeClr>
                </a:solidFill>
                <a:latin typeface="Times New Roman" pitchFamily="18" charset="0"/>
                <a:cs typeface="Times New Roman" pitchFamily="18" charset="0"/>
              </a:rPr>
              <a:t>Mariya Aleksynska</a:t>
            </a:r>
          </a:p>
          <a:p>
            <a:r>
              <a:rPr lang="en-GB" sz="2400" b="1" dirty="0">
                <a:solidFill>
                  <a:schemeClr val="accent3">
                    <a:lumMod val="75000"/>
                  </a:schemeClr>
                </a:solidFill>
                <a:latin typeface="Times New Roman" pitchFamily="18" charset="0"/>
                <a:cs typeface="Times New Roman" pitchFamily="18" charset="0"/>
              </a:rPr>
              <a:t>International Labour Organization</a:t>
            </a:r>
          </a:p>
        </p:txBody>
      </p:sp>
      <p:pic>
        <p:nvPicPr>
          <p:cNvPr id="4" name="Picture 3"/>
          <p:cNvPicPr>
            <a:picLocks noChangeAspect="1" noChangeArrowheads="1"/>
          </p:cNvPicPr>
          <p:nvPr/>
        </p:nvPicPr>
        <p:blipFill>
          <a:blip r:embed="rId2" cstate="print"/>
          <a:srcRect/>
          <a:stretch>
            <a:fillRect/>
          </a:stretch>
        </p:blipFill>
        <p:spPr bwMode="auto">
          <a:xfrm>
            <a:off x="918548" y="88431"/>
            <a:ext cx="1421577" cy="1296144"/>
          </a:xfrm>
          <a:prstGeom prst="rect">
            <a:avLst/>
          </a:prstGeom>
          <a:noFill/>
          <a:ln w="9525">
            <a:noFill/>
            <a:miter lim="800000"/>
            <a:headEnd/>
            <a:tailEnd/>
          </a:ln>
        </p:spPr>
      </p:pic>
    </p:spTree>
    <p:extLst>
      <p:ext uri="{BB962C8B-B14F-4D97-AF65-F5344CB8AC3E}">
        <p14:creationId xmlns:p14="http://schemas.microsoft.com/office/powerpoint/2010/main" val="27418810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7959" y="1223376"/>
            <a:ext cx="8596668" cy="680581"/>
          </a:xfrm>
        </p:spPr>
        <p:txBody>
          <a:bodyPr>
            <a:normAutofit fontScale="90000"/>
          </a:bodyPr>
          <a:lstStyle/>
          <a:p>
            <a:pPr algn="ctr"/>
            <a:r>
              <a:rPr lang="en-GB" b="1" dirty="0">
                <a:solidFill>
                  <a:srgbClr val="002060"/>
                </a:solidFill>
                <a:latin typeface="Times New Roman" pitchFamily="18" charset="0"/>
                <a:cs typeface="Times New Roman" pitchFamily="18" charset="0"/>
              </a:rPr>
              <a:t>Despite certain </a:t>
            </a:r>
            <a:r>
              <a:rPr lang="en-GB" b="1" dirty="0" smtClean="0">
                <a:solidFill>
                  <a:srgbClr val="002060"/>
                </a:solidFill>
                <a:latin typeface="Times New Roman" pitchFamily="18" charset="0"/>
                <a:cs typeface="Times New Roman" pitchFamily="18" charset="0"/>
              </a:rPr>
              <a:t>consensus on the role of institutions, </a:t>
            </a:r>
            <a:r>
              <a:rPr lang="en-GB" b="1" dirty="0">
                <a:solidFill>
                  <a:srgbClr val="002060"/>
                </a:solidFill>
                <a:latin typeface="Times New Roman" pitchFamily="18" charset="0"/>
                <a:cs typeface="Times New Roman" pitchFamily="18" charset="0"/>
              </a:rPr>
              <a:t>controversies remain</a:t>
            </a:r>
            <a:br>
              <a:rPr lang="en-GB" b="1" dirty="0">
                <a:solidFill>
                  <a:srgbClr val="002060"/>
                </a:solidFill>
                <a:latin typeface="Times New Roman" pitchFamily="18" charset="0"/>
                <a:cs typeface="Times New Roman" pitchFamily="18" charset="0"/>
              </a:rPr>
            </a:br>
            <a:endParaRPr lang="en-GB" dirty="0"/>
          </a:p>
        </p:txBody>
      </p:sp>
      <p:sp>
        <p:nvSpPr>
          <p:cNvPr id="4" name="Striped Right Arrow 3"/>
          <p:cNvSpPr/>
          <p:nvPr/>
        </p:nvSpPr>
        <p:spPr>
          <a:xfrm>
            <a:off x="1078167" y="3275180"/>
            <a:ext cx="2507403" cy="607512"/>
          </a:xfrm>
          <a:prstGeom prst="striped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4203796" y="3348103"/>
            <a:ext cx="6491642" cy="461665"/>
          </a:xfrm>
          <a:prstGeom prst="rect">
            <a:avLst/>
          </a:prstGeom>
          <a:noFill/>
        </p:spPr>
        <p:txBody>
          <a:bodyPr wrap="square" rtlCol="0">
            <a:spAutoFit/>
          </a:bodyPr>
          <a:lstStyle/>
          <a:p>
            <a:r>
              <a:rPr lang="en-GB" sz="2400" b="1" i="1" dirty="0" smtClean="0">
                <a:solidFill>
                  <a:srgbClr val="FF0000"/>
                </a:solidFill>
                <a:latin typeface="Times New Roman" pitchFamily="18" charset="0"/>
                <a:cs typeface="Times New Roman" pitchFamily="18" charset="0"/>
              </a:rPr>
              <a:t>Part of the problem: DATA</a:t>
            </a:r>
          </a:p>
        </p:txBody>
      </p:sp>
      <p:sp>
        <p:nvSpPr>
          <p:cNvPr id="6" name="Striped Right Arrow 5"/>
          <p:cNvSpPr/>
          <p:nvPr/>
        </p:nvSpPr>
        <p:spPr>
          <a:xfrm>
            <a:off x="1130298" y="4316928"/>
            <a:ext cx="2507403" cy="607512"/>
          </a:xfrm>
          <a:prstGeom prst="striped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4203796" y="4389851"/>
            <a:ext cx="6491642" cy="461665"/>
          </a:xfrm>
          <a:prstGeom prst="rect">
            <a:avLst/>
          </a:prstGeom>
          <a:noFill/>
        </p:spPr>
        <p:txBody>
          <a:bodyPr wrap="square" rtlCol="0">
            <a:spAutoFit/>
          </a:bodyPr>
          <a:lstStyle/>
          <a:p>
            <a:r>
              <a:rPr lang="en-GB" sz="2400" b="1" i="1" dirty="0" smtClean="0">
                <a:solidFill>
                  <a:srgbClr val="FF0000"/>
                </a:solidFill>
                <a:latin typeface="Times New Roman" pitchFamily="18" charset="0"/>
                <a:cs typeface="Times New Roman" pitchFamily="18" charset="0"/>
              </a:rPr>
              <a:t>Politically “easy” reforms, or lack thereof</a:t>
            </a:r>
          </a:p>
        </p:txBody>
      </p:sp>
    </p:spTree>
    <p:extLst>
      <p:ext uri="{BB962C8B-B14F-4D97-AF65-F5344CB8AC3E}">
        <p14:creationId xmlns:p14="http://schemas.microsoft.com/office/powerpoint/2010/main" val="569369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099" y="188640"/>
            <a:ext cx="9850693" cy="778098"/>
          </a:xfrm>
        </p:spPr>
        <p:txBody>
          <a:bodyPr>
            <a:normAutofit/>
          </a:bodyPr>
          <a:lstStyle/>
          <a:p>
            <a:r>
              <a:rPr lang="en-GB" sz="4100" b="1" dirty="0" smtClean="0">
                <a:solidFill>
                  <a:srgbClr val="002060"/>
                </a:solidFill>
                <a:latin typeface="Times New Roman" pitchFamily="18" charset="0"/>
                <a:ea typeface="+mn-ea"/>
                <a:cs typeface="Times New Roman" pitchFamily="18" charset="0"/>
              </a:rPr>
              <a:t>2. Measuring LMI, and EPL in particular</a:t>
            </a:r>
            <a:endParaRPr lang="fr-CH" sz="4100" b="1" dirty="0">
              <a:solidFill>
                <a:srgbClr val="002060"/>
              </a:solidFill>
              <a:latin typeface="Times New Roman" pitchFamily="18" charset="0"/>
              <a:ea typeface="+mn-ea"/>
              <a:cs typeface="Times New Roman" pitchFamily="18" charset="0"/>
            </a:endParaRPr>
          </a:p>
        </p:txBody>
      </p:sp>
      <p:sp>
        <p:nvSpPr>
          <p:cNvPr id="3" name="Content Placeholder 2"/>
          <p:cNvSpPr>
            <a:spLocks noGrp="1"/>
          </p:cNvSpPr>
          <p:nvPr>
            <p:ph idx="1"/>
          </p:nvPr>
        </p:nvSpPr>
        <p:spPr>
          <a:xfrm>
            <a:off x="207596" y="1079306"/>
            <a:ext cx="2098576" cy="5070973"/>
          </a:xfrm>
        </p:spPr>
        <p:txBody>
          <a:bodyPr>
            <a:noAutofit/>
          </a:bodyPr>
          <a:lstStyle/>
          <a:p>
            <a:pPr marL="0" indent="0" algn="ctr">
              <a:buNone/>
            </a:pPr>
            <a:r>
              <a:rPr lang="en-GB" b="1" u="sng" dirty="0" smtClean="0">
                <a:solidFill>
                  <a:srgbClr val="00B050"/>
                </a:solidFill>
                <a:latin typeface="Times New Roman" panose="02020603050405020304" pitchFamily="18" charset="0"/>
                <a:cs typeface="Times New Roman" panose="02020603050405020304" pitchFamily="18" charset="0"/>
              </a:rPr>
              <a:t>Institutional efforts</a:t>
            </a:r>
          </a:p>
          <a:p>
            <a:endParaRPr lang="en-GB"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GB" dirty="0" smtClean="0">
                <a:latin typeface="Times New Roman" panose="02020603050405020304" pitchFamily="18" charset="0"/>
                <a:cs typeface="Times New Roman" panose="02020603050405020304" pitchFamily="18" charset="0"/>
              </a:rPr>
              <a:t>OECD </a:t>
            </a:r>
            <a:r>
              <a:rPr lang="en-GB" dirty="0">
                <a:latin typeface="Times New Roman" panose="02020603050405020304" pitchFamily="18" charset="0"/>
                <a:cs typeface="Times New Roman" panose="02020603050405020304" pitchFamily="18" charset="0"/>
              </a:rPr>
              <a:t>Summary Indicators of Strictness of Employment Protection </a:t>
            </a:r>
            <a:r>
              <a:rPr lang="en-GB" dirty="0" smtClean="0">
                <a:latin typeface="Times New Roman" panose="02020603050405020304" pitchFamily="18" charset="0"/>
                <a:cs typeface="Times New Roman" panose="02020603050405020304" pitchFamily="18" charset="0"/>
              </a:rPr>
              <a:t>Legislation</a:t>
            </a:r>
          </a:p>
          <a:p>
            <a:pPr>
              <a:buFont typeface="Wingdings" panose="05000000000000000000" pitchFamily="2" charset="2"/>
              <a:buChar char="§"/>
            </a:pPr>
            <a:endParaRPr lang="en-GB"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GB" dirty="0">
                <a:latin typeface="Times New Roman" panose="02020603050405020304" pitchFamily="18" charset="0"/>
                <a:cs typeface="Times New Roman" panose="02020603050405020304" pitchFamily="18" charset="0"/>
              </a:rPr>
              <a:t>World Bank Employing Workers </a:t>
            </a:r>
            <a:r>
              <a:rPr lang="en-GB" dirty="0" smtClean="0">
                <a:latin typeface="Times New Roman" panose="02020603050405020304" pitchFamily="18" charset="0"/>
                <a:cs typeface="Times New Roman" panose="02020603050405020304" pitchFamily="18" charset="0"/>
              </a:rPr>
              <a:t>Indicators</a:t>
            </a:r>
          </a:p>
          <a:p>
            <a:pPr>
              <a:buFont typeface="Wingdings" panose="05000000000000000000" pitchFamily="2" charset="2"/>
              <a:buChar char="§"/>
            </a:pPr>
            <a:endParaRPr lang="en-GB"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GB" dirty="0" smtClean="0">
                <a:latin typeface="Times New Roman" panose="02020603050405020304" pitchFamily="18" charset="0"/>
                <a:cs typeface="Times New Roman" panose="02020603050405020304" pitchFamily="18" charset="0"/>
              </a:rPr>
              <a:t>ILO </a:t>
            </a:r>
            <a:r>
              <a:rPr lang="en-GB" dirty="0" err="1" smtClean="0">
                <a:latin typeface="Times New Roman" panose="02020603050405020304" pitchFamily="18" charset="0"/>
                <a:cs typeface="Times New Roman" panose="02020603050405020304" pitchFamily="18" charset="0"/>
              </a:rPr>
              <a:t>EPLex</a:t>
            </a:r>
            <a:r>
              <a:rPr lang="en-GB" dirty="0" smtClean="0">
                <a:latin typeface="Times New Roman" panose="02020603050405020304" pitchFamily="18" charset="0"/>
                <a:cs typeface="Times New Roman" panose="02020603050405020304" pitchFamily="18" charset="0"/>
              </a:rPr>
              <a:t> indicators</a:t>
            </a:r>
            <a:endParaRPr lang="fr-CH" dirty="0">
              <a:latin typeface="Times New Roman" panose="02020603050405020304" pitchFamily="18" charset="0"/>
              <a:cs typeface="Times New Roman" panose="02020603050405020304" pitchFamily="18" charset="0"/>
            </a:endParaRPr>
          </a:p>
        </p:txBody>
      </p:sp>
      <p:sp>
        <p:nvSpPr>
          <p:cNvPr id="4" name="Content Placeholder 2"/>
          <p:cNvSpPr txBox="1">
            <a:spLocks/>
          </p:cNvSpPr>
          <p:nvPr/>
        </p:nvSpPr>
        <p:spPr>
          <a:xfrm>
            <a:off x="3159664" y="1104358"/>
            <a:ext cx="248934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GB" sz="1800" b="1" u="sng" dirty="0">
                <a:solidFill>
                  <a:srgbClr val="00B050"/>
                </a:solidFill>
                <a:latin typeface="Times New Roman" panose="02020603050405020304" pitchFamily="18" charset="0"/>
                <a:cs typeface="Times New Roman" panose="02020603050405020304" pitchFamily="18" charset="0"/>
              </a:rPr>
              <a:t>Think-tanks efforts</a:t>
            </a:r>
          </a:p>
          <a:p>
            <a:pPr>
              <a:buFont typeface="Wingdings" panose="05000000000000000000" pitchFamily="2" charset="2"/>
              <a:buChar char="§"/>
            </a:pPr>
            <a:endParaRPr lang="en-GB" sz="28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GB" sz="1800" dirty="0">
                <a:latin typeface="Times New Roman" panose="02020603050405020304" pitchFamily="18" charset="0"/>
                <a:cs typeface="Times New Roman" panose="02020603050405020304" pitchFamily="18" charset="0"/>
              </a:rPr>
              <a:t>World Economic Forum, </a:t>
            </a:r>
            <a:r>
              <a:rPr lang="en-GB" sz="1800" dirty="0" err="1">
                <a:latin typeface="Times New Roman" panose="02020603050405020304" pitchFamily="18" charset="0"/>
                <a:cs typeface="Times New Roman" panose="02020603050405020304" pitchFamily="18" charset="0"/>
              </a:rPr>
              <a:t>Labor</a:t>
            </a:r>
            <a:r>
              <a:rPr lang="en-GB" sz="1800" dirty="0">
                <a:latin typeface="Times New Roman" panose="02020603050405020304" pitchFamily="18" charset="0"/>
                <a:cs typeface="Times New Roman" panose="02020603050405020304" pitchFamily="18" charset="0"/>
              </a:rPr>
              <a:t> Market Efficiency (LME)</a:t>
            </a:r>
            <a:br>
              <a:rPr lang="en-GB" sz="1800" dirty="0">
                <a:latin typeface="Times New Roman" panose="02020603050405020304" pitchFamily="18" charset="0"/>
                <a:cs typeface="Times New Roman" panose="02020603050405020304" pitchFamily="18" charset="0"/>
              </a:rPr>
            </a:br>
            <a:endParaRPr lang="en-GB" sz="18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GB" sz="1800" dirty="0">
                <a:latin typeface="Times New Roman" panose="02020603050405020304" pitchFamily="18" charset="0"/>
                <a:cs typeface="Times New Roman" panose="02020603050405020304" pitchFamily="18" charset="0"/>
              </a:rPr>
              <a:t>IMD Government Efficiency (Labour regulations) Index</a:t>
            </a:r>
            <a:br>
              <a:rPr lang="en-GB" sz="1800" dirty="0">
                <a:latin typeface="Times New Roman" panose="02020603050405020304" pitchFamily="18" charset="0"/>
                <a:cs typeface="Times New Roman" panose="02020603050405020304" pitchFamily="18" charset="0"/>
              </a:rPr>
            </a:br>
            <a:endParaRPr lang="en-GB" sz="18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GB" sz="1800" dirty="0">
                <a:latin typeface="Times New Roman" panose="02020603050405020304" pitchFamily="18" charset="0"/>
                <a:cs typeface="Times New Roman" panose="02020603050405020304" pitchFamily="18" charset="0"/>
              </a:rPr>
              <a:t>Fraser Institute </a:t>
            </a:r>
            <a:r>
              <a:rPr lang="en-GB" sz="1800" dirty="0" err="1">
                <a:latin typeface="Times New Roman" panose="02020603050405020304" pitchFamily="18" charset="0"/>
                <a:cs typeface="Times New Roman" panose="02020603050405020304" pitchFamily="18" charset="0"/>
              </a:rPr>
              <a:t>Labor</a:t>
            </a:r>
            <a:r>
              <a:rPr lang="en-GB" sz="1800" dirty="0">
                <a:latin typeface="Times New Roman" panose="02020603050405020304" pitchFamily="18" charset="0"/>
                <a:cs typeface="Times New Roman" panose="02020603050405020304" pitchFamily="18" charset="0"/>
              </a:rPr>
              <a:t> Market Regulations </a:t>
            </a:r>
            <a:br>
              <a:rPr lang="en-GB" sz="1800" dirty="0">
                <a:latin typeface="Times New Roman" panose="02020603050405020304" pitchFamily="18" charset="0"/>
                <a:cs typeface="Times New Roman" panose="02020603050405020304" pitchFamily="18" charset="0"/>
              </a:rPr>
            </a:br>
            <a:endParaRPr lang="en-GB" sz="18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GB" sz="1800" dirty="0">
                <a:latin typeface="Times New Roman" panose="02020603050405020304" pitchFamily="18" charset="0"/>
                <a:cs typeface="Times New Roman" panose="02020603050405020304" pitchFamily="18" charset="0"/>
              </a:rPr>
              <a:t>Heritage Foundation</a:t>
            </a:r>
            <a:r>
              <a:rPr lang="fr-CH"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Labor</a:t>
            </a:r>
            <a:r>
              <a:rPr lang="en-GB" sz="1800" dirty="0">
                <a:latin typeface="Times New Roman" panose="02020603050405020304" pitchFamily="18" charset="0"/>
                <a:cs typeface="Times New Roman" panose="02020603050405020304" pitchFamily="18" charset="0"/>
              </a:rPr>
              <a:t> Freedom Index</a:t>
            </a:r>
          </a:p>
        </p:txBody>
      </p:sp>
      <p:sp>
        <p:nvSpPr>
          <p:cNvPr id="5" name="Content Placeholder 2"/>
          <p:cNvSpPr txBox="1">
            <a:spLocks/>
          </p:cNvSpPr>
          <p:nvPr/>
        </p:nvSpPr>
        <p:spPr>
          <a:xfrm>
            <a:off x="6648580" y="1068848"/>
            <a:ext cx="2443713" cy="482453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GB" sz="1800" b="1" u="sng" dirty="0">
                <a:solidFill>
                  <a:srgbClr val="00B050"/>
                </a:solidFill>
                <a:latin typeface="Times New Roman" panose="02020603050405020304" pitchFamily="18" charset="0"/>
                <a:cs typeface="Times New Roman" panose="02020603050405020304" pitchFamily="18" charset="0"/>
              </a:rPr>
              <a:t>Academia-led efforts</a:t>
            </a:r>
          </a:p>
          <a:p>
            <a:pPr marL="0" indent="0" algn="ctr">
              <a:buNone/>
            </a:pPr>
            <a:endParaRPr lang="en-GB" sz="2200" b="1" u="sng" dirty="0">
              <a:solidFill>
                <a:srgbClr val="00B05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GB" sz="1800" dirty="0">
                <a:latin typeface="Times New Roman" panose="02020603050405020304" pitchFamily="18" charset="0"/>
                <a:cs typeface="Times New Roman" panose="02020603050405020304" pitchFamily="18" charset="0"/>
              </a:rPr>
              <a:t>Labour Regulation Index, Cambridge </a:t>
            </a:r>
            <a:r>
              <a:rPr lang="en-GB" sz="1800" dirty="0" err="1">
                <a:latin typeface="Times New Roman" panose="02020603050405020304" pitchFamily="18" charset="0"/>
                <a:cs typeface="Times New Roman" panose="02020603050405020304" pitchFamily="18" charset="0"/>
              </a:rPr>
              <a:t>Center</a:t>
            </a:r>
            <a:r>
              <a:rPr lang="en-GB" sz="1800" dirty="0">
                <a:latin typeface="Times New Roman" panose="02020603050405020304" pitchFamily="18" charset="0"/>
                <a:cs typeface="Times New Roman" panose="02020603050405020304" pitchFamily="18" charset="0"/>
              </a:rPr>
              <a:t> for Business Research, Deakin, </a:t>
            </a:r>
            <a:r>
              <a:rPr lang="en-GB" sz="1800" dirty="0" err="1">
                <a:latin typeface="Times New Roman" panose="02020603050405020304" pitchFamily="18" charset="0"/>
                <a:cs typeface="Times New Roman" panose="02020603050405020304" pitchFamily="18" charset="0"/>
              </a:rPr>
              <a:t>Lele</a:t>
            </a:r>
            <a:r>
              <a:rPr lang="en-GB" sz="1800" dirty="0">
                <a:latin typeface="Times New Roman" panose="02020603050405020304" pitchFamily="18" charset="0"/>
                <a:cs typeface="Times New Roman" panose="02020603050405020304" pitchFamily="18" charset="0"/>
              </a:rPr>
              <a:t> and </a:t>
            </a:r>
            <a:r>
              <a:rPr lang="en-GB" sz="1800" dirty="0" err="1" smtClean="0">
                <a:latin typeface="Times New Roman" panose="02020603050405020304" pitchFamily="18" charset="0"/>
                <a:cs typeface="Times New Roman" panose="02020603050405020304" pitchFamily="18" charset="0"/>
              </a:rPr>
              <a:t>Siems</a:t>
            </a:r>
            <a:endParaRPr lang="en-GB" sz="18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GB" sz="18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GB" sz="1800" dirty="0">
                <a:latin typeface="Times New Roman" panose="02020603050405020304" pitchFamily="18" charset="0"/>
                <a:cs typeface="Times New Roman" panose="02020603050405020304" pitchFamily="18" charset="0"/>
              </a:rPr>
              <a:t>LAMRIG index by Campos and Nugent (2012)</a:t>
            </a: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b="1" i="1" dirty="0">
              <a:latin typeface="Times New Roman" panose="02020603050405020304" pitchFamily="18" charset="0"/>
              <a:cs typeface="Times New Roman" panose="02020603050405020304" pitchFamily="18" charset="0"/>
            </a:endParaRPr>
          </a:p>
          <a:p>
            <a:endParaRPr lang="en-GB" b="1" i="1" dirty="0">
              <a:latin typeface="Times New Roman" panose="02020603050405020304" pitchFamily="18" charset="0"/>
              <a:cs typeface="Times New Roman" panose="02020603050405020304" pitchFamily="18" charset="0"/>
            </a:endParaRPr>
          </a:p>
          <a:p>
            <a:endParaRPr lang="en-GB" b="1" i="1"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fr-CH" dirty="0">
              <a:latin typeface="Times New Roman" panose="02020603050405020304" pitchFamily="18" charset="0"/>
              <a:cs typeface="Times New Roman" panose="02020603050405020304" pitchFamily="18" charset="0"/>
            </a:endParaRPr>
          </a:p>
        </p:txBody>
      </p:sp>
      <p:sp>
        <p:nvSpPr>
          <p:cNvPr id="6" name="TextBox 5"/>
          <p:cNvSpPr txBox="1"/>
          <p:nvPr/>
        </p:nvSpPr>
        <p:spPr>
          <a:xfrm>
            <a:off x="6984676" y="5302996"/>
            <a:ext cx="2268252" cy="1384995"/>
          </a:xfrm>
          <a:prstGeom prst="rect">
            <a:avLst/>
          </a:prstGeom>
          <a:noFill/>
        </p:spPr>
        <p:txBody>
          <a:bodyPr wrap="square" rtlCol="0">
            <a:spAutoFit/>
          </a:bodyPr>
          <a:lstStyle/>
          <a:p>
            <a:r>
              <a:rPr lang="en-GB" sz="1400" b="1" u="sng" dirty="0">
                <a:solidFill>
                  <a:srgbClr val="00B050"/>
                </a:solidFill>
                <a:latin typeface="Times New Roman" panose="02020603050405020304" pitchFamily="18" charset="0"/>
                <a:cs typeface="Times New Roman" panose="02020603050405020304" pitchFamily="18" charset="0"/>
              </a:rPr>
              <a:t>Other:</a:t>
            </a:r>
          </a:p>
          <a:p>
            <a:pPr marL="285750" indent="-285750">
              <a:buFont typeface="Wingdings" panose="05000000000000000000" pitchFamily="2" charset="2"/>
              <a:buChar char="§"/>
            </a:pPr>
            <a:r>
              <a:rPr lang="fr-CH" sz="1400" dirty="0" err="1">
                <a:latin typeface="Times New Roman" panose="02020603050405020304" pitchFamily="18" charset="0"/>
                <a:cs typeface="Times New Roman" panose="02020603050405020304" pitchFamily="18" charset="0"/>
              </a:rPr>
              <a:t>European</a:t>
            </a:r>
            <a:r>
              <a:rPr lang="fr-CH" sz="1400" dirty="0">
                <a:latin typeface="Times New Roman" panose="02020603050405020304" pitchFamily="18" charset="0"/>
                <a:cs typeface="Times New Roman" panose="02020603050405020304" pitchFamily="18" charset="0"/>
              </a:rPr>
              <a:t> Commission Labour </a:t>
            </a:r>
            <a:r>
              <a:rPr lang="fr-CH" sz="1400" dirty="0" err="1">
                <a:latin typeface="Times New Roman" panose="02020603050405020304" pitchFamily="18" charset="0"/>
                <a:cs typeface="Times New Roman" panose="02020603050405020304" pitchFamily="18" charset="0"/>
              </a:rPr>
              <a:t>Market</a:t>
            </a:r>
            <a:r>
              <a:rPr lang="fr-CH" sz="1400" dirty="0">
                <a:latin typeface="Times New Roman" panose="02020603050405020304" pitchFamily="18" charset="0"/>
                <a:cs typeface="Times New Roman" panose="02020603050405020304" pitchFamily="18" charset="0"/>
              </a:rPr>
              <a:t> </a:t>
            </a:r>
            <a:r>
              <a:rPr lang="fr-CH" sz="1400" dirty="0" err="1">
                <a:latin typeface="Times New Roman" panose="02020603050405020304" pitchFamily="18" charset="0"/>
                <a:cs typeface="Times New Roman" panose="02020603050405020304" pitchFamily="18" charset="0"/>
              </a:rPr>
              <a:t>Reform</a:t>
            </a:r>
            <a:r>
              <a:rPr lang="fr-CH" sz="1400" dirty="0">
                <a:latin typeface="Times New Roman" panose="02020603050405020304" pitchFamily="18" charset="0"/>
                <a:cs typeface="Times New Roman" panose="02020603050405020304" pitchFamily="18" charset="0"/>
              </a:rPr>
              <a:t> </a:t>
            </a:r>
            <a:r>
              <a:rPr lang="fr-CH" sz="1400" dirty="0" err="1">
                <a:latin typeface="Times New Roman" panose="02020603050405020304" pitchFamily="18" charset="0"/>
                <a:cs typeface="Times New Roman" panose="02020603050405020304" pitchFamily="18" charset="0"/>
              </a:rPr>
              <a:t>Database</a:t>
            </a:r>
            <a:r>
              <a:rPr lang="fr-CH" sz="1400" dirty="0">
                <a:latin typeface="Times New Roman" panose="02020603050405020304" pitchFamily="18" charset="0"/>
                <a:cs typeface="Times New Roman" panose="02020603050405020304" pitchFamily="18" charset="0"/>
              </a:rPr>
              <a:t> (LABREF)</a:t>
            </a:r>
          </a:p>
          <a:p>
            <a:pPr marL="285750" indent="-285750">
              <a:buFont typeface="Wingdings" panose="05000000000000000000" pitchFamily="2" charset="2"/>
              <a:buChar char="§"/>
            </a:pPr>
            <a:r>
              <a:rPr lang="fr-CH" sz="1400" dirty="0">
                <a:latin typeface="Times New Roman" panose="02020603050405020304" pitchFamily="18" charset="0"/>
                <a:cs typeface="Times New Roman" panose="02020603050405020304" pitchFamily="18" charset="0"/>
              </a:rPr>
              <a:t>FRDB-IZA Social </a:t>
            </a:r>
            <a:r>
              <a:rPr lang="fr-CH" sz="1400" dirty="0" err="1">
                <a:latin typeface="Times New Roman" panose="02020603050405020304" pitchFamily="18" charset="0"/>
                <a:cs typeface="Times New Roman" panose="02020603050405020304" pitchFamily="18" charset="0"/>
              </a:rPr>
              <a:t>Reforms</a:t>
            </a:r>
            <a:r>
              <a:rPr lang="fr-CH" sz="1400" dirty="0">
                <a:latin typeface="Times New Roman" panose="02020603050405020304" pitchFamily="18" charset="0"/>
                <a:cs typeface="Times New Roman" panose="02020603050405020304" pitchFamily="18" charset="0"/>
              </a:rPr>
              <a:t> </a:t>
            </a:r>
            <a:r>
              <a:rPr lang="fr-CH" sz="1400" dirty="0" err="1">
                <a:latin typeface="Times New Roman" panose="02020603050405020304" pitchFamily="18" charset="0"/>
                <a:cs typeface="Times New Roman" panose="02020603050405020304" pitchFamily="18" charset="0"/>
              </a:rPr>
              <a:t>Database</a:t>
            </a:r>
            <a:endParaRPr lang="fr-CH" sz="14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2193989" y="2060251"/>
            <a:ext cx="936104" cy="4401205"/>
          </a:xfrm>
          <a:prstGeom prst="rect">
            <a:avLst/>
          </a:prstGeom>
          <a:noFill/>
        </p:spPr>
        <p:txBody>
          <a:bodyPr wrap="square" rtlCol="0">
            <a:spAutoFit/>
          </a:bodyPr>
          <a:lstStyle/>
          <a:p>
            <a:r>
              <a:rPr lang="en-GB" sz="1400" b="1" i="1" dirty="0">
                <a:solidFill>
                  <a:srgbClr val="FF0000"/>
                </a:solidFill>
                <a:latin typeface="Times New Roman" panose="02020603050405020304" pitchFamily="18" charset="0"/>
                <a:cs typeface="Times New Roman" panose="02020603050405020304" pitchFamily="18" charset="0"/>
              </a:rPr>
              <a:t>1985-2013, </a:t>
            </a:r>
            <a:br>
              <a:rPr lang="en-GB" sz="1400" b="1" i="1" dirty="0">
                <a:solidFill>
                  <a:srgbClr val="FF0000"/>
                </a:solidFill>
                <a:latin typeface="Times New Roman" panose="02020603050405020304" pitchFamily="18" charset="0"/>
                <a:cs typeface="Times New Roman" panose="02020603050405020304" pitchFamily="18" charset="0"/>
              </a:rPr>
            </a:br>
            <a:r>
              <a:rPr lang="en-GB" sz="1400" b="1" i="1" dirty="0">
                <a:solidFill>
                  <a:srgbClr val="FF0000"/>
                </a:solidFill>
                <a:latin typeface="Times New Roman" panose="02020603050405020304" pitchFamily="18" charset="0"/>
                <a:cs typeface="Times New Roman" panose="02020603050405020304" pitchFamily="18" charset="0"/>
              </a:rPr>
              <a:t>44 countries</a:t>
            </a:r>
          </a:p>
          <a:p>
            <a:endParaRPr lang="en-GB" sz="1400" b="1" i="1" dirty="0">
              <a:solidFill>
                <a:srgbClr val="FF0000"/>
              </a:solidFill>
              <a:latin typeface="Times New Roman" panose="02020603050405020304" pitchFamily="18" charset="0"/>
              <a:cs typeface="Times New Roman" panose="02020603050405020304" pitchFamily="18" charset="0"/>
            </a:endParaRPr>
          </a:p>
          <a:p>
            <a:endParaRPr lang="en-GB" sz="1400" b="1" i="1" dirty="0">
              <a:solidFill>
                <a:srgbClr val="FF0000"/>
              </a:solidFill>
              <a:latin typeface="Times New Roman" panose="02020603050405020304" pitchFamily="18" charset="0"/>
              <a:cs typeface="Times New Roman" panose="02020603050405020304" pitchFamily="18" charset="0"/>
            </a:endParaRPr>
          </a:p>
          <a:p>
            <a:endParaRPr lang="en-GB" sz="1400" b="1" i="1" dirty="0" smtClean="0">
              <a:solidFill>
                <a:srgbClr val="FF0000"/>
              </a:solidFill>
              <a:latin typeface="Times New Roman" panose="02020603050405020304" pitchFamily="18" charset="0"/>
              <a:cs typeface="Times New Roman" panose="02020603050405020304" pitchFamily="18" charset="0"/>
            </a:endParaRPr>
          </a:p>
          <a:p>
            <a:endParaRPr lang="en-GB" sz="1400" b="1" i="1" dirty="0">
              <a:solidFill>
                <a:srgbClr val="FF0000"/>
              </a:solidFill>
              <a:latin typeface="Times New Roman" panose="02020603050405020304" pitchFamily="18" charset="0"/>
              <a:cs typeface="Times New Roman" panose="02020603050405020304" pitchFamily="18" charset="0"/>
            </a:endParaRPr>
          </a:p>
          <a:p>
            <a:endParaRPr lang="en-GB" sz="1400" b="1" i="1" dirty="0">
              <a:solidFill>
                <a:srgbClr val="FF0000"/>
              </a:solidFill>
              <a:latin typeface="Times New Roman" panose="02020603050405020304" pitchFamily="18" charset="0"/>
              <a:cs typeface="Times New Roman" panose="02020603050405020304" pitchFamily="18" charset="0"/>
            </a:endParaRPr>
          </a:p>
          <a:p>
            <a:endParaRPr lang="en-GB" sz="1400" b="1" i="1" dirty="0">
              <a:solidFill>
                <a:srgbClr val="FF0000"/>
              </a:solidFill>
              <a:latin typeface="Times New Roman" panose="02020603050405020304" pitchFamily="18" charset="0"/>
              <a:cs typeface="Times New Roman" panose="02020603050405020304" pitchFamily="18" charset="0"/>
            </a:endParaRPr>
          </a:p>
          <a:p>
            <a:r>
              <a:rPr lang="en-GB" sz="1400" b="1" i="1" dirty="0">
                <a:solidFill>
                  <a:srgbClr val="FF0000"/>
                </a:solidFill>
                <a:latin typeface="Times New Roman" panose="02020603050405020304" pitchFamily="18" charset="0"/>
                <a:cs typeface="Times New Roman" panose="02020603050405020304" pitchFamily="18" charset="0"/>
              </a:rPr>
              <a:t>2006-2014, 180 countries</a:t>
            </a:r>
          </a:p>
          <a:p>
            <a:endParaRPr lang="en-GB" sz="1400" b="1" i="1" dirty="0">
              <a:solidFill>
                <a:srgbClr val="FF0000"/>
              </a:solidFill>
              <a:latin typeface="Times New Roman" panose="02020603050405020304" pitchFamily="18" charset="0"/>
              <a:cs typeface="Times New Roman" panose="02020603050405020304" pitchFamily="18" charset="0"/>
            </a:endParaRPr>
          </a:p>
          <a:p>
            <a:endParaRPr lang="en-GB" sz="1400" b="1" i="1" dirty="0" smtClean="0">
              <a:solidFill>
                <a:srgbClr val="FF0000"/>
              </a:solidFill>
              <a:latin typeface="Times New Roman" panose="02020603050405020304" pitchFamily="18" charset="0"/>
              <a:cs typeface="Times New Roman" panose="02020603050405020304" pitchFamily="18" charset="0"/>
            </a:endParaRPr>
          </a:p>
          <a:p>
            <a:endParaRPr lang="en-GB" sz="1400" b="1" i="1" dirty="0">
              <a:solidFill>
                <a:srgbClr val="FF0000"/>
              </a:solidFill>
              <a:latin typeface="Times New Roman" panose="02020603050405020304" pitchFamily="18" charset="0"/>
              <a:cs typeface="Times New Roman" panose="02020603050405020304" pitchFamily="18" charset="0"/>
            </a:endParaRPr>
          </a:p>
          <a:p>
            <a:endParaRPr lang="en-GB" sz="1400" b="1" i="1" dirty="0">
              <a:solidFill>
                <a:srgbClr val="FF0000"/>
              </a:solidFill>
              <a:latin typeface="Times New Roman" panose="02020603050405020304" pitchFamily="18" charset="0"/>
              <a:cs typeface="Times New Roman" panose="02020603050405020304" pitchFamily="18" charset="0"/>
            </a:endParaRPr>
          </a:p>
          <a:p>
            <a:r>
              <a:rPr lang="en-GB" sz="1400" b="1" i="1" dirty="0">
                <a:solidFill>
                  <a:srgbClr val="FF0000"/>
                </a:solidFill>
                <a:latin typeface="Times New Roman" panose="02020603050405020304" pitchFamily="18" charset="0"/>
                <a:cs typeface="Times New Roman" panose="02020603050405020304" pitchFamily="18" charset="0"/>
              </a:rPr>
              <a:t>2009-2013, 100 countries</a:t>
            </a:r>
            <a:endParaRPr lang="fr-CH" sz="1400" b="1" i="1" dirty="0">
              <a:solidFill>
                <a:srgbClr val="FF0000"/>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5566392" y="1923062"/>
            <a:ext cx="936104" cy="5047536"/>
          </a:xfrm>
          <a:prstGeom prst="rect">
            <a:avLst/>
          </a:prstGeom>
          <a:noFill/>
        </p:spPr>
        <p:txBody>
          <a:bodyPr wrap="square" rtlCol="0">
            <a:spAutoFit/>
          </a:bodyPr>
          <a:lstStyle/>
          <a:p>
            <a:r>
              <a:rPr lang="en-GB" sz="1400" b="1" i="1" dirty="0">
                <a:solidFill>
                  <a:srgbClr val="FF0000"/>
                </a:solidFill>
                <a:latin typeface="Times New Roman" panose="02020603050405020304" pitchFamily="18" charset="0"/>
                <a:cs typeface="Times New Roman" panose="02020603050405020304" pitchFamily="18" charset="0"/>
              </a:rPr>
              <a:t>2004-2013, </a:t>
            </a:r>
            <a:br>
              <a:rPr lang="en-GB" sz="1400" b="1" i="1" dirty="0">
                <a:solidFill>
                  <a:srgbClr val="FF0000"/>
                </a:solidFill>
                <a:latin typeface="Times New Roman" panose="02020603050405020304" pitchFamily="18" charset="0"/>
                <a:cs typeface="Times New Roman" panose="02020603050405020304" pitchFamily="18" charset="0"/>
              </a:rPr>
            </a:br>
            <a:r>
              <a:rPr lang="en-GB" sz="1400" b="1" i="1" dirty="0">
                <a:solidFill>
                  <a:srgbClr val="FF0000"/>
                </a:solidFill>
                <a:latin typeface="Times New Roman" panose="02020603050405020304" pitchFamily="18" charset="0"/>
                <a:cs typeface="Times New Roman" panose="02020603050405020304" pitchFamily="18" charset="0"/>
              </a:rPr>
              <a:t>144 countries</a:t>
            </a:r>
          </a:p>
          <a:p>
            <a:endParaRPr lang="en-GB" sz="1400" b="1" i="1" dirty="0">
              <a:solidFill>
                <a:srgbClr val="FF0000"/>
              </a:solidFill>
              <a:latin typeface="Times New Roman" panose="02020603050405020304" pitchFamily="18" charset="0"/>
              <a:cs typeface="Times New Roman" panose="02020603050405020304" pitchFamily="18" charset="0"/>
            </a:endParaRPr>
          </a:p>
          <a:p>
            <a:endParaRPr lang="en-GB" sz="1400" b="1" i="1" dirty="0">
              <a:solidFill>
                <a:srgbClr val="FF0000"/>
              </a:solidFill>
              <a:latin typeface="Times New Roman" panose="02020603050405020304" pitchFamily="18" charset="0"/>
              <a:cs typeface="Times New Roman" panose="02020603050405020304" pitchFamily="18" charset="0"/>
            </a:endParaRPr>
          </a:p>
          <a:p>
            <a:endParaRPr lang="en-GB" sz="1400" b="1" i="1" dirty="0">
              <a:solidFill>
                <a:srgbClr val="FF0000"/>
              </a:solidFill>
              <a:latin typeface="Times New Roman" panose="02020603050405020304" pitchFamily="18" charset="0"/>
              <a:cs typeface="Times New Roman" panose="02020603050405020304" pitchFamily="18" charset="0"/>
            </a:endParaRPr>
          </a:p>
          <a:p>
            <a:r>
              <a:rPr lang="en-GB" sz="1400" b="1" i="1" dirty="0">
                <a:solidFill>
                  <a:srgbClr val="FF0000"/>
                </a:solidFill>
                <a:latin typeface="Times New Roman" panose="02020603050405020304" pitchFamily="18" charset="0"/>
                <a:cs typeface="Times New Roman" panose="02020603050405020304" pitchFamily="18" charset="0"/>
              </a:rPr>
              <a:t>1995-2012, 59 countries</a:t>
            </a:r>
          </a:p>
          <a:p>
            <a:endParaRPr lang="en-GB" sz="1400" b="1" i="1" dirty="0">
              <a:solidFill>
                <a:srgbClr val="FF0000"/>
              </a:solidFill>
              <a:latin typeface="Times New Roman" panose="02020603050405020304" pitchFamily="18" charset="0"/>
              <a:cs typeface="Times New Roman" panose="02020603050405020304" pitchFamily="18" charset="0"/>
            </a:endParaRPr>
          </a:p>
          <a:p>
            <a:endParaRPr lang="en-GB" sz="1400" b="1" i="1" dirty="0">
              <a:solidFill>
                <a:srgbClr val="FF0000"/>
              </a:solidFill>
              <a:latin typeface="Times New Roman" panose="02020603050405020304" pitchFamily="18" charset="0"/>
              <a:cs typeface="Times New Roman" panose="02020603050405020304" pitchFamily="18" charset="0"/>
            </a:endParaRPr>
          </a:p>
          <a:p>
            <a:r>
              <a:rPr lang="en-GB" sz="1400" b="1" i="1" dirty="0">
                <a:solidFill>
                  <a:srgbClr val="FF0000"/>
                </a:solidFill>
                <a:latin typeface="Times New Roman" panose="02020603050405020304" pitchFamily="18" charset="0"/>
                <a:cs typeface="Times New Roman" panose="02020603050405020304" pitchFamily="18" charset="0"/>
              </a:rPr>
              <a:t>2002-2013, 58-144 countries</a:t>
            </a:r>
          </a:p>
          <a:p>
            <a:endParaRPr lang="en-GB" sz="1400" b="1" i="1" dirty="0">
              <a:solidFill>
                <a:srgbClr val="FF0000"/>
              </a:solidFill>
              <a:latin typeface="Times New Roman" panose="02020603050405020304" pitchFamily="18" charset="0"/>
              <a:cs typeface="Times New Roman" panose="02020603050405020304" pitchFamily="18" charset="0"/>
            </a:endParaRPr>
          </a:p>
          <a:p>
            <a:endParaRPr lang="en-GB" sz="1400" b="1" i="1" dirty="0">
              <a:solidFill>
                <a:srgbClr val="FF0000"/>
              </a:solidFill>
              <a:latin typeface="Times New Roman" panose="02020603050405020304" pitchFamily="18" charset="0"/>
              <a:cs typeface="Times New Roman" panose="02020603050405020304" pitchFamily="18" charset="0"/>
            </a:endParaRPr>
          </a:p>
          <a:p>
            <a:r>
              <a:rPr lang="en-GB" sz="1400" b="1" i="1" dirty="0">
                <a:solidFill>
                  <a:srgbClr val="FF0000"/>
                </a:solidFill>
                <a:latin typeface="Times New Roman" panose="02020603050405020304" pitchFamily="18" charset="0"/>
                <a:cs typeface="Times New Roman" panose="02020603050405020304" pitchFamily="18" charset="0"/>
              </a:rPr>
              <a:t>2006-2013, 180 countries</a:t>
            </a:r>
          </a:p>
          <a:p>
            <a:endParaRPr lang="en-GB" sz="1400" b="1" i="1" dirty="0">
              <a:solidFill>
                <a:srgbClr val="FF0000"/>
              </a:solidFill>
              <a:latin typeface="Times New Roman" panose="02020603050405020304" pitchFamily="18" charset="0"/>
              <a:cs typeface="Times New Roman" panose="02020603050405020304" pitchFamily="18" charset="0"/>
            </a:endParaRPr>
          </a:p>
          <a:p>
            <a:endParaRPr lang="fr-CH" sz="1400" b="1" i="1" dirty="0">
              <a:solidFill>
                <a:srgbClr val="FF0000"/>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9092293" y="1705345"/>
            <a:ext cx="1220856" cy="3108543"/>
          </a:xfrm>
          <a:prstGeom prst="rect">
            <a:avLst/>
          </a:prstGeom>
          <a:noFill/>
        </p:spPr>
        <p:txBody>
          <a:bodyPr wrap="square" rtlCol="0">
            <a:spAutoFit/>
          </a:bodyPr>
          <a:lstStyle/>
          <a:p>
            <a:r>
              <a:rPr lang="en-GB" sz="1400" b="1" i="1" dirty="0">
                <a:solidFill>
                  <a:srgbClr val="FF0000"/>
                </a:solidFill>
                <a:latin typeface="Times New Roman" panose="02020603050405020304" pitchFamily="18" charset="0"/>
                <a:cs typeface="Times New Roman" panose="02020603050405020304" pitchFamily="18" charset="0"/>
              </a:rPr>
              <a:t>1970-2006, </a:t>
            </a:r>
            <a:br>
              <a:rPr lang="en-GB" sz="1400" b="1" i="1" dirty="0">
                <a:solidFill>
                  <a:srgbClr val="FF0000"/>
                </a:solidFill>
                <a:latin typeface="Times New Roman" panose="02020603050405020304" pitchFamily="18" charset="0"/>
                <a:cs typeface="Times New Roman" panose="02020603050405020304" pitchFamily="18" charset="0"/>
              </a:rPr>
            </a:br>
            <a:r>
              <a:rPr lang="en-GB" sz="1400" b="1" i="1" dirty="0">
                <a:solidFill>
                  <a:srgbClr val="FF0000"/>
                </a:solidFill>
                <a:latin typeface="Times New Roman" panose="02020603050405020304" pitchFamily="18" charset="0"/>
                <a:cs typeface="Times New Roman" panose="02020603050405020304" pitchFamily="18" charset="0"/>
              </a:rPr>
              <a:t>30+ </a:t>
            </a:r>
            <a:r>
              <a:rPr lang="en-GB" sz="1400" b="1" i="1" dirty="0" smtClean="0">
                <a:solidFill>
                  <a:srgbClr val="FF0000"/>
                </a:solidFill>
                <a:latin typeface="Times New Roman" panose="02020603050405020304" pitchFamily="18" charset="0"/>
                <a:cs typeface="Times New Roman" panose="02020603050405020304" pitchFamily="18" charset="0"/>
              </a:rPr>
              <a:t>countries</a:t>
            </a:r>
            <a:br>
              <a:rPr lang="en-GB" sz="1400" b="1" i="1" dirty="0" smtClean="0">
                <a:solidFill>
                  <a:srgbClr val="FF0000"/>
                </a:solidFill>
                <a:latin typeface="Times New Roman" panose="02020603050405020304" pitchFamily="18" charset="0"/>
                <a:cs typeface="Times New Roman" panose="02020603050405020304" pitchFamily="18" charset="0"/>
              </a:rPr>
            </a:br>
            <a:r>
              <a:rPr lang="en-GB" sz="1400" b="1" i="1" dirty="0" smtClean="0">
                <a:solidFill>
                  <a:srgbClr val="FF0000"/>
                </a:solidFill>
                <a:latin typeface="Times New Roman" panose="02020603050405020304" pitchFamily="18" charset="0"/>
                <a:cs typeface="Times New Roman" panose="02020603050405020304" pitchFamily="18" charset="0"/>
              </a:rPr>
              <a:t/>
            </a:r>
            <a:br>
              <a:rPr lang="en-GB" sz="1400" b="1" i="1" dirty="0" smtClean="0">
                <a:solidFill>
                  <a:srgbClr val="FF0000"/>
                </a:solidFill>
                <a:latin typeface="Times New Roman" panose="02020603050405020304" pitchFamily="18" charset="0"/>
                <a:cs typeface="Times New Roman" panose="02020603050405020304" pitchFamily="18" charset="0"/>
              </a:rPr>
            </a:br>
            <a:r>
              <a:rPr lang="en-GB" sz="1400" b="1" i="1" dirty="0" smtClean="0">
                <a:solidFill>
                  <a:srgbClr val="FF0000"/>
                </a:solidFill>
                <a:latin typeface="Times New Roman" panose="02020603050405020304" pitchFamily="18" charset="0"/>
                <a:cs typeface="Times New Roman" panose="02020603050405020304" pitchFamily="18" charset="0"/>
              </a:rPr>
              <a:t>1990-nowadays, 117 countries</a:t>
            </a:r>
            <a:endParaRPr lang="en-GB" sz="1400" b="1" i="1" dirty="0">
              <a:solidFill>
                <a:srgbClr val="FF0000"/>
              </a:solidFill>
              <a:latin typeface="Times New Roman" panose="02020603050405020304" pitchFamily="18" charset="0"/>
              <a:cs typeface="Times New Roman" panose="02020603050405020304" pitchFamily="18" charset="0"/>
            </a:endParaRPr>
          </a:p>
          <a:p>
            <a:endParaRPr lang="en-GB" sz="1400" b="1" i="1" dirty="0">
              <a:solidFill>
                <a:srgbClr val="FF0000"/>
              </a:solidFill>
              <a:latin typeface="Times New Roman" panose="02020603050405020304" pitchFamily="18" charset="0"/>
              <a:cs typeface="Times New Roman" panose="02020603050405020304" pitchFamily="18" charset="0"/>
            </a:endParaRPr>
          </a:p>
          <a:p>
            <a:endParaRPr lang="en-GB" sz="1400" b="1" i="1" dirty="0">
              <a:solidFill>
                <a:srgbClr val="FF0000"/>
              </a:solidFill>
              <a:latin typeface="Times New Roman" panose="02020603050405020304" pitchFamily="18" charset="0"/>
              <a:cs typeface="Times New Roman" panose="02020603050405020304" pitchFamily="18" charset="0"/>
            </a:endParaRPr>
          </a:p>
          <a:p>
            <a:endParaRPr lang="en-GB" sz="1400" b="1" i="1" dirty="0">
              <a:solidFill>
                <a:srgbClr val="FF0000"/>
              </a:solidFill>
              <a:latin typeface="Times New Roman" panose="02020603050405020304" pitchFamily="18" charset="0"/>
              <a:cs typeface="Times New Roman" panose="02020603050405020304" pitchFamily="18" charset="0"/>
            </a:endParaRPr>
          </a:p>
          <a:p>
            <a:r>
              <a:rPr lang="en-GB" sz="1400" b="1" i="1" dirty="0" smtClean="0">
                <a:solidFill>
                  <a:srgbClr val="FF0000"/>
                </a:solidFill>
                <a:latin typeface="Times New Roman" panose="02020603050405020304" pitchFamily="18" charset="0"/>
                <a:cs typeface="Times New Roman" panose="02020603050405020304" pitchFamily="18" charset="0"/>
              </a:rPr>
              <a:t>1950-2010</a:t>
            </a:r>
            <a:r>
              <a:rPr lang="en-GB" sz="1400" b="1" i="1" dirty="0">
                <a:solidFill>
                  <a:srgbClr val="FF0000"/>
                </a:solidFill>
                <a:latin typeface="Times New Roman" panose="02020603050405020304" pitchFamily="18" charset="0"/>
                <a:cs typeface="Times New Roman" panose="02020603050405020304" pitchFamily="18" charset="0"/>
              </a:rPr>
              <a:t>, </a:t>
            </a:r>
          </a:p>
          <a:p>
            <a:r>
              <a:rPr lang="en-GB" sz="1400" b="1" i="1" dirty="0">
                <a:solidFill>
                  <a:srgbClr val="FF0000"/>
                </a:solidFill>
                <a:latin typeface="Times New Roman" panose="02020603050405020304" pitchFamily="18" charset="0"/>
                <a:cs typeface="Times New Roman" panose="02020603050405020304" pitchFamily="18" charset="0"/>
              </a:rPr>
              <a:t>140 countries</a:t>
            </a:r>
          </a:p>
          <a:p>
            <a:endParaRPr lang="en-GB" sz="1400" b="1" i="1" dirty="0">
              <a:solidFill>
                <a:srgbClr val="FF0000"/>
              </a:solidFill>
              <a:latin typeface="Times New Roman" panose="02020603050405020304" pitchFamily="18" charset="0"/>
              <a:cs typeface="Times New Roman" panose="02020603050405020304" pitchFamily="18" charset="0"/>
            </a:endParaRPr>
          </a:p>
          <a:p>
            <a:endParaRPr lang="en-GB" sz="1400" b="1" i="1" dirty="0">
              <a:solidFill>
                <a:srgbClr val="FF0000"/>
              </a:solidFill>
              <a:latin typeface="Times New Roman" panose="02020603050405020304" pitchFamily="18" charset="0"/>
              <a:cs typeface="Times New Roman" panose="02020603050405020304" pitchFamily="18" charset="0"/>
            </a:endParaRPr>
          </a:p>
          <a:p>
            <a:endParaRPr lang="fr-CH" sz="1400" b="1" i="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652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099" y="188640"/>
            <a:ext cx="9850693" cy="778098"/>
          </a:xfrm>
        </p:spPr>
        <p:txBody>
          <a:bodyPr>
            <a:normAutofit/>
          </a:bodyPr>
          <a:lstStyle/>
          <a:p>
            <a:r>
              <a:rPr lang="en-GB" sz="4100" b="1" dirty="0" smtClean="0">
                <a:solidFill>
                  <a:srgbClr val="002060"/>
                </a:solidFill>
                <a:latin typeface="Times New Roman" pitchFamily="18" charset="0"/>
                <a:ea typeface="+mn-ea"/>
                <a:cs typeface="Times New Roman" pitchFamily="18" charset="0"/>
              </a:rPr>
              <a:t>2. Measuring LMI, and EPL in particular</a:t>
            </a:r>
            <a:endParaRPr lang="fr-CH" sz="4100" b="1" dirty="0">
              <a:solidFill>
                <a:srgbClr val="002060"/>
              </a:solidFill>
              <a:latin typeface="Times New Roman" pitchFamily="18" charset="0"/>
              <a:ea typeface="+mn-ea"/>
              <a:cs typeface="Times New Roman" pitchFamily="18" charset="0"/>
            </a:endParaRPr>
          </a:p>
        </p:txBody>
      </p:sp>
      <p:sp>
        <p:nvSpPr>
          <p:cNvPr id="3" name="Content Placeholder 2"/>
          <p:cNvSpPr>
            <a:spLocks noGrp="1"/>
          </p:cNvSpPr>
          <p:nvPr>
            <p:ph idx="1"/>
          </p:nvPr>
        </p:nvSpPr>
        <p:spPr>
          <a:xfrm>
            <a:off x="207596" y="1079306"/>
            <a:ext cx="2098576" cy="4525963"/>
          </a:xfrm>
        </p:spPr>
        <p:txBody>
          <a:bodyPr>
            <a:normAutofit fontScale="92500" lnSpcReduction="20000"/>
          </a:bodyPr>
          <a:lstStyle/>
          <a:p>
            <a:pPr marL="0" indent="0" algn="ctr">
              <a:buNone/>
            </a:pPr>
            <a:r>
              <a:rPr lang="en-GB" sz="1900" b="1" u="sng" dirty="0" smtClean="0">
                <a:solidFill>
                  <a:srgbClr val="00B050"/>
                </a:solidFill>
                <a:latin typeface="Times New Roman" panose="02020603050405020304" pitchFamily="18" charset="0"/>
                <a:cs typeface="Times New Roman" panose="02020603050405020304" pitchFamily="18" charset="0"/>
              </a:rPr>
              <a:t>Institutional efforts</a:t>
            </a:r>
          </a:p>
          <a:p>
            <a:endParaRPr lang="en-GB"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GB"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GB" dirty="0" smtClean="0">
                <a:latin typeface="Times New Roman" panose="02020603050405020304" pitchFamily="18" charset="0"/>
                <a:cs typeface="Times New Roman" panose="02020603050405020304" pitchFamily="18" charset="0"/>
              </a:rPr>
              <a:t>OECD </a:t>
            </a:r>
            <a:r>
              <a:rPr lang="en-GB" dirty="0">
                <a:latin typeface="Times New Roman" panose="02020603050405020304" pitchFamily="18" charset="0"/>
                <a:cs typeface="Times New Roman" panose="02020603050405020304" pitchFamily="18" charset="0"/>
              </a:rPr>
              <a:t>Summary Indicators of Strictness of Employment Protection </a:t>
            </a:r>
            <a:r>
              <a:rPr lang="en-GB" dirty="0" smtClean="0">
                <a:latin typeface="Times New Roman" panose="02020603050405020304" pitchFamily="18" charset="0"/>
                <a:cs typeface="Times New Roman" panose="02020603050405020304" pitchFamily="18" charset="0"/>
              </a:rPr>
              <a:t>Legislation</a:t>
            </a:r>
          </a:p>
          <a:p>
            <a:pPr>
              <a:buFont typeface="Wingdings" panose="05000000000000000000" pitchFamily="2" charset="2"/>
              <a:buChar char="§"/>
            </a:pPr>
            <a:endParaRPr lang="en-GB"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GB" dirty="0">
                <a:latin typeface="Times New Roman" panose="02020603050405020304" pitchFamily="18" charset="0"/>
                <a:cs typeface="Times New Roman" panose="02020603050405020304" pitchFamily="18" charset="0"/>
              </a:rPr>
              <a:t>World Bank Employing Workers </a:t>
            </a:r>
            <a:r>
              <a:rPr lang="en-GB" dirty="0" smtClean="0">
                <a:latin typeface="Times New Roman" panose="02020603050405020304" pitchFamily="18" charset="0"/>
                <a:cs typeface="Times New Roman" panose="02020603050405020304" pitchFamily="18" charset="0"/>
              </a:rPr>
              <a:t>Indicators</a:t>
            </a:r>
          </a:p>
          <a:p>
            <a:pPr>
              <a:buFont typeface="Wingdings" panose="05000000000000000000" pitchFamily="2" charset="2"/>
              <a:buChar char="§"/>
            </a:pPr>
            <a:endParaRPr lang="en-GB"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GB" dirty="0" smtClean="0">
                <a:latin typeface="Times New Roman" panose="02020603050405020304" pitchFamily="18" charset="0"/>
                <a:cs typeface="Times New Roman" panose="02020603050405020304" pitchFamily="18" charset="0"/>
              </a:rPr>
              <a:t>ILO </a:t>
            </a:r>
            <a:r>
              <a:rPr lang="en-GB" dirty="0" err="1" smtClean="0">
                <a:latin typeface="Times New Roman" panose="02020603050405020304" pitchFamily="18" charset="0"/>
                <a:cs typeface="Times New Roman" panose="02020603050405020304" pitchFamily="18" charset="0"/>
              </a:rPr>
              <a:t>EPLex</a:t>
            </a:r>
            <a:r>
              <a:rPr lang="en-GB" dirty="0" smtClean="0">
                <a:latin typeface="Times New Roman" panose="02020603050405020304" pitchFamily="18" charset="0"/>
                <a:cs typeface="Times New Roman" panose="02020603050405020304" pitchFamily="18" charset="0"/>
              </a:rPr>
              <a:t> indicators</a:t>
            </a:r>
            <a:endParaRPr lang="fr-CH" dirty="0">
              <a:latin typeface="Times New Roman" panose="02020603050405020304" pitchFamily="18" charset="0"/>
              <a:cs typeface="Times New Roman" panose="02020603050405020304" pitchFamily="18" charset="0"/>
            </a:endParaRPr>
          </a:p>
        </p:txBody>
      </p:sp>
      <p:sp>
        <p:nvSpPr>
          <p:cNvPr id="4" name="Content Placeholder 2"/>
          <p:cNvSpPr txBox="1">
            <a:spLocks/>
          </p:cNvSpPr>
          <p:nvPr/>
        </p:nvSpPr>
        <p:spPr>
          <a:xfrm>
            <a:off x="3159664" y="1104358"/>
            <a:ext cx="248934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GB" sz="1800" b="1" u="sng" dirty="0">
                <a:solidFill>
                  <a:srgbClr val="00B050"/>
                </a:solidFill>
                <a:latin typeface="Times New Roman" panose="02020603050405020304" pitchFamily="18" charset="0"/>
                <a:cs typeface="Times New Roman" panose="02020603050405020304" pitchFamily="18" charset="0"/>
              </a:rPr>
              <a:t>Think-tanks efforts</a:t>
            </a:r>
          </a:p>
          <a:p>
            <a:pPr>
              <a:buFont typeface="Wingdings" panose="05000000000000000000" pitchFamily="2" charset="2"/>
              <a:buChar char="§"/>
            </a:pPr>
            <a:endParaRPr lang="en-GB" sz="28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GB" sz="1800" dirty="0">
                <a:latin typeface="Times New Roman" panose="02020603050405020304" pitchFamily="18" charset="0"/>
                <a:cs typeface="Times New Roman" panose="02020603050405020304" pitchFamily="18" charset="0"/>
              </a:rPr>
              <a:t>World Economic Forum, </a:t>
            </a:r>
            <a:r>
              <a:rPr lang="en-GB" sz="1800" dirty="0" err="1">
                <a:latin typeface="Times New Roman" panose="02020603050405020304" pitchFamily="18" charset="0"/>
                <a:cs typeface="Times New Roman" panose="02020603050405020304" pitchFamily="18" charset="0"/>
              </a:rPr>
              <a:t>Labor</a:t>
            </a:r>
            <a:r>
              <a:rPr lang="en-GB" sz="1800" dirty="0">
                <a:latin typeface="Times New Roman" panose="02020603050405020304" pitchFamily="18" charset="0"/>
                <a:cs typeface="Times New Roman" panose="02020603050405020304" pitchFamily="18" charset="0"/>
              </a:rPr>
              <a:t> Market Efficiency (LME)</a:t>
            </a:r>
            <a:br>
              <a:rPr lang="en-GB" sz="1800" dirty="0">
                <a:latin typeface="Times New Roman" panose="02020603050405020304" pitchFamily="18" charset="0"/>
                <a:cs typeface="Times New Roman" panose="02020603050405020304" pitchFamily="18" charset="0"/>
              </a:rPr>
            </a:br>
            <a:endParaRPr lang="en-GB" sz="18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GB" sz="1800" dirty="0">
                <a:latin typeface="Times New Roman" panose="02020603050405020304" pitchFamily="18" charset="0"/>
                <a:cs typeface="Times New Roman" panose="02020603050405020304" pitchFamily="18" charset="0"/>
              </a:rPr>
              <a:t>IMD Government Efficiency (Labour regulations) Index</a:t>
            </a:r>
            <a:br>
              <a:rPr lang="en-GB" sz="1800" dirty="0">
                <a:latin typeface="Times New Roman" panose="02020603050405020304" pitchFamily="18" charset="0"/>
                <a:cs typeface="Times New Roman" panose="02020603050405020304" pitchFamily="18" charset="0"/>
              </a:rPr>
            </a:br>
            <a:endParaRPr lang="en-GB" sz="18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GB" sz="1800" dirty="0">
                <a:latin typeface="Times New Roman" panose="02020603050405020304" pitchFamily="18" charset="0"/>
                <a:cs typeface="Times New Roman" panose="02020603050405020304" pitchFamily="18" charset="0"/>
              </a:rPr>
              <a:t>Fraser Institute </a:t>
            </a:r>
            <a:r>
              <a:rPr lang="en-GB" sz="1800" dirty="0" err="1">
                <a:latin typeface="Times New Roman" panose="02020603050405020304" pitchFamily="18" charset="0"/>
                <a:cs typeface="Times New Roman" panose="02020603050405020304" pitchFamily="18" charset="0"/>
              </a:rPr>
              <a:t>Labor</a:t>
            </a:r>
            <a:r>
              <a:rPr lang="en-GB" sz="1800" dirty="0">
                <a:latin typeface="Times New Roman" panose="02020603050405020304" pitchFamily="18" charset="0"/>
                <a:cs typeface="Times New Roman" panose="02020603050405020304" pitchFamily="18" charset="0"/>
              </a:rPr>
              <a:t> Market Regulations </a:t>
            </a:r>
            <a:br>
              <a:rPr lang="en-GB" sz="1800" dirty="0">
                <a:latin typeface="Times New Roman" panose="02020603050405020304" pitchFamily="18" charset="0"/>
                <a:cs typeface="Times New Roman" panose="02020603050405020304" pitchFamily="18" charset="0"/>
              </a:rPr>
            </a:br>
            <a:endParaRPr lang="en-GB" sz="18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GB" sz="1800" dirty="0">
                <a:latin typeface="Times New Roman" panose="02020603050405020304" pitchFamily="18" charset="0"/>
                <a:cs typeface="Times New Roman" panose="02020603050405020304" pitchFamily="18" charset="0"/>
              </a:rPr>
              <a:t>Heritage Foundation</a:t>
            </a:r>
            <a:r>
              <a:rPr lang="fr-CH"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Labor</a:t>
            </a:r>
            <a:r>
              <a:rPr lang="en-GB" sz="1800" dirty="0">
                <a:latin typeface="Times New Roman" panose="02020603050405020304" pitchFamily="18" charset="0"/>
                <a:cs typeface="Times New Roman" panose="02020603050405020304" pitchFamily="18" charset="0"/>
              </a:rPr>
              <a:t> Freedom Index</a:t>
            </a:r>
          </a:p>
        </p:txBody>
      </p:sp>
      <p:sp>
        <p:nvSpPr>
          <p:cNvPr id="5" name="Content Placeholder 2"/>
          <p:cNvSpPr txBox="1">
            <a:spLocks/>
          </p:cNvSpPr>
          <p:nvPr/>
        </p:nvSpPr>
        <p:spPr>
          <a:xfrm>
            <a:off x="6648580" y="1068848"/>
            <a:ext cx="2443713" cy="482453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GB" sz="1800" b="1" u="sng" dirty="0">
                <a:solidFill>
                  <a:srgbClr val="00B050"/>
                </a:solidFill>
                <a:latin typeface="Times New Roman" panose="02020603050405020304" pitchFamily="18" charset="0"/>
                <a:cs typeface="Times New Roman" panose="02020603050405020304" pitchFamily="18" charset="0"/>
              </a:rPr>
              <a:t>Academia-led efforts</a:t>
            </a:r>
          </a:p>
          <a:p>
            <a:pPr marL="0" indent="0" algn="ctr">
              <a:buNone/>
            </a:pPr>
            <a:endParaRPr lang="en-GB" sz="2200" b="1" u="sng" dirty="0">
              <a:solidFill>
                <a:srgbClr val="00B05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GB" sz="1800" dirty="0">
                <a:latin typeface="Times New Roman" panose="02020603050405020304" pitchFamily="18" charset="0"/>
                <a:cs typeface="Times New Roman" panose="02020603050405020304" pitchFamily="18" charset="0"/>
              </a:rPr>
              <a:t>Labour Regulation Index, Cambridge </a:t>
            </a:r>
            <a:r>
              <a:rPr lang="en-GB" sz="1800" dirty="0" err="1">
                <a:latin typeface="Times New Roman" panose="02020603050405020304" pitchFamily="18" charset="0"/>
                <a:cs typeface="Times New Roman" panose="02020603050405020304" pitchFamily="18" charset="0"/>
              </a:rPr>
              <a:t>Center</a:t>
            </a:r>
            <a:r>
              <a:rPr lang="en-GB" sz="1800" dirty="0">
                <a:latin typeface="Times New Roman" panose="02020603050405020304" pitchFamily="18" charset="0"/>
                <a:cs typeface="Times New Roman" panose="02020603050405020304" pitchFamily="18" charset="0"/>
              </a:rPr>
              <a:t> for Business Research, Deakin, </a:t>
            </a:r>
            <a:r>
              <a:rPr lang="en-GB" sz="1800" dirty="0" err="1">
                <a:latin typeface="Times New Roman" panose="02020603050405020304" pitchFamily="18" charset="0"/>
                <a:cs typeface="Times New Roman" panose="02020603050405020304" pitchFamily="18" charset="0"/>
              </a:rPr>
              <a:t>Lele</a:t>
            </a:r>
            <a:r>
              <a:rPr lang="en-GB" sz="1800" dirty="0">
                <a:latin typeface="Times New Roman" panose="02020603050405020304" pitchFamily="18" charset="0"/>
                <a:cs typeface="Times New Roman" panose="02020603050405020304" pitchFamily="18" charset="0"/>
              </a:rPr>
              <a:t> and </a:t>
            </a:r>
            <a:r>
              <a:rPr lang="en-GB" sz="1800" dirty="0" err="1" smtClean="0">
                <a:latin typeface="Times New Roman" panose="02020603050405020304" pitchFamily="18" charset="0"/>
                <a:cs typeface="Times New Roman" panose="02020603050405020304" pitchFamily="18" charset="0"/>
              </a:rPr>
              <a:t>Siems</a:t>
            </a:r>
            <a:endParaRPr lang="en-GB" sz="18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GB" sz="18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GB" sz="1800" dirty="0">
                <a:latin typeface="Times New Roman" panose="02020603050405020304" pitchFamily="18" charset="0"/>
                <a:cs typeface="Times New Roman" panose="02020603050405020304" pitchFamily="18" charset="0"/>
              </a:rPr>
              <a:t>LAMRIG index by Campos and Nugent (2012)</a:t>
            </a: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b="1" i="1" dirty="0">
              <a:latin typeface="Times New Roman" panose="02020603050405020304" pitchFamily="18" charset="0"/>
              <a:cs typeface="Times New Roman" panose="02020603050405020304" pitchFamily="18" charset="0"/>
            </a:endParaRPr>
          </a:p>
          <a:p>
            <a:endParaRPr lang="en-GB" b="1" i="1" dirty="0">
              <a:latin typeface="Times New Roman" panose="02020603050405020304" pitchFamily="18" charset="0"/>
              <a:cs typeface="Times New Roman" panose="02020603050405020304" pitchFamily="18" charset="0"/>
            </a:endParaRPr>
          </a:p>
          <a:p>
            <a:endParaRPr lang="en-GB" b="1" i="1"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fr-CH" dirty="0">
              <a:latin typeface="Times New Roman" panose="02020603050405020304" pitchFamily="18" charset="0"/>
              <a:cs typeface="Times New Roman" panose="02020603050405020304" pitchFamily="18" charset="0"/>
            </a:endParaRPr>
          </a:p>
        </p:txBody>
      </p:sp>
      <p:sp>
        <p:nvSpPr>
          <p:cNvPr id="6" name="TextBox 5"/>
          <p:cNvSpPr txBox="1"/>
          <p:nvPr/>
        </p:nvSpPr>
        <p:spPr>
          <a:xfrm>
            <a:off x="6984676" y="5302996"/>
            <a:ext cx="2268252" cy="1384995"/>
          </a:xfrm>
          <a:prstGeom prst="rect">
            <a:avLst/>
          </a:prstGeom>
          <a:noFill/>
        </p:spPr>
        <p:txBody>
          <a:bodyPr wrap="square" rtlCol="0">
            <a:spAutoFit/>
          </a:bodyPr>
          <a:lstStyle/>
          <a:p>
            <a:r>
              <a:rPr lang="en-GB" sz="1400" b="1" u="sng" dirty="0">
                <a:solidFill>
                  <a:srgbClr val="00B050"/>
                </a:solidFill>
                <a:latin typeface="Times New Roman" panose="02020603050405020304" pitchFamily="18" charset="0"/>
                <a:cs typeface="Times New Roman" panose="02020603050405020304" pitchFamily="18" charset="0"/>
              </a:rPr>
              <a:t>Other:</a:t>
            </a:r>
          </a:p>
          <a:p>
            <a:pPr marL="285750" indent="-285750">
              <a:buFont typeface="Wingdings" panose="05000000000000000000" pitchFamily="2" charset="2"/>
              <a:buChar char="§"/>
            </a:pPr>
            <a:r>
              <a:rPr lang="fr-CH" sz="1400" dirty="0" err="1">
                <a:latin typeface="Times New Roman" panose="02020603050405020304" pitchFamily="18" charset="0"/>
                <a:cs typeface="Times New Roman" panose="02020603050405020304" pitchFamily="18" charset="0"/>
              </a:rPr>
              <a:t>European</a:t>
            </a:r>
            <a:r>
              <a:rPr lang="fr-CH" sz="1400" dirty="0">
                <a:latin typeface="Times New Roman" panose="02020603050405020304" pitchFamily="18" charset="0"/>
                <a:cs typeface="Times New Roman" panose="02020603050405020304" pitchFamily="18" charset="0"/>
              </a:rPr>
              <a:t> Commission Labour </a:t>
            </a:r>
            <a:r>
              <a:rPr lang="fr-CH" sz="1400" dirty="0" err="1">
                <a:latin typeface="Times New Roman" panose="02020603050405020304" pitchFamily="18" charset="0"/>
                <a:cs typeface="Times New Roman" panose="02020603050405020304" pitchFamily="18" charset="0"/>
              </a:rPr>
              <a:t>Market</a:t>
            </a:r>
            <a:r>
              <a:rPr lang="fr-CH" sz="1400" dirty="0">
                <a:latin typeface="Times New Roman" panose="02020603050405020304" pitchFamily="18" charset="0"/>
                <a:cs typeface="Times New Roman" panose="02020603050405020304" pitchFamily="18" charset="0"/>
              </a:rPr>
              <a:t> </a:t>
            </a:r>
            <a:r>
              <a:rPr lang="fr-CH" sz="1400" dirty="0" err="1">
                <a:latin typeface="Times New Roman" panose="02020603050405020304" pitchFamily="18" charset="0"/>
                <a:cs typeface="Times New Roman" panose="02020603050405020304" pitchFamily="18" charset="0"/>
              </a:rPr>
              <a:t>Reform</a:t>
            </a:r>
            <a:r>
              <a:rPr lang="fr-CH" sz="1400" dirty="0">
                <a:latin typeface="Times New Roman" panose="02020603050405020304" pitchFamily="18" charset="0"/>
                <a:cs typeface="Times New Roman" panose="02020603050405020304" pitchFamily="18" charset="0"/>
              </a:rPr>
              <a:t> </a:t>
            </a:r>
            <a:r>
              <a:rPr lang="fr-CH" sz="1400" dirty="0" err="1">
                <a:latin typeface="Times New Roman" panose="02020603050405020304" pitchFamily="18" charset="0"/>
                <a:cs typeface="Times New Roman" panose="02020603050405020304" pitchFamily="18" charset="0"/>
              </a:rPr>
              <a:t>Database</a:t>
            </a:r>
            <a:r>
              <a:rPr lang="fr-CH" sz="1400" dirty="0">
                <a:latin typeface="Times New Roman" panose="02020603050405020304" pitchFamily="18" charset="0"/>
                <a:cs typeface="Times New Roman" panose="02020603050405020304" pitchFamily="18" charset="0"/>
              </a:rPr>
              <a:t> (LABREF)</a:t>
            </a:r>
          </a:p>
          <a:p>
            <a:pPr marL="285750" indent="-285750">
              <a:buFont typeface="Wingdings" panose="05000000000000000000" pitchFamily="2" charset="2"/>
              <a:buChar char="§"/>
            </a:pPr>
            <a:r>
              <a:rPr lang="fr-CH" sz="1400" dirty="0">
                <a:latin typeface="Times New Roman" panose="02020603050405020304" pitchFamily="18" charset="0"/>
                <a:cs typeface="Times New Roman" panose="02020603050405020304" pitchFamily="18" charset="0"/>
              </a:rPr>
              <a:t>FRDB-IZA Social </a:t>
            </a:r>
            <a:r>
              <a:rPr lang="fr-CH" sz="1400" dirty="0" err="1">
                <a:latin typeface="Times New Roman" panose="02020603050405020304" pitchFamily="18" charset="0"/>
                <a:cs typeface="Times New Roman" panose="02020603050405020304" pitchFamily="18" charset="0"/>
              </a:rPr>
              <a:t>Reforms</a:t>
            </a:r>
            <a:r>
              <a:rPr lang="fr-CH" sz="1400" dirty="0">
                <a:latin typeface="Times New Roman" panose="02020603050405020304" pitchFamily="18" charset="0"/>
                <a:cs typeface="Times New Roman" panose="02020603050405020304" pitchFamily="18" charset="0"/>
              </a:rPr>
              <a:t> </a:t>
            </a:r>
            <a:r>
              <a:rPr lang="fr-CH" sz="1400" dirty="0" err="1">
                <a:latin typeface="Times New Roman" panose="02020603050405020304" pitchFamily="18" charset="0"/>
                <a:cs typeface="Times New Roman" panose="02020603050405020304" pitchFamily="18" charset="0"/>
              </a:rPr>
              <a:t>Database</a:t>
            </a:r>
            <a:endParaRPr lang="fr-CH" sz="1400"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2128924" y="2090891"/>
            <a:ext cx="1080120" cy="3754874"/>
          </a:xfrm>
          <a:prstGeom prst="rect">
            <a:avLst/>
          </a:prstGeom>
          <a:noFill/>
        </p:spPr>
        <p:txBody>
          <a:bodyPr wrap="square" rtlCol="0">
            <a:spAutoFit/>
          </a:bodyPr>
          <a:lstStyle/>
          <a:p>
            <a:r>
              <a:rPr lang="en-GB" sz="1400" b="1" i="1" dirty="0">
                <a:solidFill>
                  <a:srgbClr val="FF0000"/>
                </a:solidFill>
                <a:latin typeface="Times New Roman" panose="02020603050405020304" pitchFamily="18" charset="0"/>
                <a:cs typeface="Times New Roman" panose="02020603050405020304" pitchFamily="18" charset="0"/>
              </a:rPr>
              <a:t>EPL</a:t>
            </a:r>
          </a:p>
          <a:p>
            <a:endParaRPr lang="en-GB" sz="1400" b="1" i="1" dirty="0">
              <a:solidFill>
                <a:srgbClr val="FF0000"/>
              </a:solidFill>
              <a:latin typeface="Times New Roman" panose="02020603050405020304" pitchFamily="18" charset="0"/>
              <a:cs typeface="Times New Roman" panose="02020603050405020304" pitchFamily="18" charset="0"/>
            </a:endParaRPr>
          </a:p>
          <a:p>
            <a:endParaRPr lang="en-GB" sz="1400" b="1" i="1" dirty="0">
              <a:solidFill>
                <a:srgbClr val="FF0000"/>
              </a:solidFill>
              <a:latin typeface="Times New Roman" panose="02020603050405020304" pitchFamily="18" charset="0"/>
              <a:cs typeface="Times New Roman" panose="02020603050405020304" pitchFamily="18" charset="0"/>
            </a:endParaRPr>
          </a:p>
          <a:p>
            <a:endParaRPr lang="en-GB" sz="1400" b="1" i="1" dirty="0">
              <a:solidFill>
                <a:srgbClr val="FF0000"/>
              </a:solidFill>
              <a:latin typeface="Times New Roman" panose="02020603050405020304" pitchFamily="18" charset="0"/>
              <a:cs typeface="Times New Roman" panose="02020603050405020304" pitchFamily="18" charset="0"/>
            </a:endParaRPr>
          </a:p>
          <a:p>
            <a:endParaRPr lang="en-GB" sz="1400" b="1" i="1" dirty="0">
              <a:solidFill>
                <a:srgbClr val="FF0000"/>
              </a:solidFill>
              <a:latin typeface="Times New Roman" panose="02020603050405020304" pitchFamily="18" charset="0"/>
              <a:cs typeface="Times New Roman" panose="02020603050405020304" pitchFamily="18" charset="0"/>
            </a:endParaRPr>
          </a:p>
          <a:p>
            <a:endParaRPr lang="en-GB" sz="1400" b="1" i="1" dirty="0">
              <a:solidFill>
                <a:srgbClr val="FF0000"/>
              </a:solidFill>
              <a:latin typeface="Times New Roman" panose="02020603050405020304" pitchFamily="18" charset="0"/>
              <a:cs typeface="Times New Roman" panose="02020603050405020304" pitchFamily="18" charset="0"/>
            </a:endParaRPr>
          </a:p>
          <a:p>
            <a:endParaRPr lang="en-GB" sz="1400" b="1" i="1" dirty="0">
              <a:solidFill>
                <a:srgbClr val="FF0000"/>
              </a:solidFill>
              <a:latin typeface="Times New Roman" panose="02020603050405020304" pitchFamily="18" charset="0"/>
              <a:cs typeface="Times New Roman" panose="02020603050405020304" pitchFamily="18" charset="0"/>
            </a:endParaRPr>
          </a:p>
          <a:p>
            <a:r>
              <a:rPr lang="en-GB" sz="1400" b="1" i="1" dirty="0" smtClean="0">
                <a:solidFill>
                  <a:srgbClr val="FF0000"/>
                </a:solidFill>
                <a:latin typeface="Times New Roman" panose="02020603050405020304" pitchFamily="18" charset="0"/>
                <a:cs typeface="Times New Roman" panose="02020603050405020304" pitchFamily="18" charset="0"/>
              </a:rPr>
              <a:t>Some </a:t>
            </a:r>
            <a:r>
              <a:rPr lang="en-GB" sz="1400" b="1" i="1" dirty="0">
                <a:solidFill>
                  <a:srgbClr val="FF0000"/>
                </a:solidFill>
                <a:latin typeface="Times New Roman" panose="02020603050405020304" pitchFamily="18" charset="0"/>
                <a:cs typeface="Times New Roman" panose="02020603050405020304" pitchFamily="18" charset="0"/>
              </a:rPr>
              <a:t>EPL aspects, min. wages, working time</a:t>
            </a:r>
          </a:p>
          <a:p>
            <a:endParaRPr lang="en-GB" sz="1400" b="1" i="1" dirty="0">
              <a:solidFill>
                <a:srgbClr val="FF0000"/>
              </a:solidFill>
              <a:latin typeface="Times New Roman" panose="02020603050405020304" pitchFamily="18" charset="0"/>
              <a:cs typeface="Times New Roman" panose="02020603050405020304" pitchFamily="18" charset="0"/>
            </a:endParaRPr>
          </a:p>
          <a:p>
            <a:endParaRPr lang="en-GB" sz="1400" b="1" i="1" dirty="0" smtClean="0">
              <a:solidFill>
                <a:srgbClr val="FF0000"/>
              </a:solidFill>
              <a:latin typeface="Times New Roman" panose="02020603050405020304" pitchFamily="18" charset="0"/>
              <a:cs typeface="Times New Roman" panose="02020603050405020304" pitchFamily="18" charset="0"/>
            </a:endParaRPr>
          </a:p>
          <a:p>
            <a:r>
              <a:rPr lang="en-GB" sz="1400" b="1" i="1" dirty="0" smtClean="0">
                <a:solidFill>
                  <a:srgbClr val="FF0000"/>
                </a:solidFill>
                <a:latin typeface="Times New Roman" panose="02020603050405020304" pitchFamily="18" charset="0"/>
                <a:cs typeface="Times New Roman" panose="02020603050405020304" pitchFamily="18" charset="0"/>
              </a:rPr>
              <a:t>EPL</a:t>
            </a:r>
            <a:endParaRPr lang="en-GB" sz="1400" b="1" i="1" dirty="0">
              <a:solidFill>
                <a:srgbClr val="FF0000"/>
              </a:solidFill>
              <a:latin typeface="Times New Roman" panose="02020603050405020304" pitchFamily="18" charset="0"/>
              <a:cs typeface="Times New Roman" panose="02020603050405020304" pitchFamily="18" charset="0"/>
            </a:endParaRPr>
          </a:p>
          <a:p>
            <a:endParaRPr lang="en-GB" sz="1400" b="1" i="1" dirty="0">
              <a:solidFill>
                <a:srgbClr val="FF0000"/>
              </a:solidFill>
              <a:latin typeface="Times New Roman" panose="02020603050405020304" pitchFamily="18" charset="0"/>
              <a:cs typeface="Times New Roman" panose="02020603050405020304" pitchFamily="18" charset="0"/>
            </a:endParaRPr>
          </a:p>
          <a:p>
            <a:endParaRPr lang="en-GB" sz="1400" b="1" i="1" dirty="0">
              <a:solidFill>
                <a:srgbClr val="FF0000"/>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5572728" y="1215441"/>
            <a:ext cx="1152128" cy="5755422"/>
          </a:xfrm>
          <a:prstGeom prst="rect">
            <a:avLst/>
          </a:prstGeom>
          <a:noFill/>
        </p:spPr>
        <p:txBody>
          <a:bodyPr wrap="square" rtlCol="0">
            <a:spAutoFit/>
          </a:bodyPr>
          <a:lstStyle/>
          <a:p>
            <a:r>
              <a:rPr lang="en-US" sz="1200" b="1" i="1" dirty="0" err="1">
                <a:solidFill>
                  <a:srgbClr val="FF0000"/>
                </a:solidFill>
                <a:latin typeface="Times New Roman" panose="02020603050405020304" pitchFamily="18" charset="0"/>
                <a:cs typeface="Times New Roman" panose="02020603050405020304" pitchFamily="18" charset="0"/>
              </a:rPr>
              <a:t>Labour</a:t>
            </a:r>
            <a:r>
              <a:rPr lang="en-US" sz="1200" b="1" i="1" dirty="0">
                <a:solidFill>
                  <a:srgbClr val="FF0000"/>
                </a:solidFill>
                <a:latin typeface="Times New Roman" panose="02020603050405020304" pitchFamily="18" charset="0"/>
                <a:cs typeface="Times New Roman" panose="02020603050405020304" pitchFamily="18" charset="0"/>
              </a:rPr>
              <a:t>-employer relations, wage determination,  EPL laws and practice, management role, brain drain, female participation</a:t>
            </a:r>
            <a:endParaRPr lang="en-GB" sz="1200" b="1" i="1" dirty="0">
              <a:solidFill>
                <a:srgbClr val="FF0000"/>
              </a:solidFill>
              <a:latin typeface="Times New Roman" panose="02020603050405020304" pitchFamily="18" charset="0"/>
              <a:cs typeface="Times New Roman" panose="02020603050405020304" pitchFamily="18" charset="0"/>
            </a:endParaRPr>
          </a:p>
          <a:p>
            <a:endParaRPr lang="en-GB" sz="1400" b="1" i="1" dirty="0">
              <a:solidFill>
                <a:srgbClr val="FF0000"/>
              </a:solidFill>
              <a:latin typeface="Times New Roman" panose="02020603050405020304" pitchFamily="18" charset="0"/>
              <a:cs typeface="Times New Roman" panose="02020603050405020304" pitchFamily="18" charset="0"/>
            </a:endParaRPr>
          </a:p>
          <a:p>
            <a:r>
              <a:rPr lang="en-GB" sz="1200" b="1" i="1" dirty="0">
                <a:solidFill>
                  <a:srgbClr val="FF0000"/>
                </a:solidFill>
                <a:latin typeface="Times New Roman" panose="02020603050405020304" pitchFamily="18" charset="0"/>
                <a:cs typeface="Times New Roman" panose="02020603050405020304" pitchFamily="18" charset="0"/>
              </a:rPr>
              <a:t>Some EPL, MW,</a:t>
            </a:r>
          </a:p>
          <a:p>
            <a:r>
              <a:rPr lang="en-US" sz="1200" b="1" i="1" dirty="0">
                <a:solidFill>
                  <a:srgbClr val="FF0000"/>
                </a:solidFill>
                <a:latin typeface="Times New Roman" panose="02020603050405020304" pitchFamily="18" charset="0"/>
                <a:cs typeface="Times New Roman" panose="02020603050405020304" pitchFamily="18" charset="0"/>
              </a:rPr>
              <a:t>unemployment legislation, immigration laws </a:t>
            </a:r>
            <a:endParaRPr lang="en-GB" sz="1200" b="1" i="1" dirty="0">
              <a:solidFill>
                <a:srgbClr val="FF0000"/>
              </a:solidFill>
              <a:latin typeface="Times New Roman" panose="02020603050405020304" pitchFamily="18" charset="0"/>
              <a:cs typeface="Times New Roman" panose="02020603050405020304" pitchFamily="18" charset="0"/>
            </a:endParaRPr>
          </a:p>
          <a:p>
            <a:endParaRPr lang="en-GB" sz="1400" b="1" i="1" dirty="0">
              <a:solidFill>
                <a:srgbClr val="FF0000"/>
              </a:solidFill>
              <a:latin typeface="Times New Roman" panose="02020603050405020304" pitchFamily="18" charset="0"/>
              <a:cs typeface="Times New Roman" panose="02020603050405020304" pitchFamily="18" charset="0"/>
            </a:endParaRPr>
          </a:p>
          <a:p>
            <a:r>
              <a:rPr lang="en-US" sz="1200" b="1" i="1" dirty="0">
                <a:solidFill>
                  <a:srgbClr val="FF0000"/>
                </a:solidFill>
                <a:latin typeface="Times New Roman" panose="02020603050405020304" pitchFamily="18" charset="0"/>
                <a:cs typeface="Times New Roman" panose="02020603050405020304" pitchFamily="18" charset="0"/>
              </a:rPr>
              <a:t>Some EPL, MW CB, working time, conscription</a:t>
            </a:r>
            <a:endParaRPr lang="en-GB" sz="1200" b="1" i="1" dirty="0">
              <a:solidFill>
                <a:srgbClr val="FF0000"/>
              </a:solidFill>
              <a:latin typeface="Times New Roman" panose="02020603050405020304" pitchFamily="18" charset="0"/>
              <a:cs typeface="Times New Roman" panose="02020603050405020304" pitchFamily="18" charset="0"/>
            </a:endParaRPr>
          </a:p>
          <a:p>
            <a:endParaRPr lang="en-GB" sz="1200" b="1" i="1" dirty="0">
              <a:solidFill>
                <a:srgbClr val="FF0000"/>
              </a:solidFill>
              <a:latin typeface="Times New Roman" panose="02020603050405020304" pitchFamily="18" charset="0"/>
              <a:cs typeface="Times New Roman" panose="02020603050405020304" pitchFamily="18" charset="0"/>
            </a:endParaRPr>
          </a:p>
          <a:p>
            <a:endParaRPr lang="en-GB" sz="1200" b="1" i="1" dirty="0">
              <a:solidFill>
                <a:srgbClr val="FF0000"/>
              </a:solidFill>
              <a:latin typeface="Times New Roman" panose="02020603050405020304" pitchFamily="18" charset="0"/>
              <a:cs typeface="Times New Roman" panose="02020603050405020304" pitchFamily="18" charset="0"/>
            </a:endParaRPr>
          </a:p>
          <a:p>
            <a:r>
              <a:rPr lang="en-GB" sz="1200" b="1" i="1" dirty="0">
                <a:solidFill>
                  <a:srgbClr val="FF0000"/>
                </a:solidFill>
                <a:latin typeface="Times New Roman" panose="02020603050405020304" pitchFamily="18" charset="0"/>
                <a:cs typeface="Times New Roman" panose="02020603050405020304" pitchFamily="18" charset="0"/>
              </a:rPr>
              <a:t>Some EPL aspects, min. wages, working time</a:t>
            </a:r>
          </a:p>
          <a:p>
            <a:endParaRPr lang="en-GB" sz="1400" b="1" i="1" dirty="0">
              <a:solidFill>
                <a:srgbClr val="FF0000"/>
              </a:solidFill>
              <a:latin typeface="Times New Roman" panose="02020603050405020304" pitchFamily="18" charset="0"/>
              <a:cs typeface="Times New Roman" panose="02020603050405020304" pitchFamily="18" charset="0"/>
            </a:endParaRPr>
          </a:p>
          <a:p>
            <a:endParaRPr lang="fr-CH" sz="1400" b="1" i="1" dirty="0">
              <a:solidFill>
                <a:srgbClr val="FF0000"/>
              </a:solidFill>
              <a:latin typeface="Times New Roman" panose="02020603050405020304" pitchFamily="18" charset="0"/>
              <a:cs typeface="Times New Roman" panose="02020603050405020304" pitchFamily="18" charset="0"/>
            </a:endParaRPr>
          </a:p>
        </p:txBody>
      </p:sp>
      <p:sp>
        <p:nvSpPr>
          <p:cNvPr id="12" name="TextBox 11"/>
          <p:cNvSpPr txBox="1"/>
          <p:nvPr/>
        </p:nvSpPr>
        <p:spPr>
          <a:xfrm>
            <a:off x="9088540" y="1660004"/>
            <a:ext cx="1019154" cy="3970318"/>
          </a:xfrm>
          <a:prstGeom prst="rect">
            <a:avLst/>
          </a:prstGeom>
          <a:noFill/>
        </p:spPr>
        <p:txBody>
          <a:bodyPr wrap="square" rtlCol="0">
            <a:spAutoFit/>
          </a:bodyPr>
          <a:lstStyle/>
          <a:p>
            <a:r>
              <a:rPr lang="en-GB" sz="1400" b="1" i="1" dirty="0">
                <a:solidFill>
                  <a:srgbClr val="FF0000"/>
                </a:solidFill>
                <a:latin typeface="Times New Roman" panose="02020603050405020304" pitchFamily="18" charset="0"/>
                <a:cs typeface="Times New Roman" panose="02020603050405020304" pitchFamily="18" charset="0"/>
              </a:rPr>
              <a:t>Contracts, working time, EPL, </a:t>
            </a:r>
            <a:r>
              <a:rPr lang="en-GB" sz="1400" b="1" i="1" dirty="0" smtClean="0">
                <a:solidFill>
                  <a:srgbClr val="FF0000"/>
                </a:solidFill>
                <a:latin typeface="Times New Roman" panose="02020603050405020304" pitchFamily="18" charset="0"/>
                <a:cs typeface="Times New Roman" panose="02020603050405020304" pitchFamily="18" charset="0"/>
              </a:rPr>
              <a:t>represent-</a:t>
            </a:r>
            <a:r>
              <a:rPr lang="en-GB" sz="1400" b="1" i="1" dirty="0" err="1" smtClean="0">
                <a:solidFill>
                  <a:srgbClr val="FF0000"/>
                </a:solidFill>
                <a:latin typeface="Times New Roman" panose="02020603050405020304" pitchFamily="18" charset="0"/>
                <a:cs typeface="Times New Roman" panose="02020603050405020304" pitchFamily="18" charset="0"/>
              </a:rPr>
              <a:t>tation</a:t>
            </a:r>
            <a:r>
              <a:rPr lang="en-GB" sz="1400" b="1" i="1" dirty="0">
                <a:solidFill>
                  <a:srgbClr val="FF0000"/>
                </a:solidFill>
                <a:latin typeface="Times New Roman" panose="02020603050405020304" pitchFamily="18" charset="0"/>
                <a:cs typeface="Times New Roman" panose="02020603050405020304" pitchFamily="18" charset="0"/>
              </a:rPr>
              <a:t>, industrial action,</a:t>
            </a:r>
          </a:p>
          <a:p>
            <a:endParaRPr lang="en-GB" sz="1400" b="1" i="1" dirty="0">
              <a:solidFill>
                <a:srgbClr val="FF0000"/>
              </a:solidFill>
              <a:latin typeface="Times New Roman" panose="02020603050405020304" pitchFamily="18" charset="0"/>
              <a:cs typeface="Times New Roman" panose="02020603050405020304" pitchFamily="18" charset="0"/>
            </a:endParaRPr>
          </a:p>
          <a:p>
            <a:endParaRPr lang="en-GB" sz="1400" b="1" i="1" dirty="0">
              <a:solidFill>
                <a:srgbClr val="FF0000"/>
              </a:solidFill>
              <a:latin typeface="Times New Roman" panose="02020603050405020304" pitchFamily="18" charset="0"/>
              <a:cs typeface="Times New Roman" panose="02020603050405020304" pitchFamily="18" charset="0"/>
            </a:endParaRPr>
          </a:p>
          <a:p>
            <a:r>
              <a:rPr lang="en-GB" sz="1400" b="1" i="1" dirty="0" smtClean="0">
                <a:solidFill>
                  <a:srgbClr val="FF0000"/>
                </a:solidFill>
                <a:latin typeface="Times New Roman" panose="02020603050405020304" pitchFamily="18" charset="0"/>
                <a:cs typeface="Times New Roman" panose="02020603050405020304" pitchFamily="18" charset="0"/>
              </a:rPr>
              <a:t>Some </a:t>
            </a:r>
            <a:r>
              <a:rPr lang="en-GB" sz="1400" b="1" i="1" dirty="0">
                <a:solidFill>
                  <a:srgbClr val="FF0000"/>
                </a:solidFill>
                <a:latin typeface="Times New Roman" panose="02020603050405020304" pitchFamily="18" charset="0"/>
                <a:cs typeface="Times New Roman" panose="02020603050405020304" pitchFamily="18" charset="0"/>
              </a:rPr>
              <a:t>EPL aspects, min. wages, working time</a:t>
            </a:r>
          </a:p>
          <a:p>
            <a:endParaRPr lang="en-GB" sz="1400" b="1" i="1" dirty="0">
              <a:solidFill>
                <a:srgbClr val="FF0000"/>
              </a:solidFill>
              <a:latin typeface="Times New Roman" panose="02020603050405020304" pitchFamily="18" charset="0"/>
              <a:cs typeface="Times New Roman" panose="02020603050405020304" pitchFamily="18" charset="0"/>
            </a:endParaRPr>
          </a:p>
          <a:p>
            <a:endParaRPr lang="en-GB" sz="1400" b="1" i="1" dirty="0">
              <a:solidFill>
                <a:srgbClr val="FF0000"/>
              </a:solidFill>
              <a:latin typeface="Times New Roman" panose="02020603050405020304" pitchFamily="18" charset="0"/>
              <a:cs typeface="Times New Roman" panose="02020603050405020304" pitchFamily="18" charset="0"/>
            </a:endParaRPr>
          </a:p>
          <a:p>
            <a:endParaRPr lang="fr-CH" sz="1400" b="1" i="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23910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569415" y="331416"/>
            <a:ext cx="8229600" cy="1143000"/>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4000" b="1" dirty="0">
                <a:solidFill>
                  <a:srgbClr val="00B050"/>
                </a:solidFill>
                <a:latin typeface="Times New Roman" pitchFamily="18" charset="0"/>
                <a:cs typeface="Times New Roman" pitchFamily="18" charset="0"/>
              </a:rPr>
              <a:t>How do Indicators Compare?</a:t>
            </a:r>
            <a:br>
              <a:rPr lang="en-GB" sz="4000" b="1" dirty="0">
                <a:solidFill>
                  <a:srgbClr val="00B050"/>
                </a:solidFill>
                <a:latin typeface="Times New Roman" pitchFamily="18" charset="0"/>
                <a:cs typeface="Times New Roman" pitchFamily="18" charset="0"/>
              </a:rPr>
            </a:br>
            <a:r>
              <a:rPr lang="en-GB" sz="2100" b="1" dirty="0">
                <a:solidFill>
                  <a:srgbClr val="00B050"/>
                </a:solidFill>
                <a:latin typeface="Times New Roman" pitchFamily="18" charset="0"/>
                <a:cs typeface="Times New Roman" pitchFamily="18" charset="0"/>
              </a:rPr>
              <a:t>Correlations between selected labour market indicators and </a:t>
            </a:r>
          </a:p>
          <a:p>
            <a:r>
              <a:rPr lang="en-GB" sz="2100" b="1" dirty="0">
                <a:solidFill>
                  <a:srgbClr val="00B050"/>
                </a:solidFill>
                <a:latin typeface="Times New Roman" pitchFamily="18" charset="0"/>
                <a:cs typeface="Times New Roman" pitchFamily="18" charset="0"/>
              </a:rPr>
              <a:t>total unemployment rate, 2009</a:t>
            </a:r>
            <a:endParaRPr lang="fr-CH" sz="2100" b="1" dirty="0">
              <a:solidFill>
                <a:srgbClr val="00B050"/>
              </a:solidFill>
              <a:latin typeface="Times New Roman" pitchFamily="18" charset="0"/>
              <a:cs typeface="Times New Roman" pitchFamily="18" charset="0"/>
            </a:endParaRP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69415" y="1474416"/>
            <a:ext cx="7992888" cy="5040560"/>
          </a:xfrm>
          <a:prstGeom prst="rect">
            <a:avLst/>
          </a:prstGeom>
          <a:noFill/>
          <a:ln>
            <a:noFill/>
          </a:ln>
        </p:spPr>
      </p:pic>
      <p:sp>
        <p:nvSpPr>
          <p:cNvPr id="2" name="TextBox 1"/>
          <p:cNvSpPr txBox="1"/>
          <p:nvPr/>
        </p:nvSpPr>
        <p:spPr>
          <a:xfrm>
            <a:off x="538619" y="6514976"/>
            <a:ext cx="4208745" cy="276999"/>
          </a:xfrm>
          <a:prstGeom prst="rect">
            <a:avLst/>
          </a:prstGeom>
          <a:noFill/>
        </p:spPr>
        <p:txBody>
          <a:bodyPr wrap="square" rtlCol="0">
            <a:spAutoFit/>
          </a:bodyPr>
          <a:lstStyle/>
          <a:p>
            <a:r>
              <a:rPr lang="en-GB" sz="1200" dirty="0" smtClean="0">
                <a:latin typeface="Times New Roman" panose="02020603050405020304" pitchFamily="18" charset="0"/>
                <a:cs typeface="Times New Roman" panose="02020603050405020304" pitchFamily="18" charset="0"/>
              </a:rPr>
              <a:t>Source: Aleksynska and Cazes, 2016</a:t>
            </a:r>
            <a:endParaRPr lang="en-GB"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79888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099" y="188640"/>
            <a:ext cx="9850693" cy="778098"/>
          </a:xfrm>
        </p:spPr>
        <p:txBody>
          <a:bodyPr>
            <a:normAutofit/>
          </a:bodyPr>
          <a:lstStyle/>
          <a:p>
            <a:r>
              <a:rPr lang="en-GB" sz="4100" b="1" dirty="0" smtClean="0">
                <a:solidFill>
                  <a:srgbClr val="002060"/>
                </a:solidFill>
                <a:latin typeface="Times New Roman" pitchFamily="18" charset="0"/>
                <a:ea typeface="+mn-ea"/>
                <a:cs typeface="Times New Roman" pitchFamily="18" charset="0"/>
              </a:rPr>
              <a:t>2. Measuring LMI, and EPL in particular</a:t>
            </a:r>
            <a:endParaRPr lang="fr-CH" sz="4100" b="1" dirty="0">
              <a:solidFill>
                <a:srgbClr val="002060"/>
              </a:solidFill>
              <a:latin typeface="Times New Roman" pitchFamily="18" charset="0"/>
              <a:ea typeface="+mn-ea"/>
              <a:cs typeface="Times New Roman" pitchFamily="18" charset="0"/>
            </a:endParaRPr>
          </a:p>
        </p:txBody>
      </p:sp>
      <p:sp>
        <p:nvSpPr>
          <p:cNvPr id="3" name="Content Placeholder 2"/>
          <p:cNvSpPr>
            <a:spLocks noGrp="1"/>
          </p:cNvSpPr>
          <p:nvPr>
            <p:ph idx="1"/>
          </p:nvPr>
        </p:nvSpPr>
        <p:spPr>
          <a:xfrm>
            <a:off x="207596" y="1079306"/>
            <a:ext cx="2098576" cy="4525963"/>
          </a:xfrm>
        </p:spPr>
        <p:txBody>
          <a:bodyPr>
            <a:normAutofit fontScale="92500" lnSpcReduction="20000"/>
          </a:bodyPr>
          <a:lstStyle/>
          <a:p>
            <a:pPr marL="0" indent="0" algn="ctr">
              <a:buNone/>
            </a:pPr>
            <a:r>
              <a:rPr lang="en-GB" sz="1900" b="1" u="sng" dirty="0" smtClean="0">
                <a:solidFill>
                  <a:srgbClr val="00B050"/>
                </a:solidFill>
                <a:latin typeface="Times New Roman" panose="02020603050405020304" pitchFamily="18" charset="0"/>
                <a:cs typeface="Times New Roman" panose="02020603050405020304" pitchFamily="18" charset="0"/>
              </a:rPr>
              <a:t>Institutional efforts</a:t>
            </a:r>
          </a:p>
          <a:p>
            <a:endParaRPr lang="en-GB"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GB" dirty="0" smtClean="0">
              <a:latin typeface="Times New Roman" panose="02020603050405020304" pitchFamily="18" charset="0"/>
              <a:cs typeface="Times New Roman" panose="02020603050405020304" pitchFamily="18" charset="0"/>
            </a:endParaRPr>
          </a:p>
          <a:p>
            <a:pPr>
              <a:buClrTx/>
              <a:buFont typeface="Wingdings" panose="05000000000000000000" pitchFamily="2" charset="2"/>
              <a:buChar char="§"/>
            </a:pPr>
            <a:r>
              <a:rPr lang="en-GB" dirty="0" smtClean="0">
                <a:latin typeface="Times New Roman" panose="02020603050405020304" pitchFamily="18" charset="0"/>
                <a:cs typeface="Times New Roman" panose="02020603050405020304" pitchFamily="18" charset="0"/>
              </a:rPr>
              <a:t>OECD </a:t>
            </a:r>
            <a:r>
              <a:rPr lang="en-GB" dirty="0">
                <a:latin typeface="Times New Roman" panose="02020603050405020304" pitchFamily="18" charset="0"/>
                <a:cs typeface="Times New Roman" panose="02020603050405020304" pitchFamily="18" charset="0"/>
              </a:rPr>
              <a:t>Summary Indicators of Strictness of Employment Protection </a:t>
            </a:r>
            <a:r>
              <a:rPr lang="en-GB" dirty="0" smtClean="0">
                <a:latin typeface="Times New Roman" panose="02020603050405020304" pitchFamily="18" charset="0"/>
                <a:cs typeface="Times New Roman" panose="02020603050405020304" pitchFamily="18" charset="0"/>
              </a:rPr>
              <a:t>Legislation</a:t>
            </a:r>
          </a:p>
          <a:p>
            <a:pPr>
              <a:buFont typeface="Wingdings" panose="05000000000000000000" pitchFamily="2" charset="2"/>
              <a:buChar char="§"/>
            </a:pPr>
            <a:endParaRPr lang="en-GB"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GB" b="1" dirty="0">
                <a:solidFill>
                  <a:srgbClr val="FF0000"/>
                </a:solidFill>
                <a:latin typeface="Times New Roman" panose="02020603050405020304" pitchFamily="18" charset="0"/>
                <a:cs typeface="Times New Roman" panose="02020603050405020304" pitchFamily="18" charset="0"/>
              </a:rPr>
              <a:t>World Bank Employing Workers </a:t>
            </a:r>
            <a:r>
              <a:rPr lang="en-GB" b="1" dirty="0" smtClean="0">
                <a:solidFill>
                  <a:srgbClr val="FF0000"/>
                </a:solidFill>
                <a:latin typeface="Times New Roman" panose="02020603050405020304" pitchFamily="18" charset="0"/>
                <a:cs typeface="Times New Roman" panose="02020603050405020304" pitchFamily="18" charset="0"/>
              </a:rPr>
              <a:t>Indicators</a:t>
            </a:r>
          </a:p>
          <a:p>
            <a:pPr>
              <a:buFont typeface="Wingdings" panose="05000000000000000000" pitchFamily="2" charset="2"/>
              <a:buChar char="§"/>
            </a:pPr>
            <a:endParaRPr lang="en-GB"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GB" dirty="0" smtClean="0">
                <a:latin typeface="Times New Roman" panose="02020603050405020304" pitchFamily="18" charset="0"/>
                <a:cs typeface="Times New Roman" panose="02020603050405020304" pitchFamily="18" charset="0"/>
              </a:rPr>
              <a:t>ILO </a:t>
            </a:r>
            <a:r>
              <a:rPr lang="en-GB" dirty="0" err="1" smtClean="0">
                <a:latin typeface="Times New Roman" panose="02020603050405020304" pitchFamily="18" charset="0"/>
                <a:cs typeface="Times New Roman" panose="02020603050405020304" pitchFamily="18" charset="0"/>
              </a:rPr>
              <a:t>EPLex</a:t>
            </a:r>
            <a:r>
              <a:rPr lang="en-GB" dirty="0" smtClean="0">
                <a:latin typeface="Times New Roman" panose="02020603050405020304" pitchFamily="18" charset="0"/>
                <a:cs typeface="Times New Roman" panose="02020603050405020304" pitchFamily="18" charset="0"/>
              </a:rPr>
              <a:t> indicators</a:t>
            </a:r>
            <a:endParaRPr lang="fr-CH" dirty="0">
              <a:latin typeface="Times New Roman" panose="02020603050405020304" pitchFamily="18" charset="0"/>
              <a:cs typeface="Times New Roman" panose="02020603050405020304" pitchFamily="18" charset="0"/>
            </a:endParaRPr>
          </a:p>
        </p:txBody>
      </p:sp>
      <p:sp>
        <p:nvSpPr>
          <p:cNvPr id="4" name="Content Placeholder 2"/>
          <p:cNvSpPr txBox="1">
            <a:spLocks/>
          </p:cNvSpPr>
          <p:nvPr/>
        </p:nvSpPr>
        <p:spPr>
          <a:xfrm>
            <a:off x="3159664" y="1104358"/>
            <a:ext cx="248934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GB" sz="1800" b="1" u="sng" dirty="0">
                <a:solidFill>
                  <a:srgbClr val="00B050"/>
                </a:solidFill>
                <a:latin typeface="Times New Roman" panose="02020603050405020304" pitchFamily="18" charset="0"/>
                <a:cs typeface="Times New Roman" panose="02020603050405020304" pitchFamily="18" charset="0"/>
              </a:rPr>
              <a:t>Think-tanks efforts</a:t>
            </a:r>
          </a:p>
          <a:p>
            <a:pPr>
              <a:buFont typeface="Wingdings" panose="05000000000000000000" pitchFamily="2" charset="2"/>
              <a:buChar char="§"/>
            </a:pPr>
            <a:endParaRPr lang="en-GB" sz="28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GB" sz="1800" b="1" dirty="0">
                <a:solidFill>
                  <a:srgbClr val="FFC000"/>
                </a:solidFill>
                <a:latin typeface="Times New Roman" panose="02020603050405020304" pitchFamily="18" charset="0"/>
                <a:cs typeface="Times New Roman" panose="02020603050405020304" pitchFamily="18" charset="0"/>
              </a:rPr>
              <a:t>World Economic Forum, </a:t>
            </a:r>
            <a:r>
              <a:rPr lang="en-GB" sz="1800" b="1" dirty="0" err="1">
                <a:solidFill>
                  <a:srgbClr val="FFC000"/>
                </a:solidFill>
                <a:latin typeface="Times New Roman" panose="02020603050405020304" pitchFamily="18" charset="0"/>
                <a:cs typeface="Times New Roman" panose="02020603050405020304" pitchFamily="18" charset="0"/>
              </a:rPr>
              <a:t>Labor</a:t>
            </a:r>
            <a:r>
              <a:rPr lang="en-GB" sz="1800" b="1" dirty="0">
                <a:solidFill>
                  <a:srgbClr val="FFC000"/>
                </a:solidFill>
                <a:latin typeface="Times New Roman" panose="02020603050405020304" pitchFamily="18" charset="0"/>
                <a:cs typeface="Times New Roman" panose="02020603050405020304" pitchFamily="18" charset="0"/>
              </a:rPr>
              <a:t> Market Efficiency (LME)</a:t>
            </a:r>
            <a:br>
              <a:rPr lang="en-GB" sz="1800" b="1" dirty="0">
                <a:solidFill>
                  <a:srgbClr val="FFC000"/>
                </a:solidFill>
                <a:latin typeface="Times New Roman" panose="02020603050405020304" pitchFamily="18" charset="0"/>
                <a:cs typeface="Times New Roman" panose="02020603050405020304" pitchFamily="18" charset="0"/>
              </a:rPr>
            </a:br>
            <a:endParaRPr lang="en-GB" sz="1800" b="1" dirty="0">
              <a:solidFill>
                <a:srgbClr val="FFC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GB" sz="1800" b="1" dirty="0">
                <a:solidFill>
                  <a:srgbClr val="FFC000"/>
                </a:solidFill>
                <a:latin typeface="Times New Roman" panose="02020603050405020304" pitchFamily="18" charset="0"/>
                <a:cs typeface="Times New Roman" panose="02020603050405020304" pitchFamily="18" charset="0"/>
              </a:rPr>
              <a:t>IMD Government Efficiency (Labour regulations) Index</a:t>
            </a:r>
            <a:r>
              <a:rPr lang="en-GB" sz="1800" dirty="0">
                <a:latin typeface="Times New Roman" panose="02020603050405020304" pitchFamily="18" charset="0"/>
                <a:cs typeface="Times New Roman" panose="02020603050405020304" pitchFamily="18" charset="0"/>
              </a:rPr>
              <a:t/>
            </a:r>
            <a:br>
              <a:rPr lang="en-GB" sz="1800" dirty="0">
                <a:latin typeface="Times New Roman" panose="02020603050405020304" pitchFamily="18" charset="0"/>
                <a:cs typeface="Times New Roman" panose="02020603050405020304" pitchFamily="18" charset="0"/>
              </a:rPr>
            </a:br>
            <a:endParaRPr lang="en-GB" sz="18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GB" sz="1800" b="1" dirty="0">
                <a:solidFill>
                  <a:srgbClr val="FF0000"/>
                </a:solidFill>
                <a:latin typeface="Times New Roman" panose="02020603050405020304" pitchFamily="18" charset="0"/>
                <a:cs typeface="Times New Roman" panose="02020603050405020304" pitchFamily="18" charset="0"/>
              </a:rPr>
              <a:t>Fraser Institute </a:t>
            </a:r>
            <a:r>
              <a:rPr lang="en-GB" sz="1800" b="1" dirty="0" err="1">
                <a:solidFill>
                  <a:srgbClr val="FF0000"/>
                </a:solidFill>
                <a:latin typeface="Times New Roman" panose="02020603050405020304" pitchFamily="18" charset="0"/>
                <a:cs typeface="Times New Roman" panose="02020603050405020304" pitchFamily="18" charset="0"/>
              </a:rPr>
              <a:t>Labor</a:t>
            </a:r>
            <a:r>
              <a:rPr lang="en-GB" sz="1800" b="1" dirty="0">
                <a:solidFill>
                  <a:srgbClr val="FF0000"/>
                </a:solidFill>
                <a:latin typeface="Times New Roman" panose="02020603050405020304" pitchFamily="18" charset="0"/>
                <a:cs typeface="Times New Roman" panose="02020603050405020304" pitchFamily="18" charset="0"/>
              </a:rPr>
              <a:t> Market Regulations </a:t>
            </a:r>
            <a:br>
              <a:rPr lang="en-GB" sz="1800" b="1" dirty="0">
                <a:solidFill>
                  <a:srgbClr val="FF0000"/>
                </a:solidFill>
                <a:latin typeface="Times New Roman" panose="02020603050405020304" pitchFamily="18" charset="0"/>
                <a:cs typeface="Times New Roman" panose="02020603050405020304" pitchFamily="18" charset="0"/>
              </a:rPr>
            </a:br>
            <a:endParaRPr lang="en-GB" sz="1800" b="1" dirty="0">
              <a:solidFill>
                <a:srgbClr val="FF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GB" sz="1800" b="1" dirty="0">
                <a:solidFill>
                  <a:srgbClr val="FF0000"/>
                </a:solidFill>
                <a:latin typeface="Times New Roman" panose="02020603050405020304" pitchFamily="18" charset="0"/>
                <a:cs typeface="Times New Roman" panose="02020603050405020304" pitchFamily="18" charset="0"/>
              </a:rPr>
              <a:t>Heritage Foundation</a:t>
            </a:r>
            <a:r>
              <a:rPr lang="fr-CH" sz="1800" b="1" dirty="0">
                <a:solidFill>
                  <a:srgbClr val="FF0000"/>
                </a:solidFill>
                <a:latin typeface="Times New Roman" panose="02020603050405020304" pitchFamily="18" charset="0"/>
                <a:cs typeface="Times New Roman" panose="02020603050405020304" pitchFamily="18" charset="0"/>
              </a:rPr>
              <a:t> </a:t>
            </a:r>
            <a:r>
              <a:rPr lang="en-GB" sz="1800" b="1" dirty="0" err="1">
                <a:solidFill>
                  <a:srgbClr val="FF0000"/>
                </a:solidFill>
                <a:latin typeface="Times New Roman" panose="02020603050405020304" pitchFamily="18" charset="0"/>
                <a:cs typeface="Times New Roman" panose="02020603050405020304" pitchFamily="18" charset="0"/>
              </a:rPr>
              <a:t>Labor</a:t>
            </a:r>
            <a:r>
              <a:rPr lang="en-GB" sz="1800" b="1" dirty="0">
                <a:solidFill>
                  <a:srgbClr val="FF0000"/>
                </a:solidFill>
                <a:latin typeface="Times New Roman" panose="02020603050405020304" pitchFamily="18" charset="0"/>
                <a:cs typeface="Times New Roman" panose="02020603050405020304" pitchFamily="18" charset="0"/>
              </a:rPr>
              <a:t> Freedom Index</a:t>
            </a:r>
          </a:p>
        </p:txBody>
      </p:sp>
      <p:sp>
        <p:nvSpPr>
          <p:cNvPr id="5" name="Content Placeholder 2"/>
          <p:cNvSpPr txBox="1">
            <a:spLocks/>
          </p:cNvSpPr>
          <p:nvPr/>
        </p:nvSpPr>
        <p:spPr>
          <a:xfrm>
            <a:off x="6648580" y="1068848"/>
            <a:ext cx="2443713" cy="482453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GB" sz="1800" b="1" u="sng" dirty="0">
                <a:solidFill>
                  <a:srgbClr val="00B050"/>
                </a:solidFill>
                <a:latin typeface="Times New Roman" panose="02020603050405020304" pitchFamily="18" charset="0"/>
                <a:cs typeface="Times New Roman" panose="02020603050405020304" pitchFamily="18" charset="0"/>
              </a:rPr>
              <a:t>Academia-led efforts</a:t>
            </a:r>
          </a:p>
          <a:p>
            <a:pPr marL="0" indent="0" algn="ctr">
              <a:buNone/>
            </a:pPr>
            <a:endParaRPr lang="en-GB" sz="2200" b="1" u="sng" dirty="0">
              <a:solidFill>
                <a:srgbClr val="00B05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GB" sz="1800" dirty="0">
                <a:latin typeface="Times New Roman" panose="02020603050405020304" pitchFamily="18" charset="0"/>
                <a:cs typeface="Times New Roman" panose="02020603050405020304" pitchFamily="18" charset="0"/>
              </a:rPr>
              <a:t>Labour Regulation Index, Cambridge </a:t>
            </a:r>
            <a:r>
              <a:rPr lang="en-GB" sz="1800" dirty="0" err="1">
                <a:latin typeface="Times New Roman" panose="02020603050405020304" pitchFamily="18" charset="0"/>
                <a:cs typeface="Times New Roman" panose="02020603050405020304" pitchFamily="18" charset="0"/>
              </a:rPr>
              <a:t>Center</a:t>
            </a:r>
            <a:r>
              <a:rPr lang="en-GB" sz="1800" dirty="0">
                <a:latin typeface="Times New Roman" panose="02020603050405020304" pitchFamily="18" charset="0"/>
                <a:cs typeface="Times New Roman" panose="02020603050405020304" pitchFamily="18" charset="0"/>
              </a:rPr>
              <a:t> for Business Research, Deakin, </a:t>
            </a:r>
            <a:r>
              <a:rPr lang="en-GB" sz="1800" dirty="0" err="1">
                <a:latin typeface="Times New Roman" panose="02020603050405020304" pitchFamily="18" charset="0"/>
                <a:cs typeface="Times New Roman" panose="02020603050405020304" pitchFamily="18" charset="0"/>
              </a:rPr>
              <a:t>Lele</a:t>
            </a:r>
            <a:r>
              <a:rPr lang="en-GB" sz="1800" dirty="0">
                <a:latin typeface="Times New Roman" panose="02020603050405020304" pitchFamily="18" charset="0"/>
                <a:cs typeface="Times New Roman" panose="02020603050405020304" pitchFamily="18" charset="0"/>
              </a:rPr>
              <a:t> and </a:t>
            </a:r>
            <a:r>
              <a:rPr lang="en-GB" sz="1800" dirty="0" err="1" smtClean="0">
                <a:latin typeface="Times New Roman" panose="02020603050405020304" pitchFamily="18" charset="0"/>
                <a:cs typeface="Times New Roman" panose="02020603050405020304" pitchFamily="18" charset="0"/>
              </a:rPr>
              <a:t>Siems</a:t>
            </a:r>
            <a:endParaRPr lang="en-GB" sz="18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GB" sz="18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GB" sz="1800" b="1" dirty="0">
                <a:solidFill>
                  <a:srgbClr val="FF0000"/>
                </a:solidFill>
                <a:latin typeface="Times New Roman" panose="02020603050405020304" pitchFamily="18" charset="0"/>
                <a:cs typeface="Times New Roman" panose="02020603050405020304" pitchFamily="18" charset="0"/>
              </a:rPr>
              <a:t>LAMRIG index by Campos and Nugent (2012)</a:t>
            </a: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b="1" i="1" dirty="0">
              <a:latin typeface="Times New Roman" panose="02020603050405020304" pitchFamily="18" charset="0"/>
              <a:cs typeface="Times New Roman" panose="02020603050405020304" pitchFamily="18" charset="0"/>
            </a:endParaRPr>
          </a:p>
          <a:p>
            <a:endParaRPr lang="en-GB" b="1" i="1" dirty="0">
              <a:latin typeface="Times New Roman" panose="02020603050405020304" pitchFamily="18" charset="0"/>
              <a:cs typeface="Times New Roman" panose="02020603050405020304" pitchFamily="18" charset="0"/>
            </a:endParaRPr>
          </a:p>
          <a:p>
            <a:endParaRPr lang="en-GB" b="1" i="1"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fr-CH" dirty="0">
              <a:latin typeface="Times New Roman" panose="02020603050405020304" pitchFamily="18" charset="0"/>
              <a:cs typeface="Times New Roman" panose="02020603050405020304" pitchFamily="18" charset="0"/>
            </a:endParaRPr>
          </a:p>
        </p:txBody>
      </p:sp>
      <p:sp>
        <p:nvSpPr>
          <p:cNvPr id="6" name="TextBox 5"/>
          <p:cNvSpPr txBox="1"/>
          <p:nvPr/>
        </p:nvSpPr>
        <p:spPr>
          <a:xfrm>
            <a:off x="6984676" y="5302996"/>
            <a:ext cx="2268252" cy="1384995"/>
          </a:xfrm>
          <a:prstGeom prst="rect">
            <a:avLst/>
          </a:prstGeom>
          <a:noFill/>
        </p:spPr>
        <p:txBody>
          <a:bodyPr wrap="square" rtlCol="0">
            <a:spAutoFit/>
          </a:bodyPr>
          <a:lstStyle/>
          <a:p>
            <a:r>
              <a:rPr lang="en-GB" sz="1400" b="1" u="sng" dirty="0">
                <a:solidFill>
                  <a:srgbClr val="00B050"/>
                </a:solidFill>
                <a:latin typeface="Times New Roman" panose="02020603050405020304" pitchFamily="18" charset="0"/>
                <a:cs typeface="Times New Roman" panose="02020603050405020304" pitchFamily="18" charset="0"/>
              </a:rPr>
              <a:t>Other:</a:t>
            </a:r>
          </a:p>
          <a:p>
            <a:pPr marL="285750" indent="-285750">
              <a:buFont typeface="Wingdings" panose="05000000000000000000" pitchFamily="2" charset="2"/>
              <a:buChar char="§"/>
            </a:pPr>
            <a:r>
              <a:rPr lang="fr-CH" sz="1400" dirty="0" err="1">
                <a:latin typeface="Times New Roman" panose="02020603050405020304" pitchFamily="18" charset="0"/>
                <a:cs typeface="Times New Roman" panose="02020603050405020304" pitchFamily="18" charset="0"/>
              </a:rPr>
              <a:t>European</a:t>
            </a:r>
            <a:r>
              <a:rPr lang="fr-CH" sz="1400" dirty="0">
                <a:latin typeface="Times New Roman" panose="02020603050405020304" pitchFamily="18" charset="0"/>
                <a:cs typeface="Times New Roman" panose="02020603050405020304" pitchFamily="18" charset="0"/>
              </a:rPr>
              <a:t> Commission Labour </a:t>
            </a:r>
            <a:r>
              <a:rPr lang="fr-CH" sz="1400" dirty="0" err="1">
                <a:latin typeface="Times New Roman" panose="02020603050405020304" pitchFamily="18" charset="0"/>
                <a:cs typeface="Times New Roman" panose="02020603050405020304" pitchFamily="18" charset="0"/>
              </a:rPr>
              <a:t>Market</a:t>
            </a:r>
            <a:r>
              <a:rPr lang="fr-CH" sz="1400" dirty="0">
                <a:latin typeface="Times New Roman" panose="02020603050405020304" pitchFamily="18" charset="0"/>
                <a:cs typeface="Times New Roman" panose="02020603050405020304" pitchFamily="18" charset="0"/>
              </a:rPr>
              <a:t> </a:t>
            </a:r>
            <a:r>
              <a:rPr lang="fr-CH" sz="1400" dirty="0" err="1">
                <a:latin typeface="Times New Roman" panose="02020603050405020304" pitchFamily="18" charset="0"/>
                <a:cs typeface="Times New Roman" panose="02020603050405020304" pitchFamily="18" charset="0"/>
              </a:rPr>
              <a:t>Reform</a:t>
            </a:r>
            <a:r>
              <a:rPr lang="fr-CH" sz="1400" dirty="0">
                <a:latin typeface="Times New Roman" panose="02020603050405020304" pitchFamily="18" charset="0"/>
                <a:cs typeface="Times New Roman" panose="02020603050405020304" pitchFamily="18" charset="0"/>
              </a:rPr>
              <a:t> </a:t>
            </a:r>
            <a:r>
              <a:rPr lang="fr-CH" sz="1400" dirty="0" err="1">
                <a:latin typeface="Times New Roman" panose="02020603050405020304" pitchFamily="18" charset="0"/>
                <a:cs typeface="Times New Roman" panose="02020603050405020304" pitchFamily="18" charset="0"/>
              </a:rPr>
              <a:t>Database</a:t>
            </a:r>
            <a:r>
              <a:rPr lang="fr-CH" sz="1400" dirty="0">
                <a:latin typeface="Times New Roman" panose="02020603050405020304" pitchFamily="18" charset="0"/>
                <a:cs typeface="Times New Roman" panose="02020603050405020304" pitchFamily="18" charset="0"/>
              </a:rPr>
              <a:t> (LABREF)</a:t>
            </a:r>
          </a:p>
          <a:p>
            <a:pPr marL="285750" indent="-285750">
              <a:buFont typeface="Wingdings" panose="05000000000000000000" pitchFamily="2" charset="2"/>
              <a:buChar char="§"/>
            </a:pPr>
            <a:r>
              <a:rPr lang="fr-CH" sz="1400" dirty="0">
                <a:latin typeface="Times New Roman" panose="02020603050405020304" pitchFamily="18" charset="0"/>
                <a:cs typeface="Times New Roman" panose="02020603050405020304" pitchFamily="18" charset="0"/>
              </a:rPr>
              <a:t>FRDB-IZA Social </a:t>
            </a:r>
            <a:r>
              <a:rPr lang="fr-CH" sz="1400" dirty="0" err="1">
                <a:latin typeface="Times New Roman" panose="02020603050405020304" pitchFamily="18" charset="0"/>
                <a:cs typeface="Times New Roman" panose="02020603050405020304" pitchFamily="18" charset="0"/>
              </a:rPr>
              <a:t>Reforms</a:t>
            </a:r>
            <a:r>
              <a:rPr lang="fr-CH" sz="1400" dirty="0">
                <a:latin typeface="Times New Roman" panose="02020603050405020304" pitchFamily="18" charset="0"/>
                <a:cs typeface="Times New Roman" panose="02020603050405020304" pitchFamily="18" charset="0"/>
              </a:rPr>
              <a:t> </a:t>
            </a:r>
            <a:r>
              <a:rPr lang="fr-CH" sz="1400" dirty="0" err="1">
                <a:latin typeface="Times New Roman" panose="02020603050405020304" pitchFamily="18" charset="0"/>
                <a:cs typeface="Times New Roman" panose="02020603050405020304" pitchFamily="18" charset="0"/>
              </a:rPr>
              <a:t>Database</a:t>
            </a:r>
            <a:endParaRPr lang="fr-CH"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49927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582" y="163588"/>
            <a:ext cx="8229600" cy="1143000"/>
          </a:xfrm>
        </p:spPr>
        <p:txBody>
          <a:bodyPr>
            <a:normAutofit/>
          </a:bodyPr>
          <a:lstStyle/>
          <a:p>
            <a:r>
              <a:rPr lang="en-GB" sz="4100" b="1" dirty="0" smtClean="0">
                <a:solidFill>
                  <a:srgbClr val="002060"/>
                </a:solidFill>
                <a:latin typeface="Times New Roman" pitchFamily="18" charset="0"/>
                <a:ea typeface="+mn-ea"/>
                <a:cs typeface="Times New Roman" pitchFamily="18" charset="0"/>
              </a:rPr>
              <a:t>2.1 Common </a:t>
            </a:r>
            <a:r>
              <a:rPr lang="en-GB" sz="4100" b="1" dirty="0">
                <a:solidFill>
                  <a:srgbClr val="002060"/>
                </a:solidFill>
                <a:latin typeface="Times New Roman" pitchFamily="18" charset="0"/>
                <a:ea typeface="+mn-ea"/>
                <a:cs typeface="Times New Roman" pitchFamily="18" charset="0"/>
              </a:rPr>
              <a:t>Challenges</a:t>
            </a:r>
            <a:endParaRPr lang="fr-CH" sz="4100" b="1" dirty="0">
              <a:solidFill>
                <a:srgbClr val="002060"/>
              </a:solidFill>
              <a:latin typeface="Times New Roman" pitchFamily="18" charset="0"/>
              <a:ea typeface="+mn-ea"/>
              <a:cs typeface="Times New Roman" pitchFamily="18" charset="0"/>
            </a:endParaRPr>
          </a:p>
        </p:txBody>
      </p:sp>
      <p:sp>
        <p:nvSpPr>
          <p:cNvPr id="3" name="Content Placeholder 2"/>
          <p:cNvSpPr>
            <a:spLocks noGrp="1"/>
          </p:cNvSpPr>
          <p:nvPr>
            <p:ph idx="1"/>
          </p:nvPr>
        </p:nvSpPr>
        <p:spPr>
          <a:xfrm>
            <a:off x="626208" y="1306588"/>
            <a:ext cx="9068844" cy="5094212"/>
          </a:xfrm>
        </p:spPr>
        <p:txBody>
          <a:bodyPr>
            <a:noAutofit/>
          </a:bodyPr>
          <a:lstStyle/>
          <a:p>
            <a:pPr>
              <a:spcBef>
                <a:spcPts val="0"/>
              </a:spcBef>
              <a:buFont typeface="Wingdings" panose="05000000000000000000" pitchFamily="2" charset="2"/>
              <a:buChar char="§"/>
            </a:pPr>
            <a:r>
              <a:rPr lang="en-GB" sz="2000" b="1" dirty="0">
                <a:latin typeface="Times New Roman" panose="02020603050405020304" pitchFamily="18" charset="0"/>
                <a:cs typeface="Times New Roman" panose="02020603050405020304" pitchFamily="18" charset="0"/>
              </a:rPr>
              <a:t>Dimensions of composite indicators: the right choice of components</a:t>
            </a:r>
          </a:p>
          <a:p>
            <a:pPr lvl="2">
              <a:spcBef>
                <a:spcPts val="0"/>
              </a:spcBef>
              <a:buFont typeface="Wingdings" panose="05000000000000000000" pitchFamily="2" charset="2"/>
              <a:buChar char="§"/>
            </a:pPr>
            <a:r>
              <a:rPr lang="en-GB" sz="1600" dirty="0">
                <a:latin typeface="Times New Roman" panose="02020603050405020304" pitchFamily="18" charset="0"/>
                <a:cs typeface="Times New Roman" panose="02020603050405020304" pitchFamily="18" charset="0"/>
              </a:rPr>
              <a:t>completeness and comprehensiveness versus overlaps</a:t>
            </a:r>
          </a:p>
          <a:p>
            <a:pPr lvl="2">
              <a:spcBef>
                <a:spcPts val="0"/>
              </a:spcBef>
              <a:buFont typeface="Wingdings" panose="05000000000000000000" pitchFamily="2" charset="2"/>
              <a:buChar char="§"/>
            </a:pPr>
            <a:r>
              <a:rPr lang="en-GB" sz="1600" dirty="0">
                <a:latin typeface="Times New Roman" panose="02020603050405020304" pitchFamily="18" charset="0"/>
                <a:cs typeface="Times New Roman" panose="02020603050405020304" pitchFamily="18" charset="0"/>
              </a:rPr>
              <a:t>sound theoretical framework should be preferred</a:t>
            </a:r>
          </a:p>
          <a:p>
            <a:pPr marL="914400" lvl="2" indent="0">
              <a:spcBef>
                <a:spcPts val="0"/>
              </a:spcBef>
              <a:buNone/>
            </a:pPr>
            <a:endParaRPr lang="en-GB" sz="1600" dirty="0">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
            </a:pPr>
            <a:r>
              <a:rPr lang="en-GB" sz="2000" b="1" dirty="0">
                <a:latin typeface="Times New Roman" panose="02020603050405020304" pitchFamily="18" charset="0"/>
                <a:cs typeface="Times New Roman" panose="02020603050405020304" pitchFamily="18" charset="0"/>
              </a:rPr>
              <a:t>Data sources</a:t>
            </a:r>
          </a:p>
          <a:p>
            <a:pPr lvl="2">
              <a:spcBef>
                <a:spcPts val="0"/>
              </a:spcBef>
              <a:buFont typeface="Wingdings" panose="05000000000000000000" pitchFamily="2" charset="2"/>
              <a:buChar char="§"/>
            </a:pPr>
            <a:r>
              <a:rPr lang="en-GB" sz="1600" dirty="0">
                <a:latin typeface="Times New Roman" panose="02020603050405020304" pitchFamily="18" charset="0"/>
                <a:cs typeface="Times New Roman" panose="02020603050405020304" pitchFamily="18" charset="0"/>
              </a:rPr>
              <a:t>legal data (case law </a:t>
            </a:r>
            <a:r>
              <a:rPr lang="en-GB" sz="1600" dirty="0" err="1">
                <a:latin typeface="Times New Roman" panose="02020603050405020304" pitchFamily="18" charset="0"/>
                <a:cs typeface="Times New Roman" panose="02020603050405020304" pitchFamily="18" charset="0"/>
              </a:rPr>
              <a:t>vs</a:t>
            </a:r>
            <a:r>
              <a:rPr lang="en-GB" sz="1600" dirty="0">
                <a:latin typeface="Times New Roman" panose="02020603050405020304" pitchFamily="18" charset="0"/>
                <a:cs typeface="Times New Roman" panose="02020603050405020304" pitchFamily="18" charset="0"/>
              </a:rPr>
              <a:t> other legal traditions; enforcement; coverage)</a:t>
            </a:r>
          </a:p>
          <a:p>
            <a:pPr lvl="2">
              <a:spcBef>
                <a:spcPts val="0"/>
              </a:spcBef>
              <a:buFont typeface="Wingdings" panose="05000000000000000000" pitchFamily="2" charset="2"/>
              <a:buChar char="§"/>
            </a:pPr>
            <a:r>
              <a:rPr lang="en-GB" sz="1600" dirty="0">
                <a:latin typeface="Times New Roman" panose="02020603050405020304" pitchFamily="18" charset="0"/>
                <a:cs typeface="Times New Roman" panose="02020603050405020304" pitchFamily="18" charset="0"/>
              </a:rPr>
              <a:t>statistics </a:t>
            </a:r>
          </a:p>
          <a:p>
            <a:pPr lvl="2">
              <a:spcBef>
                <a:spcPts val="0"/>
              </a:spcBef>
              <a:buFont typeface="Wingdings" panose="05000000000000000000" pitchFamily="2" charset="2"/>
              <a:buChar char="§"/>
            </a:pPr>
            <a:r>
              <a:rPr lang="en-GB" sz="1600" dirty="0">
                <a:latin typeface="Times New Roman" panose="02020603050405020304" pitchFamily="18" charset="0"/>
                <a:cs typeface="Times New Roman" panose="02020603050405020304" pitchFamily="18" charset="0"/>
              </a:rPr>
              <a:t>opinion surveys (representativeness, business cycle dependence)</a:t>
            </a:r>
          </a:p>
          <a:p>
            <a:pPr>
              <a:spcBef>
                <a:spcPts val="0"/>
              </a:spcBef>
              <a:buFont typeface="Wingdings" panose="05000000000000000000" pitchFamily="2" charset="2"/>
              <a:buChar char="§"/>
            </a:pPr>
            <a:endParaRPr lang="en-GB" sz="1600" dirty="0">
              <a:latin typeface="Times New Roman" panose="02020603050405020304" pitchFamily="18" charset="0"/>
              <a:cs typeface="Times New Roman" panose="02020603050405020304" pitchFamily="18" charset="0"/>
            </a:endParaRPr>
          </a:p>
          <a:p>
            <a:pPr marL="342900" lvl="2" indent="-342900">
              <a:spcBef>
                <a:spcPts val="0"/>
              </a:spcBef>
              <a:buFont typeface="Wingdings" panose="05000000000000000000" pitchFamily="2" charset="2"/>
              <a:buChar char="§"/>
            </a:pPr>
            <a:r>
              <a:rPr lang="en-GB" sz="2000" b="1" dirty="0">
                <a:latin typeface="Times New Roman" panose="02020603050405020304" pitchFamily="18" charset="0"/>
                <a:cs typeface="Times New Roman" panose="02020603050405020304" pitchFamily="18" charset="0"/>
              </a:rPr>
              <a:t>Subjective / Ideological biases</a:t>
            </a:r>
          </a:p>
          <a:p>
            <a:pPr marL="1257300" lvl="4" indent="-342900">
              <a:spcBef>
                <a:spcPts val="0"/>
              </a:spcBef>
              <a:buFont typeface="Wingdings" panose="05000000000000000000" pitchFamily="2" charset="2"/>
              <a:buChar char="§"/>
            </a:pPr>
            <a:r>
              <a:rPr lang="en-GB" sz="1600" dirty="0">
                <a:latin typeface="Times New Roman" panose="02020603050405020304" pitchFamily="18" charset="0"/>
                <a:cs typeface="Times New Roman" panose="02020603050405020304" pitchFamily="18" charset="0"/>
              </a:rPr>
              <a:t>challenges in interpreting labour law</a:t>
            </a:r>
          </a:p>
          <a:p>
            <a:pPr marL="1257300" lvl="4" indent="-342900">
              <a:spcBef>
                <a:spcPts val="0"/>
              </a:spcBef>
              <a:buFont typeface="Wingdings" panose="05000000000000000000" pitchFamily="2" charset="2"/>
              <a:buChar char="§"/>
            </a:pPr>
            <a:r>
              <a:rPr lang="en-GB" sz="1600" dirty="0">
                <a:latin typeface="Times New Roman" panose="02020603050405020304" pitchFamily="18" charset="0"/>
                <a:cs typeface="Times New Roman" panose="02020603050405020304" pitchFamily="18" charset="0"/>
              </a:rPr>
              <a:t>more regulation does not always mean more protection …</a:t>
            </a:r>
          </a:p>
          <a:p>
            <a:pPr marL="1257300" lvl="4" indent="-342900">
              <a:spcBef>
                <a:spcPts val="0"/>
              </a:spcBef>
              <a:buFont typeface="Wingdings" panose="05000000000000000000" pitchFamily="2" charset="2"/>
              <a:buChar char="§"/>
            </a:pPr>
            <a:r>
              <a:rPr lang="en-GB" sz="1600" dirty="0">
                <a:latin typeface="Times New Roman" panose="02020603050405020304" pitchFamily="18" charset="0"/>
                <a:cs typeface="Times New Roman" panose="02020603050405020304" pitchFamily="18" charset="0"/>
              </a:rPr>
              <a:t>choosing the right scale and assigning numeric coding (creating ordinal </a:t>
            </a:r>
            <a:r>
              <a:rPr lang="en-GB" sz="1600" dirty="0" err="1">
                <a:latin typeface="Times New Roman" panose="02020603050405020304" pitchFamily="18" charset="0"/>
                <a:cs typeface="Times New Roman" panose="02020603050405020304" pitchFamily="18" charset="0"/>
              </a:rPr>
              <a:t>vs</a:t>
            </a:r>
            <a:r>
              <a:rPr lang="en-GB" sz="1600" dirty="0">
                <a:latin typeface="Times New Roman" panose="02020603050405020304" pitchFamily="18" charset="0"/>
                <a:cs typeface="Times New Roman" panose="02020603050405020304" pitchFamily="18" charset="0"/>
              </a:rPr>
              <a:t> interval data)</a:t>
            </a:r>
          </a:p>
          <a:p>
            <a:pPr>
              <a:spcBef>
                <a:spcPts val="0"/>
              </a:spcBef>
              <a:buFont typeface="Wingdings" panose="05000000000000000000" pitchFamily="2" charset="2"/>
              <a:buChar char="§"/>
            </a:pPr>
            <a:endParaRPr lang="en-GB" sz="1600" dirty="0">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
            </a:pPr>
            <a:r>
              <a:rPr lang="en-GB" sz="2000" b="1" dirty="0">
                <a:latin typeface="Times New Roman" panose="02020603050405020304" pitchFamily="18" charset="0"/>
                <a:cs typeface="Times New Roman" panose="02020603050405020304" pitchFamily="18" charset="0"/>
              </a:rPr>
              <a:t>Aggregation schemes</a:t>
            </a:r>
          </a:p>
          <a:p>
            <a:pPr lvl="2">
              <a:spcBef>
                <a:spcPts val="0"/>
              </a:spcBef>
              <a:buFont typeface="Wingdings" panose="05000000000000000000" pitchFamily="2" charset="2"/>
              <a:buChar char="§"/>
            </a:pPr>
            <a:r>
              <a:rPr lang="en-GB" sz="1600" dirty="0">
                <a:latin typeface="Times New Roman" panose="02020603050405020304" pitchFamily="18" charset="0"/>
                <a:cs typeface="Times New Roman" panose="02020603050405020304" pitchFamily="18" charset="0"/>
              </a:rPr>
              <a:t>weights based on theoretical assumptions </a:t>
            </a:r>
          </a:p>
          <a:p>
            <a:pPr lvl="2">
              <a:spcBef>
                <a:spcPts val="0"/>
              </a:spcBef>
              <a:buFont typeface="Wingdings" panose="05000000000000000000" pitchFamily="2" charset="2"/>
              <a:buChar char="§"/>
            </a:pPr>
            <a:r>
              <a:rPr lang="en-GB" sz="1600" dirty="0">
                <a:latin typeface="Times New Roman" panose="02020603050405020304" pitchFamily="18" charset="0"/>
                <a:cs typeface="Times New Roman" panose="02020603050405020304" pitchFamily="18" charset="0"/>
              </a:rPr>
              <a:t>equal weights to each dimension </a:t>
            </a:r>
          </a:p>
          <a:p>
            <a:pPr lvl="2">
              <a:spcBef>
                <a:spcPts val="0"/>
              </a:spcBef>
              <a:buFont typeface="Wingdings" panose="05000000000000000000" pitchFamily="2" charset="2"/>
              <a:buChar char="§"/>
            </a:pPr>
            <a:r>
              <a:rPr lang="en-GB" sz="1600" dirty="0">
                <a:latin typeface="Times New Roman" panose="02020603050405020304" pitchFamily="18" charset="0"/>
                <a:cs typeface="Times New Roman" panose="02020603050405020304" pitchFamily="18" charset="0"/>
              </a:rPr>
              <a:t>weights according to their statistical significance</a:t>
            </a:r>
            <a:endParaRPr lang="fr-CH" sz="1600" dirty="0"/>
          </a:p>
        </p:txBody>
      </p:sp>
    </p:spTree>
    <p:extLst>
      <p:ext uri="{BB962C8B-B14F-4D97-AF65-F5344CB8AC3E}">
        <p14:creationId xmlns:p14="http://schemas.microsoft.com/office/powerpoint/2010/main" val="703203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6" end="16"/>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76311" y="457916"/>
            <a:ext cx="8229600" cy="1143000"/>
          </a:xfrm>
        </p:spPr>
        <p:txBody>
          <a:bodyPr>
            <a:normAutofit fontScale="90000"/>
          </a:bodyPr>
          <a:lstStyle/>
          <a:p>
            <a:r>
              <a:rPr lang="en-GB" sz="4000" b="1" dirty="0">
                <a:solidFill>
                  <a:srgbClr val="00B050"/>
                </a:solidFill>
                <a:latin typeface="Times New Roman" pitchFamily="18" charset="0"/>
                <a:cs typeface="Times New Roman" pitchFamily="18" charset="0"/>
              </a:rPr>
              <a:t>ILO </a:t>
            </a:r>
            <a:r>
              <a:rPr lang="en-GB" sz="4000" b="1" dirty="0" err="1">
                <a:solidFill>
                  <a:srgbClr val="00B050"/>
                </a:solidFill>
                <a:latin typeface="Times New Roman" pitchFamily="18" charset="0"/>
                <a:cs typeface="Times New Roman" pitchFamily="18" charset="0"/>
              </a:rPr>
              <a:t>EPLex</a:t>
            </a:r>
            <a:r>
              <a:rPr lang="en-GB" sz="4000" b="1" dirty="0">
                <a:solidFill>
                  <a:srgbClr val="00B050"/>
                </a:solidFill>
                <a:latin typeface="Times New Roman" pitchFamily="18" charset="0"/>
                <a:cs typeface="Times New Roman" pitchFamily="18" charset="0"/>
              </a:rPr>
              <a:t> contribution</a:t>
            </a:r>
            <a:br>
              <a:rPr lang="en-GB" sz="4000" b="1" dirty="0">
                <a:solidFill>
                  <a:srgbClr val="00B050"/>
                </a:solidFill>
                <a:latin typeface="Times New Roman" pitchFamily="18" charset="0"/>
                <a:cs typeface="Times New Roman" pitchFamily="18" charset="0"/>
              </a:rPr>
            </a:br>
            <a:r>
              <a:rPr lang="en-GB" sz="2100" b="1" dirty="0" err="1">
                <a:solidFill>
                  <a:srgbClr val="00B050"/>
                </a:solidFill>
                <a:latin typeface="Times New Roman" pitchFamily="18" charset="0"/>
                <a:cs typeface="Times New Roman" pitchFamily="18" charset="0"/>
              </a:rPr>
              <a:t>EPLex</a:t>
            </a:r>
            <a:r>
              <a:rPr lang="en-GB" sz="2100" b="1" dirty="0">
                <a:solidFill>
                  <a:srgbClr val="00B050"/>
                </a:solidFill>
                <a:latin typeface="Times New Roman" pitchFamily="18" charset="0"/>
                <a:cs typeface="Times New Roman" pitchFamily="18" charset="0"/>
              </a:rPr>
              <a:t> indicators in the Area of </a:t>
            </a:r>
            <a:br>
              <a:rPr lang="en-GB" sz="2100" b="1" dirty="0">
                <a:solidFill>
                  <a:srgbClr val="00B050"/>
                </a:solidFill>
                <a:latin typeface="Times New Roman" pitchFamily="18" charset="0"/>
                <a:cs typeface="Times New Roman" pitchFamily="18" charset="0"/>
              </a:rPr>
            </a:br>
            <a:r>
              <a:rPr lang="en-GB" sz="2100" b="1" dirty="0">
                <a:solidFill>
                  <a:srgbClr val="00B050"/>
                </a:solidFill>
                <a:latin typeface="Times New Roman" pitchFamily="18" charset="0"/>
                <a:cs typeface="Times New Roman" pitchFamily="18" charset="0"/>
              </a:rPr>
              <a:t>Terminating Regular Contracts (Individual Dismissals)</a:t>
            </a:r>
            <a:endParaRPr lang="fr-CH" sz="2100" b="1" dirty="0">
              <a:solidFill>
                <a:srgbClr val="00B050"/>
              </a:solidFill>
              <a:latin typeface="Times New Roman" pitchFamily="18" charset="0"/>
              <a:cs typeface="Times New Roman" pitchFamily="18" charset="0"/>
            </a:endParaRPr>
          </a:p>
        </p:txBody>
      </p:sp>
      <p:sp>
        <p:nvSpPr>
          <p:cNvPr id="5" name="Content Placeholder 4"/>
          <p:cNvSpPr txBox="1">
            <a:spLocks noGrp="1"/>
          </p:cNvSpPr>
          <p:nvPr>
            <p:ph idx="1"/>
          </p:nvPr>
        </p:nvSpPr>
        <p:spPr>
          <a:xfrm>
            <a:off x="676311" y="1900826"/>
            <a:ext cx="8229600" cy="4088299"/>
          </a:xfrm>
          <a:prstGeom prst="rect">
            <a:avLst/>
          </a:prstGeom>
          <a:noFill/>
        </p:spPr>
        <p:txBody>
          <a:bodyPr wrap="square" rtlCol="0">
            <a:spAutoFit/>
          </a:bodyPr>
          <a:lstStyle/>
          <a:p>
            <a:pPr marL="0" indent="0">
              <a:buNone/>
            </a:pPr>
            <a:endParaRPr lang="en-GB" dirty="0" smtClean="0">
              <a:latin typeface="Times New Roman" pitchFamily="18" charset="0"/>
              <a:cs typeface="Times New Roman" pitchFamily="18" charset="0"/>
            </a:endParaRPr>
          </a:p>
          <a:p>
            <a:pPr marL="285750" indent="-285750">
              <a:buFont typeface="Wingdings" panose="05000000000000000000" pitchFamily="2" charset="2"/>
              <a:buChar char="Ø"/>
            </a:pPr>
            <a:r>
              <a:rPr lang="en-GB" sz="2000" dirty="0">
                <a:latin typeface="Times New Roman" pitchFamily="18" charset="0"/>
                <a:cs typeface="Times New Roman" pitchFamily="18" charset="0"/>
              </a:rPr>
              <a:t>Based on the ILO Standards. Coding choices guided by the </a:t>
            </a:r>
            <a:r>
              <a:rPr lang="fr-FR" sz="2000" dirty="0" err="1">
                <a:latin typeface="Times New Roman" pitchFamily="18" charset="0"/>
                <a:cs typeface="Times New Roman" pitchFamily="18" charset="0"/>
              </a:rPr>
              <a:t>fundamental</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principles</a:t>
            </a:r>
            <a:r>
              <a:rPr lang="fr-FR" sz="2000" dirty="0">
                <a:latin typeface="Times New Roman" pitchFamily="18" charset="0"/>
                <a:cs typeface="Times New Roman" pitchFamily="18" charset="0"/>
              </a:rPr>
              <a:t> and </a:t>
            </a:r>
            <a:r>
              <a:rPr lang="fr-FR" sz="2000" dirty="0" err="1">
                <a:latin typeface="Times New Roman" pitchFamily="18" charset="0"/>
                <a:cs typeface="Times New Roman" pitchFamily="18" charset="0"/>
              </a:rPr>
              <a:t>rights</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at</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work</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specific</a:t>
            </a:r>
            <a:r>
              <a:rPr lang="fr-FR" sz="2000" dirty="0">
                <a:latin typeface="Times New Roman" pitchFamily="18" charset="0"/>
                <a:cs typeface="Times New Roman" pitchFamily="18" charset="0"/>
              </a:rPr>
              <a:t> Standards </a:t>
            </a:r>
            <a:r>
              <a:rPr lang="fr-FR" sz="2000" dirty="0" err="1">
                <a:latin typeface="Times New Roman" pitchFamily="18" charset="0"/>
                <a:cs typeface="Times New Roman" pitchFamily="18" charset="0"/>
              </a:rPr>
              <a:t>regulating</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employment</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termination</a:t>
            </a:r>
            <a:r>
              <a:rPr lang="fr-FR" sz="2000" dirty="0">
                <a:latin typeface="Times New Roman" pitchFamily="18" charset="0"/>
                <a:cs typeface="Times New Roman" pitchFamily="18" charset="0"/>
              </a:rPr>
              <a:t> (C158; R166), and the </a:t>
            </a:r>
            <a:r>
              <a:rPr lang="fr-FR" sz="2000" dirty="0" err="1">
                <a:latin typeface="Times New Roman" pitchFamily="18" charset="0"/>
                <a:cs typeface="Times New Roman" pitchFamily="18" charset="0"/>
              </a:rPr>
              <a:t>outcomes</a:t>
            </a:r>
            <a:r>
              <a:rPr lang="fr-FR" sz="2000" dirty="0">
                <a:latin typeface="Times New Roman" pitchFamily="18" charset="0"/>
                <a:cs typeface="Times New Roman" pitchFamily="18" charset="0"/>
              </a:rPr>
              <a:t> of the 79th Session of the  </a:t>
            </a:r>
            <a:r>
              <a:rPr lang="fr-FR" sz="2000" dirty="0" err="1">
                <a:latin typeface="Times New Roman" pitchFamily="18" charset="0"/>
                <a:cs typeface="Times New Roman" pitchFamily="18" charset="0"/>
              </a:rPr>
              <a:t>Committee</a:t>
            </a:r>
            <a:r>
              <a:rPr lang="fr-FR" sz="2000" dirty="0">
                <a:latin typeface="Times New Roman" pitchFamily="18" charset="0"/>
                <a:cs typeface="Times New Roman" pitchFamily="18" charset="0"/>
              </a:rPr>
              <a:t> of Experts on the Application of Conventions and </a:t>
            </a:r>
            <a:r>
              <a:rPr lang="fr-FR" sz="2000" dirty="0" err="1">
                <a:latin typeface="Times New Roman" pitchFamily="18" charset="0"/>
                <a:cs typeface="Times New Roman" pitchFamily="18" charset="0"/>
              </a:rPr>
              <a:t>Recommendations</a:t>
            </a:r>
            <a:r>
              <a:rPr lang="fr-FR" sz="2000" dirty="0">
                <a:latin typeface="Times New Roman" pitchFamily="18" charset="0"/>
                <a:cs typeface="Times New Roman" pitchFamily="18" charset="0"/>
              </a:rPr>
              <a:t>. </a:t>
            </a:r>
          </a:p>
          <a:p>
            <a:pPr marL="0" indent="0">
              <a:buNone/>
            </a:pPr>
            <a:endParaRPr lang="fr-FR" sz="2000" dirty="0">
              <a:latin typeface="Times New Roman" pitchFamily="18" charset="0"/>
              <a:cs typeface="Times New Roman" pitchFamily="18" charset="0"/>
            </a:endParaRPr>
          </a:p>
          <a:p>
            <a:pPr marL="285750" indent="-285750">
              <a:buFont typeface="Wingdings" panose="05000000000000000000" pitchFamily="2" charset="2"/>
              <a:buChar char="Ø"/>
            </a:pPr>
            <a:r>
              <a:rPr lang="en-GB" sz="2000" dirty="0">
                <a:latin typeface="Times New Roman" pitchFamily="18" charset="0"/>
                <a:cs typeface="Times New Roman" pitchFamily="18" charset="0"/>
              </a:rPr>
              <a:t>Based on the review of legislations in over 100 countries </a:t>
            </a:r>
          </a:p>
          <a:p>
            <a:pPr marL="0" indent="0">
              <a:buNone/>
            </a:pPr>
            <a:endParaRPr lang="en-GB" sz="2000" dirty="0">
              <a:latin typeface="Times New Roman" pitchFamily="18" charset="0"/>
              <a:cs typeface="Times New Roman" pitchFamily="18" charset="0"/>
            </a:endParaRPr>
          </a:p>
          <a:p>
            <a:pPr marL="285750" indent="-285750">
              <a:buFont typeface="Wingdings" panose="05000000000000000000" pitchFamily="2" charset="2"/>
              <a:buChar char="Ø"/>
            </a:pPr>
            <a:r>
              <a:rPr lang="en-GB" sz="2000" dirty="0">
                <a:latin typeface="Times New Roman" pitchFamily="18" charset="0"/>
                <a:cs typeface="Times New Roman" pitchFamily="18" charset="0"/>
              </a:rPr>
              <a:t>Based on the overview of existing methodologies and their critiques; collaboration effort of economists and </a:t>
            </a:r>
            <a:r>
              <a:rPr lang="en-GB" sz="2000" dirty="0" smtClean="0">
                <a:latin typeface="Times New Roman" pitchFamily="18" charset="0"/>
                <a:cs typeface="Times New Roman" pitchFamily="18" charset="0"/>
              </a:rPr>
              <a:t>lawyers</a:t>
            </a:r>
            <a:endParaRPr lang="en-GB" dirty="0"/>
          </a:p>
        </p:txBody>
      </p:sp>
      <p:sp>
        <p:nvSpPr>
          <p:cNvPr id="6" name="TextBox 5"/>
          <p:cNvSpPr txBox="1"/>
          <p:nvPr/>
        </p:nvSpPr>
        <p:spPr>
          <a:xfrm>
            <a:off x="470631" y="6550223"/>
            <a:ext cx="4320480" cy="307777"/>
          </a:xfrm>
          <a:prstGeom prst="rect">
            <a:avLst/>
          </a:prstGeom>
          <a:noFill/>
        </p:spPr>
        <p:txBody>
          <a:bodyPr wrap="square" rtlCol="0">
            <a:spAutoFit/>
          </a:bodyPr>
          <a:lstStyle/>
          <a:p>
            <a:r>
              <a:rPr lang="en-GB" sz="1400" i="1" dirty="0">
                <a:solidFill>
                  <a:schemeClr val="tx2"/>
                </a:solidFill>
                <a:latin typeface="Times New Roman" panose="02020603050405020304" pitchFamily="18" charset="0"/>
                <a:cs typeface="Times New Roman" panose="02020603050405020304" pitchFamily="18" charset="0"/>
              </a:rPr>
              <a:t>Source: ILO, </a:t>
            </a:r>
            <a:r>
              <a:rPr lang="en-GB" sz="1400" i="1" dirty="0" smtClean="0">
                <a:solidFill>
                  <a:schemeClr val="tx2"/>
                </a:solidFill>
                <a:latin typeface="Times New Roman" panose="02020603050405020304" pitchFamily="18" charset="0"/>
                <a:cs typeface="Times New Roman" panose="02020603050405020304" pitchFamily="18" charset="0"/>
              </a:rPr>
              <a:t>2015a</a:t>
            </a:r>
            <a:endParaRPr lang="fr-CH" sz="1400" i="1"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6860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2060"/>
                </a:solidFill>
                <a:latin typeface="Times New Roman" pitchFamily="18" charset="0"/>
                <a:cs typeface="Times New Roman" pitchFamily="18" charset="0"/>
              </a:rPr>
              <a:t>3. What is Missing from the Debate?  - 1</a:t>
            </a:r>
            <a:endParaRPr lang="en-GB" dirty="0"/>
          </a:p>
        </p:txBody>
      </p:sp>
      <p:graphicFrame>
        <p:nvGraphicFramePr>
          <p:cNvPr id="4" name="Diagram 3"/>
          <p:cNvGraphicFramePr/>
          <p:nvPr>
            <p:extLst>
              <p:ext uri="{D42A27DB-BD31-4B8C-83A1-F6EECF244321}">
                <p14:modId xmlns:p14="http://schemas.microsoft.com/office/powerpoint/2010/main" val="1024466230"/>
              </p:ext>
            </p:extLst>
          </p:nvPr>
        </p:nvGraphicFramePr>
        <p:xfrm>
          <a:off x="1221944" y="664481"/>
          <a:ext cx="8204548" cy="58120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triped Right Arrow 4"/>
          <p:cNvSpPr/>
          <p:nvPr/>
        </p:nvSpPr>
        <p:spPr>
          <a:xfrm>
            <a:off x="677334" y="5987441"/>
            <a:ext cx="2507403" cy="607512"/>
          </a:xfrm>
          <a:prstGeom prst="striped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3720231" y="6060364"/>
            <a:ext cx="5553771" cy="830997"/>
          </a:xfrm>
          <a:prstGeom prst="rect">
            <a:avLst/>
          </a:prstGeom>
          <a:noFill/>
        </p:spPr>
        <p:txBody>
          <a:bodyPr wrap="square" rtlCol="0">
            <a:spAutoFit/>
          </a:bodyPr>
          <a:lstStyle/>
          <a:p>
            <a:r>
              <a:rPr lang="en-GB" sz="2400" b="1" i="1" dirty="0" smtClean="0">
                <a:solidFill>
                  <a:srgbClr val="FF0000"/>
                </a:solidFill>
                <a:latin typeface="Times New Roman" pitchFamily="18" charset="0"/>
                <a:cs typeface="Times New Roman" pitchFamily="18" charset="0"/>
              </a:rPr>
              <a:t>Recognition of a panoply of institutions; avoiding fragmented approach</a:t>
            </a:r>
            <a:endParaRPr lang="en-GB" sz="2400" b="1" i="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297805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animBg="1"/>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49732" y="1948187"/>
            <a:ext cx="6762692" cy="4150861"/>
          </a:xfrm>
        </p:spPr>
        <p:txBody>
          <a:bodyPr/>
          <a:lstStyle/>
          <a:p>
            <a:pPr marL="0" indent="0">
              <a:buNone/>
            </a:pPr>
            <a:r>
              <a:rPr lang="en-GB" dirty="0"/>
              <a:t> </a:t>
            </a:r>
          </a:p>
          <a:p>
            <a:endParaRPr lang="en-GB" dirty="0"/>
          </a:p>
        </p:txBody>
      </p:sp>
      <p:sp>
        <p:nvSpPr>
          <p:cNvPr id="4" name="Isosceles Triangle 3"/>
          <p:cNvSpPr/>
          <p:nvPr/>
        </p:nvSpPr>
        <p:spPr>
          <a:xfrm>
            <a:off x="2164980" y="2346528"/>
            <a:ext cx="5250524" cy="2334453"/>
          </a:xfrm>
          <a:prstGeom prst="triangl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4250182" y="1683684"/>
            <a:ext cx="1080120" cy="430887"/>
          </a:xfrm>
          <a:prstGeom prst="rect">
            <a:avLst/>
          </a:prstGeom>
          <a:noFill/>
        </p:spPr>
        <p:txBody>
          <a:bodyPr wrap="square" rtlCol="0">
            <a:spAutoFit/>
          </a:bodyPr>
          <a:lstStyle/>
          <a:p>
            <a:r>
              <a:rPr lang="en-GB" sz="2200" b="1" dirty="0">
                <a:solidFill>
                  <a:srgbClr val="FF0000"/>
                </a:solidFill>
                <a:latin typeface="Times New Roman" panose="02020603050405020304" pitchFamily="18" charset="0"/>
                <a:cs typeface="Times New Roman" panose="02020603050405020304" pitchFamily="18" charset="0"/>
              </a:rPr>
              <a:t>Level</a:t>
            </a:r>
          </a:p>
        </p:txBody>
      </p:sp>
      <p:sp>
        <p:nvSpPr>
          <p:cNvPr id="6" name="TextBox 5"/>
          <p:cNvSpPr txBox="1"/>
          <p:nvPr/>
        </p:nvSpPr>
        <p:spPr>
          <a:xfrm>
            <a:off x="1129020" y="4808088"/>
            <a:ext cx="1528336" cy="430887"/>
          </a:xfrm>
          <a:prstGeom prst="rect">
            <a:avLst/>
          </a:prstGeom>
          <a:noFill/>
        </p:spPr>
        <p:txBody>
          <a:bodyPr wrap="square" rtlCol="0">
            <a:spAutoFit/>
          </a:bodyPr>
          <a:lstStyle/>
          <a:p>
            <a:r>
              <a:rPr lang="en-GB" sz="2200" b="1" dirty="0">
                <a:solidFill>
                  <a:srgbClr val="FF0000"/>
                </a:solidFill>
                <a:latin typeface="Times New Roman" panose="02020603050405020304" pitchFamily="18" charset="0"/>
                <a:cs typeface="Times New Roman" panose="02020603050405020304" pitchFamily="18" charset="0"/>
              </a:rPr>
              <a:t>Coverage</a:t>
            </a:r>
          </a:p>
        </p:txBody>
      </p:sp>
      <p:sp>
        <p:nvSpPr>
          <p:cNvPr id="8" name="TextBox 7"/>
          <p:cNvSpPr txBox="1"/>
          <p:nvPr/>
        </p:nvSpPr>
        <p:spPr>
          <a:xfrm>
            <a:off x="7415504" y="4968235"/>
            <a:ext cx="1800200" cy="439719"/>
          </a:xfrm>
          <a:prstGeom prst="rect">
            <a:avLst/>
          </a:prstGeom>
          <a:noFill/>
        </p:spPr>
        <p:txBody>
          <a:bodyPr wrap="square" rtlCol="0">
            <a:spAutoFit/>
          </a:bodyPr>
          <a:lstStyle/>
          <a:p>
            <a:r>
              <a:rPr lang="en-GB" sz="2200" b="1" dirty="0">
                <a:solidFill>
                  <a:srgbClr val="FF0000"/>
                </a:solidFill>
                <a:latin typeface="Times New Roman" panose="02020603050405020304" pitchFamily="18" charset="0"/>
                <a:cs typeface="Times New Roman" panose="02020603050405020304" pitchFamily="18" charset="0"/>
              </a:rPr>
              <a:t>Compliance</a:t>
            </a:r>
          </a:p>
        </p:txBody>
      </p:sp>
      <p:sp>
        <p:nvSpPr>
          <p:cNvPr id="10" name="Title 1"/>
          <p:cNvSpPr>
            <a:spLocks noGrp="1"/>
          </p:cNvSpPr>
          <p:nvPr>
            <p:ph type="title"/>
          </p:nvPr>
        </p:nvSpPr>
        <p:spPr>
          <a:xfrm>
            <a:off x="314079" y="395430"/>
            <a:ext cx="8596668" cy="1320800"/>
          </a:xfrm>
        </p:spPr>
        <p:txBody>
          <a:bodyPr/>
          <a:lstStyle/>
          <a:p>
            <a:r>
              <a:rPr lang="en-GB" b="1" dirty="0" smtClean="0">
                <a:solidFill>
                  <a:srgbClr val="002060"/>
                </a:solidFill>
                <a:latin typeface="Times New Roman" pitchFamily="18" charset="0"/>
                <a:cs typeface="Times New Roman" pitchFamily="18" charset="0"/>
              </a:rPr>
              <a:t>3. What is Missing from the Debate?     -2</a:t>
            </a:r>
            <a:endParaRPr lang="en-GB" dirty="0"/>
          </a:p>
        </p:txBody>
      </p:sp>
    </p:spTree>
    <p:extLst>
      <p:ext uri="{BB962C8B-B14F-4D97-AF65-F5344CB8AC3E}">
        <p14:creationId xmlns:p14="http://schemas.microsoft.com/office/powerpoint/2010/main" val="2287445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1188" y="318702"/>
            <a:ext cx="8534400" cy="758952"/>
          </a:xfrm>
        </p:spPr>
        <p:txBody>
          <a:bodyPr>
            <a:normAutofit/>
          </a:bodyPr>
          <a:lstStyle/>
          <a:p>
            <a:r>
              <a:rPr lang="en-GB" b="1" dirty="0">
                <a:solidFill>
                  <a:srgbClr val="002060"/>
                </a:solidFill>
                <a:latin typeface="Times New Roman" pitchFamily="18" charset="0"/>
                <a:cs typeface="Times New Roman" pitchFamily="18" charset="0"/>
              </a:rPr>
              <a:t>Example of Minimum Wage coverage</a:t>
            </a:r>
            <a:endParaRPr lang="fr-CH" b="1" dirty="0">
              <a:solidFill>
                <a:srgbClr val="002060"/>
              </a:solidFill>
              <a:latin typeface="Times New Roman" pitchFamily="18" charset="0"/>
              <a:cs typeface="Times New Roman" pitchFamily="18" charset="0"/>
            </a:endParaRPr>
          </a:p>
        </p:txBody>
      </p:sp>
      <p:pic>
        <p:nvPicPr>
          <p:cNvPr id="4" name="Content Placeholder 3"/>
          <p:cNvPicPr>
            <a:picLocks noGrp="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1167908" y="1212708"/>
            <a:ext cx="7849134" cy="4608512"/>
          </a:xfrm>
          <a:prstGeom prst="rect">
            <a:avLst/>
          </a:prstGeom>
          <a:noFill/>
          <a:ln>
            <a:noFill/>
          </a:ln>
        </p:spPr>
      </p:pic>
      <p:sp>
        <p:nvSpPr>
          <p:cNvPr id="5" name="TextBox 4"/>
          <p:cNvSpPr txBox="1"/>
          <p:nvPr/>
        </p:nvSpPr>
        <p:spPr>
          <a:xfrm>
            <a:off x="1167908" y="6105756"/>
            <a:ext cx="4320480" cy="307777"/>
          </a:xfrm>
          <a:prstGeom prst="rect">
            <a:avLst/>
          </a:prstGeom>
          <a:noFill/>
        </p:spPr>
        <p:txBody>
          <a:bodyPr wrap="square" rtlCol="0">
            <a:spAutoFit/>
          </a:bodyPr>
          <a:lstStyle/>
          <a:p>
            <a:r>
              <a:rPr lang="en-GB" sz="1400" i="1" dirty="0">
                <a:solidFill>
                  <a:schemeClr val="tx2"/>
                </a:solidFill>
                <a:latin typeface="Times New Roman" panose="02020603050405020304" pitchFamily="18" charset="0"/>
                <a:cs typeface="Times New Roman" panose="02020603050405020304" pitchFamily="18" charset="0"/>
              </a:rPr>
              <a:t>Source: </a:t>
            </a:r>
            <a:r>
              <a:rPr lang="en-GB" sz="1400" i="1" dirty="0" err="1">
                <a:solidFill>
                  <a:schemeClr val="tx2"/>
                </a:solidFill>
                <a:latin typeface="Times New Roman" panose="02020603050405020304" pitchFamily="18" charset="0"/>
                <a:cs typeface="Times New Roman" panose="02020603050405020304" pitchFamily="18" charset="0"/>
              </a:rPr>
              <a:t>Belser</a:t>
            </a:r>
            <a:r>
              <a:rPr lang="en-GB" sz="1400" i="1" dirty="0">
                <a:solidFill>
                  <a:schemeClr val="tx2"/>
                </a:solidFill>
                <a:latin typeface="Times New Roman" panose="02020603050405020304" pitchFamily="18" charset="0"/>
                <a:cs typeface="Times New Roman" panose="02020603050405020304" pitchFamily="18" charset="0"/>
              </a:rPr>
              <a:t> and Rani, 2015, in Berg, 2015</a:t>
            </a:r>
            <a:endParaRPr lang="fr-CH" sz="1400" i="1"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40274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21710"/>
            <a:ext cx="8596668" cy="1320800"/>
          </a:xfrm>
        </p:spPr>
        <p:txBody>
          <a:bodyPr>
            <a:normAutofit/>
          </a:bodyPr>
          <a:lstStyle/>
          <a:p>
            <a:r>
              <a:rPr lang="fr-FR" sz="4600" b="1" dirty="0">
                <a:solidFill>
                  <a:srgbClr val="002060"/>
                </a:solidFill>
                <a:latin typeface="Times New Roman" pitchFamily="18" charset="0"/>
                <a:ea typeface="+mn-ea"/>
                <a:cs typeface="Times New Roman" pitchFamily="18" charset="0"/>
              </a:rPr>
              <a:t>Introduction</a:t>
            </a:r>
          </a:p>
        </p:txBody>
      </p:sp>
      <p:sp>
        <p:nvSpPr>
          <p:cNvPr id="3" name="Content Placeholder 2"/>
          <p:cNvSpPr>
            <a:spLocks noGrp="1"/>
          </p:cNvSpPr>
          <p:nvPr>
            <p:ph idx="1"/>
          </p:nvPr>
        </p:nvSpPr>
        <p:spPr>
          <a:xfrm>
            <a:off x="677334" y="1742510"/>
            <a:ext cx="8742239" cy="3167693"/>
          </a:xfrm>
        </p:spPr>
        <p:txBody>
          <a:bodyPr>
            <a:normAutofit/>
          </a:bodyPr>
          <a:lstStyle/>
          <a:p>
            <a:pPr marL="457200" lvl="1" indent="0">
              <a:buNone/>
            </a:pPr>
            <a:r>
              <a:rPr lang="fr-FR" sz="2000" dirty="0" err="1" smtClean="0">
                <a:latin typeface="Times New Roman" pitchFamily="18" charset="0"/>
                <a:cs typeface="Times New Roman" pitchFamily="18" charset="0"/>
              </a:rPr>
              <a:t>Growing</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interest</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from</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policymakers</a:t>
            </a:r>
            <a:r>
              <a:rPr lang="fr-FR" sz="2000" dirty="0" smtClean="0">
                <a:latin typeface="Times New Roman" pitchFamily="18" charset="0"/>
                <a:cs typeface="Times New Roman" pitchFamily="18" charset="0"/>
              </a:rPr>
              <a:t> in labour </a:t>
            </a:r>
            <a:r>
              <a:rPr lang="fr-FR" sz="2000" dirty="0" err="1" smtClean="0">
                <a:latin typeface="Times New Roman" pitchFamily="18" charset="0"/>
                <a:cs typeface="Times New Roman" pitchFamily="18" charset="0"/>
              </a:rPr>
              <a:t>market</a:t>
            </a:r>
            <a:r>
              <a:rPr lang="fr-FR" sz="2000" dirty="0" smtClean="0">
                <a:latin typeface="Times New Roman" pitchFamily="18" charset="0"/>
                <a:cs typeface="Times New Roman" pitchFamily="18" charset="0"/>
              </a:rPr>
              <a:t> institutions in the </a:t>
            </a:r>
            <a:r>
              <a:rPr lang="fr-FR" sz="2000" dirty="0" err="1" smtClean="0">
                <a:latin typeface="Times New Roman" pitchFamily="18" charset="0"/>
                <a:cs typeface="Times New Roman" pitchFamily="18" charset="0"/>
              </a:rPr>
              <a:t>past</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decades</a:t>
            </a:r>
            <a:r>
              <a:rPr lang="fr-FR" sz="2000" dirty="0" smtClean="0">
                <a:latin typeface="Times New Roman" pitchFamily="18" charset="0"/>
                <a:cs typeface="Times New Roman" pitchFamily="18" charset="0"/>
              </a:rPr>
              <a:t>, but </a:t>
            </a:r>
            <a:r>
              <a:rPr lang="fr-FR" sz="2000" dirty="0" err="1" smtClean="0">
                <a:latin typeface="Times New Roman" pitchFamily="18" charset="0"/>
                <a:cs typeface="Times New Roman" pitchFamily="18" charset="0"/>
              </a:rPr>
              <a:t>particularly</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so</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with</a:t>
            </a:r>
            <a:r>
              <a:rPr lang="fr-FR" sz="2000" dirty="0" smtClean="0">
                <a:latin typeface="Times New Roman" pitchFamily="18" charset="0"/>
                <a:cs typeface="Times New Roman" pitchFamily="18" charset="0"/>
              </a:rPr>
              <a:t> the </a:t>
            </a:r>
            <a:r>
              <a:rPr lang="fr-FR" sz="2000" dirty="0" err="1" smtClean="0">
                <a:latin typeface="Times New Roman" pitchFamily="18" charset="0"/>
                <a:cs typeface="Times New Roman" pitchFamily="18" charset="0"/>
              </a:rPr>
              <a:t>advent</a:t>
            </a:r>
            <a:r>
              <a:rPr lang="fr-FR" sz="2000" dirty="0" smtClean="0">
                <a:latin typeface="Times New Roman" pitchFamily="18" charset="0"/>
                <a:cs typeface="Times New Roman" pitchFamily="18" charset="0"/>
              </a:rPr>
              <a:t> of the Great </a:t>
            </a:r>
            <a:r>
              <a:rPr lang="fr-FR" sz="2000" dirty="0" err="1" smtClean="0">
                <a:latin typeface="Times New Roman" pitchFamily="18" charset="0"/>
                <a:cs typeface="Times New Roman" pitchFamily="18" charset="0"/>
              </a:rPr>
              <a:t>economic</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recession</a:t>
            </a:r>
            <a:r>
              <a:rPr lang="fr-FR" sz="2000" dirty="0" smtClean="0">
                <a:latin typeface="Times New Roman" pitchFamily="18" charset="0"/>
                <a:cs typeface="Times New Roman" pitchFamily="18" charset="0"/>
              </a:rPr>
              <a:t/>
            </a:r>
            <a:br>
              <a:rPr lang="fr-FR" sz="2000" dirty="0" smtClean="0">
                <a:latin typeface="Times New Roman" pitchFamily="18" charset="0"/>
                <a:cs typeface="Times New Roman" pitchFamily="18" charset="0"/>
              </a:rPr>
            </a:br>
            <a:endParaRPr lang="fr-FR" sz="2000" dirty="0" smtClean="0">
              <a:latin typeface="Times New Roman" pitchFamily="18" charset="0"/>
              <a:cs typeface="Times New Roman" pitchFamily="18" charset="0"/>
            </a:endParaRPr>
          </a:p>
          <a:p>
            <a:pPr lvl="2">
              <a:buFont typeface="Wingdings" pitchFamily="2" charset="2"/>
              <a:buChar char="Ø"/>
            </a:pPr>
            <a:r>
              <a:rPr lang="en-GB" sz="2000" dirty="0" smtClean="0">
                <a:latin typeface="Times New Roman" pitchFamily="18" charset="0"/>
                <a:cs typeface="Times New Roman" pitchFamily="18" charset="0"/>
              </a:rPr>
              <a:t>unemployment: over 25% in Spain and Greece, 16% in Portugal</a:t>
            </a:r>
          </a:p>
          <a:p>
            <a:pPr lvl="2">
              <a:buFont typeface="Wingdings" pitchFamily="2" charset="2"/>
              <a:buChar char="Ø"/>
            </a:pPr>
            <a:r>
              <a:rPr lang="en-GB" sz="2000" dirty="0" smtClean="0">
                <a:latin typeface="Times New Roman" pitchFamily="18" charset="0"/>
                <a:cs typeface="Times New Roman" pitchFamily="18" charset="0"/>
              </a:rPr>
              <a:t>youth unemployment: over 50% in Spain and Greece, and nearly 40% in Portugal in 2015</a:t>
            </a:r>
          </a:p>
          <a:p>
            <a:pPr lvl="2">
              <a:buFont typeface="Wingdings" pitchFamily="2" charset="2"/>
              <a:buChar char="Ø"/>
            </a:pPr>
            <a:r>
              <a:rPr lang="en-GB" sz="2000" dirty="0" smtClean="0">
                <a:latin typeface="Times New Roman" pitchFamily="18" charset="0"/>
                <a:cs typeface="Times New Roman" pitchFamily="18" charset="0"/>
              </a:rPr>
              <a:t>stagnating and declining labour income shares</a:t>
            </a:r>
          </a:p>
          <a:p>
            <a:pPr lvl="2">
              <a:buFont typeface="Wingdings" pitchFamily="2" charset="2"/>
              <a:buChar char="Ø"/>
            </a:pPr>
            <a:r>
              <a:rPr lang="en-GB" sz="2000" dirty="0">
                <a:latin typeface="Times New Roman" pitchFamily="18" charset="0"/>
                <a:cs typeface="Times New Roman" pitchFamily="18" charset="0"/>
              </a:rPr>
              <a:t>widening inequality</a:t>
            </a:r>
          </a:p>
          <a:p>
            <a:pPr lvl="2">
              <a:buFont typeface="Wingdings" pitchFamily="2" charset="2"/>
              <a:buChar char="Ø"/>
            </a:pPr>
            <a:endParaRPr lang="fr-FR" sz="2000" dirty="0">
              <a:latin typeface="Times New Roman" pitchFamily="18" charset="0"/>
              <a:cs typeface="Times New Roman" pitchFamily="18" charset="0"/>
            </a:endParaRPr>
          </a:p>
        </p:txBody>
      </p:sp>
      <p:sp>
        <p:nvSpPr>
          <p:cNvPr id="4" name="Striped Right Arrow 3"/>
          <p:cNvSpPr/>
          <p:nvPr/>
        </p:nvSpPr>
        <p:spPr>
          <a:xfrm>
            <a:off x="588723" y="5389269"/>
            <a:ext cx="2507403" cy="607512"/>
          </a:xfrm>
          <a:prstGeom prst="striped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3720231" y="5462192"/>
            <a:ext cx="5699342" cy="461665"/>
          </a:xfrm>
          <a:prstGeom prst="rect">
            <a:avLst/>
          </a:prstGeom>
          <a:noFill/>
        </p:spPr>
        <p:txBody>
          <a:bodyPr wrap="square" rtlCol="0">
            <a:spAutoFit/>
          </a:bodyPr>
          <a:lstStyle/>
          <a:p>
            <a:r>
              <a:rPr lang="en-GB" sz="2400" b="1" i="1" dirty="0">
                <a:solidFill>
                  <a:srgbClr val="FF0000"/>
                </a:solidFill>
                <a:latin typeface="Times New Roman" pitchFamily="18" charset="0"/>
                <a:cs typeface="Times New Roman" pitchFamily="18" charset="0"/>
              </a:rPr>
              <a:t>Do labour market institutions play a role?</a:t>
            </a:r>
          </a:p>
        </p:txBody>
      </p:sp>
    </p:spTree>
    <p:extLst>
      <p:ext uri="{BB962C8B-B14F-4D97-AF65-F5344CB8AC3E}">
        <p14:creationId xmlns:p14="http://schemas.microsoft.com/office/powerpoint/2010/main" val="1809778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155598" cy="1320800"/>
          </a:xfrm>
        </p:spPr>
        <p:txBody>
          <a:bodyPr vert="horz" anchor="b">
            <a:noAutofit/>
          </a:bodyPr>
          <a:lstStyle/>
          <a:p>
            <a:r>
              <a:rPr lang="en-US" b="1" dirty="0">
                <a:solidFill>
                  <a:srgbClr val="002060"/>
                </a:solidFill>
                <a:latin typeface="Times New Roman" pitchFamily="18" charset="0"/>
                <a:cs typeface="Times New Roman" pitchFamily="18" charset="0"/>
              </a:rPr>
              <a:t>Estimated rate of compliance with minimum wage legislation in selected developing economies</a:t>
            </a:r>
            <a:endParaRPr lang="fr-CH" b="1" dirty="0">
              <a:solidFill>
                <a:srgbClr val="002060"/>
              </a:solidFill>
              <a:latin typeface="Times New Roman" pitchFamily="18" charset="0"/>
              <a:cs typeface="Times New Roman" pitchFamily="18" charset="0"/>
            </a:endParaRPr>
          </a:p>
        </p:txBody>
      </p:sp>
      <p:pic>
        <p:nvPicPr>
          <p:cNvPr id="4" name="Content Placeholder 3"/>
          <p:cNvPicPr>
            <a:picLocks noGrp="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1177783" y="1886299"/>
            <a:ext cx="8154700" cy="4635275"/>
          </a:xfrm>
          <a:prstGeom prst="rect">
            <a:avLst/>
          </a:prstGeom>
          <a:noFill/>
          <a:ln>
            <a:noFill/>
          </a:ln>
        </p:spPr>
      </p:pic>
      <p:sp>
        <p:nvSpPr>
          <p:cNvPr id="11" name="TextBox 10"/>
          <p:cNvSpPr txBox="1"/>
          <p:nvPr/>
        </p:nvSpPr>
        <p:spPr>
          <a:xfrm>
            <a:off x="767408" y="6550223"/>
            <a:ext cx="4320480" cy="307777"/>
          </a:xfrm>
          <a:prstGeom prst="rect">
            <a:avLst/>
          </a:prstGeom>
          <a:noFill/>
        </p:spPr>
        <p:txBody>
          <a:bodyPr wrap="square" rtlCol="0">
            <a:spAutoFit/>
          </a:bodyPr>
          <a:lstStyle/>
          <a:p>
            <a:r>
              <a:rPr lang="en-GB" sz="1400" i="1" dirty="0">
                <a:solidFill>
                  <a:schemeClr val="tx2"/>
                </a:solidFill>
                <a:latin typeface="Times New Roman" panose="02020603050405020304" pitchFamily="18" charset="0"/>
                <a:cs typeface="Times New Roman" panose="02020603050405020304" pitchFamily="18" charset="0"/>
              </a:rPr>
              <a:t>Source: </a:t>
            </a:r>
            <a:r>
              <a:rPr lang="en-GB" sz="1400" i="1" dirty="0" err="1">
                <a:solidFill>
                  <a:schemeClr val="tx2"/>
                </a:solidFill>
                <a:latin typeface="Times New Roman" panose="02020603050405020304" pitchFamily="18" charset="0"/>
                <a:cs typeface="Times New Roman" panose="02020603050405020304" pitchFamily="18" charset="0"/>
              </a:rPr>
              <a:t>Belser</a:t>
            </a:r>
            <a:r>
              <a:rPr lang="en-GB" sz="1400" i="1" dirty="0">
                <a:solidFill>
                  <a:schemeClr val="tx2"/>
                </a:solidFill>
                <a:latin typeface="Times New Roman" panose="02020603050405020304" pitchFamily="18" charset="0"/>
                <a:cs typeface="Times New Roman" panose="02020603050405020304" pitchFamily="18" charset="0"/>
              </a:rPr>
              <a:t> and Rani, 2015, in Berg, 2015</a:t>
            </a:r>
            <a:endParaRPr lang="fr-CH" sz="1400" i="1"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37249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0180" y="0"/>
            <a:ext cx="8676966" cy="758952"/>
          </a:xfrm>
        </p:spPr>
        <p:txBody>
          <a:bodyPr>
            <a:noAutofit/>
          </a:bodyPr>
          <a:lstStyle/>
          <a:p>
            <a:r>
              <a:rPr lang="en-GB" b="1" dirty="0">
                <a:solidFill>
                  <a:srgbClr val="002060"/>
                </a:solidFill>
                <a:latin typeface="Times New Roman" pitchFamily="18" charset="0"/>
                <a:cs typeface="Times New Roman" pitchFamily="18" charset="0"/>
              </a:rPr>
              <a:t>Example of Collective Bargaining </a:t>
            </a:r>
            <a:r>
              <a:rPr lang="en-GB" b="1" dirty="0" smtClean="0">
                <a:solidFill>
                  <a:srgbClr val="002060"/>
                </a:solidFill>
                <a:latin typeface="Times New Roman" pitchFamily="18" charset="0"/>
                <a:cs typeface="Times New Roman" pitchFamily="18" charset="0"/>
              </a:rPr>
              <a:t>Coverage</a:t>
            </a:r>
            <a:endParaRPr lang="fr-CH" b="1" dirty="0">
              <a:solidFill>
                <a:srgbClr val="002060"/>
              </a:solidFill>
              <a:latin typeface="Times New Roman" pitchFamily="18" charset="0"/>
              <a:cs typeface="Times New Roman" pitchFamily="18"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8165" y="1344206"/>
            <a:ext cx="7114897" cy="42981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1747319" y="5909537"/>
            <a:ext cx="4320480" cy="307777"/>
          </a:xfrm>
          <a:prstGeom prst="rect">
            <a:avLst/>
          </a:prstGeom>
          <a:noFill/>
        </p:spPr>
        <p:txBody>
          <a:bodyPr wrap="square" rtlCol="0">
            <a:spAutoFit/>
          </a:bodyPr>
          <a:lstStyle/>
          <a:p>
            <a:r>
              <a:rPr lang="en-GB" sz="1400" i="1" dirty="0">
                <a:solidFill>
                  <a:schemeClr val="tx2"/>
                </a:solidFill>
                <a:latin typeface="Times New Roman" panose="02020603050405020304" pitchFamily="18" charset="0"/>
                <a:cs typeface="Times New Roman" panose="02020603050405020304" pitchFamily="18" charset="0"/>
              </a:rPr>
              <a:t>Source: ILO, </a:t>
            </a:r>
            <a:r>
              <a:rPr lang="en-GB" sz="1400" i="1" dirty="0" smtClean="0">
                <a:solidFill>
                  <a:schemeClr val="tx2"/>
                </a:solidFill>
                <a:latin typeface="Times New Roman" panose="02020603050405020304" pitchFamily="18" charset="0"/>
                <a:cs typeface="Times New Roman" panose="02020603050405020304" pitchFamily="18" charset="0"/>
              </a:rPr>
              <a:t>2015b</a:t>
            </a:r>
            <a:endParaRPr lang="fr-CH" sz="1400" i="1"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32465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47" y="308976"/>
            <a:ext cx="8596668" cy="1320800"/>
          </a:xfrm>
        </p:spPr>
        <p:txBody>
          <a:bodyPr>
            <a:normAutofit/>
          </a:bodyPr>
          <a:lstStyle/>
          <a:p>
            <a:r>
              <a:rPr lang="en-GB" b="1" dirty="0">
                <a:solidFill>
                  <a:srgbClr val="002060"/>
                </a:solidFill>
                <a:latin typeface="Times New Roman" pitchFamily="18" charset="0"/>
                <a:cs typeface="Times New Roman" pitchFamily="18" charset="0"/>
              </a:rPr>
              <a:t>What about EPL?</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0638" y="1629776"/>
            <a:ext cx="7985577" cy="4726304"/>
          </a:xfrm>
          <a:prstGeom prst="rect">
            <a:avLst/>
          </a:prstGeom>
        </p:spPr>
      </p:pic>
      <p:sp>
        <p:nvSpPr>
          <p:cNvPr id="4" name="TextBox 3"/>
          <p:cNvSpPr txBox="1"/>
          <p:nvPr/>
        </p:nvSpPr>
        <p:spPr>
          <a:xfrm>
            <a:off x="773089" y="6048303"/>
            <a:ext cx="6100175" cy="307777"/>
          </a:xfrm>
          <a:prstGeom prst="rect">
            <a:avLst/>
          </a:prstGeom>
          <a:solidFill>
            <a:schemeClr val="bg1"/>
          </a:solidFill>
        </p:spPr>
        <p:txBody>
          <a:bodyPr wrap="square" rtlCol="0">
            <a:spAutoFit/>
          </a:bodyPr>
          <a:lstStyle/>
          <a:p>
            <a:r>
              <a:rPr lang="en-GB" sz="1400" i="1" dirty="0">
                <a:solidFill>
                  <a:schemeClr val="tx2"/>
                </a:solidFill>
                <a:latin typeface="Times New Roman" panose="02020603050405020304" pitchFamily="18" charset="0"/>
                <a:cs typeface="Times New Roman" panose="02020603050405020304" pitchFamily="18" charset="0"/>
              </a:rPr>
              <a:t>Source: Aleksynska and Eberlein, 2016</a:t>
            </a:r>
          </a:p>
        </p:txBody>
      </p:sp>
      <p:sp>
        <p:nvSpPr>
          <p:cNvPr id="5" name="Title 1"/>
          <p:cNvSpPr txBox="1">
            <a:spLocks/>
          </p:cNvSpPr>
          <p:nvPr/>
        </p:nvSpPr>
        <p:spPr>
          <a:xfrm>
            <a:off x="4136605" y="1083154"/>
            <a:ext cx="2527242" cy="842724"/>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2400" b="1" dirty="0" smtClean="0">
                <a:solidFill>
                  <a:srgbClr val="002060"/>
                </a:solidFill>
                <a:latin typeface="Times New Roman" pitchFamily="18" charset="0"/>
                <a:cs typeface="Times New Roman" pitchFamily="18" charset="0"/>
              </a:rPr>
              <a:t>EPL Coverage</a:t>
            </a:r>
            <a:endParaRPr lang="en-GB" sz="24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166660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7416" y="496945"/>
            <a:ext cx="7523577" cy="2985291"/>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84143" y="3720230"/>
            <a:ext cx="7907857" cy="3137770"/>
          </a:xfrm>
          <a:prstGeom prst="rect">
            <a:avLst/>
          </a:prstGeom>
        </p:spPr>
      </p:pic>
      <p:sp>
        <p:nvSpPr>
          <p:cNvPr id="6" name="Title 1"/>
          <p:cNvSpPr txBox="1">
            <a:spLocks/>
          </p:cNvSpPr>
          <p:nvPr/>
        </p:nvSpPr>
        <p:spPr>
          <a:xfrm>
            <a:off x="2495694" y="75583"/>
            <a:ext cx="4381095" cy="842724"/>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2400" b="1" dirty="0" smtClean="0">
                <a:solidFill>
                  <a:srgbClr val="002060"/>
                </a:solidFill>
                <a:latin typeface="Times New Roman" pitchFamily="18" charset="0"/>
                <a:cs typeface="Times New Roman" pitchFamily="18" charset="0"/>
              </a:rPr>
              <a:t>EPL Coverage of Employees</a:t>
            </a:r>
            <a:endParaRPr lang="en-GB" sz="2400" b="1" dirty="0">
              <a:solidFill>
                <a:srgbClr val="002060"/>
              </a:solidFill>
              <a:latin typeface="Times New Roman" pitchFamily="18" charset="0"/>
              <a:cs typeface="Times New Roman" pitchFamily="18" charset="0"/>
            </a:endParaRPr>
          </a:p>
        </p:txBody>
      </p:sp>
      <p:sp>
        <p:nvSpPr>
          <p:cNvPr id="7" name="Title 1"/>
          <p:cNvSpPr txBox="1">
            <a:spLocks/>
          </p:cNvSpPr>
          <p:nvPr/>
        </p:nvSpPr>
        <p:spPr>
          <a:xfrm>
            <a:off x="6180434" y="3298868"/>
            <a:ext cx="4381095" cy="842724"/>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2400" b="1" dirty="0" smtClean="0">
                <a:solidFill>
                  <a:srgbClr val="002060"/>
                </a:solidFill>
                <a:latin typeface="Times New Roman" pitchFamily="18" charset="0"/>
                <a:cs typeface="Times New Roman" pitchFamily="18" charset="0"/>
              </a:rPr>
              <a:t>EPL Coverage of Employed</a:t>
            </a:r>
            <a:endParaRPr lang="en-GB" sz="2400" b="1" dirty="0">
              <a:solidFill>
                <a:srgbClr val="002060"/>
              </a:solidFill>
              <a:latin typeface="Times New Roman" pitchFamily="18" charset="0"/>
              <a:cs typeface="Times New Roman" pitchFamily="18" charset="0"/>
            </a:endParaRPr>
          </a:p>
        </p:txBody>
      </p:sp>
      <p:sp>
        <p:nvSpPr>
          <p:cNvPr id="8" name="TextBox 7"/>
          <p:cNvSpPr txBox="1"/>
          <p:nvPr/>
        </p:nvSpPr>
        <p:spPr>
          <a:xfrm>
            <a:off x="427416" y="6383653"/>
            <a:ext cx="6100175" cy="307777"/>
          </a:xfrm>
          <a:prstGeom prst="rect">
            <a:avLst/>
          </a:prstGeom>
          <a:noFill/>
        </p:spPr>
        <p:txBody>
          <a:bodyPr wrap="square" rtlCol="0">
            <a:spAutoFit/>
          </a:bodyPr>
          <a:lstStyle/>
          <a:p>
            <a:r>
              <a:rPr lang="en-GB" sz="1400" i="1" dirty="0">
                <a:solidFill>
                  <a:schemeClr val="tx2"/>
                </a:solidFill>
                <a:latin typeface="Times New Roman" panose="02020603050405020304" pitchFamily="18" charset="0"/>
                <a:cs typeface="Times New Roman" panose="02020603050405020304" pitchFamily="18" charset="0"/>
              </a:rPr>
              <a:t>Source: Aleksynska and Eberlein, 2016</a:t>
            </a:r>
          </a:p>
        </p:txBody>
      </p:sp>
    </p:spTree>
    <p:extLst>
      <p:ext uri="{BB962C8B-B14F-4D97-AF65-F5344CB8AC3E}">
        <p14:creationId xmlns:p14="http://schemas.microsoft.com/office/powerpoint/2010/main" val="26384551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7806" y="1017538"/>
            <a:ext cx="7142914" cy="5190757"/>
          </a:xfrm>
          <a:prstGeom prst="rect">
            <a:avLst/>
          </a:prstGeom>
        </p:spPr>
      </p:pic>
      <p:sp>
        <p:nvSpPr>
          <p:cNvPr id="5" name="TextBox 4"/>
          <p:cNvSpPr txBox="1"/>
          <p:nvPr/>
        </p:nvSpPr>
        <p:spPr>
          <a:xfrm>
            <a:off x="2827394" y="278874"/>
            <a:ext cx="8690837" cy="738664"/>
          </a:xfrm>
          <a:prstGeom prst="rect">
            <a:avLst/>
          </a:prstGeom>
          <a:noFill/>
        </p:spPr>
        <p:txBody>
          <a:bodyPr wrap="square" rtlCol="0">
            <a:spAutoFit/>
          </a:bodyPr>
          <a:lstStyle/>
          <a:p>
            <a:r>
              <a:rPr lang="en-GB" sz="2400" b="1" dirty="0">
                <a:solidFill>
                  <a:srgbClr val="002060"/>
                </a:solidFill>
                <a:latin typeface="Times New Roman" pitchFamily="18" charset="0"/>
                <a:ea typeface="+mj-ea"/>
                <a:cs typeface="Times New Roman" pitchFamily="18" charset="0"/>
              </a:rPr>
              <a:t>EPL Level and Coverage: Are there Trade-Offs?</a:t>
            </a:r>
          </a:p>
          <a:p>
            <a:endParaRPr lang="en-GB" dirty="0"/>
          </a:p>
        </p:txBody>
      </p:sp>
      <p:sp>
        <p:nvSpPr>
          <p:cNvPr id="6" name="TextBox 5"/>
          <p:cNvSpPr txBox="1"/>
          <p:nvPr/>
        </p:nvSpPr>
        <p:spPr>
          <a:xfrm>
            <a:off x="427416" y="6383653"/>
            <a:ext cx="6100175" cy="307777"/>
          </a:xfrm>
          <a:prstGeom prst="rect">
            <a:avLst/>
          </a:prstGeom>
          <a:noFill/>
        </p:spPr>
        <p:txBody>
          <a:bodyPr wrap="square" rtlCol="0">
            <a:spAutoFit/>
          </a:bodyPr>
          <a:lstStyle/>
          <a:p>
            <a:r>
              <a:rPr lang="en-GB" sz="1400" i="1" dirty="0">
                <a:solidFill>
                  <a:schemeClr val="tx2"/>
                </a:solidFill>
                <a:latin typeface="Times New Roman" panose="02020603050405020304" pitchFamily="18" charset="0"/>
                <a:cs typeface="Times New Roman" panose="02020603050405020304" pitchFamily="18" charset="0"/>
              </a:rPr>
              <a:t>Source: Aleksynska and Eberlein, 2016</a:t>
            </a:r>
          </a:p>
        </p:txBody>
      </p:sp>
      <p:sp>
        <p:nvSpPr>
          <p:cNvPr id="7" name="Oval 6"/>
          <p:cNvSpPr/>
          <p:nvPr/>
        </p:nvSpPr>
        <p:spPr>
          <a:xfrm>
            <a:off x="6751308" y="2823411"/>
            <a:ext cx="1347537" cy="320842"/>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295860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7490" y="1905348"/>
            <a:ext cx="8952811" cy="4019463"/>
          </a:xfrm>
        </p:spPr>
        <p:txBody>
          <a:bodyPr>
            <a:normAutofit/>
          </a:bodyPr>
          <a:lstStyle/>
          <a:p>
            <a:r>
              <a:rPr lang="en-GB" sz="2400" dirty="0">
                <a:latin typeface="Times New Roman" pitchFamily="18" charset="0"/>
                <a:cs typeface="Times New Roman" pitchFamily="18" charset="0"/>
              </a:rPr>
              <a:t>Reducing protection for permanent workers</a:t>
            </a:r>
          </a:p>
          <a:p>
            <a:r>
              <a:rPr lang="en-GB" sz="2400" dirty="0">
                <a:latin typeface="Times New Roman" pitchFamily="18" charset="0"/>
                <a:cs typeface="Times New Roman" pitchFamily="18" charset="0"/>
              </a:rPr>
              <a:t>Allowing an easier use of temporary </a:t>
            </a:r>
            <a:r>
              <a:rPr lang="en-GB" sz="2400" dirty="0" smtClean="0">
                <a:latin typeface="Times New Roman" pitchFamily="18" charset="0"/>
                <a:cs typeface="Times New Roman" pitchFamily="18" charset="0"/>
              </a:rPr>
              <a:t>contracts</a:t>
            </a:r>
          </a:p>
          <a:p>
            <a:pPr lvl="1">
              <a:buFont typeface="Wingdings" panose="05000000000000000000" pitchFamily="2" charset="2"/>
              <a:buChar char="§"/>
            </a:pPr>
            <a:r>
              <a:rPr lang="en-GB" sz="2200" dirty="0">
                <a:latin typeface="Times New Roman" pitchFamily="18" charset="0"/>
                <a:cs typeface="Times New Roman" pitchFamily="18" charset="0"/>
              </a:rPr>
              <a:t>Allowing to use fixed-term contract without an objective </a:t>
            </a:r>
            <a:r>
              <a:rPr lang="en-GB" sz="2200" dirty="0" smtClean="0">
                <a:latin typeface="Times New Roman" pitchFamily="18" charset="0"/>
                <a:cs typeface="Times New Roman" pitchFamily="18" charset="0"/>
              </a:rPr>
              <a:t>reason</a:t>
            </a:r>
            <a:br>
              <a:rPr lang="en-GB" sz="2200" dirty="0" smtClean="0">
                <a:latin typeface="Times New Roman" pitchFamily="18" charset="0"/>
                <a:cs typeface="Times New Roman" pitchFamily="18" charset="0"/>
              </a:rPr>
            </a:br>
            <a:r>
              <a:rPr lang="en-GB" sz="2200" dirty="0" smtClean="0">
                <a:latin typeface="Times New Roman" pitchFamily="18" charset="0"/>
                <a:cs typeface="Times New Roman" pitchFamily="18" charset="0"/>
              </a:rPr>
              <a:t>(</a:t>
            </a:r>
            <a:r>
              <a:rPr lang="en-GB" sz="2200" dirty="0">
                <a:latin typeface="Times New Roman" pitchFamily="18" charset="0"/>
                <a:cs typeface="Times New Roman" pitchFamily="18" charset="0"/>
              </a:rPr>
              <a:t>for permanent tasks)</a:t>
            </a:r>
          </a:p>
          <a:p>
            <a:pPr lvl="1">
              <a:buFont typeface="Wingdings" panose="05000000000000000000" pitchFamily="2" charset="2"/>
              <a:buChar char="§"/>
            </a:pPr>
            <a:r>
              <a:rPr lang="en-GB" sz="2200" dirty="0" smtClean="0">
                <a:latin typeface="Times New Roman" pitchFamily="18" charset="0"/>
                <a:cs typeface="Times New Roman" pitchFamily="18" charset="0"/>
              </a:rPr>
              <a:t> Allowing for additional renewals / extended duration</a:t>
            </a:r>
          </a:p>
          <a:p>
            <a:pPr lvl="1">
              <a:buFont typeface="Wingdings" panose="05000000000000000000" pitchFamily="2" charset="2"/>
              <a:buChar char="§"/>
            </a:pPr>
            <a:r>
              <a:rPr lang="en-GB" sz="2200" dirty="0" smtClean="0">
                <a:latin typeface="Times New Roman" pitchFamily="18" charset="0"/>
                <a:cs typeface="Times New Roman" pitchFamily="18" charset="0"/>
              </a:rPr>
              <a:t>Introducing new types of contracts (project-based)</a:t>
            </a:r>
          </a:p>
          <a:p>
            <a:pPr lvl="1">
              <a:buFont typeface="Wingdings" panose="05000000000000000000" pitchFamily="2" charset="2"/>
              <a:buChar char="§"/>
            </a:pPr>
            <a:r>
              <a:rPr lang="en-GB" sz="2200" dirty="0" smtClean="0">
                <a:latin typeface="Times New Roman" pitchFamily="18" charset="0"/>
                <a:cs typeface="Times New Roman" pitchFamily="18" charset="0"/>
              </a:rPr>
              <a:t>Tolerating grey areas and creating new forms of employment relationship (</a:t>
            </a:r>
            <a:r>
              <a:rPr lang="en-GB" sz="2200" dirty="0" err="1" smtClean="0">
                <a:latin typeface="Times New Roman" pitchFamily="18" charset="0"/>
                <a:cs typeface="Times New Roman" pitchFamily="18" charset="0"/>
              </a:rPr>
              <a:t>parasuboridnate</a:t>
            </a:r>
            <a:r>
              <a:rPr lang="en-GB" sz="2200" dirty="0">
                <a:latin typeface="Times New Roman" pitchFamily="18" charset="0"/>
                <a:cs typeface="Times New Roman" pitchFamily="18" charset="0"/>
              </a:rPr>
              <a:t>)</a:t>
            </a:r>
          </a:p>
          <a:p>
            <a:endParaRPr lang="en-GB" sz="2400" dirty="0">
              <a:latin typeface="Times New Roman" pitchFamily="18" charset="0"/>
              <a:cs typeface="Times New Roman" pitchFamily="18" charset="0"/>
            </a:endParaRPr>
          </a:p>
        </p:txBody>
      </p:sp>
      <p:sp>
        <p:nvSpPr>
          <p:cNvPr id="4" name="Title 1"/>
          <p:cNvSpPr>
            <a:spLocks noGrp="1"/>
          </p:cNvSpPr>
          <p:nvPr>
            <p:ph type="title"/>
          </p:nvPr>
        </p:nvSpPr>
        <p:spPr>
          <a:xfrm>
            <a:off x="566970" y="421710"/>
            <a:ext cx="8596668" cy="1320800"/>
          </a:xfrm>
        </p:spPr>
        <p:txBody>
          <a:bodyPr/>
          <a:lstStyle/>
          <a:p>
            <a:r>
              <a:rPr lang="en-GB" b="1" dirty="0" smtClean="0">
                <a:solidFill>
                  <a:srgbClr val="002060"/>
                </a:solidFill>
                <a:latin typeface="Times New Roman" pitchFamily="18" charset="0"/>
                <a:cs typeface="Times New Roman" pitchFamily="18" charset="0"/>
              </a:rPr>
              <a:t>4. Experiments with EPL reforms</a:t>
            </a:r>
            <a:endParaRPr lang="en-GB" dirty="0"/>
          </a:p>
        </p:txBody>
      </p:sp>
    </p:spTree>
    <p:extLst>
      <p:ext uri="{BB962C8B-B14F-4D97-AF65-F5344CB8AC3E}">
        <p14:creationId xmlns:p14="http://schemas.microsoft.com/office/powerpoint/2010/main" val="2852078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rgbClr val="002060"/>
                </a:solidFill>
                <a:latin typeface="Times New Roman" pitchFamily="18" charset="0"/>
                <a:cs typeface="Times New Roman" pitchFamily="18" charset="0"/>
              </a:rPr>
              <a:t>4. Experiments with EPL </a:t>
            </a:r>
            <a:r>
              <a:rPr lang="en-GB" b="1" dirty="0" smtClean="0">
                <a:solidFill>
                  <a:srgbClr val="002060"/>
                </a:solidFill>
                <a:latin typeface="Times New Roman" pitchFamily="18" charset="0"/>
                <a:cs typeface="Times New Roman" pitchFamily="18" charset="0"/>
              </a:rPr>
              <a:t>reforms - 				 											consequences</a:t>
            </a:r>
            <a:endParaRPr lang="en-GB" dirty="0"/>
          </a:p>
        </p:txBody>
      </p:sp>
      <p:sp>
        <p:nvSpPr>
          <p:cNvPr id="3" name="Content Placeholder 2"/>
          <p:cNvSpPr>
            <a:spLocks noGrp="1"/>
          </p:cNvSpPr>
          <p:nvPr>
            <p:ph idx="1"/>
          </p:nvPr>
        </p:nvSpPr>
        <p:spPr>
          <a:xfrm>
            <a:off x="677334" y="2085434"/>
            <a:ext cx="8709403" cy="3880773"/>
          </a:xfrm>
        </p:spPr>
        <p:txBody>
          <a:bodyPr>
            <a:normAutofit/>
          </a:bodyPr>
          <a:lstStyle/>
          <a:p>
            <a:r>
              <a:rPr lang="en-GB" sz="2400" dirty="0">
                <a:latin typeface="Times New Roman" pitchFamily="18" charset="0"/>
                <a:cs typeface="Times New Roman" pitchFamily="18" charset="0"/>
              </a:rPr>
              <a:t>Spread of </a:t>
            </a:r>
            <a:r>
              <a:rPr lang="en-GB" sz="2400" dirty="0" smtClean="0">
                <a:latin typeface="Times New Roman" pitchFamily="18" charset="0"/>
                <a:cs typeface="Times New Roman" pitchFamily="18" charset="0"/>
              </a:rPr>
              <a:t>non-standard employment</a:t>
            </a:r>
          </a:p>
          <a:p>
            <a:r>
              <a:rPr lang="en-GB" sz="2400" dirty="0" smtClean="0">
                <a:latin typeface="Times New Roman" pitchFamily="18" charset="0"/>
                <a:cs typeface="Times New Roman" pitchFamily="18" charset="0"/>
              </a:rPr>
              <a:t>As other complementary reforms do not follow (at least not immediately), this creates important work deficits </a:t>
            </a:r>
            <a:endParaRPr lang="en-GB" sz="2400" dirty="0">
              <a:latin typeface="Times New Roman" pitchFamily="18" charset="0"/>
              <a:cs typeface="Times New Roman" pitchFamily="18" charset="0"/>
            </a:endParaRPr>
          </a:p>
        </p:txBody>
      </p:sp>
    </p:spTree>
    <p:extLst>
      <p:ext uri="{BB962C8B-B14F-4D97-AF65-F5344CB8AC3E}">
        <p14:creationId xmlns:p14="http://schemas.microsoft.com/office/powerpoint/2010/main" val="228885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2400" b="1" dirty="0">
                <a:solidFill>
                  <a:srgbClr val="002060"/>
                </a:solidFill>
                <a:latin typeface="Times New Roman" pitchFamily="18" charset="0"/>
                <a:cs typeface="Times New Roman" pitchFamily="18" charset="0"/>
              </a:rPr>
              <a:t>Temporary workers, as a percentage of wage employees, </a:t>
            </a:r>
            <a:r>
              <a:rPr lang="en-GB" sz="2400" b="1" dirty="0" smtClean="0">
                <a:solidFill>
                  <a:srgbClr val="002060"/>
                </a:solidFill>
                <a:latin typeface="Times New Roman" pitchFamily="18" charset="0"/>
                <a:cs typeface="Times New Roman" pitchFamily="18" charset="0"/>
              </a:rPr>
              <a:t/>
            </a:r>
            <a:br>
              <a:rPr lang="en-GB" sz="2400" b="1" dirty="0" smtClean="0">
                <a:solidFill>
                  <a:srgbClr val="002060"/>
                </a:solidFill>
                <a:latin typeface="Times New Roman" pitchFamily="18" charset="0"/>
                <a:cs typeface="Times New Roman" pitchFamily="18" charset="0"/>
              </a:rPr>
            </a:br>
            <a:r>
              <a:rPr lang="en-GB" sz="2400" b="1" dirty="0" smtClean="0">
                <a:solidFill>
                  <a:srgbClr val="002060"/>
                </a:solidFill>
                <a:latin typeface="Times New Roman" pitchFamily="18" charset="0"/>
                <a:cs typeface="Times New Roman" pitchFamily="18" charset="0"/>
              </a:rPr>
              <a:t>selected countries</a:t>
            </a:r>
            <a:r>
              <a:rPr lang="en-GB" sz="2400" b="1" dirty="0">
                <a:solidFill>
                  <a:srgbClr val="002060"/>
                </a:solidFill>
                <a:latin typeface="Times New Roman" pitchFamily="18" charset="0"/>
                <a:cs typeface="Times New Roman" pitchFamily="18" charset="0"/>
              </a:rPr>
              <a:t>, 2000-14 </a:t>
            </a:r>
          </a:p>
        </p:txBody>
      </p:sp>
      <p:graphicFrame>
        <p:nvGraphicFramePr>
          <p:cNvPr id="4" name="Chart 3"/>
          <p:cNvGraphicFramePr/>
          <p:nvPr>
            <p:extLst>
              <p:ext uri="{D42A27DB-BD31-4B8C-83A1-F6EECF244321}">
                <p14:modId xmlns:p14="http://schemas.microsoft.com/office/powerpoint/2010/main" val="2943775436"/>
              </p:ext>
            </p:extLst>
          </p:nvPr>
        </p:nvGraphicFramePr>
        <p:xfrm>
          <a:off x="885367" y="1716066"/>
          <a:ext cx="8484101" cy="448431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901874" y="6350696"/>
            <a:ext cx="3281819" cy="307777"/>
          </a:xfrm>
          <a:prstGeom prst="rect">
            <a:avLst/>
          </a:prstGeom>
          <a:noFill/>
        </p:spPr>
        <p:txBody>
          <a:bodyPr wrap="square" rtlCol="0">
            <a:spAutoFit/>
          </a:bodyPr>
          <a:lstStyle/>
          <a:p>
            <a:r>
              <a:rPr lang="en-GB" sz="1400" i="1" dirty="0">
                <a:solidFill>
                  <a:schemeClr val="tx2"/>
                </a:solidFill>
                <a:latin typeface="Times New Roman" panose="02020603050405020304" pitchFamily="18" charset="0"/>
                <a:cs typeface="Times New Roman" panose="02020603050405020304" pitchFamily="18" charset="0"/>
              </a:rPr>
              <a:t>Source: ILO, 2016</a:t>
            </a:r>
          </a:p>
        </p:txBody>
      </p:sp>
    </p:spTree>
    <p:extLst>
      <p:ext uri="{BB962C8B-B14F-4D97-AF65-F5344CB8AC3E}">
        <p14:creationId xmlns:p14="http://schemas.microsoft.com/office/powerpoint/2010/main" val="29127355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502801" y="368800"/>
            <a:ext cx="10334625" cy="5819775"/>
          </a:xfrm>
          <a:prstGeom prst="rect">
            <a:avLst/>
          </a:prstGeom>
        </p:spPr>
      </p:pic>
      <p:sp>
        <p:nvSpPr>
          <p:cNvPr id="6" name="TextBox 5"/>
          <p:cNvSpPr txBox="1"/>
          <p:nvPr/>
        </p:nvSpPr>
        <p:spPr>
          <a:xfrm>
            <a:off x="651353" y="6488310"/>
            <a:ext cx="3281819" cy="307777"/>
          </a:xfrm>
          <a:prstGeom prst="rect">
            <a:avLst/>
          </a:prstGeom>
          <a:noFill/>
        </p:spPr>
        <p:txBody>
          <a:bodyPr wrap="square" rtlCol="0">
            <a:spAutoFit/>
          </a:bodyPr>
          <a:lstStyle/>
          <a:p>
            <a:r>
              <a:rPr lang="en-GB" sz="1400" i="1" dirty="0">
                <a:solidFill>
                  <a:schemeClr val="tx2"/>
                </a:solidFill>
                <a:latin typeface="Times New Roman" panose="02020603050405020304" pitchFamily="18" charset="0"/>
                <a:cs typeface="Times New Roman" panose="02020603050405020304" pitchFamily="18" charset="0"/>
              </a:rPr>
              <a:t>Source: ILO, 2016</a:t>
            </a:r>
          </a:p>
        </p:txBody>
      </p:sp>
    </p:spTree>
    <p:extLst>
      <p:ext uri="{BB962C8B-B14F-4D97-AF65-F5344CB8AC3E}">
        <p14:creationId xmlns:p14="http://schemas.microsoft.com/office/powerpoint/2010/main" val="15124460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2474" y="79787"/>
            <a:ext cx="8229600" cy="1143000"/>
          </a:xfrm>
        </p:spPr>
        <p:txBody>
          <a:bodyPr>
            <a:normAutofit/>
          </a:bodyPr>
          <a:lstStyle/>
          <a:p>
            <a:r>
              <a:rPr lang="fr-FR" sz="4600" b="1" dirty="0" err="1">
                <a:solidFill>
                  <a:srgbClr val="002060"/>
                </a:solidFill>
                <a:latin typeface="Times New Roman" pitchFamily="18" charset="0"/>
                <a:ea typeface="+mn-ea"/>
                <a:cs typeface="Times New Roman" pitchFamily="18" charset="0"/>
              </a:rPr>
              <a:t>Instead</a:t>
            </a:r>
            <a:r>
              <a:rPr lang="fr-FR" sz="4600" b="1" dirty="0">
                <a:solidFill>
                  <a:srgbClr val="002060"/>
                </a:solidFill>
                <a:latin typeface="Times New Roman" pitchFamily="18" charset="0"/>
                <a:ea typeface="+mn-ea"/>
                <a:cs typeface="Times New Roman" pitchFamily="18" charset="0"/>
              </a:rPr>
              <a:t> of </a:t>
            </a:r>
            <a:r>
              <a:rPr lang="fr-FR" sz="4600" b="1" dirty="0" smtClean="0">
                <a:solidFill>
                  <a:srgbClr val="002060"/>
                </a:solidFill>
                <a:latin typeface="Times New Roman" pitchFamily="18" charset="0"/>
                <a:ea typeface="+mn-ea"/>
                <a:cs typeface="Times New Roman" pitchFamily="18" charset="0"/>
              </a:rPr>
              <a:t>a Conclusion   </a:t>
            </a:r>
            <a:r>
              <a:rPr lang="fr-FR" sz="4600" b="1" dirty="0">
                <a:solidFill>
                  <a:srgbClr val="002060"/>
                </a:solidFill>
                <a:latin typeface="Times New Roman" pitchFamily="18" charset="0"/>
                <a:ea typeface="+mn-ea"/>
                <a:cs typeface="Times New Roman" pitchFamily="18" charset="0"/>
              </a:rPr>
              <a:t>- 1</a:t>
            </a:r>
          </a:p>
        </p:txBody>
      </p:sp>
      <p:sp>
        <p:nvSpPr>
          <p:cNvPr id="3" name="Content Placeholder 2"/>
          <p:cNvSpPr>
            <a:spLocks noGrp="1"/>
          </p:cNvSpPr>
          <p:nvPr>
            <p:ph idx="1"/>
          </p:nvPr>
        </p:nvSpPr>
        <p:spPr>
          <a:xfrm>
            <a:off x="652474" y="1360573"/>
            <a:ext cx="8352928" cy="5040560"/>
          </a:xfrm>
        </p:spPr>
        <p:txBody>
          <a:bodyPr>
            <a:normAutofit/>
          </a:bodyPr>
          <a:lstStyle/>
          <a:p>
            <a:pPr>
              <a:buFont typeface="Wingdings" pitchFamily="2" charset="2"/>
              <a:buChar char="q"/>
            </a:pPr>
            <a:r>
              <a:rPr lang="fr-FR" sz="2400" dirty="0">
                <a:latin typeface="Times New Roman" pitchFamily="18" charset="0"/>
                <a:cs typeface="Times New Roman" pitchFamily="18" charset="0"/>
              </a:rPr>
              <a:t>More efforts are </a:t>
            </a:r>
            <a:r>
              <a:rPr lang="fr-FR" sz="2400" dirty="0" err="1">
                <a:latin typeface="Times New Roman" pitchFamily="18" charset="0"/>
                <a:cs typeface="Times New Roman" pitchFamily="18" charset="0"/>
              </a:rPr>
              <a:t>still</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needed</a:t>
            </a:r>
            <a:r>
              <a:rPr lang="fr-FR" sz="2400" dirty="0">
                <a:latin typeface="Times New Roman" pitchFamily="18" charset="0"/>
                <a:cs typeface="Times New Roman" pitchFamily="18" charset="0"/>
              </a:rPr>
              <a:t> to </a:t>
            </a:r>
            <a:r>
              <a:rPr lang="fr-FR" sz="2400" dirty="0" err="1">
                <a:latin typeface="Times New Roman" pitchFamily="18" charset="0"/>
                <a:cs typeface="Times New Roman" pitchFamily="18" charset="0"/>
              </a:rPr>
              <a:t>create</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sound</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indicators</a:t>
            </a:r>
            <a:r>
              <a:rPr lang="fr-FR" sz="2400" dirty="0">
                <a:latin typeface="Times New Roman" pitchFamily="18" charset="0"/>
                <a:cs typeface="Times New Roman" pitchFamily="18" charset="0"/>
              </a:rPr>
              <a:t> of labour </a:t>
            </a:r>
            <a:r>
              <a:rPr lang="fr-FR" sz="2400" dirty="0" err="1">
                <a:latin typeface="Times New Roman" pitchFamily="18" charset="0"/>
                <a:cs typeface="Times New Roman" pitchFamily="18" charset="0"/>
              </a:rPr>
              <a:t>market</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regulations</a:t>
            </a:r>
            <a:r>
              <a:rPr lang="fr-FR" sz="2400" dirty="0">
                <a:latin typeface="Times New Roman" pitchFamily="18" charset="0"/>
                <a:cs typeface="Times New Roman" pitchFamily="18" charset="0"/>
              </a:rPr>
              <a:t>, EPL </a:t>
            </a:r>
            <a:r>
              <a:rPr lang="fr-FR" sz="2400" dirty="0" err="1">
                <a:latin typeface="Times New Roman" pitchFamily="18" charset="0"/>
                <a:cs typeface="Times New Roman" pitchFamily="18" charset="0"/>
              </a:rPr>
              <a:t>being</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among</a:t>
            </a:r>
            <a:r>
              <a:rPr lang="fr-FR" sz="2400" dirty="0">
                <a:latin typeface="Times New Roman" pitchFamily="18" charset="0"/>
                <a:cs typeface="Times New Roman" pitchFamily="18" charset="0"/>
              </a:rPr>
              <a:t> </a:t>
            </a:r>
            <a:r>
              <a:rPr lang="fr-FR" sz="2400" dirty="0" err="1" smtClean="0">
                <a:latin typeface="Times New Roman" pitchFamily="18" charset="0"/>
                <a:cs typeface="Times New Roman" pitchFamily="18" charset="0"/>
              </a:rPr>
              <a:t>them</a:t>
            </a:r>
            <a:endParaRPr lang="fr-FR" sz="2400" dirty="0" smtClean="0">
              <a:latin typeface="Times New Roman" pitchFamily="18" charset="0"/>
              <a:cs typeface="Times New Roman" pitchFamily="18" charset="0"/>
            </a:endParaRPr>
          </a:p>
          <a:p>
            <a:pPr marL="0" indent="0">
              <a:buNone/>
            </a:pPr>
            <a:endParaRPr lang="fr-FR" sz="2400" dirty="0">
              <a:latin typeface="Times New Roman" pitchFamily="18" charset="0"/>
              <a:cs typeface="Times New Roman" pitchFamily="18" charset="0"/>
            </a:endParaRPr>
          </a:p>
          <a:p>
            <a:pPr>
              <a:buFont typeface="Wingdings" pitchFamily="2" charset="2"/>
              <a:buChar char="q"/>
            </a:pPr>
            <a:r>
              <a:rPr lang="fr-FR" sz="2400" dirty="0" err="1">
                <a:latin typeface="Times New Roman" pitchFamily="18" charset="0"/>
                <a:cs typeface="Times New Roman" pitchFamily="18" charset="0"/>
              </a:rPr>
              <a:t>Legal</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indicators</a:t>
            </a:r>
            <a:r>
              <a:rPr lang="fr-FR" sz="2400" dirty="0">
                <a:latin typeface="Times New Roman" pitchFamily="18" charset="0"/>
                <a:cs typeface="Times New Roman" pitchFamily="18" charset="0"/>
              </a:rPr>
              <a:t> must </a:t>
            </a:r>
            <a:r>
              <a:rPr lang="fr-FR" sz="2400" dirty="0" err="1">
                <a:latin typeface="Times New Roman" pitchFamily="18" charset="0"/>
                <a:cs typeface="Times New Roman" pitchFamily="18" charset="0"/>
              </a:rPr>
              <a:t>be</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complemented</a:t>
            </a:r>
            <a:r>
              <a:rPr lang="fr-FR" sz="2400" dirty="0">
                <a:latin typeface="Times New Roman" pitchFamily="18" charset="0"/>
                <a:cs typeface="Times New Roman" pitchFamily="18" charset="0"/>
              </a:rPr>
              <a:t> by </a:t>
            </a:r>
            <a:r>
              <a:rPr lang="fr-FR" sz="2400" dirty="0" err="1">
                <a:latin typeface="Times New Roman" pitchFamily="18" charset="0"/>
                <a:cs typeface="Times New Roman" pitchFamily="18" charset="0"/>
              </a:rPr>
              <a:t>indicators</a:t>
            </a:r>
            <a:r>
              <a:rPr lang="fr-FR" sz="2400" dirty="0">
                <a:latin typeface="Times New Roman" pitchFamily="18" charset="0"/>
                <a:cs typeface="Times New Roman" pitchFamily="18" charset="0"/>
              </a:rPr>
              <a:t> of:</a:t>
            </a:r>
          </a:p>
          <a:p>
            <a:pPr lvl="1">
              <a:buFont typeface="Wingdings" panose="05000000000000000000" pitchFamily="2" charset="2"/>
              <a:buChar char="§"/>
            </a:pPr>
            <a:r>
              <a:rPr lang="fr-FR" sz="2000" dirty="0" err="1">
                <a:latin typeface="Times New Roman" pitchFamily="18" charset="0"/>
                <a:cs typeface="Times New Roman" pitchFamily="18" charset="0"/>
              </a:rPr>
              <a:t>Legal</a:t>
            </a:r>
            <a:r>
              <a:rPr lang="fr-FR" sz="2000" dirty="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coverage</a:t>
            </a:r>
            <a:r>
              <a:rPr lang="fr-FR" sz="2000" dirty="0" smtClean="0">
                <a:latin typeface="Times New Roman" pitchFamily="18" charset="0"/>
                <a:cs typeface="Times New Roman" pitchFamily="18" charset="0"/>
              </a:rPr>
              <a:t> and </a:t>
            </a:r>
            <a:r>
              <a:rPr lang="fr-FR" sz="2000" dirty="0" err="1" smtClean="0">
                <a:latin typeface="Times New Roman" pitchFamily="18" charset="0"/>
                <a:cs typeface="Times New Roman" pitchFamily="18" charset="0"/>
              </a:rPr>
              <a:t>enforcement</a:t>
            </a:r>
            <a:r>
              <a:rPr lang="fr-FR" sz="2000" dirty="0" smtClean="0">
                <a:latin typeface="Times New Roman" pitchFamily="18" charset="0"/>
                <a:cs typeface="Times New Roman" pitchFamily="18" charset="0"/>
              </a:rPr>
              <a:t> / compliance</a:t>
            </a:r>
            <a:endParaRPr lang="fr-FR" sz="2000" dirty="0">
              <a:latin typeface="Times New Roman" pitchFamily="18" charset="0"/>
              <a:cs typeface="Times New Roman" pitchFamily="18" charset="0"/>
            </a:endParaRPr>
          </a:p>
          <a:p>
            <a:pPr lvl="1">
              <a:buFont typeface="Wingdings" panose="05000000000000000000" pitchFamily="2" charset="2"/>
              <a:buChar char="§"/>
            </a:pPr>
            <a:r>
              <a:rPr lang="fr-FR" sz="2000" dirty="0" err="1">
                <a:latin typeface="Times New Roman" pitchFamily="18" charset="0"/>
                <a:cs typeface="Times New Roman" pitchFamily="18" charset="0"/>
              </a:rPr>
              <a:t>Quality</a:t>
            </a:r>
            <a:r>
              <a:rPr lang="fr-FR" sz="2000" dirty="0">
                <a:latin typeface="Times New Roman" pitchFamily="18" charset="0"/>
                <a:cs typeface="Times New Roman" pitchFamily="18" charset="0"/>
              </a:rPr>
              <a:t>, not </a:t>
            </a:r>
            <a:r>
              <a:rPr lang="fr-FR" sz="2000" dirty="0" err="1">
                <a:latin typeface="Times New Roman" pitchFamily="18" charset="0"/>
                <a:cs typeface="Times New Roman" pitchFamily="18" charset="0"/>
              </a:rPr>
              <a:t>just</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quantity</a:t>
            </a:r>
            <a:r>
              <a:rPr lang="fr-FR" sz="2000" dirty="0">
                <a:latin typeface="Times New Roman" pitchFamily="18" charset="0"/>
                <a:cs typeface="Times New Roman" pitchFamily="18" charset="0"/>
              </a:rPr>
              <a:t>, of institutions</a:t>
            </a:r>
          </a:p>
          <a:p>
            <a:pPr lvl="3">
              <a:buFont typeface="Wingdings" panose="05000000000000000000" pitchFamily="2" charset="2"/>
              <a:buChar char="§"/>
            </a:pPr>
            <a:r>
              <a:rPr lang="fr-FR" sz="1400" dirty="0" err="1">
                <a:latin typeface="Times New Roman" pitchFamily="18" charset="0"/>
                <a:cs typeface="Times New Roman" pitchFamily="18" charset="0"/>
              </a:rPr>
              <a:t>their</a:t>
            </a:r>
            <a:r>
              <a:rPr lang="fr-FR" sz="1400" dirty="0">
                <a:latin typeface="Times New Roman" pitchFamily="18" charset="0"/>
                <a:cs typeface="Times New Roman" pitchFamily="18" charset="0"/>
              </a:rPr>
              <a:t> </a:t>
            </a:r>
            <a:r>
              <a:rPr lang="en-GB" sz="1400" dirty="0">
                <a:latin typeface="Times New Roman" pitchFamily="18" charset="0"/>
                <a:cs typeface="Times New Roman" pitchFamily="18" charset="0"/>
              </a:rPr>
              <a:t>adequateness</a:t>
            </a:r>
          </a:p>
          <a:p>
            <a:pPr lvl="3">
              <a:buFont typeface="Wingdings" panose="05000000000000000000" pitchFamily="2" charset="2"/>
              <a:buChar char="§"/>
            </a:pPr>
            <a:r>
              <a:rPr lang="en-GB" sz="1400" dirty="0">
                <a:latin typeface="Times New Roman" pitchFamily="18" charset="0"/>
                <a:cs typeface="Times New Roman" pitchFamily="18" charset="0"/>
              </a:rPr>
              <a:t>degree of compliance with fundamental principles of civil rights and minimum international standards</a:t>
            </a:r>
          </a:p>
          <a:p>
            <a:pPr lvl="3">
              <a:buFont typeface="Wingdings" panose="05000000000000000000" pitchFamily="2" charset="2"/>
              <a:buChar char="§"/>
            </a:pPr>
            <a:r>
              <a:rPr lang="en-GB" sz="1400" dirty="0">
                <a:latin typeface="Times New Roman" pitchFamily="18" charset="0"/>
                <a:cs typeface="Times New Roman" pitchFamily="18" charset="0"/>
              </a:rPr>
              <a:t>awareness among workers</a:t>
            </a:r>
          </a:p>
          <a:p>
            <a:pPr lvl="3">
              <a:buFont typeface="Wingdings" panose="05000000000000000000" pitchFamily="2" charset="2"/>
              <a:buChar char="§"/>
            </a:pPr>
            <a:r>
              <a:rPr lang="fr-FR" sz="1400" dirty="0" err="1">
                <a:latin typeface="Times New Roman" pitchFamily="18" charset="0"/>
                <a:cs typeface="Times New Roman" pitchFamily="18" charset="0"/>
              </a:rPr>
              <a:t>enforcement</a:t>
            </a:r>
            <a:r>
              <a:rPr lang="fr-FR" sz="1400" dirty="0">
                <a:latin typeface="Times New Roman" pitchFamily="18" charset="0"/>
                <a:cs typeface="Times New Roman" pitchFamily="18" charset="0"/>
              </a:rPr>
              <a:t> and </a:t>
            </a:r>
            <a:r>
              <a:rPr lang="fr-FR" sz="1400" dirty="0" err="1">
                <a:latin typeface="Times New Roman" pitchFamily="18" charset="0"/>
                <a:cs typeface="Times New Roman" pitchFamily="18" charset="0"/>
              </a:rPr>
              <a:t>enforceability</a:t>
            </a:r>
            <a:endParaRPr lang="fr-FR" sz="1400" dirty="0">
              <a:latin typeface="Times New Roman" pitchFamily="18" charset="0"/>
              <a:cs typeface="Times New Roman" pitchFamily="18" charset="0"/>
            </a:endParaRPr>
          </a:p>
          <a:p>
            <a:pPr lvl="3">
              <a:buFont typeface="Wingdings" panose="05000000000000000000" pitchFamily="2" charset="2"/>
              <a:buChar char="§"/>
            </a:pPr>
            <a:r>
              <a:rPr lang="en-GB" sz="1400" dirty="0">
                <a:latin typeface="Times New Roman" pitchFamily="18" charset="0"/>
                <a:cs typeface="Times New Roman" pitchFamily="18" charset="0"/>
              </a:rPr>
              <a:t>efficiency of the court system; transparency and predictability of redress procedures</a:t>
            </a:r>
          </a:p>
          <a:p>
            <a:pPr lvl="3">
              <a:buFont typeface="Wingdings" panose="05000000000000000000" pitchFamily="2" charset="2"/>
              <a:buChar char="§"/>
            </a:pPr>
            <a:r>
              <a:rPr lang="fr-FR" sz="1400" dirty="0">
                <a:latin typeface="Times New Roman" pitchFamily="18" charset="0"/>
                <a:cs typeface="Times New Roman" pitchFamily="18" charset="0"/>
              </a:rPr>
              <a:t>relevance in </a:t>
            </a:r>
            <a:r>
              <a:rPr lang="fr-FR" sz="1400" dirty="0" err="1">
                <a:latin typeface="Times New Roman" pitchFamily="18" charset="0"/>
                <a:cs typeface="Times New Roman" pitchFamily="18" charset="0"/>
              </a:rPr>
              <a:t>presence</a:t>
            </a:r>
            <a:r>
              <a:rPr lang="fr-FR" sz="1400" dirty="0">
                <a:latin typeface="Times New Roman" pitchFamily="18" charset="0"/>
                <a:cs typeface="Times New Roman" pitchFamily="18" charset="0"/>
              </a:rPr>
              <a:t> of large </a:t>
            </a:r>
            <a:r>
              <a:rPr lang="fr-FR" sz="1400" dirty="0" err="1">
                <a:latin typeface="Times New Roman" pitchFamily="18" charset="0"/>
                <a:cs typeface="Times New Roman" pitchFamily="18" charset="0"/>
              </a:rPr>
              <a:t>informal</a:t>
            </a:r>
            <a:r>
              <a:rPr lang="fr-FR" sz="1400" dirty="0">
                <a:latin typeface="Times New Roman" pitchFamily="18" charset="0"/>
                <a:cs typeface="Times New Roman" pitchFamily="18" charset="0"/>
              </a:rPr>
              <a:t> </a:t>
            </a:r>
            <a:r>
              <a:rPr lang="fr-FR" sz="1400" dirty="0" err="1">
                <a:latin typeface="Times New Roman" pitchFamily="18" charset="0"/>
                <a:cs typeface="Times New Roman" pitchFamily="18" charset="0"/>
              </a:rPr>
              <a:t>economies</a:t>
            </a:r>
            <a:endParaRPr lang="fr-FR" sz="1400" dirty="0">
              <a:latin typeface="Times New Roman" pitchFamily="18" charset="0"/>
              <a:cs typeface="Times New Roman" pitchFamily="18" charset="0"/>
            </a:endParaRPr>
          </a:p>
        </p:txBody>
      </p:sp>
    </p:spTree>
    <p:extLst>
      <p:ext uri="{BB962C8B-B14F-4D97-AF65-F5344CB8AC3E}">
        <p14:creationId xmlns:p14="http://schemas.microsoft.com/office/powerpoint/2010/main" val="3485752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59288"/>
            <a:ext cx="8596668" cy="818367"/>
          </a:xfrm>
        </p:spPr>
        <p:txBody>
          <a:bodyPr>
            <a:normAutofit/>
          </a:bodyPr>
          <a:lstStyle/>
          <a:p>
            <a:r>
              <a:rPr lang="en-GB" sz="4600" b="1" dirty="0">
                <a:solidFill>
                  <a:srgbClr val="002060"/>
                </a:solidFill>
                <a:latin typeface="Times New Roman" pitchFamily="18" charset="0"/>
                <a:ea typeface="+mn-ea"/>
                <a:cs typeface="Times New Roman" pitchFamily="18" charset="0"/>
              </a:rPr>
              <a:t>Outline</a:t>
            </a:r>
          </a:p>
        </p:txBody>
      </p:sp>
      <p:sp>
        <p:nvSpPr>
          <p:cNvPr id="3" name="Content Placeholder 2"/>
          <p:cNvSpPr>
            <a:spLocks noGrp="1"/>
          </p:cNvSpPr>
          <p:nvPr>
            <p:ph idx="1"/>
          </p:nvPr>
        </p:nvSpPr>
        <p:spPr>
          <a:xfrm>
            <a:off x="965432" y="1722177"/>
            <a:ext cx="8596668" cy="4327893"/>
          </a:xfrm>
        </p:spPr>
        <p:txBody>
          <a:bodyPr>
            <a:normAutofit/>
          </a:bodyPr>
          <a:lstStyle/>
          <a:p>
            <a:r>
              <a:rPr lang="en-GB" sz="2400" dirty="0" smtClean="0">
                <a:latin typeface="Times New Roman" panose="02020603050405020304" pitchFamily="18" charset="0"/>
                <a:cs typeface="Times New Roman" panose="02020603050405020304" pitchFamily="18" charset="0"/>
              </a:rPr>
              <a:t>1. What </a:t>
            </a:r>
            <a:r>
              <a:rPr lang="en-GB" sz="2400" dirty="0">
                <a:latin typeface="Times New Roman" panose="02020603050405020304" pitchFamily="18" charset="0"/>
                <a:cs typeface="Times New Roman" panose="02020603050405020304" pitchFamily="18" charset="0"/>
              </a:rPr>
              <a:t>do we mean by </a:t>
            </a:r>
            <a:r>
              <a:rPr lang="en-GB" sz="2400" dirty="0" smtClean="0">
                <a:latin typeface="Times New Roman" panose="02020603050405020304" pitchFamily="18" charset="0"/>
                <a:cs typeface="Times New Roman" panose="02020603050405020304" pitchFamily="18" charset="0"/>
              </a:rPr>
              <a:t>labour market institutions (LMI) </a:t>
            </a:r>
            <a:r>
              <a:rPr lang="en-GB" sz="2400" dirty="0">
                <a:latin typeface="Times New Roman" panose="02020603050405020304" pitchFamily="18" charset="0"/>
                <a:cs typeface="Times New Roman" panose="02020603050405020304" pitchFamily="18" charset="0"/>
              </a:rPr>
              <a:t>in general and by employment protection </a:t>
            </a:r>
            <a:r>
              <a:rPr lang="en-GB" sz="2400" dirty="0" smtClean="0">
                <a:latin typeface="Times New Roman" panose="02020603050405020304" pitchFamily="18" charset="0"/>
                <a:cs typeface="Times New Roman" panose="02020603050405020304" pitchFamily="18" charset="0"/>
              </a:rPr>
              <a:t>(EPL) in particular?</a:t>
            </a:r>
          </a:p>
          <a:p>
            <a:pPr lvl="2">
              <a:buFont typeface="Wingdings" panose="05000000000000000000" pitchFamily="2" charset="2"/>
              <a:buChar char="Ø"/>
            </a:pPr>
            <a:r>
              <a:rPr lang="en-GB" sz="2000" dirty="0" smtClean="0">
                <a:latin typeface="Times New Roman" panose="02020603050405020304" pitchFamily="18" charset="0"/>
                <a:cs typeface="Times New Roman" panose="02020603050405020304" pitchFamily="18" charset="0"/>
              </a:rPr>
              <a:t>What is the role of EPL for economic outcomes?</a:t>
            </a:r>
          </a:p>
          <a:p>
            <a:pPr marL="0" indent="0">
              <a:buNone/>
            </a:pPr>
            <a:endParaRPr lang="en-GB" sz="2400" dirty="0" smtClean="0">
              <a:latin typeface="Times New Roman" panose="02020603050405020304" pitchFamily="18" charset="0"/>
              <a:cs typeface="Times New Roman" panose="02020603050405020304" pitchFamily="18" charset="0"/>
            </a:endParaRPr>
          </a:p>
          <a:p>
            <a:r>
              <a:rPr lang="en-GB" sz="2400" dirty="0" smtClean="0">
                <a:latin typeface="Times New Roman" panose="02020603050405020304" pitchFamily="18" charset="0"/>
                <a:cs typeface="Times New Roman" panose="02020603050405020304" pitchFamily="18" charset="0"/>
              </a:rPr>
              <a:t>2. How can LMI and EPL be measured?</a:t>
            </a:r>
          </a:p>
          <a:p>
            <a:endParaRPr lang="en-GB" sz="2400" dirty="0">
              <a:latin typeface="Times New Roman" panose="02020603050405020304" pitchFamily="18" charset="0"/>
              <a:cs typeface="Times New Roman" panose="02020603050405020304" pitchFamily="18" charset="0"/>
            </a:endParaRPr>
          </a:p>
          <a:p>
            <a:r>
              <a:rPr lang="en-GB" sz="2400" dirty="0" smtClean="0">
                <a:latin typeface="Times New Roman" panose="02020603050405020304" pitchFamily="18" charset="0"/>
                <a:cs typeface="Times New Roman" panose="02020603050405020304" pitchFamily="18" charset="0"/>
              </a:rPr>
              <a:t>3. What is missing from the debate?</a:t>
            </a:r>
          </a:p>
          <a:p>
            <a:endParaRPr lang="en-GB" sz="2400" dirty="0">
              <a:latin typeface="Times New Roman" panose="02020603050405020304" pitchFamily="18" charset="0"/>
              <a:cs typeface="Times New Roman" panose="02020603050405020304" pitchFamily="18" charset="0"/>
            </a:endParaRPr>
          </a:p>
          <a:p>
            <a:r>
              <a:rPr lang="en-GB" sz="2400" dirty="0" smtClean="0">
                <a:latin typeface="Times New Roman" panose="02020603050405020304" pitchFamily="18" charset="0"/>
                <a:cs typeface="Times New Roman" panose="02020603050405020304" pitchFamily="18" charset="0"/>
              </a:rPr>
              <a:t>4. Experiments with reforms </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3712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9756" y="226012"/>
            <a:ext cx="8596668" cy="1320800"/>
          </a:xfrm>
        </p:spPr>
        <p:txBody>
          <a:bodyPr>
            <a:normAutofit/>
          </a:bodyPr>
          <a:lstStyle/>
          <a:p>
            <a:r>
              <a:rPr lang="fr-FR" sz="4600" b="1" dirty="0" err="1">
                <a:solidFill>
                  <a:srgbClr val="002060"/>
                </a:solidFill>
                <a:latin typeface="Times New Roman" pitchFamily="18" charset="0"/>
                <a:ea typeface="+mn-ea"/>
                <a:cs typeface="Times New Roman" pitchFamily="18" charset="0"/>
              </a:rPr>
              <a:t>Instead</a:t>
            </a:r>
            <a:r>
              <a:rPr lang="fr-FR" sz="4600" b="1" dirty="0">
                <a:solidFill>
                  <a:srgbClr val="002060"/>
                </a:solidFill>
                <a:latin typeface="Times New Roman" pitchFamily="18" charset="0"/>
                <a:ea typeface="+mn-ea"/>
                <a:cs typeface="Times New Roman" pitchFamily="18" charset="0"/>
              </a:rPr>
              <a:t> of </a:t>
            </a:r>
            <a:r>
              <a:rPr lang="fr-FR" sz="4600" b="1" dirty="0" smtClean="0">
                <a:solidFill>
                  <a:srgbClr val="002060"/>
                </a:solidFill>
                <a:latin typeface="Times New Roman" pitchFamily="18" charset="0"/>
                <a:ea typeface="+mn-ea"/>
                <a:cs typeface="Times New Roman" pitchFamily="18" charset="0"/>
              </a:rPr>
              <a:t>a Conclusion   </a:t>
            </a:r>
            <a:r>
              <a:rPr lang="fr-FR" sz="4600" b="1" dirty="0">
                <a:solidFill>
                  <a:srgbClr val="002060"/>
                </a:solidFill>
                <a:latin typeface="Times New Roman" pitchFamily="18" charset="0"/>
                <a:ea typeface="+mn-ea"/>
                <a:cs typeface="Times New Roman" pitchFamily="18" charset="0"/>
              </a:rPr>
              <a:t>- 2</a:t>
            </a:r>
            <a:endParaRPr lang="en-GB" sz="4600" b="1" dirty="0">
              <a:solidFill>
                <a:srgbClr val="002060"/>
              </a:solidFill>
              <a:latin typeface="Times New Roman" pitchFamily="18" charset="0"/>
              <a:ea typeface="+mn-ea"/>
              <a:cs typeface="Times New Roman" pitchFamily="18" charset="0"/>
            </a:endParaRPr>
          </a:p>
        </p:txBody>
      </p:sp>
      <p:sp>
        <p:nvSpPr>
          <p:cNvPr id="3" name="Content Placeholder 2"/>
          <p:cNvSpPr>
            <a:spLocks noGrp="1"/>
          </p:cNvSpPr>
          <p:nvPr>
            <p:ph idx="1"/>
          </p:nvPr>
        </p:nvSpPr>
        <p:spPr>
          <a:xfrm>
            <a:off x="523129" y="1546812"/>
            <a:ext cx="9084334" cy="5029351"/>
          </a:xfrm>
        </p:spPr>
        <p:txBody>
          <a:bodyPr>
            <a:normAutofit fontScale="92500" lnSpcReduction="10000"/>
          </a:bodyPr>
          <a:lstStyle/>
          <a:p>
            <a:r>
              <a:rPr lang="en-GB" sz="2000" dirty="0">
                <a:latin typeface="Times New Roman" panose="02020603050405020304" pitchFamily="18" charset="0"/>
                <a:cs typeface="Times New Roman" panose="02020603050405020304" pitchFamily="18" charset="0"/>
              </a:rPr>
              <a:t>The need of certain reforms in certain countries is not </a:t>
            </a:r>
            <a:r>
              <a:rPr lang="en-GB" sz="2000" dirty="0" smtClean="0">
                <a:latin typeface="Times New Roman" panose="02020603050405020304" pitchFamily="18" charset="0"/>
                <a:cs typeface="Times New Roman" panose="02020603050405020304" pitchFamily="18" charset="0"/>
              </a:rPr>
              <a:t>denied. But it is important to ask the “right” questions: </a:t>
            </a:r>
          </a:p>
          <a:p>
            <a:pPr marL="400050" lvl="1" indent="0">
              <a:buNone/>
            </a:pPr>
            <a:r>
              <a:rPr lang="en-GB" sz="2200" dirty="0" smtClean="0">
                <a:solidFill>
                  <a:srgbClr val="FF0000"/>
                </a:solidFill>
                <a:latin typeface="Times New Roman" panose="02020603050405020304" pitchFamily="18" charset="0"/>
                <a:cs typeface="Times New Roman" panose="02020603050405020304" pitchFamily="18" charset="0"/>
              </a:rPr>
              <a:t>How to improve </a:t>
            </a:r>
            <a:r>
              <a:rPr lang="en-GB" sz="2200" dirty="0">
                <a:solidFill>
                  <a:srgbClr val="FF0000"/>
                </a:solidFill>
                <a:latin typeface="Times New Roman" panose="02020603050405020304" pitchFamily="18" charset="0"/>
                <a:cs typeface="Times New Roman" panose="02020603050405020304" pitchFamily="18" charset="0"/>
              </a:rPr>
              <a:t>the </a:t>
            </a:r>
            <a:r>
              <a:rPr lang="en-GB" sz="2200" i="1" u="sng" dirty="0">
                <a:solidFill>
                  <a:srgbClr val="FF0000"/>
                </a:solidFill>
                <a:latin typeface="Times New Roman" panose="02020603050405020304" pitchFamily="18" charset="0"/>
                <a:cs typeface="Times New Roman" panose="02020603050405020304" pitchFamily="18" charset="0"/>
              </a:rPr>
              <a:t>relevance</a:t>
            </a:r>
            <a:r>
              <a:rPr lang="en-GB" sz="2200" dirty="0">
                <a:solidFill>
                  <a:srgbClr val="FF0000"/>
                </a:solidFill>
                <a:latin typeface="Times New Roman" panose="02020603050405020304" pitchFamily="18" charset="0"/>
                <a:cs typeface="Times New Roman" panose="02020603050405020304" pitchFamily="18" charset="0"/>
              </a:rPr>
              <a:t> of the institutions, rather than </a:t>
            </a:r>
            <a:r>
              <a:rPr lang="en-GB" sz="2200" dirty="0" smtClean="0">
                <a:solidFill>
                  <a:srgbClr val="FF0000"/>
                </a:solidFill>
                <a:latin typeface="Times New Roman" panose="02020603050405020304" pitchFamily="18" charset="0"/>
                <a:cs typeface="Times New Roman" panose="02020603050405020304" pitchFamily="18" charset="0"/>
              </a:rPr>
              <a:t>focus uniquely the </a:t>
            </a:r>
            <a:r>
              <a:rPr lang="en-GB" sz="2200" i="1" u="sng" dirty="0">
                <a:solidFill>
                  <a:srgbClr val="FF0000"/>
                </a:solidFill>
                <a:latin typeface="Times New Roman" panose="02020603050405020304" pitchFamily="18" charset="0"/>
                <a:cs typeface="Times New Roman" panose="02020603050405020304" pitchFamily="18" charset="0"/>
              </a:rPr>
              <a:t>level</a:t>
            </a:r>
            <a:r>
              <a:rPr lang="en-GB" sz="2200" dirty="0">
                <a:solidFill>
                  <a:srgbClr val="FF0000"/>
                </a:solidFill>
                <a:latin typeface="Times New Roman" panose="02020603050405020304" pitchFamily="18" charset="0"/>
                <a:cs typeface="Times New Roman" panose="02020603050405020304" pitchFamily="18" charset="0"/>
              </a:rPr>
              <a:t> </a:t>
            </a:r>
            <a:r>
              <a:rPr lang="en-GB" sz="2200" dirty="0" smtClean="0">
                <a:solidFill>
                  <a:srgbClr val="FF0000"/>
                </a:solidFill>
                <a:latin typeface="Times New Roman" panose="02020603050405020304" pitchFamily="18" charset="0"/>
                <a:cs typeface="Times New Roman" panose="02020603050405020304" pitchFamily="18" charset="0"/>
              </a:rPr>
              <a:t>of protection </a:t>
            </a:r>
            <a:r>
              <a:rPr lang="en-GB" sz="2200" dirty="0">
                <a:solidFill>
                  <a:srgbClr val="FF0000"/>
                </a:solidFill>
                <a:latin typeface="Times New Roman" panose="02020603050405020304" pitchFamily="18" charset="0"/>
                <a:cs typeface="Times New Roman" panose="02020603050405020304" pitchFamily="18" charset="0"/>
              </a:rPr>
              <a:t>that they offer? </a:t>
            </a:r>
            <a:endParaRPr lang="en-GB" sz="2200" dirty="0" smtClean="0">
              <a:solidFill>
                <a:srgbClr val="FF0000"/>
              </a:solidFill>
              <a:latin typeface="Times New Roman" panose="02020603050405020304" pitchFamily="18" charset="0"/>
              <a:cs typeface="Times New Roman" panose="02020603050405020304" pitchFamily="18" charset="0"/>
            </a:endParaRPr>
          </a:p>
          <a:p>
            <a:pPr marL="400050" lvl="1" indent="0">
              <a:buNone/>
            </a:pPr>
            <a:r>
              <a:rPr lang="en-GB" sz="2200" dirty="0">
                <a:solidFill>
                  <a:srgbClr val="FF0000"/>
                </a:solidFill>
                <a:latin typeface="Times New Roman" panose="02020603050405020304" pitchFamily="18" charset="0"/>
                <a:cs typeface="Times New Roman" panose="02020603050405020304" pitchFamily="18" charset="0"/>
              </a:rPr>
              <a:t>Rethinking institutions: shifting the debate from levels of regulations to a reform strategy that can improve the functioning of </a:t>
            </a:r>
            <a:r>
              <a:rPr lang="en-GB" sz="2200" dirty="0" smtClean="0">
                <a:solidFill>
                  <a:srgbClr val="FF0000"/>
                </a:solidFill>
                <a:latin typeface="Times New Roman" panose="02020603050405020304" pitchFamily="18" charset="0"/>
                <a:cs typeface="Times New Roman" panose="02020603050405020304" pitchFamily="18" charset="0"/>
              </a:rPr>
              <a:t>institutions and of labour markets</a:t>
            </a:r>
            <a:endParaRPr lang="en-GB" sz="2200" dirty="0">
              <a:solidFill>
                <a:srgbClr val="FF0000"/>
              </a:solidFill>
              <a:latin typeface="Times New Roman" panose="02020603050405020304" pitchFamily="18" charset="0"/>
              <a:cs typeface="Times New Roman" panose="02020603050405020304" pitchFamily="18" charset="0"/>
            </a:endParaRPr>
          </a:p>
          <a:p>
            <a:pPr marL="400050" lvl="1" indent="0">
              <a:buNone/>
            </a:pPr>
            <a:endParaRPr lang="en-GB" dirty="0">
              <a:latin typeface="Times New Roman" panose="02020603050405020304" pitchFamily="18" charset="0"/>
              <a:cs typeface="Times New Roman" panose="02020603050405020304" pitchFamily="18" charset="0"/>
            </a:endParaRPr>
          </a:p>
          <a:p>
            <a:endParaRPr lang="en-GB" sz="2000" dirty="0" smtClean="0">
              <a:latin typeface="Times New Roman" panose="02020603050405020304" pitchFamily="18" charset="0"/>
              <a:cs typeface="Times New Roman" panose="02020603050405020304" pitchFamily="18" charset="0"/>
            </a:endParaRPr>
          </a:p>
          <a:p>
            <a:r>
              <a:rPr lang="en-GB" sz="2000" dirty="0" smtClean="0">
                <a:latin typeface="Times New Roman" panose="02020603050405020304" pitchFamily="18" charset="0"/>
                <a:cs typeface="Times New Roman" panose="02020603050405020304" pitchFamily="18" charset="0"/>
              </a:rPr>
              <a:t>Avoiding </a:t>
            </a:r>
            <a:r>
              <a:rPr lang="en-GB" sz="2000" dirty="0">
                <a:latin typeface="Times New Roman" panose="02020603050405020304" pitchFamily="18" charset="0"/>
                <a:cs typeface="Times New Roman" panose="02020603050405020304" pitchFamily="18" charset="0"/>
              </a:rPr>
              <a:t>experiments with reforms based on shaky empirical </a:t>
            </a:r>
            <a:r>
              <a:rPr lang="en-GB" sz="2000" dirty="0" smtClean="0">
                <a:latin typeface="Times New Roman" panose="02020603050405020304" pitchFamily="18" charset="0"/>
                <a:cs typeface="Times New Roman" panose="02020603050405020304" pitchFamily="18" charset="0"/>
              </a:rPr>
              <a:t>evidence</a:t>
            </a:r>
          </a:p>
          <a:p>
            <a:r>
              <a:rPr lang="en-GB" sz="2000" dirty="0" smtClean="0">
                <a:latin typeface="Times New Roman" panose="02020603050405020304" pitchFamily="18" charset="0"/>
                <a:cs typeface="Times New Roman" panose="02020603050405020304" pitchFamily="18" charset="0"/>
              </a:rPr>
              <a:t>Avoiding </a:t>
            </a:r>
            <a:r>
              <a:rPr lang="en-GB" sz="2000" dirty="0">
                <a:latin typeface="Times New Roman" panose="02020603050405020304" pitchFamily="18" charset="0"/>
                <a:cs typeface="Times New Roman" panose="02020603050405020304" pitchFamily="18" charset="0"/>
              </a:rPr>
              <a:t>partial reforms and fragmented approach to labour </a:t>
            </a:r>
            <a:r>
              <a:rPr lang="en-GB" sz="2000" dirty="0" smtClean="0">
                <a:latin typeface="Times New Roman" panose="02020603050405020304" pitchFamily="18" charset="0"/>
                <a:cs typeface="Times New Roman" panose="02020603050405020304" pitchFamily="18" charset="0"/>
              </a:rPr>
              <a:t>markets</a:t>
            </a:r>
          </a:p>
          <a:p>
            <a:r>
              <a:rPr lang="fr-FR" sz="2000" dirty="0" err="1" smtClean="0">
                <a:latin typeface="Times New Roman" panose="02020603050405020304" pitchFamily="18" charset="0"/>
                <a:cs typeface="Times New Roman" panose="02020603050405020304" pitchFamily="18" charset="0"/>
              </a:rPr>
              <a:t>Aggregate</a:t>
            </a:r>
            <a:r>
              <a:rPr lang="fr-FR" sz="2000" dirty="0" smtClean="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indicators</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may</a:t>
            </a:r>
            <a:r>
              <a:rPr lang="fr-FR" sz="2000" dirty="0">
                <a:latin typeface="Times New Roman" panose="02020603050405020304" pitchFamily="18" charset="0"/>
                <a:cs typeface="Times New Roman" panose="02020603050405020304" pitchFamily="18" charset="0"/>
              </a:rPr>
              <a:t> serve as a </a:t>
            </a:r>
            <a:r>
              <a:rPr lang="fr-FR" sz="2000" dirty="0" err="1">
                <a:latin typeface="Times New Roman" panose="02020603050405020304" pitchFamily="18" charset="0"/>
                <a:cs typeface="Times New Roman" panose="02020603050405020304" pitchFamily="18" charset="0"/>
              </a:rPr>
              <a:t>useful</a:t>
            </a:r>
            <a:r>
              <a:rPr lang="fr-FR" sz="2000" dirty="0">
                <a:latin typeface="Times New Roman" panose="02020603050405020304" pitchFamily="18" charset="0"/>
                <a:cs typeface="Times New Roman" panose="02020603050405020304" pitchFamily="18" charset="0"/>
              </a:rPr>
              <a:t> comparative </a:t>
            </a:r>
            <a:r>
              <a:rPr lang="fr-FR" sz="2000" dirty="0" err="1">
                <a:latin typeface="Times New Roman" panose="02020603050405020304" pitchFamily="18" charset="0"/>
                <a:cs typeface="Times New Roman" panose="02020603050405020304" pitchFamily="18" charset="0"/>
              </a:rPr>
              <a:t>tool</a:t>
            </a:r>
            <a:r>
              <a:rPr lang="fr-FR" sz="2000" dirty="0">
                <a:latin typeface="Times New Roman" panose="02020603050405020304" pitchFamily="18" charset="0"/>
                <a:cs typeface="Times New Roman" panose="02020603050405020304" pitchFamily="18" charset="0"/>
              </a:rPr>
              <a:t>, but for </a:t>
            </a:r>
            <a:r>
              <a:rPr lang="fr-FR" sz="2000" dirty="0" err="1">
                <a:latin typeface="Times New Roman" panose="02020603050405020304" pitchFamily="18" charset="0"/>
                <a:cs typeface="Times New Roman" panose="02020603050405020304" pitchFamily="18" charset="0"/>
              </a:rPr>
              <a:t>specific</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reforms</a:t>
            </a:r>
            <a:r>
              <a:rPr lang="fr-FR" sz="2000" dirty="0">
                <a:latin typeface="Times New Roman" panose="02020603050405020304" pitchFamily="18" charset="0"/>
                <a:cs typeface="Times New Roman" panose="02020603050405020304" pitchFamily="18" charset="0"/>
              </a:rPr>
              <a:t> of labour </a:t>
            </a:r>
            <a:r>
              <a:rPr lang="fr-FR" sz="2000" dirty="0" err="1">
                <a:latin typeface="Times New Roman" panose="02020603050405020304" pitchFamily="18" charset="0"/>
                <a:cs typeface="Times New Roman" panose="02020603050405020304" pitchFamily="18" charset="0"/>
              </a:rPr>
              <a:t>markets</a:t>
            </a:r>
            <a:r>
              <a:rPr lang="fr-FR" sz="2000" dirty="0">
                <a:latin typeface="Times New Roman" panose="02020603050405020304" pitchFamily="18" charset="0"/>
                <a:cs typeface="Times New Roman" panose="02020603050405020304" pitchFamily="18" charset="0"/>
              </a:rPr>
              <a:t>, </a:t>
            </a:r>
            <a:r>
              <a:rPr lang="en-GB" sz="2000" dirty="0" smtClean="0">
                <a:latin typeface="Times New Roman" panose="02020603050405020304" pitchFamily="18" charset="0"/>
                <a:cs typeface="Times New Roman" panose="02020603050405020304" pitchFamily="18" charset="0"/>
              </a:rPr>
              <a:t>country-specific </a:t>
            </a:r>
            <a:r>
              <a:rPr lang="en-GB" sz="2000" dirty="0">
                <a:latin typeface="Times New Roman" panose="02020603050405020304" pitchFamily="18" charset="0"/>
                <a:cs typeface="Times New Roman" panose="02020603050405020304" pitchFamily="18" charset="0"/>
              </a:rPr>
              <a:t>tailored approach is needed, taking into account the complexity of the institutional </a:t>
            </a:r>
            <a:r>
              <a:rPr lang="en-GB" sz="2000" dirty="0" smtClean="0">
                <a:latin typeface="Times New Roman" panose="02020603050405020304" pitchFamily="18" charset="0"/>
                <a:cs typeface="Times New Roman" panose="02020603050405020304" pitchFamily="18" charset="0"/>
              </a:rPr>
              <a:t>system, with </a:t>
            </a:r>
            <a:r>
              <a:rPr lang="fr-FR" sz="2000" dirty="0" err="1" smtClean="0">
                <a:latin typeface="Times New Roman" panose="02020603050405020304" pitchFamily="18" charset="0"/>
                <a:cs typeface="Times New Roman" panose="02020603050405020304" pitchFamily="18" charset="0"/>
              </a:rPr>
              <a:t>reference</a:t>
            </a:r>
            <a:r>
              <a:rPr lang="fr-FR" sz="2000" dirty="0" smtClean="0">
                <a:latin typeface="Times New Roman" panose="02020603050405020304" pitchFamily="18" charset="0"/>
                <a:cs typeface="Times New Roman" panose="02020603050405020304" pitchFamily="18" charset="0"/>
              </a:rPr>
              <a:t> to ILS</a:t>
            </a:r>
          </a:p>
          <a:p>
            <a:r>
              <a:rPr lang="fr-FR" sz="2000" dirty="0" err="1" smtClean="0">
                <a:latin typeface="Times New Roman" panose="02020603050405020304" pitchFamily="18" charset="0"/>
                <a:cs typeface="Times New Roman" panose="02020603050405020304" pitchFamily="18" charset="0"/>
              </a:rPr>
              <a:t>Remembering</a:t>
            </a:r>
            <a:r>
              <a:rPr lang="fr-FR" sz="2000" dirty="0" smtClean="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that</a:t>
            </a:r>
            <a:r>
              <a:rPr lang="fr-FR" sz="2000" dirty="0" smtClean="0">
                <a:latin typeface="Times New Roman" panose="02020603050405020304" pitchFamily="18" charset="0"/>
                <a:cs typeface="Times New Roman" panose="02020603050405020304" pitchFamily="18" charset="0"/>
              </a:rPr>
              <a:t> labour </a:t>
            </a:r>
            <a:r>
              <a:rPr lang="fr-FR" sz="2000" dirty="0" err="1" smtClean="0">
                <a:latin typeface="Times New Roman" panose="02020603050405020304" pitchFamily="18" charset="0"/>
                <a:cs typeface="Times New Roman" panose="02020603050405020304" pitchFamily="18" charset="0"/>
              </a:rPr>
              <a:t>market</a:t>
            </a:r>
            <a:r>
              <a:rPr lang="fr-FR" sz="2000" dirty="0" smtClean="0">
                <a:latin typeface="Times New Roman" panose="02020603050405020304" pitchFamily="18" charset="0"/>
                <a:cs typeface="Times New Roman" panose="02020603050405020304" pitchFamily="18" charset="0"/>
              </a:rPr>
              <a:t> institutions </a:t>
            </a:r>
            <a:r>
              <a:rPr lang="fr-FR" sz="2000" dirty="0" err="1" smtClean="0">
                <a:latin typeface="Times New Roman" panose="02020603050405020304" pitchFamily="18" charset="0"/>
                <a:cs typeface="Times New Roman" panose="02020603050405020304" pitchFamily="18" charset="0"/>
              </a:rPr>
              <a:t>should</a:t>
            </a:r>
            <a:r>
              <a:rPr lang="fr-FR" sz="2000" dirty="0" smtClean="0">
                <a:latin typeface="Times New Roman" panose="02020603050405020304" pitchFamily="18" charset="0"/>
                <a:cs typeface="Times New Roman" panose="02020603050405020304" pitchFamily="18" charset="0"/>
              </a:rPr>
              <a:t> serve the </a:t>
            </a:r>
            <a:r>
              <a:rPr lang="fr-FR" sz="2000" dirty="0" err="1" smtClean="0">
                <a:latin typeface="Times New Roman" panose="02020603050405020304" pitchFamily="18" charset="0"/>
                <a:cs typeface="Times New Roman" panose="02020603050405020304" pitchFamily="18" charset="0"/>
              </a:rPr>
              <a:t>role</a:t>
            </a:r>
            <a:r>
              <a:rPr lang="fr-FR" sz="2000" dirty="0" smtClean="0">
                <a:latin typeface="Times New Roman" panose="02020603050405020304" pitchFamily="18" charset="0"/>
                <a:cs typeface="Times New Roman" panose="02020603050405020304" pitchFamily="18" charset="0"/>
              </a:rPr>
              <a:t> of </a:t>
            </a:r>
            <a:r>
              <a:rPr lang="fr-FR" sz="2000" dirty="0" err="1" smtClean="0">
                <a:latin typeface="Times New Roman" panose="02020603050405020304" pitchFamily="18" charset="0"/>
                <a:cs typeface="Times New Roman" panose="02020603050405020304" pitchFamily="18" charset="0"/>
              </a:rPr>
              <a:t>correcting</a:t>
            </a:r>
            <a:r>
              <a:rPr lang="fr-FR" sz="2000" dirty="0" smtClean="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market</a:t>
            </a:r>
            <a:r>
              <a:rPr lang="fr-FR" sz="2000" dirty="0" smtClean="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failures</a:t>
            </a:r>
            <a:r>
              <a:rPr lang="fr-FR" sz="2000" dirty="0" smtClean="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avoid</a:t>
            </a:r>
            <a:r>
              <a:rPr lang="fr-FR" sz="2000" dirty="0" smtClean="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creating</a:t>
            </a:r>
            <a:r>
              <a:rPr lang="fr-FR" sz="2000" dirty="0" smtClean="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legislation</a:t>
            </a:r>
            <a:r>
              <a:rPr lang="fr-FR" sz="2000" dirty="0" smtClean="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that</a:t>
            </a:r>
            <a:r>
              <a:rPr lang="fr-FR" sz="2000" dirty="0" smtClean="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adds</a:t>
            </a:r>
            <a:r>
              <a:rPr lang="fr-FR" sz="2000" dirty="0" smtClean="0">
                <a:latin typeface="Times New Roman" panose="02020603050405020304" pitchFamily="18" charset="0"/>
                <a:cs typeface="Times New Roman" panose="02020603050405020304" pitchFamily="18" charset="0"/>
              </a:rPr>
              <a:t> room for new </a:t>
            </a:r>
            <a:r>
              <a:rPr lang="fr-FR" sz="2000" dirty="0" err="1" smtClean="0">
                <a:latin typeface="Times New Roman" panose="02020603050405020304" pitchFamily="18" charset="0"/>
                <a:cs typeface="Times New Roman" panose="02020603050405020304" pitchFamily="18" charset="0"/>
              </a:rPr>
              <a:t>market</a:t>
            </a:r>
            <a:r>
              <a:rPr lang="fr-FR" sz="2000" dirty="0" smtClean="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failures</a:t>
            </a:r>
            <a:endParaRPr lang="en-GB" sz="2000" dirty="0">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451907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320800"/>
          </a:xfrm>
        </p:spPr>
        <p:txBody>
          <a:bodyPr>
            <a:normAutofit/>
          </a:bodyPr>
          <a:lstStyle/>
          <a:p>
            <a:pPr algn="ctr"/>
            <a:r>
              <a:rPr lang="en-GB" sz="4600" b="1" dirty="0" smtClean="0">
                <a:solidFill>
                  <a:srgbClr val="002060"/>
                </a:solidFill>
                <a:latin typeface="Times New Roman" pitchFamily="18" charset="0"/>
                <a:ea typeface="+mn-ea"/>
                <a:cs typeface="Times New Roman" pitchFamily="18" charset="0"/>
              </a:rPr>
              <a:t>     Thank </a:t>
            </a:r>
            <a:r>
              <a:rPr lang="en-GB" sz="4600" b="1" dirty="0">
                <a:solidFill>
                  <a:srgbClr val="002060"/>
                </a:solidFill>
                <a:latin typeface="Times New Roman" pitchFamily="18" charset="0"/>
                <a:ea typeface="+mn-ea"/>
                <a:cs typeface="Times New Roman" pitchFamily="18" charset="0"/>
              </a:rPr>
              <a:t>you!</a:t>
            </a:r>
          </a:p>
        </p:txBody>
      </p:sp>
      <p:sp>
        <p:nvSpPr>
          <p:cNvPr id="3" name="Content Placeholder 2"/>
          <p:cNvSpPr>
            <a:spLocks noGrp="1"/>
          </p:cNvSpPr>
          <p:nvPr>
            <p:ph idx="1"/>
          </p:nvPr>
        </p:nvSpPr>
        <p:spPr>
          <a:xfrm>
            <a:off x="364183" y="1753494"/>
            <a:ext cx="9869582" cy="4866512"/>
          </a:xfrm>
        </p:spPr>
        <p:txBody>
          <a:bodyPr>
            <a:normAutofit/>
          </a:bodyPr>
          <a:lstStyle/>
          <a:p>
            <a:pPr marL="0" indent="0" algn="ctr">
              <a:buNone/>
            </a:pPr>
            <a:endParaRPr lang="en-GB" dirty="0" smtClean="0">
              <a:latin typeface="Times New Roman" panose="02020603050405020304" pitchFamily="18" charset="0"/>
              <a:cs typeface="Times New Roman" panose="02020603050405020304" pitchFamily="18" charset="0"/>
            </a:endParaRPr>
          </a:p>
          <a:p>
            <a:pPr marL="0" indent="0" algn="ctr">
              <a:buNone/>
            </a:pPr>
            <a:endParaRPr lang="en-GB" dirty="0">
              <a:latin typeface="Times New Roman" panose="02020603050405020304" pitchFamily="18" charset="0"/>
              <a:cs typeface="Times New Roman" panose="02020603050405020304" pitchFamily="18" charset="0"/>
            </a:endParaRPr>
          </a:p>
          <a:p>
            <a:pPr marL="0" indent="0" algn="ctr">
              <a:buNone/>
            </a:pPr>
            <a:r>
              <a:rPr lang="en-GB" sz="2300" dirty="0" smtClean="0">
                <a:solidFill>
                  <a:srgbClr val="002060"/>
                </a:solidFill>
                <a:latin typeface="Times New Roman" panose="02020603050405020304" pitchFamily="18" charset="0"/>
                <a:cs typeface="Times New Roman" panose="02020603050405020304" pitchFamily="18" charset="0"/>
              </a:rPr>
              <a:t>aleksynska@ilo.org</a:t>
            </a:r>
          </a:p>
          <a:p>
            <a:pPr marL="0" indent="0" algn="ctr">
              <a:buNone/>
            </a:pPr>
            <a:endParaRPr lang="en-GB" dirty="0" smtClean="0">
              <a:latin typeface="Times New Roman" panose="02020603050405020304" pitchFamily="18" charset="0"/>
              <a:cs typeface="Times New Roman" panose="02020603050405020304" pitchFamily="18" charset="0"/>
            </a:endParaRPr>
          </a:p>
          <a:p>
            <a:pPr marL="0" indent="0" algn="ctr">
              <a:buNone/>
            </a:pPr>
            <a:endParaRPr lang="en-GB" dirty="0">
              <a:latin typeface="Times New Roman" panose="02020603050405020304" pitchFamily="18" charset="0"/>
              <a:cs typeface="Times New Roman" panose="02020603050405020304" pitchFamily="18" charset="0"/>
            </a:endParaRPr>
          </a:p>
          <a:p>
            <a:pPr marL="0" indent="0" algn="ctr">
              <a:buNone/>
            </a:pPr>
            <a:endParaRPr lang="en-GB" dirty="0" smtClean="0">
              <a:latin typeface="Times New Roman" panose="02020603050405020304" pitchFamily="18" charset="0"/>
              <a:cs typeface="Times New Roman" panose="02020603050405020304" pitchFamily="18" charset="0"/>
            </a:endParaRPr>
          </a:p>
          <a:p>
            <a:pPr marL="0" indent="0" algn="ctr">
              <a:buNone/>
            </a:pPr>
            <a:endParaRPr lang="en-GB" dirty="0">
              <a:latin typeface="Times New Roman" panose="02020603050405020304" pitchFamily="18" charset="0"/>
              <a:cs typeface="Times New Roman" panose="02020603050405020304" pitchFamily="18" charset="0"/>
            </a:endParaRPr>
          </a:p>
          <a:p>
            <a:pPr marL="0" indent="0" algn="ctr">
              <a:buNone/>
            </a:pPr>
            <a:endParaRPr lang="en-GB" dirty="0" smtClean="0">
              <a:latin typeface="Times New Roman" panose="02020603050405020304" pitchFamily="18" charset="0"/>
              <a:cs typeface="Times New Roman" panose="02020603050405020304" pitchFamily="18" charset="0"/>
            </a:endParaRPr>
          </a:p>
          <a:p>
            <a:pPr marL="0" indent="0">
              <a:buNone/>
            </a:pPr>
            <a:endParaRPr lang="fr-CH" dirty="0">
              <a:latin typeface="Times New Roman" panose="02020603050405020304" pitchFamily="18" charset="0"/>
              <a:cs typeface="Times New Roman" panose="02020603050405020304" pitchFamily="18" charset="0"/>
            </a:endParaRPr>
          </a:p>
          <a:p>
            <a:pPr marL="0" indent="0" algn="ctr">
              <a:buNone/>
            </a:pPr>
            <a:endParaRPr lang="en-GB" dirty="0"/>
          </a:p>
        </p:txBody>
      </p:sp>
    </p:spTree>
    <p:extLst>
      <p:ext uri="{BB962C8B-B14F-4D97-AF65-F5344CB8AC3E}">
        <p14:creationId xmlns:p14="http://schemas.microsoft.com/office/powerpoint/2010/main" val="29264481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References</a:t>
            </a:r>
            <a:r>
              <a:rPr lang="en-GB" dirty="0" smtClean="0">
                <a:latin typeface="Times New Roman" panose="02020603050405020304" pitchFamily="18" charset="0"/>
                <a:cs typeface="Times New Roman" panose="02020603050405020304" pitchFamily="18" charset="0"/>
              </a:rPr>
              <a:t>:</a:t>
            </a:r>
            <a:endParaRPr lang="en-GB" dirty="0"/>
          </a:p>
        </p:txBody>
      </p:sp>
      <p:sp>
        <p:nvSpPr>
          <p:cNvPr id="3" name="Content Placeholder 2"/>
          <p:cNvSpPr>
            <a:spLocks noGrp="1"/>
          </p:cNvSpPr>
          <p:nvPr>
            <p:ph idx="1"/>
          </p:nvPr>
        </p:nvSpPr>
        <p:spPr>
          <a:xfrm>
            <a:off x="677333" y="1784808"/>
            <a:ext cx="8717187" cy="4615992"/>
          </a:xfrm>
        </p:spPr>
        <p:txBody>
          <a:bodyPr>
            <a:normAutofit fontScale="85000" lnSpcReduction="10000"/>
          </a:bodyPr>
          <a:lstStyle/>
          <a:p>
            <a:pPr marL="0" indent="0" algn="ctr">
              <a:buNone/>
            </a:pPr>
            <a:endParaRPr lang="en-GB" dirty="0">
              <a:latin typeface="Times New Roman" panose="02020603050405020304" pitchFamily="18" charset="0"/>
              <a:cs typeface="Times New Roman" panose="02020603050405020304" pitchFamily="18" charset="0"/>
            </a:endParaRPr>
          </a:p>
          <a:p>
            <a:pPr marL="0" indent="0">
              <a:buNone/>
            </a:pPr>
            <a:r>
              <a:rPr lang="en-GB" dirty="0">
                <a:latin typeface="Times New Roman" panose="02020603050405020304" pitchFamily="18" charset="0"/>
                <a:cs typeface="Times New Roman" panose="02020603050405020304" pitchFamily="18" charset="0"/>
              </a:rPr>
              <a:t>Aleksynska, M., and S. Cazes, 2016. Composite Indicators of Labour Market Regulations in a Comparative Perspective.  </a:t>
            </a:r>
            <a:r>
              <a:rPr lang="en-GB" i="1" dirty="0">
                <a:latin typeface="Times New Roman" panose="02020603050405020304" pitchFamily="18" charset="0"/>
                <a:cs typeface="Times New Roman" panose="02020603050405020304" pitchFamily="18" charset="0"/>
              </a:rPr>
              <a:t>IZA Journal of </a:t>
            </a:r>
            <a:r>
              <a:rPr lang="en-GB" i="1" dirty="0" err="1">
                <a:latin typeface="Times New Roman" panose="02020603050405020304" pitchFamily="18" charset="0"/>
                <a:cs typeface="Times New Roman" panose="02020603050405020304" pitchFamily="18" charset="0"/>
              </a:rPr>
              <a:t>Labor</a:t>
            </a:r>
            <a:r>
              <a:rPr lang="en-GB" i="1" dirty="0">
                <a:latin typeface="Times New Roman" panose="02020603050405020304" pitchFamily="18" charset="0"/>
                <a:cs typeface="Times New Roman" panose="02020603050405020304" pitchFamily="18" charset="0"/>
              </a:rPr>
              <a:t> Economics, </a:t>
            </a:r>
            <a:r>
              <a:rPr lang="en-GB" dirty="0">
                <a:latin typeface="Times New Roman" panose="02020603050405020304" pitchFamily="18" charset="0"/>
                <a:cs typeface="Times New Roman" panose="02020603050405020304" pitchFamily="18" charset="0"/>
              </a:rPr>
              <a:t>2016, Vol. 5(3). DOI: 10.1186/s40172-016-0043-y.</a:t>
            </a:r>
          </a:p>
          <a:p>
            <a:pPr marL="0" indent="0">
              <a:buNone/>
            </a:pPr>
            <a:r>
              <a:rPr lang="en-GB" dirty="0">
                <a:latin typeface="Times New Roman" panose="02020603050405020304" pitchFamily="18" charset="0"/>
                <a:cs typeface="Times New Roman" panose="02020603050405020304" pitchFamily="18" charset="0"/>
              </a:rPr>
              <a:t>Aleksynska, M., and F. Eberlein, 2016. Coverage of Employment Protection Legislation.</a:t>
            </a:r>
            <a:br>
              <a:rPr lang="en-GB" dirty="0">
                <a:latin typeface="Times New Roman" panose="02020603050405020304" pitchFamily="18" charset="0"/>
                <a:cs typeface="Times New Roman" panose="02020603050405020304" pitchFamily="18" charset="0"/>
              </a:rPr>
            </a:br>
            <a:r>
              <a:rPr lang="en-GB" i="1" dirty="0">
                <a:latin typeface="Times New Roman" panose="02020603050405020304" pitchFamily="18" charset="0"/>
                <a:cs typeface="Times New Roman" panose="02020603050405020304" pitchFamily="18" charset="0"/>
              </a:rPr>
              <a:t>IZA Journal of </a:t>
            </a:r>
            <a:r>
              <a:rPr lang="en-GB" i="1" dirty="0" err="1">
                <a:latin typeface="Times New Roman" panose="02020603050405020304" pitchFamily="18" charset="0"/>
                <a:cs typeface="Times New Roman" panose="02020603050405020304" pitchFamily="18" charset="0"/>
              </a:rPr>
              <a:t>Labor</a:t>
            </a:r>
            <a:r>
              <a:rPr lang="en-GB" i="1" dirty="0">
                <a:latin typeface="Times New Roman" panose="02020603050405020304" pitchFamily="18" charset="0"/>
                <a:cs typeface="Times New Roman" panose="02020603050405020304" pitchFamily="18" charset="0"/>
              </a:rPr>
              <a:t> Policy, </a:t>
            </a:r>
            <a:r>
              <a:rPr lang="en-GB" dirty="0">
                <a:latin typeface="Times New Roman" panose="02020603050405020304" pitchFamily="18" charset="0"/>
                <a:cs typeface="Times New Roman" panose="02020603050405020304" pitchFamily="18" charset="0"/>
              </a:rPr>
              <a:t>2016. DOI: 10.1186/s40173-016-0073-x.</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Belser, P., U. Rani, 2015. Minimum Wages and Inequality. In Berg, J. (Ed), Labour Markets, Institutions and Inequality. Edward Elgar, ILO: Geneva. </a:t>
            </a:r>
          </a:p>
          <a:p>
            <a:pPr marL="0" indent="0">
              <a:buNone/>
            </a:pPr>
            <a:r>
              <a:rPr lang="de-DE" dirty="0">
                <a:latin typeface="Times New Roman" panose="02020603050405020304" pitchFamily="18" charset="0"/>
                <a:cs typeface="Times New Roman" panose="02020603050405020304" pitchFamily="18" charset="0"/>
              </a:rPr>
              <a:t>Cazes, S., S. Khatiwada,, M. Malo, 2012. </a:t>
            </a:r>
            <a:r>
              <a:rPr lang="en-GB" dirty="0">
                <a:latin typeface="Times New Roman" panose="02020603050405020304" pitchFamily="18" charset="0"/>
                <a:cs typeface="Times New Roman" panose="02020603050405020304" pitchFamily="18" charset="0"/>
              </a:rPr>
              <a:t>Employment Protection and Collective Bargaining: Beyond the Deregulation Agenda, ILO Employment Working Paper No. 133</a:t>
            </a:r>
            <a:r>
              <a:rPr lang="en-GB" dirty="0" smtClean="0">
                <a:latin typeface="Times New Roman" panose="02020603050405020304" pitchFamily="18" charset="0"/>
                <a:cs typeface="Times New Roman" panose="02020603050405020304" pitchFamily="18" charset="0"/>
              </a:rPr>
              <a:t>.</a:t>
            </a:r>
          </a:p>
          <a:p>
            <a:pPr marL="0" indent="0">
              <a:buNone/>
            </a:pPr>
            <a:r>
              <a:rPr lang="en-GB" dirty="0">
                <a:latin typeface="Times New Roman" panose="02020603050405020304" pitchFamily="18" charset="0"/>
                <a:cs typeface="Times New Roman" panose="02020603050405020304" pitchFamily="18" charset="0"/>
              </a:rPr>
              <a:t>IMF, 2015. World Economic Outlook. Uneven Growth: Short- and Long-Term Factors. IMF: Washington. </a:t>
            </a:r>
            <a:endParaRPr lang="en-GB" dirty="0" smtClean="0">
              <a:latin typeface="Times New Roman" panose="02020603050405020304" pitchFamily="18" charset="0"/>
              <a:cs typeface="Times New Roman" panose="02020603050405020304" pitchFamily="18" charset="0"/>
            </a:endParaRPr>
          </a:p>
          <a:p>
            <a:pPr marL="0" indent="0">
              <a:buNone/>
            </a:pPr>
            <a:r>
              <a:rPr lang="en-GB" dirty="0">
                <a:latin typeface="Times New Roman" panose="02020603050405020304" pitchFamily="18" charset="0"/>
                <a:cs typeface="Times New Roman" panose="02020603050405020304" pitchFamily="18" charset="0"/>
              </a:rPr>
              <a:t>ILO, </a:t>
            </a:r>
            <a:r>
              <a:rPr lang="en-GB" dirty="0">
                <a:latin typeface="Times New Roman" panose="02020603050405020304" pitchFamily="18" charset="0"/>
                <a:cs typeface="Times New Roman" panose="02020603050405020304" pitchFamily="18" charset="0"/>
              </a:rPr>
              <a:t>2015a. </a:t>
            </a:r>
            <a:r>
              <a:rPr lang="en-US" dirty="0">
                <a:latin typeface="Times New Roman" panose="02020603050405020304" pitchFamily="18" charset="0"/>
                <a:cs typeface="Times New Roman" panose="02020603050405020304" pitchFamily="18" charset="0"/>
              </a:rPr>
              <a:t>Employment Protection Legislation Summary Indicators in the Area of Terminating Regular Contracts (Individual Dismissals). </a:t>
            </a:r>
            <a:r>
              <a:rPr lang="en-GB" dirty="0">
                <a:latin typeface="Times New Roman" panose="02020603050405020304" pitchFamily="18" charset="0"/>
                <a:cs typeface="Times New Roman" panose="02020603050405020304" pitchFamily="18" charset="0"/>
              </a:rPr>
              <a:t>ILO</a:t>
            </a:r>
            <a:r>
              <a:rPr lang="en-GB" dirty="0">
                <a:latin typeface="Times New Roman" panose="02020603050405020304" pitchFamily="18" charset="0"/>
                <a:cs typeface="Times New Roman" panose="02020603050405020304" pitchFamily="18" charset="0"/>
              </a:rPr>
              <a:t>: Geneva.</a:t>
            </a:r>
            <a:endParaRPr lang="fr-CH" dirty="0">
              <a:latin typeface="Times New Roman" panose="02020603050405020304" pitchFamily="18" charset="0"/>
              <a:cs typeface="Times New Roman" panose="02020603050405020304" pitchFamily="18" charset="0"/>
            </a:endParaRPr>
          </a:p>
          <a:p>
            <a:pPr marL="0" indent="0">
              <a:buNone/>
            </a:pPr>
            <a:r>
              <a:rPr lang="en-GB" dirty="0" smtClean="0">
                <a:latin typeface="Times New Roman" panose="02020603050405020304" pitchFamily="18" charset="0"/>
                <a:cs typeface="Times New Roman" panose="02020603050405020304" pitchFamily="18" charset="0"/>
              </a:rPr>
              <a:t>ILO</a:t>
            </a:r>
            <a:r>
              <a:rPr lang="en-GB" dirty="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2015b. </a:t>
            </a:r>
            <a:r>
              <a:rPr lang="en-GB" dirty="0">
                <a:latin typeface="Times New Roman" panose="02020603050405020304" pitchFamily="18" charset="0"/>
                <a:cs typeface="Times New Roman" panose="02020603050405020304" pitchFamily="18" charset="0"/>
              </a:rPr>
              <a:t>Database on Collective Bargaining Coverage. ILO: </a:t>
            </a:r>
            <a:r>
              <a:rPr lang="en-GB" dirty="0" smtClean="0">
                <a:latin typeface="Times New Roman" panose="02020603050405020304" pitchFamily="18" charset="0"/>
                <a:cs typeface="Times New Roman" panose="02020603050405020304" pitchFamily="18" charset="0"/>
              </a:rPr>
              <a:t>Geneva.</a:t>
            </a:r>
            <a:endParaRPr lang="fr-CH" dirty="0">
              <a:latin typeface="Times New Roman" panose="02020603050405020304" pitchFamily="18" charset="0"/>
              <a:cs typeface="Times New Roman" panose="02020603050405020304" pitchFamily="18" charset="0"/>
            </a:endParaRPr>
          </a:p>
          <a:p>
            <a:pPr marL="0" indent="0">
              <a:buNone/>
            </a:pPr>
            <a:r>
              <a:rPr lang="en-GB" dirty="0" smtClean="0">
                <a:latin typeface="Times New Roman" panose="02020603050405020304" pitchFamily="18" charset="0"/>
                <a:cs typeface="Times New Roman" panose="02020603050405020304" pitchFamily="18" charset="0"/>
              </a:rPr>
              <a:t>ILO</a:t>
            </a:r>
            <a:r>
              <a:rPr lang="en-GB" dirty="0">
                <a:latin typeface="Times New Roman" panose="02020603050405020304" pitchFamily="18" charset="0"/>
                <a:cs typeface="Times New Roman" panose="02020603050405020304" pitchFamily="18" charset="0"/>
              </a:rPr>
              <a:t>, 2016 (forthcoming). Non-standard Employment Around the World: Understanding Challenges, Shaping Prospects. ILO: Geneva.</a:t>
            </a:r>
          </a:p>
          <a:p>
            <a:pPr marL="0" indent="0">
              <a:buNone/>
            </a:pPr>
            <a:r>
              <a:rPr lang="en-GB" dirty="0">
                <a:latin typeface="Times New Roman" panose="02020603050405020304" pitchFamily="18" charset="0"/>
                <a:cs typeface="Times New Roman" panose="02020603050405020304" pitchFamily="18" charset="0"/>
              </a:rPr>
              <a:t>World Bank, 2013. The World Development Report 2013: Jobs. WB, Washington, DC.</a:t>
            </a:r>
            <a:endParaRPr lang="fr-CH" dirty="0">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2205157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287" y="390269"/>
            <a:ext cx="8596668" cy="1320800"/>
          </a:xfrm>
        </p:spPr>
        <p:txBody>
          <a:bodyPr>
            <a:noAutofit/>
          </a:bodyPr>
          <a:lstStyle/>
          <a:p>
            <a:r>
              <a:rPr lang="fr-FR" sz="4100" b="1" dirty="0" smtClean="0">
                <a:solidFill>
                  <a:srgbClr val="002060"/>
                </a:solidFill>
                <a:latin typeface="Times New Roman" pitchFamily="18" charset="0"/>
                <a:ea typeface="+mn-ea"/>
                <a:cs typeface="Times New Roman" pitchFamily="18" charset="0"/>
              </a:rPr>
              <a:t>1. </a:t>
            </a:r>
            <a:r>
              <a:rPr lang="fr-FR" sz="4100" b="1" dirty="0" err="1" smtClean="0">
                <a:solidFill>
                  <a:srgbClr val="002060"/>
                </a:solidFill>
                <a:latin typeface="Times New Roman" pitchFamily="18" charset="0"/>
                <a:ea typeface="+mn-ea"/>
                <a:cs typeface="Times New Roman" pitchFamily="18" charset="0"/>
              </a:rPr>
              <a:t>What</a:t>
            </a:r>
            <a:r>
              <a:rPr lang="fr-FR" sz="4100" b="1" dirty="0" smtClean="0">
                <a:solidFill>
                  <a:srgbClr val="002060"/>
                </a:solidFill>
                <a:latin typeface="Times New Roman" pitchFamily="18" charset="0"/>
                <a:ea typeface="+mn-ea"/>
                <a:cs typeface="Times New Roman" pitchFamily="18" charset="0"/>
              </a:rPr>
              <a:t> </a:t>
            </a:r>
            <a:r>
              <a:rPr lang="fr-FR" sz="4100" b="1" dirty="0" err="1">
                <a:solidFill>
                  <a:srgbClr val="002060"/>
                </a:solidFill>
                <a:latin typeface="Times New Roman" pitchFamily="18" charset="0"/>
                <a:ea typeface="+mn-ea"/>
                <a:cs typeface="Times New Roman" pitchFamily="18" charset="0"/>
              </a:rPr>
              <a:t>is</a:t>
            </a:r>
            <a:r>
              <a:rPr lang="fr-FR" sz="4100" b="1" dirty="0">
                <a:solidFill>
                  <a:srgbClr val="002060"/>
                </a:solidFill>
                <a:latin typeface="Times New Roman" pitchFamily="18" charset="0"/>
                <a:ea typeface="+mn-ea"/>
                <a:cs typeface="Times New Roman" pitchFamily="18" charset="0"/>
              </a:rPr>
              <a:t> </a:t>
            </a:r>
            <a:r>
              <a:rPr lang="fr-FR" sz="4100" b="1" dirty="0" err="1">
                <a:solidFill>
                  <a:srgbClr val="002060"/>
                </a:solidFill>
                <a:latin typeface="Times New Roman" pitchFamily="18" charset="0"/>
                <a:ea typeface="+mn-ea"/>
                <a:cs typeface="Times New Roman" pitchFamily="18" charset="0"/>
              </a:rPr>
              <a:t>meant</a:t>
            </a:r>
            <a:r>
              <a:rPr lang="fr-FR" sz="4100" b="1" dirty="0">
                <a:solidFill>
                  <a:srgbClr val="002060"/>
                </a:solidFill>
                <a:latin typeface="Times New Roman" pitchFamily="18" charset="0"/>
                <a:ea typeface="+mn-ea"/>
                <a:cs typeface="Times New Roman" pitchFamily="18" charset="0"/>
              </a:rPr>
              <a:t> by labour </a:t>
            </a:r>
            <a:r>
              <a:rPr lang="fr-FR" sz="4100" b="1" dirty="0" err="1">
                <a:solidFill>
                  <a:srgbClr val="002060"/>
                </a:solidFill>
                <a:latin typeface="Times New Roman" pitchFamily="18" charset="0"/>
                <a:ea typeface="+mn-ea"/>
                <a:cs typeface="Times New Roman" pitchFamily="18" charset="0"/>
              </a:rPr>
              <a:t>market</a:t>
            </a:r>
            <a:r>
              <a:rPr lang="fr-FR" sz="4100" b="1" dirty="0">
                <a:solidFill>
                  <a:srgbClr val="002060"/>
                </a:solidFill>
                <a:latin typeface="Times New Roman" pitchFamily="18" charset="0"/>
                <a:ea typeface="+mn-ea"/>
                <a:cs typeface="Times New Roman" pitchFamily="18" charset="0"/>
              </a:rPr>
              <a:t> institutions?</a:t>
            </a:r>
            <a:br>
              <a:rPr lang="fr-FR" sz="4100" b="1" dirty="0">
                <a:solidFill>
                  <a:srgbClr val="002060"/>
                </a:solidFill>
                <a:latin typeface="Times New Roman" pitchFamily="18" charset="0"/>
                <a:ea typeface="+mn-ea"/>
                <a:cs typeface="Times New Roman" pitchFamily="18" charset="0"/>
              </a:rPr>
            </a:br>
            <a:endParaRPr lang="fr-FR" sz="4100" b="1" dirty="0">
              <a:solidFill>
                <a:srgbClr val="002060"/>
              </a:solidFill>
              <a:latin typeface="Times New Roman" pitchFamily="18" charset="0"/>
              <a:ea typeface="+mn-ea"/>
              <a:cs typeface="Times New Roman" pitchFamily="18" charset="0"/>
            </a:endParaRPr>
          </a:p>
        </p:txBody>
      </p:sp>
      <p:sp>
        <p:nvSpPr>
          <p:cNvPr id="3" name="Content Placeholder 2"/>
          <p:cNvSpPr>
            <a:spLocks noGrp="1"/>
          </p:cNvSpPr>
          <p:nvPr>
            <p:ph idx="1"/>
          </p:nvPr>
        </p:nvSpPr>
        <p:spPr>
          <a:xfrm>
            <a:off x="597821" y="1590805"/>
            <a:ext cx="8229600" cy="5587875"/>
          </a:xfrm>
        </p:spPr>
        <p:txBody>
          <a:bodyPr>
            <a:normAutofit/>
          </a:bodyPr>
          <a:lstStyle/>
          <a:p>
            <a:pPr>
              <a:buNone/>
            </a:pPr>
            <a:r>
              <a:rPr lang="fr-FR" dirty="0" smtClean="0">
                <a:latin typeface="Times New Roman" pitchFamily="18" charset="0"/>
                <a:cs typeface="Times New Roman" pitchFamily="18" charset="0"/>
              </a:rPr>
              <a:t>	</a:t>
            </a:r>
          </a:p>
          <a:p>
            <a:pPr lvl="1">
              <a:buFont typeface="Wingdings" pitchFamily="2" charset="2"/>
              <a:buChar char="§"/>
            </a:pPr>
            <a:endParaRPr lang="fr-FR" dirty="0" smtClean="0">
              <a:latin typeface="Times New Roman" pitchFamily="18" charset="0"/>
              <a:cs typeface="Times New Roman" pitchFamily="18" charset="0"/>
            </a:endParaRPr>
          </a:p>
          <a:p>
            <a:pPr marL="457200" lvl="1" indent="0">
              <a:buNone/>
            </a:pPr>
            <a:endParaRPr lang="fr-FR" dirty="0">
              <a:latin typeface="Times New Roman" pitchFamily="18" charset="0"/>
              <a:cs typeface="Times New Roman" pitchFamily="18" charset="0"/>
            </a:endParaRPr>
          </a:p>
          <a:p>
            <a:pPr marL="457200" lvl="1" indent="0">
              <a:buNone/>
            </a:pPr>
            <a:r>
              <a:rPr lang="en-GB" sz="2400" dirty="0">
                <a:latin typeface="Times New Roman" pitchFamily="18" charset="0"/>
                <a:cs typeface="Times New Roman" pitchFamily="18" charset="0"/>
              </a:rPr>
              <a:t>the set of laws, regulations, norms, conventions, and processes that result from collective choice and provide a framework for individual choices over labour supply, demand, and </a:t>
            </a:r>
            <a:r>
              <a:rPr lang="en-GB" sz="2400" dirty="0" smtClean="0">
                <a:latin typeface="Times New Roman" pitchFamily="18" charset="0"/>
                <a:cs typeface="Times New Roman" pitchFamily="18" charset="0"/>
              </a:rPr>
              <a:t>pay</a:t>
            </a:r>
            <a:r>
              <a:rPr lang="en-GB" sz="4000" dirty="0">
                <a:latin typeface="Times New Roman" pitchFamily="18" charset="0"/>
                <a:cs typeface="Times New Roman" pitchFamily="18" charset="0"/>
              </a:rPr>
              <a:t/>
            </a:r>
            <a:br>
              <a:rPr lang="en-GB" sz="4000" dirty="0">
                <a:latin typeface="Times New Roman" pitchFamily="18" charset="0"/>
                <a:cs typeface="Times New Roman" pitchFamily="18" charset="0"/>
              </a:rPr>
            </a:br>
            <a:r>
              <a:rPr lang="en-GB" sz="4000" dirty="0">
                <a:latin typeface="Times New Roman" pitchFamily="18" charset="0"/>
                <a:cs typeface="Times New Roman" pitchFamily="18" charset="0"/>
              </a:rPr>
              <a:t/>
            </a:r>
            <a:br>
              <a:rPr lang="en-GB" sz="4000" dirty="0">
                <a:latin typeface="Times New Roman" pitchFamily="18" charset="0"/>
                <a:cs typeface="Times New Roman" pitchFamily="18" charset="0"/>
              </a:rPr>
            </a:br>
            <a:endParaRPr lang="fr-FR" i="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640724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287" y="390269"/>
            <a:ext cx="8596668" cy="1320800"/>
          </a:xfrm>
        </p:spPr>
        <p:txBody>
          <a:bodyPr>
            <a:noAutofit/>
          </a:bodyPr>
          <a:lstStyle/>
          <a:p>
            <a:r>
              <a:rPr lang="fr-FR" sz="4100" b="1" dirty="0" smtClean="0">
                <a:solidFill>
                  <a:srgbClr val="002060"/>
                </a:solidFill>
                <a:latin typeface="Times New Roman" pitchFamily="18" charset="0"/>
                <a:ea typeface="+mn-ea"/>
                <a:cs typeface="Times New Roman" pitchFamily="18" charset="0"/>
              </a:rPr>
              <a:t>1. </a:t>
            </a:r>
            <a:r>
              <a:rPr lang="fr-FR" sz="4100" b="1" dirty="0" err="1" smtClean="0">
                <a:solidFill>
                  <a:srgbClr val="002060"/>
                </a:solidFill>
                <a:latin typeface="Times New Roman" pitchFamily="18" charset="0"/>
                <a:ea typeface="+mn-ea"/>
                <a:cs typeface="Times New Roman" pitchFamily="18" charset="0"/>
              </a:rPr>
              <a:t>What</a:t>
            </a:r>
            <a:r>
              <a:rPr lang="fr-FR" sz="4100" b="1" dirty="0" smtClean="0">
                <a:solidFill>
                  <a:srgbClr val="002060"/>
                </a:solidFill>
                <a:latin typeface="Times New Roman" pitchFamily="18" charset="0"/>
                <a:ea typeface="+mn-ea"/>
                <a:cs typeface="Times New Roman" pitchFamily="18" charset="0"/>
              </a:rPr>
              <a:t> </a:t>
            </a:r>
            <a:r>
              <a:rPr lang="fr-FR" sz="4100" b="1" dirty="0" err="1">
                <a:solidFill>
                  <a:srgbClr val="002060"/>
                </a:solidFill>
                <a:latin typeface="Times New Roman" pitchFamily="18" charset="0"/>
                <a:ea typeface="+mn-ea"/>
                <a:cs typeface="Times New Roman" pitchFamily="18" charset="0"/>
              </a:rPr>
              <a:t>is</a:t>
            </a:r>
            <a:r>
              <a:rPr lang="fr-FR" sz="4100" b="1" dirty="0">
                <a:solidFill>
                  <a:srgbClr val="002060"/>
                </a:solidFill>
                <a:latin typeface="Times New Roman" pitchFamily="18" charset="0"/>
                <a:ea typeface="+mn-ea"/>
                <a:cs typeface="Times New Roman" pitchFamily="18" charset="0"/>
              </a:rPr>
              <a:t> </a:t>
            </a:r>
            <a:r>
              <a:rPr lang="fr-FR" sz="4100" b="1" dirty="0" err="1">
                <a:solidFill>
                  <a:srgbClr val="002060"/>
                </a:solidFill>
                <a:latin typeface="Times New Roman" pitchFamily="18" charset="0"/>
                <a:ea typeface="+mn-ea"/>
                <a:cs typeface="Times New Roman" pitchFamily="18" charset="0"/>
              </a:rPr>
              <a:t>meant</a:t>
            </a:r>
            <a:r>
              <a:rPr lang="fr-FR" sz="4100" b="1" dirty="0">
                <a:solidFill>
                  <a:srgbClr val="002060"/>
                </a:solidFill>
                <a:latin typeface="Times New Roman" pitchFamily="18" charset="0"/>
                <a:ea typeface="+mn-ea"/>
                <a:cs typeface="Times New Roman" pitchFamily="18" charset="0"/>
              </a:rPr>
              <a:t> by labour </a:t>
            </a:r>
            <a:r>
              <a:rPr lang="fr-FR" sz="4100" b="1" dirty="0" err="1">
                <a:solidFill>
                  <a:srgbClr val="002060"/>
                </a:solidFill>
                <a:latin typeface="Times New Roman" pitchFamily="18" charset="0"/>
                <a:ea typeface="+mn-ea"/>
                <a:cs typeface="Times New Roman" pitchFamily="18" charset="0"/>
              </a:rPr>
              <a:t>market</a:t>
            </a:r>
            <a:r>
              <a:rPr lang="fr-FR" sz="4100" b="1" dirty="0">
                <a:solidFill>
                  <a:srgbClr val="002060"/>
                </a:solidFill>
                <a:latin typeface="Times New Roman" pitchFamily="18" charset="0"/>
                <a:ea typeface="+mn-ea"/>
                <a:cs typeface="Times New Roman" pitchFamily="18" charset="0"/>
              </a:rPr>
              <a:t> institutions?</a:t>
            </a:r>
            <a:br>
              <a:rPr lang="fr-FR" sz="4100" b="1" dirty="0">
                <a:solidFill>
                  <a:srgbClr val="002060"/>
                </a:solidFill>
                <a:latin typeface="Times New Roman" pitchFamily="18" charset="0"/>
                <a:ea typeface="+mn-ea"/>
                <a:cs typeface="Times New Roman" pitchFamily="18" charset="0"/>
              </a:rPr>
            </a:br>
            <a:endParaRPr lang="fr-FR" sz="4100" b="1" dirty="0">
              <a:solidFill>
                <a:srgbClr val="002060"/>
              </a:solidFill>
              <a:latin typeface="Times New Roman" pitchFamily="18" charset="0"/>
              <a:ea typeface="+mn-ea"/>
              <a:cs typeface="Times New Roman" pitchFamily="18" charset="0"/>
            </a:endParaRPr>
          </a:p>
        </p:txBody>
      </p:sp>
      <p:sp>
        <p:nvSpPr>
          <p:cNvPr id="3" name="Content Placeholder 2"/>
          <p:cNvSpPr>
            <a:spLocks noGrp="1"/>
          </p:cNvSpPr>
          <p:nvPr>
            <p:ph idx="1"/>
          </p:nvPr>
        </p:nvSpPr>
        <p:spPr>
          <a:xfrm>
            <a:off x="781355" y="1270125"/>
            <a:ext cx="8229600" cy="5587875"/>
          </a:xfrm>
        </p:spPr>
        <p:txBody>
          <a:bodyPr>
            <a:normAutofit/>
          </a:bodyPr>
          <a:lstStyle/>
          <a:p>
            <a:pPr>
              <a:buNone/>
            </a:pPr>
            <a:r>
              <a:rPr lang="fr-FR" dirty="0" smtClean="0">
                <a:latin typeface="Times New Roman" pitchFamily="18" charset="0"/>
                <a:cs typeface="Times New Roman" pitchFamily="18" charset="0"/>
              </a:rPr>
              <a:t>	</a:t>
            </a:r>
          </a:p>
          <a:p>
            <a:pPr algn="ctr">
              <a:buNone/>
            </a:pPr>
            <a:r>
              <a:rPr lang="fr-FR" sz="1800" i="1" dirty="0">
                <a:latin typeface="Times New Roman" pitchFamily="18" charset="0"/>
                <a:cs typeface="Times New Roman" pitchFamily="18" charset="0"/>
              </a:rPr>
              <a:t>	</a:t>
            </a:r>
            <a:r>
              <a:rPr lang="en-GB" sz="1800" i="1" dirty="0" smtClean="0">
                <a:solidFill>
                  <a:srgbClr val="FF0000"/>
                </a:solidFill>
                <a:latin typeface="Times New Roman" pitchFamily="18" charset="0"/>
                <a:cs typeface="Times New Roman" pitchFamily="18" charset="0"/>
              </a:rPr>
              <a:t>labour </a:t>
            </a:r>
            <a:r>
              <a:rPr lang="en-GB" sz="1800" i="1" dirty="0">
                <a:solidFill>
                  <a:srgbClr val="FF0000"/>
                </a:solidFill>
                <a:latin typeface="Times New Roman" pitchFamily="18" charset="0"/>
                <a:cs typeface="Times New Roman" pitchFamily="18" charset="0"/>
              </a:rPr>
              <a:t>laws and regulations in the areas such as</a:t>
            </a:r>
          </a:p>
          <a:p>
            <a:pPr marL="457200" lvl="1" indent="0">
              <a:buNone/>
            </a:pPr>
            <a:r>
              <a:rPr lang="fr-FR" sz="1800" dirty="0">
                <a:latin typeface="Times New Roman" pitchFamily="18" charset="0"/>
                <a:cs typeface="Times New Roman" pitchFamily="18" charset="0"/>
              </a:rPr>
              <a:t>              </a:t>
            </a:r>
            <a:endParaRPr lang="fr-FR" sz="1800" dirty="0" smtClean="0">
              <a:latin typeface="Times New Roman" pitchFamily="18" charset="0"/>
              <a:cs typeface="Times New Roman" pitchFamily="18" charset="0"/>
            </a:endParaRPr>
          </a:p>
          <a:p>
            <a:pPr marL="457200" lvl="1" indent="0">
              <a:buNone/>
            </a:pPr>
            <a:endParaRPr lang="fr-FR" sz="1800" dirty="0">
              <a:latin typeface="Times New Roman" pitchFamily="18" charset="0"/>
              <a:cs typeface="Times New Roman" pitchFamily="18" charset="0"/>
            </a:endParaRPr>
          </a:p>
          <a:p>
            <a:pPr marL="457200" lvl="1" indent="0">
              <a:buNone/>
            </a:pPr>
            <a:endParaRPr lang="fr-FR" sz="1800" dirty="0" smtClean="0">
              <a:latin typeface="Times New Roman" pitchFamily="18" charset="0"/>
              <a:cs typeface="Times New Roman" pitchFamily="18" charset="0"/>
            </a:endParaRPr>
          </a:p>
          <a:p>
            <a:pPr marL="457200" lvl="1" indent="0">
              <a:buNone/>
            </a:pPr>
            <a:endParaRPr lang="fr-FR" sz="1800" dirty="0">
              <a:latin typeface="Times New Roman" pitchFamily="18" charset="0"/>
              <a:cs typeface="Times New Roman" pitchFamily="18" charset="0"/>
            </a:endParaRPr>
          </a:p>
          <a:p>
            <a:pPr marL="457200" lvl="1" indent="0">
              <a:buNone/>
            </a:pPr>
            <a:endParaRPr lang="fr-FR" sz="1800" dirty="0" smtClean="0">
              <a:latin typeface="Times New Roman" pitchFamily="18" charset="0"/>
              <a:cs typeface="Times New Roman" pitchFamily="18" charset="0"/>
            </a:endParaRPr>
          </a:p>
          <a:p>
            <a:pPr marL="457200" lvl="1" indent="0">
              <a:buNone/>
            </a:pPr>
            <a:endParaRPr lang="fr-FR" sz="1800" dirty="0">
              <a:latin typeface="Times New Roman" pitchFamily="18" charset="0"/>
              <a:cs typeface="Times New Roman" pitchFamily="18" charset="0"/>
            </a:endParaRPr>
          </a:p>
          <a:p>
            <a:pPr marL="457200" lvl="1" indent="0">
              <a:buNone/>
            </a:pPr>
            <a:endParaRPr lang="fr-FR" sz="1800" dirty="0" smtClean="0">
              <a:latin typeface="Times New Roman" pitchFamily="18" charset="0"/>
              <a:cs typeface="Times New Roman" pitchFamily="18" charset="0"/>
            </a:endParaRPr>
          </a:p>
          <a:p>
            <a:pPr marL="457200" lvl="1" indent="0">
              <a:buNone/>
            </a:pPr>
            <a:endParaRPr lang="fr-FR" sz="1800" dirty="0">
              <a:latin typeface="Times New Roman" pitchFamily="18" charset="0"/>
              <a:cs typeface="Times New Roman" pitchFamily="18" charset="0"/>
            </a:endParaRPr>
          </a:p>
          <a:p>
            <a:pPr marL="457200" lvl="1" indent="0">
              <a:buNone/>
            </a:pPr>
            <a:endParaRPr lang="fr-FR" sz="1800" dirty="0" smtClean="0">
              <a:latin typeface="Times New Roman" pitchFamily="18" charset="0"/>
              <a:cs typeface="Times New Roman" pitchFamily="18" charset="0"/>
            </a:endParaRPr>
          </a:p>
          <a:p>
            <a:pPr marL="457200" lvl="1" indent="0">
              <a:buNone/>
            </a:pPr>
            <a:r>
              <a:rPr lang="fr-FR" sz="1800" dirty="0" smtClean="0">
                <a:latin typeface="Times New Roman" pitchFamily="18" charset="0"/>
                <a:cs typeface="Times New Roman" pitchFamily="18" charset="0"/>
              </a:rPr>
              <a:t>              </a:t>
            </a:r>
          </a:p>
          <a:p>
            <a:pPr marL="342900" lvl="1" indent="-342900" algn="ctr">
              <a:buNone/>
            </a:pPr>
            <a:r>
              <a:rPr lang="en-GB" sz="1800" i="1" dirty="0">
                <a:solidFill>
                  <a:srgbClr val="FF0000"/>
                </a:solidFill>
                <a:latin typeface="Times New Roman" pitchFamily="18" charset="0"/>
                <a:cs typeface="Times New Roman" pitchFamily="18" charset="0"/>
              </a:rPr>
              <a:t>processes that implement them, including enforcement mechanisms and collective bargaining</a:t>
            </a:r>
            <a:endParaRPr lang="fr-FR" sz="1800" i="1" dirty="0">
              <a:solidFill>
                <a:srgbClr val="FF0000"/>
              </a:solidFill>
              <a:latin typeface="Times New Roman" pitchFamily="18" charset="0"/>
              <a:cs typeface="Times New Roman" pitchFamily="18" charset="0"/>
            </a:endParaRPr>
          </a:p>
        </p:txBody>
      </p:sp>
      <p:graphicFrame>
        <p:nvGraphicFramePr>
          <p:cNvPr id="18" name="Diagram 17"/>
          <p:cNvGraphicFramePr/>
          <p:nvPr>
            <p:extLst>
              <p:ext uri="{D42A27DB-BD31-4B8C-83A1-F6EECF244321}">
                <p14:modId xmlns:p14="http://schemas.microsoft.com/office/powerpoint/2010/main" val="4232664507"/>
              </p:ext>
            </p:extLst>
          </p:nvPr>
        </p:nvGraphicFramePr>
        <p:xfrm>
          <a:off x="1322152" y="1050669"/>
          <a:ext cx="8204548" cy="58120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21588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1" end="1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287" y="390269"/>
            <a:ext cx="8596668" cy="1320800"/>
          </a:xfrm>
        </p:spPr>
        <p:txBody>
          <a:bodyPr>
            <a:noAutofit/>
          </a:bodyPr>
          <a:lstStyle/>
          <a:p>
            <a:r>
              <a:rPr lang="fr-FR" sz="4100" b="1" dirty="0" smtClean="0">
                <a:solidFill>
                  <a:srgbClr val="002060"/>
                </a:solidFill>
                <a:latin typeface="Times New Roman" pitchFamily="18" charset="0"/>
                <a:ea typeface="+mn-ea"/>
                <a:cs typeface="Times New Roman" pitchFamily="18" charset="0"/>
              </a:rPr>
              <a:t>1. </a:t>
            </a:r>
            <a:r>
              <a:rPr lang="fr-FR" sz="4100" b="1" dirty="0" err="1" smtClean="0">
                <a:solidFill>
                  <a:srgbClr val="002060"/>
                </a:solidFill>
                <a:latin typeface="Times New Roman" pitchFamily="18" charset="0"/>
                <a:ea typeface="+mn-ea"/>
                <a:cs typeface="Times New Roman" pitchFamily="18" charset="0"/>
              </a:rPr>
              <a:t>What</a:t>
            </a:r>
            <a:r>
              <a:rPr lang="fr-FR" sz="4100" b="1" dirty="0" smtClean="0">
                <a:solidFill>
                  <a:srgbClr val="002060"/>
                </a:solidFill>
                <a:latin typeface="Times New Roman" pitchFamily="18" charset="0"/>
                <a:ea typeface="+mn-ea"/>
                <a:cs typeface="Times New Roman" pitchFamily="18" charset="0"/>
              </a:rPr>
              <a:t> </a:t>
            </a:r>
            <a:r>
              <a:rPr lang="fr-FR" sz="4100" b="1" dirty="0" err="1">
                <a:solidFill>
                  <a:srgbClr val="002060"/>
                </a:solidFill>
                <a:latin typeface="Times New Roman" pitchFamily="18" charset="0"/>
                <a:ea typeface="+mn-ea"/>
                <a:cs typeface="Times New Roman" pitchFamily="18" charset="0"/>
              </a:rPr>
              <a:t>is</a:t>
            </a:r>
            <a:r>
              <a:rPr lang="fr-FR" sz="4100" b="1" dirty="0">
                <a:solidFill>
                  <a:srgbClr val="002060"/>
                </a:solidFill>
                <a:latin typeface="Times New Roman" pitchFamily="18" charset="0"/>
                <a:ea typeface="+mn-ea"/>
                <a:cs typeface="Times New Roman" pitchFamily="18" charset="0"/>
              </a:rPr>
              <a:t> </a:t>
            </a:r>
            <a:r>
              <a:rPr lang="fr-FR" sz="4100" b="1" dirty="0" err="1">
                <a:solidFill>
                  <a:srgbClr val="002060"/>
                </a:solidFill>
                <a:latin typeface="Times New Roman" pitchFamily="18" charset="0"/>
                <a:ea typeface="+mn-ea"/>
                <a:cs typeface="Times New Roman" pitchFamily="18" charset="0"/>
              </a:rPr>
              <a:t>meant</a:t>
            </a:r>
            <a:r>
              <a:rPr lang="fr-FR" sz="4100" b="1" dirty="0">
                <a:solidFill>
                  <a:srgbClr val="002060"/>
                </a:solidFill>
                <a:latin typeface="Times New Roman" pitchFamily="18" charset="0"/>
                <a:ea typeface="+mn-ea"/>
                <a:cs typeface="Times New Roman" pitchFamily="18" charset="0"/>
              </a:rPr>
              <a:t> by labour </a:t>
            </a:r>
            <a:r>
              <a:rPr lang="fr-FR" sz="4100" b="1" dirty="0" err="1">
                <a:solidFill>
                  <a:srgbClr val="002060"/>
                </a:solidFill>
                <a:latin typeface="Times New Roman" pitchFamily="18" charset="0"/>
                <a:ea typeface="+mn-ea"/>
                <a:cs typeface="Times New Roman" pitchFamily="18" charset="0"/>
              </a:rPr>
              <a:t>market</a:t>
            </a:r>
            <a:r>
              <a:rPr lang="fr-FR" sz="4100" b="1" dirty="0">
                <a:solidFill>
                  <a:srgbClr val="002060"/>
                </a:solidFill>
                <a:latin typeface="Times New Roman" pitchFamily="18" charset="0"/>
                <a:ea typeface="+mn-ea"/>
                <a:cs typeface="Times New Roman" pitchFamily="18" charset="0"/>
              </a:rPr>
              <a:t> institutions?</a:t>
            </a:r>
            <a:br>
              <a:rPr lang="fr-FR" sz="4100" b="1" dirty="0">
                <a:solidFill>
                  <a:srgbClr val="002060"/>
                </a:solidFill>
                <a:latin typeface="Times New Roman" pitchFamily="18" charset="0"/>
                <a:ea typeface="+mn-ea"/>
                <a:cs typeface="Times New Roman" pitchFamily="18" charset="0"/>
              </a:rPr>
            </a:br>
            <a:endParaRPr lang="fr-FR" sz="4100" b="1" dirty="0">
              <a:solidFill>
                <a:srgbClr val="002060"/>
              </a:solidFill>
              <a:latin typeface="Times New Roman" pitchFamily="18" charset="0"/>
              <a:ea typeface="+mn-ea"/>
              <a:cs typeface="Times New Roman" pitchFamily="18" charset="0"/>
            </a:endParaRPr>
          </a:p>
        </p:txBody>
      </p:sp>
      <p:sp>
        <p:nvSpPr>
          <p:cNvPr id="3" name="Content Placeholder 2"/>
          <p:cNvSpPr>
            <a:spLocks noGrp="1"/>
          </p:cNvSpPr>
          <p:nvPr>
            <p:ph idx="1"/>
          </p:nvPr>
        </p:nvSpPr>
        <p:spPr>
          <a:xfrm>
            <a:off x="781355" y="1270125"/>
            <a:ext cx="8229600" cy="5587875"/>
          </a:xfrm>
        </p:spPr>
        <p:txBody>
          <a:bodyPr>
            <a:normAutofit/>
          </a:bodyPr>
          <a:lstStyle/>
          <a:p>
            <a:pPr>
              <a:buNone/>
            </a:pPr>
            <a:r>
              <a:rPr lang="fr-FR" dirty="0" smtClean="0">
                <a:latin typeface="Times New Roman" pitchFamily="18" charset="0"/>
                <a:cs typeface="Times New Roman" pitchFamily="18" charset="0"/>
              </a:rPr>
              <a:t>	</a:t>
            </a:r>
          </a:p>
          <a:p>
            <a:pPr algn="ctr">
              <a:buNone/>
            </a:pPr>
            <a:r>
              <a:rPr lang="fr-FR" sz="1800" i="1" dirty="0">
                <a:latin typeface="Times New Roman" pitchFamily="18" charset="0"/>
                <a:cs typeface="Times New Roman" pitchFamily="18" charset="0"/>
              </a:rPr>
              <a:t>	</a:t>
            </a:r>
            <a:r>
              <a:rPr lang="en-GB" sz="1800" i="1" dirty="0" smtClean="0">
                <a:solidFill>
                  <a:srgbClr val="FF0000"/>
                </a:solidFill>
                <a:latin typeface="Times New Roman" pitchFamily="18" charset="0"/>
                <a:cs typeface="Times New Roman" pitchFamily="18" charset="0"/>
              </a:rPr>
              <a:t>labour </a:t>
            </a:r>
            <a:r>
              <a:rPr lang="en-GB" sz="1800" i="1" dirty="0">
                <a:solidFill>
                  <a:srgbClr val="FF0000"/>
                </a:solidFill>
                <a:latin typeface="Times New Roman" pitchFamily="18" charset="0"/>
                <a:cs typeface="Times New Roman" pitchFamily="18" charset="0"/>
              </a:rPr>
              <a:t>laws and regulations in the areas such as</a:t>
            </a:r>
          </a:p>
          <a:p>
            <a:pPr marL="457200" lvl="1" indent="0">
              <a:buNone/>
            </a:pPr>
            <a:r>
              <a:rPr lang="fr-FR" sz="1800" dirty="0">
                <a:latin typeface="Times New Roman" pitchFamily="18" charset="0"/>
                <a:cs typeface="Times New Roman" pitchFamily="18" charset="0"/>
              </a:rPr>
              <a:t>              </a:t>
            </a:r>
            <a:endParaRPr lang="fr-FR" sz="1800" dirty="0" smtClean="0">
              <a:latin typeface="Times New Roman" pitchFamily="18" charset="0"/>
              <a:cs typeface="Times New Roman" pitchFamily="18" charset="0"/>
            </a:endParaRPr>
          </a:p>
          <a:p>
            <a:pPr marL="457200" lvl="1" indent="0">
              <a:buNone/>
            </a:pPr>
            <a:endParaRPr lang="fr-FR" sz="1800" dirty="0">
              <a:latin typeface="Times New Roman" pitchFamily="18" charset="0"/>
              <a:cs typeface="Times New Roman" pitchFamily="18" charset="0"/>
            </a:endParaRPr>
          </a:p>
          <a:p>
            <a:pPr marL="457200" lvl="1" indent="0">
              <a:buNone/>
            </a:pPr>
            <a:endParaRPr lang="fr-FR" sz="1800" dirty="0" smtClean="0">
              <a:latin typeface="Times New Roman" pitchFamily="18" charset="0"/>
              <a:cs typeface="Times New Roman" pitchFamily="18" charset="0"/>
            </a:endParaRPr>
          </a:p>
          <a:p>
            <a:pPr marL="457200" lvl="1" indent="0">
              <a:buNone/>
            </a:pPr>
            <a:endParaRPr lang="fr-FR" sz="1800" dirty="0">
              <a:latin typeface="Times New Roman" pitchFamily="18" charset="0"/>
              <a:cs typeface="Times New Roman" pitchFamily="18" charset="0"/>
            </a:endParaRPr>
          </a:p>
          <a:p>
            <a:pPr marL="457200" lvl="1" indent="0">
              <a:buNone/>
            </a:pPr>
            <a:endParaRPr lang="fr-FR" sz="1800" dirty="0" smtClean="0">
              <a:latin typeface="Times New Roman" pitchFamily="18" charset="0"/>
              <a:cs typeface="Times New Roman" pitchFamily="18" charset="0"/>
            </a:endParaRPr>
          </a:p>
          <a:p>
            <a:pPr marL="457200" lvl="1" indent="0">
              <a:buNone/>
            </a:pPr>
            <a:endParaRPr lang="fr-FR" sz="1800" dirty="0">
              <a:latin typeface="Times New Roman" pitchFamily="18" charset="0"/>
              <a:cs typeface="Times New Roman" pitchFamily="18" charset="0"/>
            </a:endParaRPr>
          </a:p>
          <a:p>
            <a:pPr marL="457200" lvl="1" indent="0">
              <a:buNone/>
            </a:pPr>
            <a:endParaRPr lang="fr-FR" sz="1800" dirty="0" smtClean="0">
              <a:latin typeface="Times New Roman" pitchFamily="18" charset="0"/>
              <a:cs typeface="Times New Roman" pitchFamily="18" charset="0"/>
            </a:endParaRPr>
          </a:p>
          <a:p>
            <a:pPr marL="457200" lvl="1" indent="0">
              <a:buNone/>
            </a:pPr>
            <a:endParaRPr lang="fr-FR" sz="1800" dirty="0">
              <a:latin typeface="Times New Roman" pitchFamily="18" charset="0"/>
              <a:cs typeface="Times New Roman" pitchFamily="18" charset="0"/>
            </a:endParaRPr>
          </a:p>
          <a:p>
            <a:pPr marL="457200" lvl="1" indent="0">
              <a:buNone/>
            </a:pPr>
            <a:endParaRPr lang="fr-FR" sz="1800" dirty="0" smtClean="0">
              <a:latin typeface="Times New Roman" pitchFamily="18" charset="0"/>
              <a:cs typeface="Times New Roman" pitchFamily="18" charset="0"/>
            </a:endParaRPr>
          </a:p>
          <a:p>
            <a:pPr marL="457200" lvl="1" indent="0">
              <a:buNone/>
            </a:pPr>
            <a:r>
              <a:rPr lang="fr-FR" sz="1800" dirty="0" smtClean="0">
                <a:latin typeface="Times New Roman" pitchFamily="18" charset="0"/>
                <a:cs typeface="Times New Roman" pitchFamily="18" charset="0"/>
              </a:rPr>
              <a:t>              </a:t>
            </a:r>
          </a:p>
          <a:p>
            <a:pPr marL="342900" lvl="1" indent="-342900" algn="ctr">
              <a:buNone/>
            </a:pPr>
            <a:r>
              <a:rPr lang="en-GB" sz="1800" i="1" dirty="0">
                <a:solidFill>
                  <a:srgbClr val="FF0000"/>
                </a:solidFill>
                <a:latin typeface="Times New Roman" pitchFamily="18" charset="0"/>
                <a:cs typeface="Times New Roman" pitchFamily="18" charset="0"/>
              </a:rPr>
              <a:t>processes that implement them, including enforcement mechanisms and collective bargaining</a:t>
            </a:r>
            <a:endParaRPr lang="fr-FR" sz="1800" i="1" dirty="0">
              <a:solidFill>
                <a:srgbClr val="FF0000"/>
              </a:solidFill>
              <a:latin typeface="Times New Roman" pitchFamily="18" charset="0"/>
              <a:cs typeface="Times New Roman" pitchFamily="18" charset="0"/>
            </a:endParaRPr>
          </a:p>
        </p:txBody>
      </p:sp>
      <p:graphicFrame>
        <p:nvGraphicFramePr>
          <p:cNvPr id="18" name="Diagram 17"/>
          <p:cNvGraphicFramePr/>
          <p:nvPr>
            <p:extLst>
              <p:ext uri="{D42A27DB-BD31-4B8C-83A1-F6EECF244321}">
                <p14:modId xmlns:p14="http://schemas.microsoft.com/office/powerpoint/2010/main" val="3490693277"/>
              </p:ext>
            </p:extLst>
          </p:nvPr>
        </p:nvGraphicFramePr>
        <p:xfrm>
          <a:off x="1322152" y="1050669"/>
          <a:ext cx="8204548" cy="58120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9434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1" end="1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879" y="238744"/>
            <a:ext cx="8534400" cy="758952"/>
          </a:xfrm>
        </p:spPr>
        <p:txBody>
          <a:bodyPr>
            <a:noAutofit/>
          </a:bodyPr>
          <a:lstStyle/>
          <a:p>
            <a:r>
              <a:rPr lang="en-GB" sz="4100" b="1" dirty="0" smtClean="0">
                <a:solidFill>
                  <a:srgbClr val="002060"/>
                </a:solidFill>
                <a:latin typeface="Times New Roman" pitchFamily="18" charset="0"/>
                <a:ea typeface="+mn-ea"/>
                <a:cs typeface="Times New Roman" pitchFamily="18" charset="0"/>
              </a:rPr>
              <a:t>Expected </a:t>
            </a:r>
            <a:r>
              <a:rPr lang="en-GB" sz="4100" b="1" dirty="0">
                <a:solidFill>
                  <a:srgbClr val="002060"/>
                </a:solidFill>
                <a:latin typeface="Times New Roman" pitchFamily="18" charset="0"/>
                <a:ea typeface="+mn-ea"/>
                <a:cs typeface="Times New Roman" pitchFamily="18" charset="0"/>
              </a:rPr>
              <a:t>impacts? Example of EPL</a:t>
            </a:r>
            <a:endParaRPr lang="fr-CH" sz="4100" b="1" dirty="0">
              <a:solidFill>
                <a:srgbClr val="002060"/>
              </a:solidFill>
              <a:latin typeface="Times New Roman" pitchFamily="18" charset="0"/>
              <a:ea typeface="+mn-ea"/>
              <a:cs typeface="Times New Roman" pitchFamily="18" charset="0"/>
            </a:endParaRPr>
          </a:p>
        </p:txBody>
      </p:sp>
      <p:sp>
        <p:nvSpPr>
          <p:cNvPr id="3" name="Content Placeholder 2"/>
          <p:cNvSpPr>
            <a:spLocks noGrp="1"/>
          </p:cNvSpPr>
          <p:nvPr>
            <p:ph idx="1"/>
          </p:nvPr>
        </p:nvSpPr>
        <p:spPr>
          <a:xfrm>
            <a:off x="546402" y="1099742"/>
            <a:ext cx="8509916" cy="4098559"/>
          </a:xfrm>
        </p:spPr>
        <p:txBody>
          <a:bodyPr>
            <a:normAutofit lnSpcReduction="10000"/>
          </a:bodyPr>
          <a:lstStyle/>
          <a:p>
            <a:pPr marL="0" indent="0">
              <a:buNone/>
            </a:pPr>
            <a:endParaRPr lang="en-GB" sz="2400" dirty="0">
              <a:solidFill>
                <a:srgbClr val="FF0000"/>
              </a:solidFill>
            </a:endParaRPr>
          </a:p>
          <a:p>
            <a:pPr>
              <a:buFont typeface="Wingdings" panose="05000000000000000000" pitchFamily="2" charset="2"/>
              <a:buChar char="Ø"/>
            </a:pPr>
            <a:r>
              <a:rPr lang="en-GB" sz="2200" dirty="0">
                <a:latin typeface="Times New Roman" pitchFamily="18" charset="0"/>
                <a:cs typeface="Times New Roman" pitchFamily="18" charset="0"/>
              </a:rPr>
              <a:t>One of the most controversial labour market institutions</a:t>
            </a:r>
          </a:p>
          <a:p>
            <a:pPr marL="0" indent="0">
              <a:buNone/>
            </a:pPr>
            <a:endParaRPr lang="en-GB" sz="2200" dirty="0">
              <a:latin typeface="Times New Roman" pitchFamily="18" charset="0"/>
              <a:cs typeface="Times New Roman" pitchFamily="18" charset="0"/>
            </a:endParaRPr>
          </a:p>
          <a:p>
            <a:pPr lvl="1">
              <a:buFont typeface="Wingdings" panose="05000000000000000000" pitchFamily="2" charset="2"/>
              <a:buChar char="Ø"/>
            </a:pPr>
            <a:r>
              <a:rPr lang="en-GB" sz="2200" dirty="0">
                <a:latin typeface="Times New Roman" pitchFamily="18" charset="0"/>
                <a:cs typeface="Times New Roman" pitchFamily="18" charset="0"/>
              </a:rPr>
              <a:t>Theory: costs of firing modify incentives to hire. Thus, EPL affects employment flows, while stocks are “relatively” unchanged</a:t>
            </a:r>
          </a:p>
          <a:p>
            <a:pPr marL="274320" lvl="1" indent="0">
              <a:buNone/>
            </a:pPr>
            <a:r>
              <a:rPr lang="en-GB" sz="2200" dirty="0">
                <a:latin typeface="Times New Roman" pitchFamily="18" charset="0"/>
                <a:cs typeface="Times New Roman" pitchFamily="18" charset="0"/>
              </a:rPr>
              <a:t> </a:t>
            </a:r>
          </a:p>
          <a:p>
            <a:pPr lvl="1">
              <a:buFont typeface="Wingdings" panose="05000000000000000000" pitchFamily="2" charset="2"/>
              <a:buChar char="Ø"/>
            </a:pPr>
            <a:r>
              <a:rPr lang="en-GB" sz="2200" dirty="0">
                <a:latin typeface="Times New Roman" pitchFamily="18" charset="0"/>
                <a:cs typeface="Times New Roman" pitchFamily="18" charset="0"/>
              </a:rPr>
              <a:t>Empirics: over two hundred studies to date, showing negligible aggregate effects in both directions (if any), depending on the set-up. Certain consensus: groups at the “margins” of the labour market are affected the most. </a:t>
            </a:r>
            <a:endParaRPr lang="fr-CH" sz="2200" dirty="0">
              <a:latin typeface="Times New Roman" pitchFamily="18" charset="0"/>
              <a:cs typeface="Times New Roman" pitchFamily="18" charset="0"/>
            </a:endParaRPr>
          </a:p>
        </p:txBody>
      </p:sp>
    </p:spTree>
    <p:extLst>
      <p:ext uri="{BB962C8B-B14F-4D97-AF65-F5344CB8AC3E}">
        <p14:creationId xmlns:p14="http://schemas.microsoft.com/office/powerpoint/2010/main" val="2562320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6693" y="226737"/>
            <a:ext cx="8892480" cy="908720"/>
          </a:xfrm>
        </p:spPr>
        <p:txBody>
          <a:bodyPr>
            <a:noAutofit/>
          </a:bodyPr>
          <a:lstStyle/>
          <a:p>
            <a:pPr algn="ctr"/>
            <a:r>
              <a:rPr lang="en-GB" sz="2400" b="1" dirty="0">
                <a:solidFill>
                  <a:srgbClr val="002060"/>
                </a:solidFill>
                <a:latin typeface="Times New Roman" pitchFamily="18" charset="0"/>
                <a:ea typeface="+mn-ea"/>
                <a:cs typeface="Times New Roman" pitchFamily="18" charset="0"/>
              </a:rPr>
              <a:t>EPL: Some of the most recent “consensus” </a:t>
            </a:r>
            <a:r>
              <a:rPr lang="en-GB" sz="2400" b="1" dirty="0" smtClean="0">
                <a:solidFill>
                  <a:srgbClr val="002060"/>
                </a:solidFill>
                <a:latin typeface="Times New Roman" pitchFamily="18" charset="0"/>
                <a:ea typeface="+mn-ea"/>
                <a:cs typeface="Times New Roman" pitchFamily="18" charset="0"/>
              </a:rPr>
              <a:t/>
            </a:r>
            <a:br>
              <a:rPr lang="en-GB" sz="2400" b="1" dirty="0" smtClean="0">
                <a:solidFill>
                  <a:srgbClr val="002060"/>
                </a:solidFill>
                <a:latin typeface="Times New Roman" pitchFamily="18" charset="0"/>
                <a:ea typeface="+mn-ea"/>
                <a:cs typeface="Times New Roman" pitchFamily="18" charset="0"/>
              </a:rPr>
            </a:br>
            <a:r>
              <a:rPr lang="en-GB" sz="2400" b="1" dirty="0" smtClean="0">
                <a:solidFill>
                  <a:srgbClr val="002060"/>
                </a:solidFill>
                <a:latin typeface="Times New Roman" pitchFamily="18" charset="0"/>
                <a:ea typeface="+mn-ea"/>
                <a:cs typeface="Times New Roman" pitchFamily="18" charset="0"/>
              </a:rPr>
              <a:t>views </a:t>
            </a:r>
            <a:r>
              <a:rPr lang="en-GB" sz="2400" b="1" dirty="0">
                <a:solidFill>
                  <a:srgbClr val="002060"/>
                </a:solidFill>
                <a:latin typeface="Times New Roman" pitchFamily="18" charset="0"/>
                <a:ea typeface="+mn-ea"/>
                <a:cs typeface="Times New Roman" pitchFamily="18" charset="0"/>
              </a:rPr>
              <a:t>on employment effects</a:t>
            </a:r>
            <a:endParaRPr lang="fr-CH" sz="2400" b="1" dirty="0">
              <a:solidFill>
                <a:srgbClr val="002060"/>
              </a:solidFill>
              <a:latin typeface="Times New Roman" pitchFamily="18" charset="0"/>
              <a:ea typeface="+mn-ea"/>
              <a:cs typeface="Times New Roman" pitchFamily="18" charset="0"/>
            </a:endParaRPr>
          </a:p>
        </p:txBody>
      </p:sp>
      <p:sp>
        <p:nvSpPr>
          <p:cNvPr id="4" name="Content Placeholder 2"/>
          <p:cNvSpPr>
            <a:spLocks noGrp="1"/>
          </p:cNvSpPr>
          <p:nvPr>
            <p:ph idx="1"/>
          </p:nvPr>
        </p:nvSpPr>
        <p:spPr>
          <a:xfrm>
            <a:off x="926899" y="1275873"/>
            <a:ext cx="8784976" cy="5832648"/>
          </a:xfrm>
        </p:spPr>
        <p:txBody>
          <a:bodyPr>
            <a:normAutofit/>
          </a:bodyPr>
          <a:lstStyle/>
          <a:p>
            <a:pPr>
              <a:buFont typeface="Wingdings" panose="05000000000000000000" pitchFamily="2" charset="2"/>
              <a:buChar char="Ø"/>
            </a:pPr>
            <a:r>
              <a:rPr lang="en-GB" dirty="0">
                <a:latin typeface="Times New Roman" panose="02020603050405020304" pitchFamily="18" charset="0"/>
                <a:cs typeface="Times New Roman" panose="02020603050405020304" pitchFamily="18" charset="0"/>
              </a:rPr>
              <a:t>The World Bank and the ILO agree on the existence of the “plateau” effects: the relationships between strictness of EPL and aggregate employment is </a:t>
            </a:r>
            <a:r>
              <a:rPr lang="en-GB" u="sng" dirty="0">
                <a:latin typeface="Times New Roman" panose="02020603050405020304" pitchFamily="18" charset="0"/>
                <a:cs typeface="Times New Roman" panose="02020603050405020304" pitchFamily="18" charset="0"/>
              </a:rPr>
              <a:t>non-linear</a:t>
            </a:r>
          </a:p>
          <a:p>
            <a:pPr>
              <a:buFont typeface="Wingdings" panose="05000000000000000000" pitchFamily="2" charset="2"/>
              <a:buChar char="Ø"/>
            </a:pPr>
            <a:endParaRPr lang="en-GB" u="sng"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GB" u="sng"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GB" u="sng"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GB" u="sng"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GB" u="sng"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GB" u="sng" dirty="0">
              <a:latin typeface="Times New Roman" panose="02020603050405020304" pitchFamily="18" charset="0"/>
              <a:cs typeface="Times New Roman" panose="02020603050405020304" pitchFamily="18" charset="0"/>
            </a:endParaRPr>
          </a:p>
          <a:p>
            <a:pPr marL="457200" lvl="1" indent="0">
              <a:buNone/>
            </a:pPr>
            <a:endParaRPr lang="en-GB" sz="1800" u="sng" dirty="0">
              <a:latin typeface="Times New Roman" panose="02020603050405020304" pitchFamily="18" charset="0"/>
              <a:cs typeface="Times New Roman" panose="02020603050405020304" pitchFamily="18" charset="0"/>
            </a:endParaRPr>
          </a:p>
          <a:p>
            <a:pPr marL="457200" lvl="1" indent="0">
              <a:buNone/>
            </a:pPr>
            <a:endParaRPr lang="en-GB" sz="1800" u="sng" dirty="0">
              <a:latin typeface="Times New Roman" panose="02020603050405020304" pitchFamily="18" charset="0"/>
              <a:cs typeface="Times New Roman" panose="02020603050405020304" pitchFamily="18" charset="0"/>
            </a:endParaRPr>
          </a:p>
          <a:p>
            <a:pPr marL="457200" lvl="1" indent="0">
              <a:buNone/>
            </a:pPr>
            <a:endParaRPr lang="en-GB" sz="1800" u="sng" dirty="0">
              <a:latin typeface="Times New Roman" panose="02020603050405020304" pitchFamily="18" charset="0"/>
              <a:cs typeface="Times New Roman" panose="02020603050405020304" pitchFamily="18" charset="0"/>
            </a:endParaRPr>
          </a:p>
          <a:p>
            <a:pPr marL="457200" lvl="1" indent="0">
              <a:buNone/>
            </a:pPr>
            <a:endParaRPr lang="en-GB" sz="1400" i="1" dirty="0" smtClean="0">
              <a:latin typeface="Times New Roman" panose="02020603050405020304" pitchFamily="18" charset="0"/>
              <a:cs typeface="Times New Roman" panose="02020603050405020304" pitchFamily="18" charset="0"/>
            </a:endParaRPr>
          </a:p>
          <a:p>
            <a:pPr marL="457200" lvl="1" indent="0">
              <a:buNone/>
            </a:pPr>
            <a:r>
              <a:rPr lang="en-GB" sz="1400" i="1" dirty="0" smtClean="0">
                <a:latin typeface="Times New Roman" panose="02020603050405020304" pitchFamily="18" charset="0"/>
                <a:cs typeface="Times New Roman" panose="02020603050405020304" pitchFamily="18" charset="0"/>
              </a:rPr>
              <a:t>Source</a:t>
            </a:r>
            <a:r>
              <a:rPr lang="en-GB" sz="1400" i="1" dirty="0">
                <a:latin typeface="Times New Roman" panose="02020603050405020304" pitchFamily="18" charset="0"/>
                <a:cs typeface="Times New Roman" panose="02020603050405020304" pitchFamily="18" charset="0"/>
              </a:rPr>
              <a:t>: Cazes et al., 2012; World Bank, 2013</a:t>
            </a:r>
          </a:p>
          <a:p>
            <a:pPr marL="400050" lvl="2" indent="0">
              <a:buNone/>
            </a:pPr>
            <a:endParaRPr lang="en-GB" i="1" dirty="0">
              <a:latin typeface="Times New Roman" panose="02020603050405020304" pitchFamily="18" charset="0"/>
              <a:cs typeface="Times New Roman" panose="02020603050405020304" pitchFamily="18" charset="0"/>
            </a:endParaRPr>
          </a:p>
          <a:p>
            <a:pPr marL="400050" lvl="2" indent="0">
              <a:buNone/>
            </a:pPr>
            <a:endParaRPr lang="en-GB" i="1" dirty="0">
              <a:latin typeface="Times New Roman" panose="02020603050405020304" pitchFamily="18" charset="0"/>
              <a:cs typeface="Times New Roman" panose="02020603050405020304" pitchFamily="18" charset="0"/>
            </a:endParaRPr>
          </a:p>
        </p:txBody>
      </p:sp>
      <p:graphicFrame>
        <p:nvGraphicFramePr>
          <p:cNvPr id="5" name="Chart 4"/>
          <p:cNvGraphicFramePr>
            <a:graphicFrameLocks/>
          </p:cNvGraphicFramePr>
          <p:nvPr>
            <p:extLst>
              <p:ext uri="{D42A27DB-BD31-4B8C-83A1-F6EECF244321}">
                <p14:modId xmlns:p14="http://schemas.microsoft.com/office/powerpoint/2010/main" val="3232190855"/>
              </p:ext>
            </p:extLst>
          </p:nvPr>
        </p:nvGraphicFramePr>
        <p:xfrm>
          <a:off x="1621859" y="1980504"/>
          <a:ext cx="6840760" cy="4032448"/>
        </p:xfrm>
        <a:graphic>
          <a:graphicData uri="http://schemas.openxmlformats.org/drawingml/2006/chart">
            <c:chart xmlns:c="http://schemas.openxmlformats.org/drawingml/2006/chart" xmlns:r="http://schemas.openxmlformats.org/officeDocument/2006/relationships" r:id="rId3"/>
          </a:graphicData>
        </a:graphic>
      </p:graphicFrame>
      <p:sp>
        <p:nvSpPr>
          <p:cNvPr id="6" name="Striped Right Arrow 5"/>
          <p:cNvSpPr/>
          <p:nvPr/>
        </p:nvSpPr>
        <p:spPr>
          <a:xfrm>
            <a:off x="596506" y="6278672"/>
            <a:ext cx="2507403" cy="607512"/>
          </a:xfrm>
          <a:prstGeom prst="striped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3646967" y="6278672"/>
            <a:ext cx="7588879" cy="584775"/>
          </a:xfrm>
          <a:prstGeom prst="rect">
            <a:avLst/>
          </a:prstGeom>
          <a:noFill/>
        </p:spPr>
        <p:txBody>
          <a:bodyPr wrap="square" rtlCol="0">
            <a:spAutoFit/>
          </a:bodyPr>
          <a:lstStyle/>
          <a:p>
            <a:pPr marL="0" lvl="1">
              <a:defRPr/>
            </a:pPr>
            <a:r>
              <a:rPr lang="en-GB" sz="1600" b="1" i="1" dirty="0" smtClean="0">
                <a:solidFill>
                  <a:srgbClr val="FF0000"/>
                </a:solidFill>
                <a:latin typeface="Times New Roman" panose="02020603050405020304" pitchFamily="18" charset="0"/>
                <a:cs typeface="Times New Roman" panose="02020603050405020304" pitchFamily="18" charset="0"/>
              </a:rPr>
              <a:t>The </a:t>
            </a:r>
            <a:r>
              <a:rPr lang="en-GB" sz="1600" b="1" i="1" dirty="0">
                <a:solidFill>
                  <a:srgbClr val="FF0000"/>
                </a:solidFill>
                <a:latin typeface="Times New Roman" panose="02020603050405020304" pitchFamily="18" charset="0"/>
                <a:cs typeface="Times New Roman" panose="02020603050405020304" pitchFamily="18" charset="0"/>
              </a:rPr>
              <a:t>debate about the role of these institutions should not be focused on “less regulation versus more regulation” but on “what level of regulation would maximize employment” </a:t>
            </a:r>
            <a:endParaRPr lang="fr-CH" sz="1600" b="1" i="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5511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6476" y="1390872"/>
            <a:ext cx="8229600" cy="5194447"/>
          </a:xfrm>
        </p:spPr>
        <p:txBody>
          <a:bodyPr>
            <a:normAutofit lnSpcReduction="10000"/>
          </a:bodyPr>
          <a:lstStyle/>
          <a:p>
            <a:pPr lvl="0">
              <a:buFont typeface="Wingdings" panose="05000000000000000000" pitchFamily="2" charset="2"/>
              <a:buChar char="Ø"/>
            </a:pPr>
            <a:r>
              <a:rPr lang="en-GB" sz="2100" dirty="0">
                <a:latin typeface="Times New Roman" panose="02020603050405020304" pitchFamily="18" charset="0"/>
                <a:cs typeface="Times New Roman" panose="02020603050405020304" pitchFamily="18" charset="0"/>
              </a:rPr>
              <a:t>ILO research also shows a non-linear relationship between EPL and private business investment: only particularly strict regulations have negative effect; in all other cases the relationship is null or slightly positive. </a:t>
            </a:r>
          </a:p>
          <a:p>
            <a:pPr lvl="0">
              <a:buFont typeface="Wingdings" panose="05000000000000000000" pitchFamily="2" charset="2"/>
              <a:buChar char="Ø"/>
            </a:pPr>
            <a:endParaRPr lang="en-GB" sz="2100"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endParaRPr lang="en-GB" sz="2100"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endParaRPr lang="en-GB" sz="2100"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endParaRPr lang="en-GB" sz="2100"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endParaRPr lang="en-GB" sz="2100"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endParaRPr lang="en-GB" sz="2100" dirty="0">
              <a:latin typeface="Times New Roman" panose="02020603050405020304" pitchFamily="18" charset="0"/>
              <a:cs typeface="Times New Roman" panose="02020603050405020304" pitchFamily="18" charset="0"/>
            </a:endParaRPr>
          </a:p>
          <a:p>
            <a:pPr marL="0" indent="0">
              <a:buNone/>
            </a:pPr>
            <a:endParaRPr lang="en-GB" sz="2100"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en-GB" sz="2100" dirty="0">
                <a:latin typeface="Times New Roman" panose="02020603050405020304" pitchFamily="18" charset="0"/>
                <a:cs typeface="Times New Roman" panose="02020603050405020304" pitchFamily="18" charset="0"/>
              </a:rPr>
              <a:t>IMF (WEO, 2015) also shows that “</a:t>
            </a:r>
            <a:r>
              <a:rPr lang="en-CA" sz="2100" dirty="0">
                <a:latin typeface="Times New Roman" panose="02020603050405020304" pitchFamily="18" charset="0"/>
                <a:cs typeface="Times New Roman" panose="02020603050405020304" pitchFamily="18" charset="0"/>
              </a:rPr>
              <a:t>labor market regulation is not found to have statistically significant effects on total factor productivity</a:t>
            </a:r>
            <a:r>
              <a:rPr lang="en-GB" sz="2100" dirty="0">
                <a:latin typeface="Times New Roman" panose="02020603050405020304" pitchFamily="18" charset="0"/>
                <a:cs typeface="Times New Roman" panose="02020603050405020304" pitchFamily="18" charset="0"/>
              </a:rPr>
              <a:t>”, in an analysis based on 16 G-20 countries.</a:t>
            </a:r>
          </a:p>
          <a:p>
            <a:pPr lvl="0">
              <a:buFont typeface="Wingdings" panose="05000000000000000000" pitchFamily="2" charset="2"/>
              <a:buChar char="Ø"/>
            </a:pPr>
            <a:endParaRPr lang="en-GB"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endParaRPr lang="en-GB" dirty="0">
              <a:solidFill>
                <a:schemeClr val="tx1"/>
              </a:solidFill>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endParaRPr lang="en-GB"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endParaRPr lang="en-GB" dirty="0">
              <a:solidFill>
                <a:schemeClr val="tx1"/>
              </a:solidFill>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endParaRPr lang="en-GB"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endParaRPr lang="en-GB" dirty="0">
              <a:solidFill>
                <a:schemeClr val="tx1"/>
              </a:solidFill>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endParaRPr lang="en-GB"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endParaRPr lang="en-GB" dirty="0">
              <a:solidFill>
                <a:schemeClr val="tx1"/>
              </a:solidFill>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endParaRPr lang="en-GB"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endParaRPr lang="en-GB" dirty="0">
              <a:solidFill>
                <a:schemeClr val="tx1"/>
              </a:solidFill>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endParaRPr lang="fr-CH" dirty="0">
              <a:solidFill>
                <a:schemeClr val="tx1"/>
              </a:solidFill>
              <a:latin typeface="Times New Roman" panose="02020603050405020304" pitchFamily="18" charset="0"/>
              <a:cs typeface="Times New Roman" panose="02020603050405020304" pitchFamily="18" charset="0"/>
            </a:endParaRPr>
          </a:p>
          <a:p>
            <a:endParaRPr lang="fr-CH" dirty="0"/>
          </a:p>
        </p:txBody>
      </p:sp>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95713" y="2412625"/>
            <a:ext cx="3929062" cy="2760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6376780" y="5173589"/>
            <a:ext cx="2771800" cy="307777"/>
          </a:xfrm>
          <a:prstGeom prst="rect">
            <a:avLst/>
          </a:prstGeom>
        </p:spPr>
        <p:txBody>
          <a:bodyPr wrap="square">
            <a:spAutoFit/>
          </a:bodyPr>
          <a:lstStyle/>
          <a:p>
            <a:pPr lvl="1"/>
            <a:r>
              <a:rPr lang="en-GB" sz="1400" i="1" dirty="0">
                <a:solidFill>
                  <a:schemeClr val="tx2"/>
                </a:solidFill>
                <a:latin typeface="Times New Roman" panose="02020603050405020304" pitchFamily="18" charset="0"/>
                <a:cs typeface="Times New Roman" panose="02020603050405020304" pitchFamily="18" charset="0"/>
              </a:rPr>
              <a:t>Source: </a:t>
            </a:r>
            <a:r>
              <a:rPr lang="en-GB" sz="1400" i="1" dirty="0" err="1">
                <a:solidFill>
                  <a:schemeClr val="tx2"/>
                </a:solidFill>
                <a:latin typeface="Times New Roman" panose="02020603050405020304" pitchFamily="18" charset="0"/>
                <a:cs typeface="Times New Roman" panose="02020603050405020304" pitchFamily="18" charset="0"/>
              </a:rPr>
              <a:t>Cazes</a:t>
            </a:r>
            <a:r>
              <a:rPr lang="en-GB" sz="1400" i="1" dirty="0">
                <a:solidFill>
                  <a:schemeClr val="tx2"/>
                </a:solidFill>
                <a:latin typeface="Times New Roman" panose="02020603050405020304" pitchFamily="18" charset="0"/>
                <a:cs typeface="Times New Roman" panose="02020603050405020304" pitchFamily="18" charset="0"/>
              </a:rPr>
              <a:t> et al., 2012</a:t>
            </a:r>
          </a:p>
        </p:txBody>
      </p:sp>
      <p:sp>
        <p:nvSpPr>
          <p:cNvPr id="7" name="Title 1"/>
          <p:cNvSpPr txBox="1">
            <a:spLocks/>
          </p:cNvSpPr>
          <p:nvPr/>
        </p:nvSpPr>
        <p:spPr>
          <a:xfrm>
            <a:off x="505036" y="286919"/>
            <a:ext cx="8892480" cy="908720"/>
          </a:xfrm>
          <a:prstGeom prst="rect">
            <a:avLst/>
          </a:prstGeom>
        </p:spPr>
        <p:txBody>
          <a:bodyPr vert="horz" anchor="b">
            <a:normAutofit/>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n-GB" sz="2400" b="1" dirty="0">
                <a:solidFill>
                  <a:srgbClr val="002060"/>
                </a:solidFill>
                <a:latin typeface="Times New Roman" pitchFamily="18" charset="0"/>
                <a:ea typeface="+mn-ea"/>
                <a:cs typeface="Times New Roman" pitchFamily="18" charset="0"/>
              </a:rPr>
              <a:t>EPL: Some of the most recent “consensus” views on </a:t>
            </a:r>
          </a:p>
          <a:p>
            <a:r>
              <a:rPr lang="en-GB" sz="2400" b="1" dirty="0">
                <a:solidFill>
                  <a:srgbClr val="002060"/>
                </a:solidFill>
                <a:latin typeface="Times New Roman" pitchFamily="18" charset="0"/>
                <a:ea typeface="+mn-ea"/>
                <a:cs typeface="Times New Roman" pitchFamily="18" charset="0"/>
              </a:rPr>
              <a:t>income and productivity effects</a:t>
            </a:r>
            <a:endParaRPr lang="fr-CH" sz="2400" b="1" dirty="0">
              <a:solidFill>
                <a:srgbClr val="002060"/>
              </a:solidFill>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26853524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261</TotalTime>
  <Words>1818</Words>
  <Application>Microsoft Office PowerPoint</Application>
  <PresentationFormat>Widescreen</PresentationFormat>
  <Paragraphs>391</Paragraphs>
  <Slides>32</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Calibri</vt:lpstr>
      <vt:lpstr>Times New Roman</vt:lpstr>
      <vt:lpstr>Trebuchet MS</vt:lpstr>
      <vt:lpstr>Wingdings</vt:lpstr>
      <vt:lpstr>Wingdings 3</vt:lpstr>
      <vt:lpstr>Facet</vt:lpstr>
      <vt:lpstr>Measuring Employment Protection:  The State of the Art</vt:lpstr>
      <vt:lpstr>Introduction</vt:lpstr>
      <vt:lpstr>Outline</vt:lpstr>
      <vt:lpstr>1. What is meant by labour market institutions? </vt:lpstr>
      <vt:lpstr>1. What is meant by labour market institutions? </vt:lpstr>
      <vt:lpstr>1. What is meant by labour market institutions? </vt:lpstr>
      <vt:lpstr>Expected impacts? Example of EPL</vt:lpstr>
      <vt:lpstr>EPL: Some of the most recent “consensus”  views on employment effects</vt:lpstr>
      <vt:lpstr>PowerPoint Presentation</vt:lpstr>
      <vt:lpstr>Despite certain consensus on the role of institutions, controversies remain </vt:lpstr>
      <vt:lpstr>2. Measuring LMI, and EPL in particular</vt:lpstr>
      <vt:lpstr>2. Measuring LMI, and EPL in particular</vt:lpstr>
      <vt:lpstr>PowerPoint Presentation</vt:lpstr>
      <vt:lpstr>2. Measuring LMI, and EPL in particular</vt:lpstr>
      <vt:lpstr>2.1 Common Challenges</vt:lpstr>
      <vt:lpstr>ILO EPLex contribution EPLex indicators in the Area of  Terminating Regular Contracts (Individual Dismissals)</vt:lpstr>
      <vt:lpstr>3. What is Missing from the Debate?  - 1</vt:lpstr>
      <vt:lpstr>3. What is Missing from the Debate?     -2</vt:lpstr>
      <vt:lpstr>Example of Minimum Wage coverage</vt:lpstr>
      <vt:lpstr>Estimated rate of compliance with minimum wage legislation in selected developing economies</vt:lpstr>
      <vt:lpstr>Example of Collective Bargaining Coverage</vt:lpstr>
      <vt:lpstr>What about EPL?</vt:lpstr>
      <vt:lpstr>PowerPoint Presentation</vt:lpstr>
      <vt:lpstr>PowerPoint Presentation</vt:lpstr>
      <vt:lpstr>4. Experiments with EPL reforms</vt:lpstr>
      <vt:lpstr>4. Experiments with EPL reforms -                 consequences</vt:lpstr>
      <vt:lpstr>Temporary workers, as a percentage of wage employees,  selected countries, 2000-14 </vt:lpstr>
      <vt:lpstr>PowerPoint Presentation</vt:lpstr>
      <vt:lpstr>Instead of a Conclusion   - 1</vt:lpstr>
      <vt:lpstr>Instead of a Conclusion   - 2</vt:lpstr>
      <vt:lpstr>     Thank you!</vt:lpstr>
      <vt:lpstr>References:</vt:lpstr>
    </vt:vector>
  </TitlesOfParts>
  <Company>ILO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Aleksynska, Mariya</dc:creator>
  <cp:lastModifiedBy>Aleksynska, Mariya</cp:lastModifiedBy>
  <cp:revision>28</cp:revision>
  <dcterms:created xsi:type="dcterms:W3CDTF">2016-10-21T15:15:39Z</dcterms:created>
  <dcterms:modified xsi:type="dcterms:W3CDTF">2016-10-24T13:50:34Z</dcterms:modified>
</cp:coreProperties>
</file>