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50" r:id="rId2"/>
    <p:sldMasterId id="2147483654" r:id="rId3"/>
    <p:sldMasterId id="2147483689" r:id="rId4"/>
  </p:sldMasterIdLst>
  <p:notesMasterIdLst>
    <p:notesMasterId r:id="rId27"/>
  </p:notesMasterIdLst>
  <p:handoutMasterIdLst>
    <p:handoutMasterId r:id="rId28"/>
  </p:handoutMasterIdLst>
  <p:sldIdLst>
    <p:sldId id="271" r:id="rId5"/>
    <p:sldId id="507" r:id="rId6"/>
    <p:sldId id="506" r:id="rId7"/>
    <p:sldId id="493" r:id="rId8"/>
    <p:sldId id="494" r:id="rId9"/>
    <p:sldId id="495" r:id="rId10"/>
    <p:sldId id="510" r:id="rId11"/>
    <p:sldId id="498" r:id="rId12"/>
    <p:sldId id="517" r:id="rId13"/>
    <p:sldId id="512" r:id="rId14"/>
    <p:sldId id="516" r:id="rId15"/>
    <p:sldId id="518" r:id="rId16"/>
    <p:sldId id="499" r:id="rId17"/>
    <p:sldId id="500" r:id="rId18"/>
    <p:sldId id="501" r:id="rId19"/>
    <p:sldId id="502" r:id="rId20"/>
    <p:sldId id="505" r:id="rId21"/>
    <p:sldId id="504" r:id="rId22"/>
    <p:sldId id="513" r:id="rId23"/>
    <p:sldId id="514" r:id="rId24"/>
    <p:sldId id="519" r:id="rId25"/>
    <p:sldId id="274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65BA0"/>
    <a:srgbClr val="339966"/>
    <a:srgbClr val="FF0000"/>
    <a:srgbClr val="B2B2B2"/>
    <a:srgbClr val="DDDDDD"/>
    <a:srgbClr val="2956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27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.fs.iza.org\homes\iza10232\temporary%20employment%20sha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za2291\AppData\Local\Microsoft\Windows\Temporary%20Internet%20Files\Content.Outlook\9Z1USNP2\Soloselbstst&#228;ndige%20ohne%20Landwirte_Antei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za2291\AppData\Local\Temp\Chap2-1_Chart-25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a2291\AppData\Local\Temp\lmp_ind_exp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a2291\AppData\Local\Temp\lmp_ind_exp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za2291\AppData\Local\Temp\Chap1-2_Chart-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za-sv247\homes\iza2291\My%20Documents\ILO%20PAUL%20CARO\Copy%20of%20graph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za-sv247\homes\iza2291\My%20Documents\ILO%20PAUL%20CARO\Copy%20of%20graph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za-sv247\homes\iza2291\My%20Documents\ILO%20PAUL%20CARO\Copy%20of%20graph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za-sv247\homes\iza2291\My%20Documents\ILO%20PAUL%20CARO\Copy%20of%20graph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za-sv247\homes\iza2291\My%20Documents\ILO%20PAUL%20CARO\Copy%20of%20graph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za-sv247\homes\iza2291\My%20Documents\ILO%20PAUL%20CARO\Copy%20of%20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Sheet2!$A$4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6C5D8"/>
            </a:solidFill>
            <a:ln w="31750">
              <a:solidFill>
                <a:srgbClr val="76C5D8"/>
              </a:solidFill>
            </a:ln>
            <a:effectLst/>
          </c:spPr>
          <c:invertIfNegative val="0"/>
          <c:cat>
            <c:strRef>
              <c:f>Sheet2!$B$1:$AL$1</c:f>
              <c:strCache>
                <c:ptCount val="36"/>
                <c:pt idx="0">
                  <c:v>RO</c:v>
                </c:pt>
                <c:pt idx="1">
                  <c:v>LT</c:v>
                </c:pt>
                <c:pt idx="2">
                  <c:v>EE</c:v>
                </c:pt>
                <c:pt idx="3">
                  <c:v>LV</c:v>
                </c:pt>
                <c:pt idx="4">
                  <c:v>BG</c:v>
                </c:pt>
                <c:pt idx="5">
                  <c:v>UK</c:v>
                </c:pt>
                <c:pt idx="6">
                  <c:v>JPN</c:v>
                </c:pt>
                <c:pt idx="7">
                  <c:v>MT</c:v>
                </c:pt>
                <c:pt idx="8">
                  <c:v>NOR</c:v>
                </c:pt>
                <c:pt idx="9">
                  <c:v>DK</c:v>
                </c:pt>
                <c:pt idx="10">
                  <c:v>IE</c:v>
                </c:pt>
                <c:pt idx="11">
                  <c:v>RUS</c:v>
                </c:pt>
                <c:pt idx="12">
                  <c:v>BE</c:v>
                </c:pt>
                <c:pt idx="13">
                  <c:v>AT</c:v>
                </c:pt>
                <c:pt idx="14">
                  <c:v>LU</c:v>
                </c:pt>
                <c:pt idx="15">
                  <c:v>CZ</c:v>
                </c:pt>
                <c:pt idx="16">
                  <c:v>SV</c:v>
                </c:pt>
                <c:pt idx="17">
                  <c:v>HU</c:v>
                </c:pt>
                <c:pt idx="18">
                  <c:v>GR</c:v>
                </c:pt>
                <c:pt idx="19">
                  <c:v>MKD</c:v>
                </c:pt>
                <c:pt idx="20">
                  <c:v>ISL</c:v>
                </c:pt>
                <c:pt idx="21">
                  <c:v>GER</c:v>
                </c:pt>
                <c:pt idx="22">
                  <c:v>TUR</c:v>
                </c:pt>
                <c:pt idx="23">
                  <c:v>IT</c:v>
                </c:pt>
                <c:pt idx="24">
                  <c:v>EU28</c:v>
                </c:pt>
                <c:pt idx="25">
                  <c:v>FIN</c:v>
                </c:pt>
                <c:pt idx="26">
                  <c:v>FR</c:v>
                </c:pt>
                <c:pt idx="27">
                  <c:v>SWE</c:v>
                </c:pt>
                <c:pt idx="28">
                  <c:v>SV</c:v>
                </c:pt>
                <c:pt idx="29">
                  <c:v>CYP</c:v>
                </c:pt>
                <c:pt idx="30">
                  <c:v>NL</c:v>
                </c:pt>
                <c:pt idx="31">
                  <c:v>HRV</c:v>
                </c:pt>
                <c:pt idx="32">
                  <c:v>PT</c:v>
                </c:pt>
                <c:pt idx="33">
                  <c:v>KOR</c:v>
                </c:pt>
                <c:pt idx="34">
                  <c:v>ES</c:v>
                </c:pt>
                <c:pt idx="35">
                  <c:v>PO</c:v>
                </c:pt>
              </c:strCache>
            </c:strRef>
          </c:cat>
          <c:val>
            <c:numRef>
              <c:f>Sheet2!$B$4:$AL$4</c:f>
              <c:numCache>
                <c:formatCode>General</c:formatCode>
                <c:ptCount val="37"/>
                <c:pt idx="0">
                  <c:v>1.4</c:v>
                </c:pt>
                <c:pt idx="1">
                  <c:v>2.06</c:v>
                </c:pt>
                <c:pt idx="2">
                  <c:v>3.51</c:v>
                </c:pt>
                <c:pt idx="3">
                  <c:v>3.76</c:v>
                </c:pt>
                <c:pt idx="4">
                  <c:v>4.46</c:v>
                </c:pt>
                <c:pt idx="5">
                  <c:v>6.2</c:v>
                </c:pt>
                <c:pt idx="6">
                  <c:v>7.51</c:v>
                </c:pt>
                <c:pt idx="7">
                  <c:v>7.57</c:v>
                </c:pt>
                <c:pt idx="8">
                  <c:v>7.97</c:v>
                </c:pt>
                <c:pt idx="9">
                  <c:v>8.6300000000000008</c:v>
                </c:pt>
                <c:pt idx="10">
                  <c:v>8.68</c:v>
                </c:pt>
                <c:pt idx="11">
                  <c:v>9</c:v>
                </c:pt>
                <c:pt idx="12">
                  <c:v>9.02</c:v>
                </c:pt>
                <c:pt idx="13">
                  <c:v>9.07</c:v>
                </c:pt>
                <c:pt idx="14">
                  <c:v>10.210000000000001</c:v>
                </c:pt>
                <c:pt idx="15">
                  <c:v>10.51</c:v>
                </c:pt>
                <c:pt idx="16">
                  <c:v>10.61</c:v>
                </c:pt>
                <c:pt idx="17">
                  <c:v>11.36</c:v>
                </c:pt>
                <c:pt idx="18">
                  <c:v>11.95</c:v>
                </c:pt>
                <c:pt idx="19">
                  <c:v>12.61</c:v>
                </c:pt>
                <c:pt idx="20">
                  <c:v>12.84</c:v>
                </c:pt>
                <c:pt idx="21">
                  <c:v>13.07</c:v>
                </c:pt>
                <c:pt idx="22">
                  <c:v>13.22</c:v>
                </c:pt>
                <c:pt idx="23">
                  <c:v>14.03</c:v>
                </c:pt>
                <c:pt idx="24">
                  <c:v>14.23</c:v>
                </c:pt>
                <c:pt idx="25">
                  <c:v>15.44</c:v>
                </c:pt>
                <c:pt idx="26">
                  <c:v>16.739999999999998</c:v>
                </c:pt>
                <c:pt idx="27">
                  <c:v>17.170000000000002</c:v>
                </c:pt>
                <c:pt idx="28">
                  <c:v>17.96</c:v>
                </c:pt>
                <c:pt idx="29">
                  <c:v>18.399999999999999</c:v>
                </c:pt>
                <c:pt idx="30">
                  <c:v>20.239999999999998</c:v>
                </c:pt>
                <c:pt idx="31">
                  <c:v>20.39</c:v>
                </c:pt>
                <c:pt idx="32">
                  <c:v>21.97</c:v>
                </c:pt>
                <c:pt idx="33">
                  <c:v>22.28</c:v>
                </c:pt>
                <c:pt idx="34">
                  <c:v>25.14</c:v>
                </c:pt>
                <c:pt idx="35">
                  <c:v>27.98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49792"/>
        <c:axId val="218427600"/>
      </c:barChar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2008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accent1">
                  <a:lumMod val="75000"/>
                </a:schemeClr>
              </a:solidFill>
              <a:ln w="31750">
                <a:solidFill>
                  <a:srgbClr val="009900"/>
                </a:solidFill>
              </a:ln>
              <a:effectLst/>
            </c:spPr>
          </c:marker>
          <c:dPt>
            <c:idx val="31"/>
            <c:marker>
              <c:symbol val="triangle"/>
              <c:size val="5"/>
              <c:spPr>
                <a:solidFill>
                  <a:srgbClr val="00B050"/>
                </a:solidFill>
                <a:ln w="31750">
                  <a:solidFill>
                    <a:srgbClr val="009900"/>
                  </a:solidFill>
                </a:ln>
                <a:effectLst/>
              </c:spPr>
            </c:marker>
            <c:bubble3D val="0"/>
          </c:dPt>
          <c:cat>
            <c:strRef>
              <c:f>Sheet2!$B$1:$AL$1</c:f>
              <c:strCache>
                <c:ptCount val="36"/>
                <c:pt idx="0">
                  <c:v>RO</c:v>
                </c:pt>
                <c:pt idx="1">
                  <c:v>LT</c:v>
                </c:pt>
                <c:pt idx="2">
                  <c:v>EE</c:v>
                </c:pt>
                <c:pt idx="3">
                  <c:v>LV</c:v>
                </c:pt>
                <c:pt idx="4">
                  <c:v>BG</c:v>
                </c:pt>
                <c:pt idx="5">
                  <c:v>UK</c:v>
                </c:pt>
                <c:pt idx="6">
                  <c:v>JPN</c:v>
                </c:pt>
                <c:pt idx="7">
                  <c:v>MT</c:v>
                </c:pt>
                <c:pt idx="8">
                  <c:v>NOR</c:v>
                </c:pt>
                <c:pt idx="9">
                  <c:v>DK</c:v>
                </c:pt>
                <c:pt idx="10">
                  <c:v>IE</c:v>
                </c:pt>
                <c:pt idx="11">
                  <c:v>RUS</c:v>
                </c:pt>
                <c:pt idx="12">
                  <c:v>BE</c:v>
                </c:pt>
                <c:pt idx="13">
                  <c:v>AT</c:v>
                </c:pt>
                <c:pt idx="14">
                  <c:v>LU</c:v>
                </c:pt>
                <c:pt idx="15">
                  <c:v>CZ</c:v>
                </c:pt>
                <c:pt idx="16">
                  <c:v>SV</c:v>
                </c:pt>
                <c:pt idx="17">
                  <c:v>HU</c:v>
                </c:pt>
                <c:pt idx="18">
                  <c:v>GR</c:v>
                </c:pt>
                <c:pt idx="19">
                  <c:v>MKD</c:v>
                </c:pt>
                <c:pt idx="20">
                  <c:v>ISL</c:v>
                </c:pt>
                <c:pt idx="21">
                  <c:v>GER</c:v>
                </c:pt>
                <c:pt idx="22">
                  <c:v>TUR</c:v>
                </c:pt>
                <c:pt idx="23">
                  <c:v>IT</c:v>
                </c:pt>
                <c:pt idx="24">
                  <c:v>EU28</c:v>
                </c:pt>
                <c:pt idx="25">
                  <c:v>FIN</c:v>
                </c:pt>
                <c:pt idx="26">
                  <c:v>FR</c:v>
                </c:pt>
                <c:pt idx="27">
                  <c:v>SWE</c:v>
                </c:pt>
                <c:pt idx="28">
                  <c:v>SV</c:v>
                </c:pt>
                <c:pt idx="29">
                  <c:v>CYP</c:v>
                </c:pt>
                <c:pt idx="30">
                  <c:v>NL</c:v>
                </c:pt>
                <c:pt idx="31">
                  <c:v>HRV</c:v>
                </c:pt>
                <c:pt idx="32">
                  <c:v>PT</c:v>
                </c:pt>
                <c:pt idx="33">
                  <c:v>KOR</c:v>
                </c:pt>
                <c:pt idx="34">
                  <c:v>ES</c:v>
                </c:pt>
                <c:pt idx="35">
                  <c:v>PO</c:v>
                </c:pt>
              </c:strCache>
            </c:strRef>
          </c:cat>
          <c:val>
            <c:numRef>
              <c:f>Sheet2!$B$2:$AL$2</c:f>
              <c:numCache>
                <c:formatCode>General</c:formatCode>
                <c:ptCount val="37"/>
                <c:pt idx="0">
                  <c:v>1.26</c:v>
                </c:pt>
                <c:pt idx="1">
                  <c:v>2.37</c:v>
                </c:pt>
                <c:pt idx="2">
                  <c:v>2.37</c:v>
                </c:pt>
                <c:pt idx="3">
                  <c:v>3.41</c:v>
                </c:pt>
                <c:pt idx="4">
                  <c:v>5.05</c:v>
                </c:pt>
                <c:pt idx="5">
                  <c:v>5.41</c:v>
                </c:pt>
                <c:pt idx="6">
                  <c:v>13.62</c:v>
                </c:pt>
                <c:pt idx="7">
                  <c:v>4.28</c:v>
                </c:pt>
                <c:pt idx="8">
                  <c:v>9.0299999999999994</c:v>
                </c:pt>
                <c:pt idx="9">
                  <c:v>8.5299999999999994</c:v>
                </c:pt>
                <c:pt idx="10">
                  <c:v>8.61</c:v>
                </c:pt>
                <c:pt idx="11">
                  <c:v>13.89</c:v>
                </c:pt>
                <c:pt idx="12">
                  <c:v>8.27</c:v>
                </c:pt>
                <c:pt idx="13">
                  <c:v>8.91</c:v>
                </c:pt>
                <c:pt idx="14">
                  <c:v>6.22</c:v>
                </c:pt>
                <c:pt idx="15">
                  <c:v>8.0399999999999991</c:v>
                </c:pt>
                <c:pt idx="16">
                  <c:v>4.68</c:v>
                </c:pt>
                <c:pt idx="17">
                  <c:v>7.88</c:v>
                </c:pt>
                <c:pt idx="18">
                  <c:v>11.6</c:v>
                </c:pt>
                <c:pt idx="19">
                  <c:v>14.67</c:v>
                </c:pt>
                <c:pt idx="20">
                  <c:v>9.51</c:v>
                </c:pt>
                <c:pt idx="21">
                  <c:v>14.72</c:v>
                </c:pt>
                <c:pt idx="22">
                  <c:v>11.21</c:v>
                </c:pt>
                <c:pt idx="23">
                  <c:v>13.27</c:v>
                </c:pt>
                <c:pt idx="24">
                  <c:v>14.16</c:v>
                </c:pt>
                <c:pt idx="25">
                  <c:v>15.09</c:v>
                </c:pt>
                <c:pt idx="26">
                  <c:v>15.05</c:v>
                </c:pt>
                <c:pt idx="27">
                  <c:v>16.05</c:v>
                </c:pt>
                <c:pt idx="28">
                  <c:v>17.37</c:v>
                </c:pt>
                <c:pt idx="29">
                  <c:v>13.87</c:v>
                </c:pt>
                <c:pt idx="30">
                  <c:v>18.170000000000002</c:v>
                </c:pt>
                <c:pt idx="31">
                  <c:v>12.29</c:v>
                </c:pt>
                <c:pt idx="32">
                  <c:v>22.73</c:v>
                </c:pt>
                <c:pt idx="33">
                  <c:v>23.67</c:v>
                </c:pt>
                <c:pt idx="34">
                  <c:v>29.1</c:v>
                </c:pt>
                <c:pt idx="35">
                  <c:v>26.96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1750">
                <a:solidFill>
                  <a:schemeClr val="accent2"/>
                </a:solidFill>
              </a:ln>
              <a:effectLst/>
            </c:spPr>
          </c:marker>
          <c:cat>
            <c:strRef>
              <c:f>Sheet2!$B$1:$AL$1</c:f>
              <c:strCache>
                <c:ptCount val="36"/>
                <c:pt idx="0">
                  <c:v>RO</c:v>
                </c:pt>
                <c:pt idx="1">
                  <c:v>LT</c:v>
                </c:pt>
                <c:pt idx="2">
                  <c:v>EE</c:v>
                </c:pt>
                <c:pt idx="3">
                  <c:v>LV</c:v>
                </c:pt>
                <c:pt idx="4">
                  <c:v>BG</c:v>
                </c:pt>
                <c:pt idx="5">
                  <c:v>UK</c:v>
                </c:pt>
                <c:pt idx="6">
                  <c:v>JPN</c:v>
                </c:pt>
                <c:pt idx="7">
                  <c:v>MT</c:v>
                </c:pt>
                <c:pt idx="8">
                  <c:v>NOR</c:v>
                </c:pt>
                <c:pt idx="9">
                  <c:v>DK</c:v>
                </c:pt>
                <c:pt idx="10">
                  <c:v>IE</c:v>
                </c:pt>
                <c:pt idx="11">
                  <c:v>RUS</c:v>
                </c:pt>
                <c:pt idx="12">
                  <c:v>BE</c:v>
                </c:pt>
                <c:pt idx="13">
                  <c:v>AT</c:v>
                </c:pt>
                <c:pt idx="14">
                  <c:v>LU</c:v>
                </c:pt>
                <c:pt idx="15">
                  <c:v>CZ</c:v>
                </c:pt>
                <c:pt idx="16">
                  <c:v>SV</c:v>
                </c:pt>
                <c:pt idx="17">
                  <c:v>HU</c:v>
                </c:pt>
                <c:pt idx="18">
                  <c:v>GR</c:v>
                </c:pt>
                <c:pt idx="19">
                  <c:v>MKD</c:v>
                </c:pt>
                <c:pt idx="20">
                  <c:v>ISL</c:v>
                </c:pt>
                <c:pt idx="21">
                  <c:v>GER</c:v>
                </c:pt>
                <c:pt idx="22">
                  <c:v>TUR</c:v>
                </c:pt>
                <c:pt idx="23">
                  <c:v>IT</c:v>
                </c:pt>
                <c:pt idx="24">
                  <c:v>EU28</c:v>
                </c:pt>
                <c:pt idx="25">
                  <c:v>FIN</c:v>
                </c:pt>
                <c:pt idx="26">
                  <c:v>FR</c:v>
                </c:pt>
                <c:pt idx="27">
                  <c:v>SWE</c:v>
                </c:pt>
                <c:pt idx="28">
                  <c:v>SV</c:v>
                </c:pt>
                <c:pt idx="29">
                  <c:v>CYP</c:v>
                </c:pt>
                <c:pt idx="30">
                  <c:v>NL</c:v>
                </c:pt>
                <c:pt idx="31">
                  <c:v>HRV</c:v>
                </c:pt>
                <c:pt idx="32">
                  <c:v>PT</c:v>
                </c:pt>
                <c:pt idx="33">
                  <c:v>KOR</c:v>
                </c:pt>
                <c:pt idx="34">
                  <c:v>ES</c:v>
                </c:pt>
                <c:pt idx="35">
                  <c:v>PO</c:v>
                </c:pt>
              </c:strCache>
            </c:strRef>
          </c:cat>
          <c:val>
            <c:numRef>
              <c:f>Sheet2!$B$3:$AL$3</c:f>
              <c:numCache>
                <c:formatCode>General</c:formatCode>
                <c:ptCount val="37"/>
                <c:pt idx="0">
                  <c:v>1.49</c:v>
                </c:pt>
                <c:pt idx="1">
                  <c:v>2.76</c:v>
                </c:pt>
                <c:pt idx="2">
                  <c:v>3.2</c:v>
                </c:pt>
                <c:pt idx="3">
                  <c:v>3.29</c:v>
                </c:pt>
                <c:pt idx="4">
                  <c:v>5.32</c:v>
                </c:pt>
                <c:pt idx="5">
                  <c:v>6.43</c:v>
                </c:pt>
                <c:pt idx="6">
                  <c:v>7.63</c:v>
                </c:pt>
                <c:pt idx="7">
                  <c:v>7.82</c:v>
                </c:pt>
                <c:pt idx="8">
                  <c:v>7.83</c:v>
                </c:pt>
                <c:pt idx="9">
                  <c:v>8.5</c:v>
                </c:pt>
                <c:pt idx="10">
                  <c:v>9.31</c:v>
                </c:pt>
                <c:pt idx="11">
                  <c:v>8.94</c:v>
                </c:pt>
                <c:pt idx="12">
                  <c:v>8.66</c:v>
                </c:pt>
                <c:pt idx="13">
                  <c:v>9.14</c:v>
                </c:pt>
                <c:pt idx="14">
                  <c:v>8.17</c:v>
                </c:pt>
                <c:pt idx="15">
                  <c:v>10.210000000000001</c:v>
                </c:pt>
                <c:pt idx="16">
                  <c:v>8.8800000000000008</c:v>
                </c:pt>
                <c:pt idx="17">
                  <c:v>10.8</c:v>
                </c:pt>
                <c:pt idx="18">
                  <c:v>11.67</c:v>
                </c:pt>
                <c:pt idx="19">
                  <c:v>15.49</c:v>
                </c:pt>
                <c:pt idx="20">
                  <c:v>13.42</c:v>
                </c:pt>
                <c:pt idx="21">
                  <c:v>13.04</c:v>
                </c:pt>
                <c:pt idx="22">
                  <c:v>12.95</c:v>
                </c:pt>
                <c:pt idx="23">
                  <c:v>13.57</c:v>
                </c:pt>
                <c:pt idx="24">
                  <c:v>14.05</c:v>
                </c:pt>
                <c:pt idx="25">
                  <c:v>15.64</c:v>
                </c:pt>
                <c:pt idx="26">
                  <c:v>16.03</c:v>
                </c:pt>
                <c:pt idx="27">
                  <c:v>17.45</c:v>
                </c:pt>
                <c:pt idx="28">
                  <c:v>16.670000000000002</c:v>
                </c:pt>
                <c:pt idx="29">
                  <c:v>18.920000000000002</c:v>
                </c:pt>
                <c:pt idx="30">
                  <c:v>21.45</c:v>
                </c:pt>
                <c:pt idx="31">
                  <c:v>16.95</c:v>
                </c:pt>
                <c:pt idx="32">
                  <c:v>21.45</c:v>
                </c:pt>
                <c:pt idx="33">
                  <c:v>21.65</c:v>
                </c:pt>
                <c:pt idx="34">
                  <c:v>24</c:v>
                </c:pt>
                <c:pt idx="35">
                  <c:v>28.39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349792"/>
        <c:axId val="218427600"/>
      </c:lineChart>
      <c:catAx>
        <c:axId val="22034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427600"/>
        <c:crosses val="autoZero"/>
        <c:auto val="1"/>
        <c:lblAlgn val="ctr"/>
        <c:lblOffset val="100"/>
        <c:noMultiLvlLbl val="0"/>
      </c:catAx>
      <c:valAx>
        <c:axId val="21842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% of number of dependent employees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34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Sheet3!$A$2:$A$29</c:f>
              <c:strCache>
                <c:ptCount val="28"/>
                <c:pt idx="0">
                  <c:v>Croatia</c:v>
                </c:pt>
                <c:pt idx="1">
                  <c:v>Denmark</c:v>
                </c:pt>
                <c:pt idx="2">
                  <c:v>Hungary</c:v>
                </c:pt>
                <c:pt idx="3">
                  <c:v>Luxembourg</c:v>
                </c:pt>
                <c:pt idx="4">
                  <c:v>Austria</c:v>
                </c:pt>
                <c:pt idx="5">
                  <c:v>Sweden</c:v>
                </c:pt>
                <c:pt idx="6">
                  <c:v>Germany</c:v>
                </c:pt>
                <c:pt idx="7">
                  <c:v>Estonia</c:v>
                </c:pt>
                <c:pt idx="8">
                  <c:v>Latvia</c:v>
                </c:pt>
                <c:pt idx="9">
                  <c:v>Lithuania</c:v>
                </c:pt>
                <c:pt idx="10">
                  <c:v>France</c:v>
                </c:pt>
                <c:pt idx="11">
                  <c:v>Bulgaria</c:v>
                </c:pt>
                <c:pt idx="12">
                  <c:v>Romania</c:v>
                </c:pt>
                <c:pt idx="13">
                  <c:v>Finland</c:v>
                </c:pt>
                <c:pt idx="14">
                  <c:v>Slovenia</c:v>
                </c:pt>
                <c:pt idx="15">
                  <c:v>Poland</c:v>
                </c:pt>
                <c:pt idx="16">
                  <c:v>Portugal</c:v>
                </c:pt>
                <c:pt idx="17">
                  <c:v>EU Average</c:v>
                </c:pt>
                <c:pt idx="18">
                  <c:v>Irland</c:v>
                </c:pt>
                <c:pt idx="19">
                  <c:v>Malta</c:v>
                </c:pt>
                <c:pt idx="20">
                  <c:v>Belgium</c:v>
                </c:pt>
                <c:pt idx="21">
                  <c:v>Cyprus</c:v>
                </c:pt>
                <c:pt idx="22">
                  <c:v>Spain</c:v>
                </c:pt>
                <c:pt idx="23">
                  <c:v>Netherlands</c:v>
                </c:pt>
                <c:pt idx="24">
                  <c:v>Great Britain</c:v>
                </c:pt>
                <c:pt idx="25">
                  <c:v>Slovakia</c:v>
                </c:pt>
                <c:pt idx="26">
                  <c:v>Czech Republic</c:v>
                </c:pt>
                <c:pt idx="27">
                  <c:v>Italy</c:v>
                </c:pt>
              </c:strCache>
            </c:strRef>
          </c:cat>
          <c:val>
            <c:numRef>
              <c:f>Sheet3!$B$2:$B$29</c:f>
              <c:numCache>
                <c:formatCode>0.00%</c:formatCode>
                <c:ptCount val="28"/>
                <c:pt idx="0">
                  <c:v>5.1917989417989398E-2</c:v>
                </c:pt>
                <c:pt idx="1">
                  <c:v>3.3813747228381402E-2</c:v>
                </c:pt>
                <c:pt idx="2">
                  <c:v>6.2052075277133301E-2</c:v>
                </c:pt>
                <c:pt idx="3">
                  <c:v>3.8341968911917101E-2</c:v>
                </c:pt>
                <c:pt idx="4">
                  <c:v>4.0204796550794897E-2</c:v>
                </c:pt>
                <c:pt idx="5">
                  <c:v>5.06216279615294E-2</c:v>
                </c:pt>
                <c:pt idx="6">
                  <c:v>5.5826475101129903E-2</c:v>
                </c:pt>
                <c:pt idx="7">
                  <c:v>3.8552188552188497E-2</c:v>
                </c:pt>
                <c:pt idx="8">
                  <c:v>3.0042462845010599E-2</c:v>
                </c:pt>
                <c:pt idx="9">
                  <c:v>4.4483734087694501E-2</c:v>
                </c:pt>
                <c:pt idx="10">
                  <c:v>3.7864350902585102E-2</c:v>
                </c:pt>
                <c:pt idx="11">
                  <c:v>4.7743467933491698E-2</c:v>
                </c:pt>
                <c:pt idx="12">
                  <c:v>5.5161253034331302E-2</c:v>
                </c:pt>
                <c:pt idx="13">
                  <c:v>5.4878048780487798E-2</c:v>
                </c:pt>
                <c:pt idx="14">
                  <c:v>3.7189189189189203E-2</c:v>
                </c:pt>
                <c:pt idx="15">
                  <c:v>5.8717652161341602E-2</c:v>
                </c:pt>
                <c:pt idx="16">
                  <c:v>9.1869574423036199E-2</c:v>
                </c:pt>
                <c:pt idx="17">
                  <c:v>6.9900000000000004E-2</c:v>
                </c:pt>
                <c:pt idx="18">
                  <c:v>9.7702349869451699E-2</c:v>
                </c:pt>
                <c:pt idx="19">
                  <c:v>8.4459459459459499E-2</c:v>
                </c:pt>
                <c:pt idx="20">
                  <c:v>7.6684924982138594E-2</c:v>
                </c:pt>
                <c:pt idx="21">
                  <c:v>0.110059171597633</c:v>
                </c:pt>
                <c:pt idx="22">
                  <c:v>9.51017411369834E-2</c:v>
                </c:pt>
                <c:pt idx="23">
                  <c:v>7.44914513914888E-2</c:v>
                </c:pt>
                <c:pt idx="24">
                  <c:v>8.8846672821532593E-2</c:v>
                </c:pt>
                <c:pt idx="25">
                  <c:v>8.9533303126415997E-2</c:v>
                </c:pt>
                <c:pt idx="26">
                  <c:v>0.109384288747346</c:v>
                </c:pt>
                <c:pt idx="27">
                  <c:v>0.15966001813236599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Sheet3!$A$2:$A$29</c:f>
              <c:strCache>
                <c:ptCount val="28"/>
                <c:pt idx="0">
                  <c:v>Croatia</c:v>
                </c:pt>
                <c:pt idx="1">
                  <c:v>Denmark</c:v>
                </c:pt>
                <c:pt idx="2">
                  <c:v>Hungary</c:v>
                </c:pt>
                <c:pt idx="3">
                  <c:v>Luxembourg</c:v>
                </c:pt>
                <c:pt idx="4">
                  <c:v>Austria</c:v>
                </c:pt>
                <c:pt idx="5">
                  <c:v>Sweden</c:v>
                </c:pt>
                <c:pt idx="6">
                  <c:v>Germany</c:v>
                </c:pt>
                <c:pt idx="7">
                  <c:v>Estonia</c:v>
                </c:pt>
                <c:pt idx="8">
                  <c:v>Latvia</c:v>
                </c:pt>
                <c:pt idx="9">
                  <c:v>Lithuania</c:v>
                </c:pt>
                <c:pt idx="10">
                  <c:v>France</c:v>
                </c:pt>
                <c:pt idx="11">
                  <c:v>Bulgaria</c:v>
                </c:pt>
                <c:pt idx="12">
                  <c:v>Romania</c:v>
                </c:pt>
                <c:pt idx="13">
                  <c:v>Finland</c:v>
                </c:pt>
                <c:pt idx="14">
                  <c:v>Slovenia</c:v>
                </c:pt>
                <c:pt idx="15">
                  <c:v>Poland</c:v>
                </c:pt>
                <c:pt idx="16">
                  <c:v>Portugal</c:v>
                </c:pt>
                <c:pt idx="17">
                  <c:v>EU Average</c:v>
                </c:pt>
                <c:pt idx="18">
                  <c:v>Irland</c:v>
                </c:pt>
                <c:pt idx="19">
                  <c:v>Malta</c:v>
                </c:pt>
                <c:pt idx="20">
                  <c:v>Belgium</c:v>
                </c:pt>
                <c:pt idx="21">
                  <c:v>Cyprus</c:v>
                </c:pt>
                <c:pt idx="22">
                  <c:v>Spain</c:v>
                </c:pt>
                <c:pt idx="23">
                  <c:v>Netherlands</c:v>
                </c:pt>
                <c:pt idx="24">
                  <c:v>Great Britain</c:v>
                </c:pt>
                <c:pt idx="25">
                  <c:v>Slovakia</c:v>
                </c:pt>
                <c:pt idx="26">
                  <c:v>Czech Republic</c:v>
                </c:pt>
                <c:pt idx="27">
                  <c:v>Italy</c:v>
                </c:pt>
              </c:strCache>
            </c:strRef>
          </c:cat>
          <c:val>
            <c:numRef>
              <c:f>Sheet3!$C$2:$C$29</c:f>
              <c:numCache>
                <c:formatCode>0.00%</c:formatCode>
                <c:ptCount val="28"/>
                <c:pt idx="0">
                  <c:v>3.6700767263427102E-2</c:v>
                </c:pt>
                <c:pt idx="1">
                  <c:v>4.0552651232262898E-2</c:v>
                </c:pt>
                <c:pt idx="2">
                  <c:v>4.3558429118773903E-2</c:v>
                </c:pt>
                <c:pt idx="3">
                  <c:v>4.7058823529411799E-2</c:v>
                </c:pt>
                <c:pt idx="4">
                  <c:v>4.7468043264503497E-2</c:v>
                </c:pt>
                <c:pt idx="5">
                  <c:v>4.9527896995708198E-2</c:v>
                </c:pt>
                <c:pt idx="6">
                  <c:v>4.9706452930365498E-2</c:v>
                </c:pt>
                <c:pt idx="7">
                  <c:v>5.00815660685155E-2</c:v>
                </c:pt>
                <c:pt idx="8">
                  <c:v>5.24193548387097E-2</c:v>
                </c:pt>
                <c:pt idx="9">
                  <c:v>5.2959262106072297E-2</c:v>
                </c:pt>
                <c:pt idx="10">
                  <c:v>5.5411289373553503E-2</c:v>
                </c:pt>
                <c:pt idx="11">
                  <c:v>5.6119704102219198E-2</c:v>
                </c:pt>
                <c:pt idx="12">
                  <c:v>6.19186399514269E-2</c:v>
                </c:pt>
                <c:pt idx="13">
                  <c:v>6.7060810810810806E-2</c:v>
                </c:pt>
                <c:pt idx="14">
                  <c:v>6.8403547671840398E-2</c:v>
                </c:pt>
                <c:pt idx="15">
                  <c:v>6.8526249209361206E-2</c:v>
                </c:pt>
                <c:pt idx="16">
                  <c:v>7.2035275005801799E-2</c:v>
                </c:pt>
                <c:pt idx="17">
                  <c:v>7.5700000000000003E-2</c:v>
                </c:pt>
                <c:pt idx="18">
                  <c:v>7.7145866245392297E-2</c:v>
                </c:pt>
                <c:pt idx="19">
                  <c:v>8.2967032967033005E-2</c:v>
                </c:pt>
                <c:pt idx="20">
                  <c:v>8.8108468548566396E-2</c:v>
                </c:pt>
                <c:pt idx="21">
                  <c:v>9.6033994334277603E-2</c:v>
                </c:pt>
                <c:pt idx="22">
                  <c:v>0.103742168538692</c:v>
                </c:pt>
                <c:pt idx="23">
                  <c:v>0.107911275415897</c:v>
                </c:pt>
                <c:pt idx="24">
                  <c:v>0.108433010357501</c:v>
                </c:pt>
                <c:pt idx="25">
                  <c:v>0.114760914760915</c:v>
                </c:pt>
                <c:pt idx="26">
                  <c:v>0.12411836238346199</c:v>
                </c:pt>
                <c:pt idx="27">
                  <c:v>0.146884813179812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597968"/>
        <c:axId val="221598360"/>
      </c:barChart>
      <c:catAx>
        <c:axId val="22159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598360"/>
        <c:crosses val="autoZero"/>
        <c:auto val="1"/>
        <c:lblAlgn val="ctr"/>
        <c:lblOffset val="100"/>
        <c:noMultiLvlLbl val="0"/>
      </c:catAx>
      <c:valAx>
        <c:axId val="22159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59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640411843540784E-2"/>
          <c:y val="2.9845483024299381E-2"/>
          <c:w val="0.88007269257301923"/>
          <c:h val="0.86976018118702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'[Chap2-1_Chart-25.xlsx]Chap2.1_Chart-25'!$D$4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cat>
            <c:strRef>
              <c:f>'[Chap2-1_Chart-25.xlsx]Chap2.1_Chart-25'!$B$5:$B$31</c:f>
              <c:strCache>
                <c:ptCount val="27"/>
                <c:pt idx="0">
                  <c:v>RO</c:v>
                </c:pt>
                <c:pt idx="1">
                  <c:v>PL</c:v>
                </c:pt>
                <c:pt idx="2">
                  <c:v>IT</c:v>
                </c:pt>
                <c:pt idx="3">
                  <c:v>SK</c:v>
                </c:pt>
                <c:pt idx="4">
                  <c:v>UK</c:v>
                </c:pt>
                <c:pt idx="5">
                  <c:v>MT</c:v>
                </c:pt>
                <c:pt idx="6">
                  <c:v>CY</c:v>
                </c:pt>
                <c:pt idx="7">
                  <c:v>BG</c:v>
                </c:pt>
                <c:pt idx="8">
                  <c:v>HR</c:v>
                </c:pt>
                <c:pt idx="9">
                  <c:v>SI</c:v>
                </c:pt>
                <c:pt idx="10">
                  <c:v>EL</c:v>
                </c:pt>
                <c:pt idx="11">
                  <c:v>SE</c:v>
                </c:pt>
                <c:pt idx="12">
                  <c:v>LV</c:v>
                </c:pt>
                <c:pt idx="13">
                  <c:v>LT</c:v>
                </c:pt>
                <c:pt idx="14">
                  <c:v>HU</c:v>
                </c:pt>
                <c:pt idx="15">
                  <c:v>EU-28</c:v>
                </c:pt>
                <c:pt idx="16">
                  <c:v>EE</c:v>
                </c:pt>
                <c:pt idx="17">
                  <c:v>PT</c:v>
                </c:pt>
                <c:pt idx="18">
                  <c:v>CZ</c:v>
                </c:pt>
                <c:pt idx="19">
                  <c:v>LU</c:v>
                </c:pt>
                <c:pt idx="20">
                  <c:v>ES</c:v>
                </c:pt>
                <c:pt idx="21">
                  <c:v>FR</c:v>
                </c:pt>
                <c:pt idx="22">
                  <c:v>DK</c:v>
                </c:pt>
                <c:pt idx="23">
                  <c:v>BE</c:v>
                </c:pt>
                <c:pt idx="24">
                  <c:v>AT</c:v>
                </c:pt>
                <c:pt idx="25">
                  <c:v>FI</c:v>
                </c:pt>
                <c:pt idx="26">
                  <c:v>DE</c:v>
                </c:pt>
              </c:strCache>
            </c:strRef>
          </c:cat>
          <c:val>
            <c:numRef>
              <c:f>'[Chap2-1_Chart-25.xlsx]Chap2.1_Chart-25'!$D$5:$D$31</c:f>
              <c:numCache>
                <c:formatCode>0.0</c:formatCode>
                <c:ptCount val="27"/>
                <c:pt idx="0">
                  <c:v>9.4713748728731879</c:v>
                </c:pt>
                <c:pt idx="1">
                  <c:v>14.913539271087503</c:v>
                </c:pt>
                <c:pt idx="2">
                  <c:v>16.05953281629909</c:v>
                </c:pt>
                <c:pt idx="3">
                  <c:v>17.84712472940279</c:v>
                </c:pt>
                <c:pt idx="4">
                  <c:v>19.036968276533685</c:v>
                </c:pt>
                <c:pt idx="5">
                  <c:v>19.614213197969537</c:v>
                </c:pt>
                <c:pt idx="6">
                  <c:v>19.621906314324022</c:v>
                </c:pt>
                <c:pt idx="7">
                  <c:v>23.583609544406141</c:v>
                </c:pt>
                <c:pt idx="8">
                  <c:v>24.971537360681538</c:v>
                </c:pt>
                <c:pt idx="9">
                  <c:v>25.449138101331219</c:v>
                </c:pt>
                <c:pt idx="10">
                  <c:v>27.017451143375904</c:v>
                </c:pt>
                <c:pt idx="11">
                  <c:v>28.281801111737316</c:v>
                </c:pt>
                <c:pt idx="12">
                  <c:v>29.521423585165447</c:v>
                </c:pt>
                <c:pt idx="13">
                  <c:v>31.534468771823754</c:v>
                </c:pt>
                <c:pt idx="14">
                  <c:v>35.606998581908236</c:v>
                </c:pt>
                <c:pt idx="15">
                  <c:v>37.134388935750657</c:v>
                </c:pt>
                <c:pt idx="16">
                  <c:v>37.592148065787697</c:v>
                </c:pt>
                <c:pt idx="17">
                  <c:v>37.623426702690537</c:v>
                </c:pt>
                <c:pt idx="18">
                  <c:v>37.907285171013285</c:v>
                </c:pt>
                <c:pt idx="19">
                  <c:v>38.47887929250016</c:v>
                </c:pt>
                <c:pt idx="20">
                  <c:v>38.812205731178253</c:v>
                </c:pt>
                <c:pt idx="21">
                  <c:v>54.249356048675956</c:v>
                </c:pt>
                <c:pt idx="22">
                  <c:v>54.348887541066716</c:v>
                </c:pt>
                <c:pt idx="23">
                  <c:v>59.068710141865786</c:v>
                </c:pt>
                <c:pt idx="24">
                  <c:v>60.495099247036954</c:v>
                </c:pt>
                <c:pt idx="25">
                  <c:v>68.914699846413271</c:v>
                </c:pt>
                <c:pt idx="26">
                  <c:v>83.726000869379689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599144"/>
        <c:axId val="221599536"/>
      </c:barChart>
      <c:lineChart>
        <c:grouping val="standard"/>
        <c:varyColors val="0"/>
        <c:ser>
          <c:idx val="0"/>
          <c:order val="0"/>
          <c:tx>
            <c:strRef>
              <c:f>'[Chap2-1_Chart-25.xlsx]Chap2.1_Chart-25'!$C$4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chemeClr val="accent4">
                  <a:lumMod val="65000"/>
                  <a:lumOff val="35000"/>
                </a:schemeClr>
              </a:solidFill>
            </c:spPr>
          </c:marker>
          <c:dPt>
            <c:idx val="14"/>
            <c:bubble3D val="0"/>
          </c:dPt>
          <c:dPt>
            <c:idx val="15"/>
            <c:bubble3D val="0"/>
          </c:dPt>
          <c:cat>
            <c:strRef>
              <c:f>'[Chap2-1_Chart-25.xlsx]Chap2.1_Chart-25'!$B$5:$B$31</c:f>
              <c:strCache>
                <c:ptCount val="27"/>
                <c:pt idx="0">
                  <c:v>RO</c:v>
                </c:pt>
                <c:pt idx="1">
                  <c:v>PL</c:v>
                </c:pt>
                <c:pt idx="2">
                  <c:v>IT</c:v>
                </c:pt>
                <c:pt idx="3">
                  <c:v>SK</c:v>
                </c:pt>
                <c:pt idx="4">
                  <c:v>UK</c:v>
                </c:pt>
                <c:pt idx="5">
                  <c:v>MT</c:v>
                </c:pt>
                <c:pt idx="6">
                  <c:v>CY</c:v>
                </c:pt>
                <c:pt idx="7">
                  <c:v>BG</c:v>
                </c:pt>
                <c:pt idx="8">
                  <c:v>HR</c:v>
                </c:pt>
                <c:pt idx="9">
                  <c:v>SI</c:v>
                </c:pt>
                <c:pt idx="10">
                  <c:v>EL</c:v>
                </c:pt>
                <c:pt idx="11">
                  <c:v>SE</c:v>
                </c:pt>
                <c:pt idx="12">
                  <c:v>LV</c:v>
                </c:pt>
                <c:pt idx="13">
                  <c:v>LT</c:v>
                </c:pt>
                <c:pt idx="14">
                  <c:v>HU</c:v>
                </c:pt>
                <c:pt idx="15">
                  <c:v>EU-28</c:v>
                </c:pt>
                <c:pt idx="16">
                  <c:v>EE</c:v>
                </c:pt>
                <c:pt idx="17">
                  <c:v>PT</c:v>
                </c:pt>
                <c:pt idx="18">
                  <c:v>CZ</c:v>
                </c:pt>
                <c:pt idx="19">
                  <c:v>LU</c:v>
                </c:pt>
                <c:pt idx="20">
                  <c:v>ES</c:v>
                </c:pt>
                <c:pt idx="21">
                  <c:v>FR</c:v>
                </c:pt>
                <c:pt idx="22">
                  <c:v>DK</c:v>
                </c:pt>
                <c:pt idx="23">
                  <c:v>BE</c:v>
                </c:pt>
                <c:pt idx="24">
                  <c:v>AT</c:v>
                </c:pt>
                <c:pt idx="25">
                  <c:v>FI</c:v>
                </c:pt>
                <c:pt idx="26">
                  <c:v>DE</c:v>
                </c:pt>
              </c:strCache>
            </c:strRef>
          </c:cat>
          <c:val>
            <c:numRef>
              <c:f>'[Chap2-1_Chart-25.xlsx]Chap2.1_Chart-25'!$C$5:$C$31</c:f>
              <c:numCache>
                <c:formatCode>0.0</c:formatCode>
                <c:ptCount val="27"/>
                <c:pt idx="0">
                  <c:v>18.701687503122443</c:v>
                </c:pt>
                <c:pt idx="1">
                  <c:v>15.953122305935169</c:v>
                </c:pt>
                <c:pt idx="2">
                  <c:v>9.0799761339364107</c:v>
                </c:pt>
                <c:pt idx="3">
                  <c:v>17.601125081211176</c:v>
                </c:pt>
                <c:pt idx="4">
                  <c:v>30.982544997577726</c:v>
                </c:pt>
                <c:pt idx="5">
                  <c:v>21.678321678321677</c:v>
                </c:pt>
                <c:pt idx="6">
                  <c:v>29.931478374766751</c:v>
                </c:pt>
                <c:pt idx="7">
                  <c:v>20.419929639544474</c:v>
                </c:pt>
                <c:pt idx="8">
                  <c:v>17.968821942351951</c:v>
                </c:pt>
                <c:pt idx="9">
                  <c:v>29.506555791854932</c:v>
                </c:pt>
                <c:pt idx="10">
                  <c:v>32.234833599436321</c:v>
                </c:pt>
                <c:pt idx="11">
                  <c:v>41.281238537616758</c:v>
                </c:pt>
                <c:pt idx="12">
                  <c:v>32.720807251539952</c:v>
                </c:pt>
                <c:pt idx="13">
                  <c:v>16.2</c:v>
                </c:pt>
                <c:pt idx="14">
                  <c:v>47.630886355432359</c:v>
                </c:pt>
                <c:pt idx="15">
                  <c:v>39.718831174011925</c:v>
                </c:pt>
                <c:pt idx="16">
                  <c:v>23.907640914181297</c:v>
                </c:pt>
                <c:pt idx="17">
                  <c:v>39.466514740489863</c:v>
                </c:pt>
                <c:pt idx="18">
                  <c:v>39.619428007723577</c:v>
                </c:pt>
                <c:pt idx="19">
                  <c:v>38.396647186838671</c:v>
                </c:pt>
                <c:pt idx="20">
                  <c:v>31.391260047183362</c:v>
                </c:pt>
                <c:pt idx="21">
                  <c:v>43.435669586674237</c:v>
                </c:pt>
                <c:pt idx="22">
                  <c:v>53.461350786943065</c:v>
                </c:pt>
                <c:pt idx="23">
                  <c:v>61.82965708956106</c:v>
                </c:pt>
                <c:pt idx="24">
                  <c:v>65.29425189889605</c:v>
                </c:pt>
                <c:pt idx="25">
                  <c:v>64.77178178876369</c:v>
                </c:pt>
                <c:pt idx="26">
                  <c:v>79.922778091459662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599144"/>
        <c:axId val="221599536"/>
      </c:lineChart>
      <c:catAx>
        <c:axId val="22159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1599536"/>
        <c:crosses val="autoZero"/>
        <c:auto val="1"/>
        <c:lblAlgn val="ctr"/>
        <c:lblOffset val="100"/>
        <c:noMultiLvlLbl val="0"/>
      </c:catAx>
      <c:valAx>
        <c:axId val="2215995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1599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[lmp_ind_exp.xls]Data!$N$48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[lmp_ind_exp.xls]Data!$M$49:$M$74</c:f>
              <c:strCache>
                <c:ptCount val="26"/>
                <c:pt idx="0">
                  <c:v>Austria</c:v>
                </c:pt>
                <c:pt idx="1">
                  <c:v>Finland</c:v>
                </c:pt>
                <c:pt idx="2">
                  <c:v>France</c:v>
                </c:pt>
                <c:pt idx="3">
                  <c:v>Denmark</c:v>
                </c:pt>
                <c:pt idx="4">
                  <c:v>Ireland</c:v>
                </c:pt>
                <c:pt idx="5">
                  <c:v>Germany</c:v>
                </c:pt>
                <c:pt idx="6">
                  <c:v>Belgium</c:v>
                </c:pt>
                <c:pt idx="7">
                  <c:v>Sweden</c:v>
                </c:pt>
                <c:pt idx="8">
                  <c:v>Portugal</c:v>
                </c:pt>
                <c:pt idx="9">
                  <c:v>Netherlands</c:v>
                </c:pt>
                <c:pt idx="10">
                  <c:v>Luxembourg</c:v>
                </c:pt>
                <c:pt idx="11">
                  <c:v>Italy</c:v>
                </c:pt>
                <c:pt idx="12">
                  <c:v>Estonia</c:v>
                </c:pt>
                <c:pt idx="13">
                  <c:v>Latvia</c:v>
                </c:pt>
                <c:pt idx="14">
                  <c:v>Spain</c:v>
                </c:pt>
                <c:pt idx="15">
                  <c:v>Greece</c:v>
                </c:pt>
                <c:pt idx="16">
                  <c:v>Slovenia</c:v>
                </c:pt>
                <c:pt idx="17">
                  <c:v>Croatia</c:v>
                </c:pt>
                <c:pt idx="18">
                  <c:v>Lithuania</c:v>
                </c:pt>
                <c:pt idx="19">
                  <c:v>Czech Republic</c:v>
                </c:pt>
                <c:pt idx="20">
                  <c:v>Malta</c:v>
                </c:pt>
                <c:pt idx="21">
                  <c:v>Poland</c:v>
                </c:pt>
                <c:pt idx="22">
                  <c:v>Bulgaria</c:v>
                </c:pt>
                <c:pt idx="23">
                  <c:v>Hungary</c:v>
                </c:pt>
                <c:pt idx="24">
                  <c:v>Romania</c:v>
                </c:pt>
                <c:pt idx="25">
                  <c:v>Slovakia</c:v>
                </c:pt>
              </c:strCache>
            </c:strRef>
          </c:cat>
          <c:val>
            <c:numRef>
              <c:f>[lmp_ind_exp.xls]Data!$N$49:$N$74</c:f>
              <c:numCache>
                <c:formatCode>#,##0.00</c:formatCode>
                <c:ptCount val="26"/>
                <c:pt idx="0">
                  <c:v>1604.71</c:v>
                </c:pt>
                <c:pt idx="1">
                  <c:v>1632.13</c:v>
                </c:pt>
                <c:pt idx="2">
                  <c:v>1638.63</c:v>
                </c:pt>
                <c:pt idx="3">
                  <c:v>2035.07</c:v>
                </c:pt>
                <c:pt idx="4">
                  <c:v>1871.44</c:v>
                </c:pt>
                <c:pt idx="5">
                  <c:v>1253.17</c:v>
                </c:pt>
                <c:pt idx="6">
                  <c:v>802.97</c:v>
                </c:pt>
                <c:pt idx="7">
                  <c:v>588.33000000000004</c:v>
                </c:pt>
                <c:pt idx="8">
                  <c:v>737.04</c:v>
                </c:pt>
                <c:pt idx="9">
                  <c:v>726.91</c:v>
                </c:pt>
                <c:pt idx="10">
                  <c:v>3158.03</c:v>
                </c:pt>
                <c:pt idx="11">
                  <c:v>522.38</c:v>
                </c:pt>
                <c:pt idx="12">
                  <c:v>64.8</c:v>
                </c:pt>
                <c:pt idx="13">
                  <c:v>74.459999999999994</c:v>
                </c:pt>
                <c:pt idx="14">
                  <c:v>489.56</c:v>
                </c:pt>
                <c:pt idx="15">
                  <c:v>268.35000000000002</c:v>
                </c:pt>
                <c:pt idx="16">
                  <c:v>130.35</c:v>
                </c:pt>
                <c:pt idx="17" formatCode="General">
                  <c:v>0</c:v>
                </c:pt>
                <c:pt idx="18">
                  <c:v>296.12</c:v>
                </c:pt>
                <c:pt idx="19">
                  <c:v>31.49</c:v>
                </c:pt>
                <c:pt idx="20">
                  <c:v>44.52</c:v>
                </c:pt>
                <c:pt idx="21">
                  <c:v>142.53</c:v>
                </c:pt>
                <c:pt idx="22">
                  <c:v>52.49</c:v>
                </c:pt>
                <c:pt idx="23">
                  <c:v>142.82</c:v>
                </c:pt>
                <c:pt idx="24">
                  <c:v>18.54</c:v>
                </c:pt>
                <c:pt idx="25">
                  <c:v>11.47</c:v>
                </c:pt>
              </c:numCache>
            </c:numRef>
          </c:val>
        </c:ser>
        <c:ser>
          <c:idx val="1"/>
          <c:order val="1"/>
          <c:tx>
            <c:strRef>
              <c:f>[lmp_ind_exp.xls]Data!$O$48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[lmp_ind_exp.xls]Data!$M$49:$M$74</c:f>
              <c:strCache>
                <c:ptCount val="26"/>
                <c:pt idx="0">
                  <c:v>Austria</c:v>
                </c:pt>
                <c:pt idx="1">
                  <c:v>Finland</c:v>
                </c:pt>
                <c:pt idx="2">
                  <c:v>France</c:v>
                </c:pt>
                <c:pt idx="3">
                  <c:v>Denmark</c:v>
                </c:pt>
                <c:pt idx="4">
                  <c:v>Ireland</c:v>
                </c:pt>
                <c:pt idx="5">
                  <c:v>Germany</c:v>
                </c:pt>
                <c:pt idx="6">
                  <c:v>Belgium</c:v>
                </c:pt>
                <c:pt idx="7">
                  <c:v>Sweden</c:v>
                </c:pt>
                <c:pt idx="8">
                  <c:v>Portugal</c:v>
                </c:pt>
                <c:pt idx="9">
                  <c:v>Netherlands</c:v>
                </c:pt>
                <c:pt idx="10">
                  <c:v>Luxembourg</c:v>
                </c:pt>
                <c:pt idx="11">
                  <c:v>Italy</c:v>
                </c:pt>
                <c:pt idx="12">
                  <c:v>Estonia</c:v>
                </c:pt>
                <c:pt idx="13">
                  <c:v>Latvia</c:v>
                </c:pt>
                <c:pt idx="14">
                  <c:v>Spain</c:v>
                </c:pt>
                <c:pt idx="15">
                  <c:v>Greece</c:v>
                </c:pt>
                <c:pt idx="16">
                  <c:v>Slovenia</c:v>
                </c:pt>
                <c:pt idx="17">
                  <c:v>Croatia</c:v>
                </c:pt>
                <c:pt idx="18">
                  <c:v>Lithuania</c:v>
                </c:pt>
                <c:pt idx="19">
                  <c:v>Czech Republic</c:v>
                </c:pt>
                <c:pt idx="20">
                  <c:v>Malta</c:v>
                </c:pt>
                <c:pt idx="21">
                  <c:v>Poland</c:v>
                </c:pt>
                <c:pt idx="22">
                  <c:v>Bulgaria</c:v>
                </c:pt>
                <c:pt idx="23">
                  <c:v>Hungary</c:v>
                </c:pt>
                <c:pt idx="24">
                  <c:v>Romania</c:v>
                </c:pt>
                <c:pt idx="25">
                  <c:v>Slovakia</c:v>
                </c:pt>
              </c:strCache>
            </c:strRef>
          </c:cat>
          <c:val>
            <c:numRef>
              <c:f>[lmp_ind_exp.xls]Data!$O$49:$O$74</c:f>
              <c:numCache>
                <c:formatCode>#,##0.00</c:formatCode>
                <c:ptCount val="26"/>
                <c:pt idx="0">
                  <c:v>2036.93</c:v>
                </c:pt>
                <c:pt idx="1">
                  <c:v>1918.75</c:v>
                </c:pt>
                <c:pt idx="2">
                  <c:v>1616.19</c:v>
                </c:pt>
                <c:pt idx="3">
                  <c:v>1590.58</c:v>
                </c:pt>
                <c:pt idx="4">
                  <c:v>1416.14</c:v>
                </c:pt>
                <c:pt idx="5">
                  <c:v>1380.02</c:v>
                </c:pt>
                <c:pt idx="6">
                  <c:v>754.79</c:v>
                </c:pt>
                <c:pt idx="7">
                  <c:v>620.85</c:v>
                </c:pt>
                <c:pt idx="8">
                  <c:v>523.66999999999996</c:v>
                </c:pt>
                <c:pt idx="9">
                  <c:v>417.21</c:v>
                </c:pt>
                <c:pt idx="10">
                  <c:v>402.34</c:v>
                </c:pt>
                <c:pt idx="11">
                  <c:v>329.25</c:v>
                </c:pt>
                <c:pt idx="12">
                  <c:v>269.60000000000002</c:v>
                </c:pt>
                <c:pt idx="13">
                  <c:v>177.98</c:v>
                </c:pt>
                <c:pt idx="14">
                  <c:v>170.78</c:v>
                </c:pt>
                <c:pt idx="15">
                  <c:v>151.85</c:v>
                </c:pt>
                <c:pt idx="16">
                  <c:v>128.79</c:v>
                </c:pt>
                <c:pt idx="17">
                  <c:v>121.7</c:v>
                </c:pt>
                <c:pt idx="18">
                  <c:v>107.67</c:v>
                </c:pt>
                <c:pt idx="19">
                  <c:v>71.209999999999994</c:v>
                </c:pt>
                <c:pt idx="20">
                  <c:v>48.02</c:v>
                </c:pt>
                <c:pt idx="21">
                  <c:v>28.7</c:v>
                </c:pt>
                <c:pt idx="22">
                  <c:v>13.41</c:v>
                </c:pt>
                <c:pt idx="23">
                  <c:v>4.95</c:v>
                </c:pt>
                <c:pt idx="24">
                  <c:v>3.12</c:v>
                </c:pt>
                <c:pt idx="25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600320"/>
        <c:axId val="221600712"/>
      </c:barChart>
      <c:catAx>
        <c:axId val="22160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221600712"/>
        <c:crosses val="autoZero"/>
        <c:auto val="1"/>
        <c:lblAlgn val="ctr"/>
        <c:lblOffset val="100"/>
        <c:noMultiLvlLbl val="0"/>
      </c:catAx>
      <c:valAx>
        <c:axId val="22160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22160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[lmp_ind_exp.xls]Data!$N$10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[lmp_ind_exp.xls]Data!$M$11:$M$36</c:f>
              <c:strCache>
                <c:ptCount val="26"/>
                <c:pt idx="0">
                  <c:v>Germany</c:v>
                </c:pt>
                <c:pt idx="1">
                  <c:v>Denmark</c:v>
                </c:pt>
                <c:pt idx="2">
                  <c:v>Netherlands</c:v>
                </c:pt>
                <c:pt idx="3">
                  <c:v>France</c:v>
                </c:pt>
                <c:pt idx="4">
                  <c:v>Sweden</c:v>
                </c:pt>
                <c:pt idx="5">
                  <c:v>Belgium</c:v>
                </c:pt>
                <c:pt idx="6">
                  <c:v>Austria</c:v>
                </c:pt>
                <c:pt idx="7">
                  <c:v>Czech Republic</c:v>
                </c:pt>
                <c:pt idx="8">
                  <c:v>Ireland</c:v>
                </c:pt>
                <c:pt idx="9">
                  <c:v>Finland</c:v>
                </c:pt>
                <c:pt idx="10">
                  <c:v>Luxembourg</c:v>
                </c:pt>
                <c:pt idx="11">
                  <c:v>Malta</c:v>
                </c:pt>
                <c:pt idx="12">
                  <c:v>Estonia</c:v>
                </c:pt>
                <c:pt idx="13">
                  <c:v>Slovenia</c:v>
                </c:pt>
                <c:pt idx="14">
                  <c:v>Hungary</c:v>
                </c:pt>
                <c:pt idx="15">
                  <c:v>Romania</c:v>
                </c:pt>
                <c:pt idx="16">
                  <c:v>Poland</c:v>
                </c:pt>
                <c:pt idx="17">
                  <c:v>Lithuania</c:v>
                </c:pt>
                <c:pt idx="18">
                  <c:v>Spain</c:v>
                </c:pt>
                <c:pt idx="19">
                  <c:v>Slovakia</c:v>
                </c:pt>
                <c:pt idx="20">
                  <c:v>Croatia</c:v>
                </c:pt>
                <c:pt idx="21">
                  <c:v>Italy</c:v>
                </c:pt>
                <c:pt idx="22">
                  <c:v>Latvia</c:v>
                </c:pt>
                <c:pt idx="23">
                  <c:v>Bulgaria</c:v>
                </c:pt>
                <c:pt idx="24">
                  <c:v>Portugal</c:v>
                </c:pt>
                <c:pt idx="25">
                  <c:v>Greece</c:v>
                </c:pt>
              </c:strCache>
            </c:strRef>
          </c:cat>
          <c:val>
            <c:numRef>
              <c:f>[lmp_ind_exp.xls]Data!$N$11:$N$36</c:f>
              <c:numCache>
                <c:formatCode>#,##0.00</c:formatCode>
                <c:ptCount val="26"/>
                <c:pt idx="0">
                  <c:v>1232.32</c:v>
                </c:pt>
                <c:pt idx="1">
                  <c:v>881.31</c:v>
                </c:pt>
                <c:pt idx="2">
                  <c:v>2511.98</c:v>
                </c:pt>
                <c:pt idx="3">
                  <c:v>1223.42</c:v>
                </c:pt>
                <c:pt idx="4">
                  <c:v>884.87</c:v>
                </c:pt>
                <c:pt idx="5">
                  <c:v>1115.2</c:v>
                </c:pt>
                <c:pt idx="6">
                  <c:v>725.43</c:v>
                </c:pt>
                <c:pt idx="7">
                  <c:v>551.23</c:v>
                </c:pt>
                <c:pt idx="8">
                  <c:v>1734.47</c:v>
                </c:pt>
                <c:pt idx="9">
                  <c:v>537.94000000000005</c:v>
                </c:pt>
                <c:pt idx="10">
                  <c:v>1388.85</c:v>
                </c:pt>
                <c:pt idx="11">
                  <c:v>326.88</c:v>
                </c:pt>
                <c:pt idx="12">
                  <c:v>85.83</c:v>
                </c:pt>
                <c:pt idx="13">
                  <c:v>333.94</c:v>
                </c:pt>
                <c:pt idx="14">
                  <c:v>204.92</c:v>
                </c:pt>
                <c:pt idx="15">
                  <c:v>67.209999999999994</c:v>
                </c:pt>
                <c:pt idx="16">
                  <c:v>134.88999999999999</c:v>
                </c:pt>
                <c:pt idx="17">
                  <c:v>282.69</c:v>
                </c:pt>
                <c:pt idx="18">
                  <c:v>319.82</c:v>
                </c:pt>
                <c:pt idx="19">
                  <c:v>245.78</c:v>
                </c:pt>
                <c:pt idx="20" formatCode="General">
                  <c:v>0</c:v>
                </c:pt>
                <c:pt idx="21">
                  <c:v>109.61</c:v>
                </c:pt>
                <c:pt idx="22">
                  <c:v>99.71</c:v>
                </c:pt>
                <c:pt idx="23">
                  <c:v>68.91</c:v>
                </c:pt>
                <c:pt idx="24">
                  <c:v>452.56</c:v>
                </c:pt>
                <c:pt idx="25">
                  <c:v>79.13</c:v>
                </c:pt>
              </c:numCache>
            </c:numRef>
          </c:val>
        </c:ser>
        <c:ser>
          <c:idx val="1"/>
          <c:order val="1"/>
          <c:tx>
            <c:strRef>
              <c:f>[lmp_ind_exp.xls]Data!$O$10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[lmp_ind_exp.xls]Data!$M$11:$M$36</c:f>
              <c:strCache>
                <c:ptCount val="26"/>
                <c:pt idx="0">
                  <c:v>Germany</c:v>
                </c:pt>
                <c:pt idx="1">
                  <c:v>Denmark</c:v>
                </c:pt>
                <c:pt idx="2">
                  <c:v>Netherlands</c:v>
                </c:pt>
                <c:pt idx="3">
                  <c:v>France</c:v>
                </c:pt>
                <c:pt idx="4">
                  <c:v>Sweden</c:v>
                </c:pt>
                <c:pt idx="5">
                  <c:v>Belgium</c:v>
                </c:pt>
                <c:pt idx="6">
                  <c:v>Austria</c:v>
                </c:pt>
                <c:pt idx="7">
                  <c:v>Czech Republic</c:v>
                </c:pt>
                <c:pt idx="8">
                  <c:v>Ireland</c:v>
                </c:pt>
                <c:pt idx="9">
                  <c:v>Finland</c:v>
                </c:pt>
                <c:pt idx="10">
                  <c:v>Luxembourg</c:v>
                </c:pt>
                <c:pt idx="11">
                  <c:v>Malta</c:v>
                </c:pt>
                <c:pt idx="12">
                  <c:v>Estonia</c:v>
                </c:pt>
                <c:pt idx="13">
                  <c:v>Slovenia</c:v>
                </c:pt>
                <c:pt idx="14">
                  <c:v>Hungary</c:v>
                </c:pt>
                <c:pt idx="15">
                  <c:v>Romania</c:v>
                </c:pt>
                <c:pt idx="16">
                  <c:v>Poland</c:v>
                </c:pt>
                <c:pt idx="17">
                  <c:v>Lithuania</c:v>
                </c:pt>
                <c:pt idx="18">
                  <c:v>Spain</c:v>
                </c:pt>
                <c:pt idx="19">
                  <c:v>Slovakia</c:v>
                </c:pt>
                <c:pt idx="20">
                  <c:v>Croatia</c:v>
                </c:pt>
                <c:pt idx="21">
                  <c:v>Italy</c:v>
                </c:pt>
                <c:pt idx="22">
                  <c:v>Latvia</c:v>
                </c:pt>
                <c:pt idx="23">
                  <c:v>Bulgaria</c:v>
                </c:pt>
                <c:pt idx="24">
                  <c:v>Portugal</c:v>
                </c:pt>
                <c:pt idx="25">
                  <c:v>Greece</c:v>
                </c:pt>
              </c:strCache>
            </c:strRef>
          </c:cat>
          <c:val>
            <c:numRef>
              <c:f>[lmp_ind_exp.xls]Data!$O$11:$O$36</c:f>
              <c:numCache>
                <c:formatCode>#,##0.00</c:formatCode>
                <c:ptCount val="26"/>
                <c:pt idx="0">
                  <c:v>2183.35</c:v>
                </c:pt>
                <c:pt idx="1">
                  <c:v>1940.85</c:v>
                </c:pt>
                <c:pt idx="2">
                  <c:v>1205.48</c:v>
                </c:pt>
                <c:pt idx="3">
                  <c:v>1147.77</c:v>
                </c:pt>
                <c:pt idx="4">
                  <c:v>1147.68</c:v>
                </c:pt>
                <c:pt idx="5">
                  <c:v>1029.3</c:v>
                </c:pt>
                <c:pt idx="6">
                  <c:v>754.78</c:v>
                </c:pt>
                <c:pt idx="7">
                  <c:v>461.86</c:v>
                </c:pt>
                <c:pt idx="8">
                  <c:v>414.28</c:v>
                </c:pt>
                <c:pt idx="9">
                  <c:v>412.78</c:v>
                </c:pt>
                <c:pt idx="10">
                  <c:v>409.71</c:v>
                </c:pt>
                <c:pt idx="11">
                  <c:v>324.10000000000002</c:v>
                </c:pt>
                <c:pt idx="12">
                  <c:v>255.45</c:v>
                </c:pt>
                <c:pt idx="13">
                  <c:v>235.85</c:v>
                </c:pt>
                <c:pt idx="14">
                  <c:v>176.13</c:v>
                </c:pt>
                <c:pt idx="15">
                  <c:v>162.62</c:v>
                </c:pt>
                <c:pt idx="16">
                  <c:v>154.47999999999999</c:v>
                </c:pt>
                <c:pt idx="17">
                  <c:v>143.91</c:v>
                </c:pt>
                <c:pt idx="18">
                  <c:v>114.7</c:v>
                </c:pt>
                <c:pt idx="19">
                  <c:v>113.4</c:v>
                </c:pt>
                <c:pt idx="20">
                  <c:v>70.84</c:v>
                </c:pt>
                <c:pt idx="21">
                  <c:v>64.319999999999993</c:v>
                </c:pt>
                <c:pt idx="22">
                  <c:v>46.38</c:v>
                </c:pt>
                <c:pt idx="23">
                  <c:v>41.44</c:v>
                </c:pt>
                <c:pt idx="24">
                  <c:v>34.270000000000003</c:v>
                </c:pt>
                <c:pt idx="25">
                  <c:v>16.920000000000002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017912"/>
        <c:axId val="323018304"/>
      </c:barChart>
      <c:catAx>
        <c:axId val="32301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323018304"/>
        <c:crosses val="autoZero"/>
        <c:auto val="1"/>
        <c:lblAlgn val="ctr"/>
        <c:lblOffset val="100"/>
        <c:noMultiLvlLbl val="0"/>
      </c:catAx>
      <c:valAx>
        <c:axId val="32301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32301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615479992827989"/>
          <c:y val="0.87110342054017453"/>
          <c:w val="0.21884439474012102"/>
          <c:h val="4.2875074083481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5322187690657E-2"/>
          <c:y val="3.3886862957376376E-2"/>
          <c:w val="0.85253018331773356"/>
          <c:h val="0.79573387885337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'[Chap1-2_Chart-3.xlsx]Chap1.2_Chart-3'!$B$4</c:f>
              <c:strCache>
                <c:ptCount val="1"/>
                <c:pt idx="0">
                  <c:v>2013*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'[Chap1-2_Chart-3.xlsx]Chap1.2_Chart-3'!$A$5:$A$34</c:f>
              <c:strCache>
                <c:ptCount val="30"/>
                <c:pt idx="0">
                  <c:v>FR</c:v>
                </c:pt>
                <c:pt idx="1">
                  <c:v>ES</c:v>
                </c:pt>
                <c:pt idx="2">
                  <c:v>NL</c:v>
                </c:pt>
                <c:pt idx="3">
                  <c:v>EL</c:v>
                </c:pt>
                <c:pt idx="4">
                  <c:v>PL</c:v>
                </c:pt>
                <c:pt idx="5">
                  <c:v>CY</c:v>
                </c:pt>
                <c:pt idx="6">
                  <c:v>EA18</c:v>
                </c:pt>
                <c:pt idx="7">
                  <c:v>IT</c:v>
                </c:pt>
                <c:pt idx="8">
                  <c:v>EU27</c:v>
                </c:pt>
                <c:pt idx="9">
                  <c:v>HR</c:v>
                </c:pt>
                <c:pt idx="10">
                  <c:v>PT</c:v>
                </c:pt>
                <c:pt idx="11">
                  <c:v>BG</c:v>
                </c:pt>
                <c:pt idx="12">
                  <c:v>MT</c:v>
                </c:pt>
                <c:pt idx="13">
                  <c:v>DE</c:v>
                </c:pt>
                <c:pt idx="14">
                  <c:v>DK</c:v>
                </c:pt>
                <c:pt idx="15">
                  <c:v>FI</c:v>
                </c:pt>
                <c:pt idx="16">
                  <c:v>CZ</c:v>
                </c:pt>
                <c:pt idx="17">
                  <c:v>BE</c:v>
                </c:pt>
                <c:pt idx="18">
                  <c:v>LU</c:v>
                </c:pt>
                <c:pt idx="19">
                  <c:v>SI</c:v>
                </c:pt>
                <c:pt idx="20">
                  <c:v>HU</c:v>
                </c:pt>
                <c:pt idx="21">
                  <c:v>SK</c:v>
                </c:pt>
                <c:pt idx="22">
                  <c:v>SE</c:v>
                </c:pt>
                <c:pt idx="23">
                  <c:v>AT</c:v>
                </c:pt>
                <c:pt idx="24">
                  <c:v>LV</c:v>
                </c:pt>
                <c:pt idx="25">
                  <c:v>LT</c:v>
                </c:pt>
                <c:pt idx="26">
                  <c:v>UK</c:v>
                </c:pt>
                <c:pt idx="27">
                  <c:v>EE</c:v>
                </c:pt>
                <c:pt idx="28">
                  <c:v>IE</c:v>
                </c:pt>
                <c:pt idx="29">
                  <c:v>RO</c:v>
                </c:pt>
              </c:strCache>
            </c:strRef>
          </c:cat>
          <c:val>
            <c:numRef>
              <c:f>'[Chap1-2_Chart-3.xlsx]Chap1.2_Chart-3'!$B$5:$B$34</c:f>
              <c:numCache>
                <c:formatCode>General</c:formatCode>
                <c:ptCount val="30"/>
                <c:pt idx="0">
                  <c:v>10</c:v>
                </c:pt>
                <c:pt idx="1">
                  <c:v>12</c:v>
                </c:pt>
                <c:pt idx="2">
                  <c:v>12.3</c:v>
                </c:pt>
                <c:pt idx="3">
                  <c:v>12.6</c:v>
                </c:pt>
                <c:pt idx="4">
                  <c:v>16.399999999999999</c:v>
                </c:pt>
                <c:pt idx="5">
                  <c:v>19.100000000000001</c:v>
                </c:pt>
                <c:pt idx="6">
                  <c:v>20.5</c:v>
                </c:pt>
                <c:pt idx="7">
                  <c:v>21.2</c:v>
                </c:pt>
                <c:pt idx="8">
                  <c:v>22.8</c:v>
                </c:pt>
                <c:pt idx="9">
                  <c:v>23.7</c:v>
                </c:pt>
                <c:pt idx="10">
                  <c:v>24</c:v>
                </c:pt>
                <c:pt idx="11">
                  <c:v>24.5</c:v>
                </c:pt>
                <c:pt idx="12">
                  <c:v>25.4</c:v>
                </c:pt>
                <c:pt idx="13">
                  <c:v>27.5</c:v>
                </c:pt>
                <c:pt idx="14">
                  <c:v>28</c:v>
                </c:pt>
                <c:pt idx="15">
                  <c:v>28</c:v>
                </c:pt>
                <c:pt idx="16">
                  <c:v>33.1</c:v>
                </c:pt>
                <c:pt idx="17">
                  <c:v>33.4</c:v>
                </c:pt>
                <c:pt idx="18">
                  <c:v>34.200000000000003</c:v>
                </c:pt>
                <c:pt idx="19">
                  <c:v>36.9</c:v>
                </c:pt>
                <c:pt idx="20">
                  <c:v>38.200000000000003</c:v>
                </c:pt>
                <c:pt idx="21">
                  <c:v>41</c:v>
                </c:pt>
                <c:pt idx="22">
                  <c:v>42.7</c:v>
                </c:pt>
                <c:pt idx="23">
                  <c:v>48.9</c:v>
                </c:pt>
                <c:pt idx="24">
                  <c:v>54.6</c:v>
                </c:pt>
                <c:pt idx="25">
                  <c:v>54.9</c:v>
                </c:pt>
                <c:pt idx="26">
                  <c:v>62.7</c:v>
                </c:pt>
                <c:pt idx="27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46128"/>
        <c:axId val="4494792"/>
      </c:barChart>
      <c:lineChart>
        <c:grouping val="standard"/>
        <c:varyColors val="0"/>
        <c:ser>
          <c:idx val="1"/>
          <c:order val="1"/>
          <c:tx>
            <c:strRef>
              <c:f>'[Chap1-2_Chart-3.xlsx]Chap1.2_Chart-3'!$C$4</c:f>
              <c:strCache>
                <c:ptCount val="1"/>
                <c:pt idx="0">
                  <c:v>2012*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strRef>
              <c:f>'[Chap1-2_Chart-3.xlsx]Chap1.2_Chart-3'!$A$5:$A$34</c:f>
              <c:strCache>
                <c:ptCount val="30"/>
                <c:pt idx="0">
                  <c:v>FR</c:v>
                </c:pt>
                <c:pt idx="1">
                  <c:v>ES</c:v>
                </c:pt>
                <c:pt idx="2">
                  <c:v>NL</c:v>
                </c:pt>
                <c:pt idx="3">
                  <c:v>EL</c:v>
                </c:pt>
                <c:pt idx="4">
                  <c:v>PL</c:v>
                </c:pt>
                <c:pt idx="5">
                  <c:v>CY</c:v>
                </c:pt>
                <c:pt idx="6">
                  <c:v>EA18</c:v>
                </c:pt>
                <c:pt idx="7">
                  <c:v>IT</c:v>
                </c:pt>
                <c:pt idx="8">
                  <c:v>EU27</c:v>
                </c:pt>
                <c:pt idx="9">
                  <c:v>HR</c:v>
                </c:pt>
                <c:pt idx="10">
                  <c:v>PT</c:v>
                </c:pt>
                <c:pt idx="11">
                  <c:v>BG</c:v>
                </c:pt>
                <c:pt idx="12">
                  <c:v>MT</c:v>
                </c:pt>
                <c:pt idx="13">
                  <c:v>DE</c:v>
                </c:pt>
                <c:pt idx="14">
                  <c:v>DK</c:v>
                </c:pt>
                <c:pt idx="15">
                  <c:v>FI</c:v>
                </c:pt>
                <c:pt idx="16">
                  <c:v>CZ</c:v>
                </c:pt>
                <c:pt idx="17">
                  <c:v>BE</c:v>
                </c:pt>
                <c:pt idx="18">
                  <c:v>LU</c:v>
                </c:pt>
                <c:pt idx="19">
                  <c:v>SI</c:v>
                </c:pt>
                <c:pt idx="20">
                  <c:v>HU</c:v>
                </c:pt>
                <c:pt idx="21">
                  <c:v>SK</c:v>
                </c:pt>
                <c:pt idx="22">
                  <c:v>SE</c:v>
                </c:pt>
                <c:pt idx="23">
                  <c:v>AT</c:v>
                </c:pt>
                <c:pt idx="24">
                  <c:v>LV</c:v>
                </c:pt>
                <c:pt idx="25">
                  <c:v>LT</c:v>
                </c:pt>
                <c:pt idx="26">
                  <c:v>UK</c:v>
                </c:pt>
                <c:pt idx="27">
                  <c:v>EE</c:v>
                </c:pt>
                <c:pt idx="28">
                  <c:v>IE</c:v>
                </c:pt>
                <c:pt idx="29">
                  <c:v>RO</c:v>
                </c:pt>
              </c:strCache>
            </c:strRef>
          </c:cat>
          <c:val>
            <c:numRef>
              <c:f>'[Chap1-2_Chart-3.xlsx]Chap1.2_Chart-3'!$C$5:$C$34</c:f>
              <c:numCache>
                <c:formatCode>General</c:formatCode>
                <c:ptCount val="30"/>
                <c:pt idx="0">
                  <c:v>10.9</c:v>
                </c:pt>
                <c:pt idx="1">
                  <c:v>14.4</c:v>
                </c:pt>
                <c:pt idx="2">
                  <c:v>16.5</c:v>
                </c:pt>
                <c:pt idx="3">
                  <c:v>17.399999999999999</c:v>
                </c:pt>
                <c:pt idx="4">
                  <c:v>20.399999999999999</c:v>
                </c:pt>
                <c:pt idx="5">
                  <c:v>24.3</c:v>
                </c:pt>
                <c:pt idx="6">
                  <c:v>22.3</c:v>
                </c:pt>
                <c:pt idx="7">
                  <c:v>17.5</c:v>
                </c:pt>
                <c:pt idx="8">
                  <c:v>24.3</c:v>
                </c:pt>
                <c:pt idx="9">
                  <c:v>39.200000000000003</c:v>
                </c:pt>
                <c:pt idx="10">
                  <c:v>26.3</c:v>
                </c:pt>
                <c:pt idx="11">
                  <c:v>40.9</c:v>
                </c:pt>
                <c:pt idx="12">
                  <c:v>2.2000000000000002</c:v>
                </c:pt>
                <c:pt idx="13">
                  <c:v>40.200000000000003</c:v>
                </c:pt>
                <c:pt idx="14">
                  <c:v>24</c:v>
                </c:pt>
                <c:pt idx="15">
                  <c:v>34.5</c:v>
                </c:pt>
                <c:pt idx="16">
                  <c:v>32.6</c:v>
                </c:pt>
                <c:pt idx="17">
                  <c:v>38.200000000000003</c:v>
                </c:pt>
                <c:pt idx="18">
                  <c:v>32.4</c:v>
                </c:pt>
                <c:pt idx="19">
                  <c:v>36.6</c:v>
                </c:pt>
                <c:pt idx="20">
                  <c:v>35.299999999999997</c:v>
                </c:pt>
                <c:pt idx="21">
                  <c:v>42</c:v>
                </c:pt>
                <c:pt idx="22">
                  <c:v>38.1</c:v>
                </c:pt>
                <c:pt idx="23">
                  <c:v>44.5</c:v>
                </c:pt>
                <c:pt idx="24">
                  <c:v>36.799999999999997</c:v>
                </c:pt>
                <c:pt idx="25">
                  <c:v>16.100000000000001</c:v>
                </c:pt>
                <c:pt idx="26">
                  <c:v>52.5</c:v>
                </c:pt>
                <c:pt idx="27">
                  <c:v>63.4</c:v>
                </c:pt>
                <c:pt idx="29">
                  <c:v>53.9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'[Chap1-2_Chart-3.xlsx]Chap1.2_Chart-3'!$D$4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'[Chap1-2_Chart-3.xlsx]Chap1.2_Chart-3'!$A$5:$A$34</c:f>
              <c:strCache>
                <c:ptCount val="30"/>
                <c:pt idx="0">
                  <c:v>FR</c:v>
                </c:pt>
                <c:pt idx="1">
                  <c:v>ES</c:v>
                </c:pt>
                <c:pt idx="2">
                  <c:v>NL</c:v>
                </c:pt>
                <c:pt idx="3">
                  <c:v>EL</c:v>
                </c:pt>
                <c:pt idx="4">
                  <c:v>PL</c:v>
                </c:pt>
                <c:pt idx="5">
                  <c:v>CY</c:v>
                </c:pt>
                <c:pt idx="6">
                  <c:v>EA18</c:v>
                </c:pt>
                <c:pt idx="7">
                  <c:v>IT</c:v>
                </c:pt>
                <c:pt idx="8">
                  <c:v>EU27</c:v>
                </c:pt>
                <c:pt idx="9">
                  <c:v>HR</c:v>
                </c:pt>
                <c:pt idx="10">
                  <c:v>PT</c:v>
                </c:pt>
                <c:pt idx="11">
                  <c:v>BG</c:v>
                </c:pt>
                <c:pt idx="12">
                  <c:v>MT</c:v>
                </c:pt>
                <c:pt idx="13">
                  <c:v>DE</c:v>
                </c:pt>
                <c:pt idx="14">
                  <c:v>DK</c:v>
                </c:pt>
                <c:pt idx="15">
                  <c:v>FI</c:v>
                </c:pt>
                <c:pt idx="16">
                  <c:v>CZ</c:v>
                </c:pt>
                <c:pt idx="17">
                  <c:v>BE</c:v>
                </c:pt>
                <c:pt idx="18">
                  <c:v>LU</c:v>
                </c:pt>
                <c:pt idx="19">
                  <c:v>SI</c:v>
                </c:pt>
                <c:pt idx="20">
                  <c:v>HU</c:v>
                </c:pt>
                <c:pt idx="21">
                  <c:v>SK</c:v>
                </c:pt>
                <c:pt idx="22">
                  <c:v>SE</c:v>
                </c:pt>
                <c:pt idx="23">
                  <c:v>AT</c:v>
                </c:pt>
                <c:pt idx="24">
                  <c:v>LV</c:v>
                </c:pt>
                <c:pt idx="25">
                  <c:v>LT</c:v>
                </c:pt>
                <c:pt idx="26">
                  <c:v>UK</c:v>
                </c:pt>
                <c:pt idx="27">
                  <c:v>EE</c:v>
                </c:pt>
                <c:pt idx="28">
                  <c:v>IE</c:v>
                </c:pt>
                <c:pt idx="29">
                  <c:v>RO</c:v>
                </c:pt>
              </c:strCache>
            </c:strRef>
          </c:cat>
          <c:val>
            <c:numRef>
              <c:f>'[Chap1-2_Chart-3.xlsx]Chap1.2_Chart-3'!$D$5:$D$34</c:f>
              <c:numCache>
                <c:formatCode>General</c:formatCode>
                <c:ptCount val="30"/>
                <c:pt idx="0">
                  <c:v>11.9</c:v>
                </c:pt>
                <c:pt idx="1">
                  <c:v>25.8</c:v>
                </c:pt>
                <c:pt idx="2">
                  <c:v>26.5</c:v>
                </c:pt>
                <c:pt idx="3">
                  <c:v>22.4</c:v>
                </c:pt>
                <c:pt idx="4">
                  <c:v>27.4</c:v>
                </c:pt>
                <c:pt idx="5">
                  <c:v>22.4</c:v>
                </c:pt>
                <c:pt idx="6">
                  <c:v>24.4</c:v>
                </c:pt>
                <c:pt idx="7">
                  <c:v>30.1</c:v>
                </c:pt>
                <c:pt idx="8">
                  <c:v>27.3</c:v>
                </c:pt>
                <c:pt idx="10">
                  <c:v>17.7</c:v>
                </c:pt>
                <c:pt idx="11">
                  <c:v>43.9</c:v>
                </c:pt>
                <c:pt idx="12">
                  <c:v>70.900000000000006</c:v>
                </c:pt>
                <c:pt idx="13">
                  <c:v>26.2</c:v>
                </c:pt>
                <c:pt idx="15">
                  <c:v>7.6</c:v>
                </c:pt>
                <c:pt idx="16">
                  <c:v>39.9</c:v>
                </c:pt>
                <c:pt idx="17">
                  <c:v>34.799999999999997</c:v>
                </c:pt>
                <c:pt idx="18">
                  <c:v>38.9</c:v>
                </c:pt>
                <c:pt idx="19">
                  <c:v>35.9</c:v>
                </c:pt>
                <c:pt idx="20">
                  <c:v>48.3</c:v>
                </c:pt>
                <c:pt idx="21">
                  <c:v>69.400000000000006</c:v>
                </c:pt>
                <c:pt idx="22">
                  <c:v>43</c:v>
                </c:pt>
                <c:pt idx="23">
                  <c:v>42.6</c:v>
                </c:pt>
                <c:pt idx="24">
                  <c:v>50.4</c:v>
                </c:pt>
                <c:pt idx="25">
                  <c:v>46.2</c:v>
                </c:pt>
                <c:pt idx="26">
                  <c:v>50.7</c:v>
                </c:pt>
                <c:pt idx="27">
                  <c:v>58</c:v>
                </c:pt>
                <c:pt idx="28">
                  <c:v>44.1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046128"/>
        <c:axId val="4494792"/>
      </c:lineChart>
      <c:catAx>
        <c:axId val="21804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+mj-lt"/>
              </a:defRPr>
            </a:pPr>
            <a:endParaRPr lang="ru-RU"/>
          </a:p>
        </c:txPr>
        <c:crossAx val="4494792"/>
        <c:crosses val="autoZero"/>
        <c:auto val="1"/>
        <c:lblAlgn val="ctr"/>
        <c:lblOffset val="100"/>
        <c:noMultiLvlLbl val="0"/>
      </c:catAx>
      <c:valAx>
        <c:axId val="4494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>
                    <a:latin typeface="+mj-lt"/>
                  </a:defRPr>
                </a:pPr>
                <a:r>
                  <a:rPr lang="en-GB" b="0">
                    <a:latin typeface="+mj-lt"/>
                  </a:rPr>
                  <a:t>%</a:t>
                </a:r>
                <a:r>
                  <a:rPr lang="en-GB" b="0" baseline="0">
                    <a:latin typeface="+mj-lt"/>
                  </a:rPr>
                  <a:t> of all temporary employees in the previous year</a:t>
                </a:r>
                <a:endParaRPr lang="en-GB" b="0">
                  <a:latin typeface="+mj-lt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+mj-lt"/>
              </a:defRPr>
            </a:pPr>
            <a:endParaRPr lang="ru-RU"/>
          </a:p>
        </c:txPr>
        <c:crossAx val="218046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Permanent 2013</c:v>
                </c:pt>
              </c:strCache>
            </c:strRef>
          </c:tx>
          <c:spPr>
            <a:solidFill>
              <a:schemeClr val="accent1"/>
            </a:solidFill>
            <a:ln w="15875">
              <a:solidFill>
                <a:schemeClr val="accent1"/>
              </a:solidFill>
            </a:ln>
            <a:effectLst/>
          </c:spPr>
          <c:invertIfNegative val="0"/>
          <c:cat>
            <c:strRef>
              <c:f>Sheet1!$B$2:$W$2</c:f>
              <c:strCache>
                <c:ptCount val="22"/>
                <c:pt idx="0">
                  <c:v>AT</c:v>
                </c:pt>
                <c:pt idx="1">
                  <c:v>BE</c:v>
                </c:pt>
                <c:pt idx="2">
                  <c:v>CZ</c:v>
                </c:pt>
                <c:pt idx="3">
                  <c:v>DK</c:v>
                </c:pt>
                <c:pt idx="4">
                  <c:v>EE</c:v>
                </c:pt>
                <c:pt idx="5">
                  <c:v>FI</c:v>
                </c:pt>
                <c:pt idx="6">
                  <c:v>FR</c:v>
                </c:pt>
                <c:pt idx="7">
                  <c:v>DE</c:v>
                </c:pt>
                <c:pt idx="8">
                  <c:v>GR</c:v>
                </c:pt>
                <c:pt idx="9">
                  <c:v>HU</c:v>
                </c:pt>
                <c:pt idx="10">
                  <c:v>IE</c:v>
                </c:pt>
                <c:pt idx="11">
                  <c:v>IT</c:v>
                </c:pt>
                <c:pt idx="12">
                  <c:v>LUX</c:v>
                </c:pt>
                <c:pt idx="13">
                  <c:v>NL</c:v>
                </c:pt>
                <c:pt idx="14">
                  <c:v>PL</c:v>
                </c:pt>
                <c:pt idx="15">
                  <c:v>PT</c:v>
                </c:pt>
                <c:pt idx="16">
                  <c:v>SK</c:v>
                </c:pt>
                <c:pt idx="17">
                  <c:v>SL</c:v>
                </c:pt>
                <c:pt idx="18">
                  <c:v>ES</c:v>
                </c:pt>
                <c:pt idx="19">
                  <c:v>SW</c:v>
                </c:pt>
                <c:pt idx="20">
                  <c:v>UK</c:v>
                </c:pt>
                <c:pt idx="21">
                  <c:v>RU</c:v>
                </c:pt>
              </c:strCache>
            </c:strRef>
          </c:cat>
          <c:val>
            <c:numRef>
              <c:f>Sheet1!$B$3:$W$3</c:f>
              <c:numCache>
                <c:formatCode>#,##0.00_ ;\-#,##0.00\ </c:formatCode>
                <c:ptCount val="22"/>
                <c:pt idx="0">
                  <c:v>2.3690476</c:v>
                </c:pt>
                <c:pt idx="1">
                  <c:v>1.8928571999999999</c:v>
                </c:pt>
                <c:pt idx="2">
                  <c:v>2.9246032</c:v>
                </c:pt>
                <c:pt idx="3">
                  <c:v>2.1984127</c:v>
                </c:pt>
                <c:pt idx="4">
                  <c:v>1.8095238</c:v>
                </c:pt>
                <c:pt idx="5">
                  <c:v>2.1666666999999999</c:v>
                </c:pt>
                <c:pt idx="6">
                  <c:v>2.3849206000000001</c:v>
                </c:pt>
                <c:pt idx="7">
                  <c:v>2.6785714999999999</c:v>
                </c:pt>
                <c:pt idx="8">
                  <c:v>2.1190476</c:v>
                </c:pt>
                <c:pt idx="9">
                  <c:v>1.5873016</c:v>
                </c:pt>
                <c:pt idx="10">
                  <c:v>1.3968254</c:v>
                </c:pt>
                <c:pt idx="11">
                  <c:v>2.6785714999999999</c:v>
                </c:pt>
                <c:pt idx="12">
                  <c:v>2.2460317999999999</c:v>
                </c:pt>
                <c:pt idx="13">
                  <c:v>2.8214285000000001</c:v>
                </c:pt>
                <c:pt idx="14">
                  <c:v>2.2301587999999999</c:v>
                </c:pt>
                <c:pt idx="15">
                  <c:v>3.1845238</c:v>
                </c:pt>
                <c:pt idx="16">
                  <c:v>1.8412698999999999</c:v>
                </c:pt>
                <c:pt idx="17">
                  <c:v>2.6031746999999998</c:v>
                </c:pt>
                <c:pt idx="18">
                  <c:v>2.0476190999999999</c:v>
                </c:pt>
                <c:pt idx="19">
                  <c:v>2.6071428999999999</c:v>
                </c:pt>
                <c:pt idx="20">
                  <c:v>1.0952381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Temporary 2013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5875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Sheet1!$B$2:$W$2</c:f>
              <c:strCache>
                <c:ptCount val="22"/>
                <c:pt idx="0">
                  <c:v>AT</c:v>
                </c:pt>
                <c:pt idx="1">
                  <c:v>BE</c:v>
                </c:pt>
                <c:pt idx="2">
                  <c:v>CZ</c:v>
                </c:pt>
                <c:pt idx="3">
                  <c:v>DK</c:v>
                </c:pt>
                <c:pt idx="4">
                  <c:v>EE</c:v>
                </c:pt>
                <c:pt idx="5">
                  <c:v>FI</c:v>
                </c:pt>
                <c:pt idx="6">
                  <c:v>FR</c:v>
                </c:pt>
                <c:pt idx="7">
                  <c:v>DE</c:v>
                </c:pt>
                <c:pt idx="8">
                  <c:v>GR</c:v>
                </c:pt>
                <c:pt idx="9">
                  <c:v>HU</c:v>
                </c:pt>
                <c:pt idx="10">
                  <c:v>IE</c:v>
                </c:pt>
                <c:pt idx="11">
                  <c:v>IT</c:v>
                </c:pt>
                <c:pt idx="12">
                  <c:v>LUX</c:v>
                </c:pt>
                <c:pt idx="13">
                  <c:v>NL</c:v>
                </c:pt>
                <c:pt idx="14">
                  <c:v>PL</c:v>
                </c:pt>
                <c:pt idx="15">
                  <c:v>PT</c:v>
                </c:pt>
                <c:pt idx="16">
                  <c:v>SK</c:v>
                </c:pt>
                <c:pt idx="17">
                  <c:v>SL</c:v>
                </c:pt>
                <c:pt idx="18">
                  <c:v>ES</c:v>
                </c:pt>
                <c:pt idx="19">
                  <c:v>SW</c:v>
                </c:pt>
                <c:pt idx="20">
                  <c:v>UK</c:v>
                </c:pt>
                <c:pt idx="21">
                  <c:v>RU</c:v>
                </c:pt>
              </c:strCache>
            </c:strRef>
          </c:cat>
          <c:val>
            <c:numRef>
              <c:f>Sheet1!$B$5:$W$5</c:f>
              <c:numCache>
                <c:formatCode>#,##0.00_ ;\-#,##0.00\ </c:formatCode>
                <c:ptCount val="22"/>
                <c:pt idx="0">
                  <c:v>1.3125</c:v>
                </c:pt>
                <c:pt idx="1">
                  <c:v>2.375</c:v>
                </c:pt>
                <c:pt idx="2">
                  <c:v>1.4375</c:v>
                </c:pt>
                <c:pt idx="3">
                  <c:v>1.375</c:v>
                </c:pt>
                <c:pt idx="4">
                  <c:v>3</c:v>
                </c:pt>
                <c:pt idx="5">
                  <c:v>1.5625</c:v>
                </c:pt>
                <c:pt idx="6">
                  <c:v>3.625</c:v>
                </c:pt>
                <c:pt idx="7">
                  <c:v>1.125</c:v>
                </c:pt>
                <c:pt idx="8">
                  <c:v>2.25</c:v>
                </c:pt>
                <c:pt idx="9">
                  <c:v>1.25</c:v>
                </c:pt>
                <c:pt idx="10">
                  <c:v>0.625</c:v>
                </c:pt>
                <c:pt idx="11">
                  <c:v>2</c:v>
                </c:pt>
                <c:pt idx="12">
                  <c:v>3.75</c:v>
                </c:pt>
                <c:pt idx="13">
                  <c:v>0.9375</c:v>
                </c:pt>
                <c:pt idx="14">
                  <c:v>1.75</c:v>
                </c:pt>
                <c:pt idx="15">
                  <c:v>1.8125</c:v>
                </c:pt>
                <c:pt idx="16">
                  <c:v>1.75</c:v>
                </c:pt>
                <c:pt idx="17">
                  <c:v>1.8125</c:v>
                </c:pt>
                <c:pt idx="18">
                  <c:v>2.5625</c:v>
                </c:pt>
                <c:pt idx="19">
                  <c:v>0.8125</c:v>
                </c:pt>
                <c:pt idx="20">
                  <c:v>0.375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21103000"/>
        <c:axId val="221103392"/>
      </c:barChart>
      <c:lineChart>
        <c:grouping val="standard"/>
        <c:varyColors val="0"/>
        <c:ser>
          <c:idx val="1"/>
          <c:order val="1"/>
          <c:tx>
            <c:strRef>
              <c:f>Sheet1!$A$4</c:f>
              <c:strCache>
                <c:ptCount val="1"/>
                <c:pt idx="0">
                  <c:v>Permanent 2008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cat>
            <c:strRef>
              <c:f>Sheet1!$B$2:$W$2</c:f>
              <c:strCache>
                <c:ptCount val="22"/>
                <c:pt idx="0">
                  <c:v>AT</c:v>
                </c:pt>
                <c:pt idx="1">
                  <c:v>BE</c:v>
                </c:pt>
                <c:pt idx="2">
                  <c:v>CZ</c:v>
                </c:pt>
                <c:pt idx="3">
                  <c:v>DK</c:v>
                </c:pt>
                <c:pt idx="4">
                  <c:v>EE</c:v>
                </c:pt>
                <c:pt idx="5">
                  <c:v>FI</c:v>
                </c:pt>
                <c:pt idx="6">
                  <c:v>FR</c:v>
                </c:pt>
                <c:pt idx="7">
                  <c:v>DE</c:v>
                </c:pt>
                <c:pt idx="8">
                  <c:v>GR</c:v>
                </c:pt>
                <c:pt idx="9">
                  <c:v>HU</c:v>
                </c:pt>
                <c:pt idx="10">
                  <c:v>IE</c:v>
                </c:pt>
                <c:pt idx="11">
                  <c:v>IT</c:v>
                </c:pt>
                <c:pt idx="12">
                  <c:v>LUX</c:v>
                </c:pt>
                <c:pt idx="13">
                  <c:v>NL</c:v>
                </c:pt>
                <c:pt idx="14">
                  <c:v>PL</c:v>
                </c:pt>
                <c:pt idx="15">
                  <c:v>PT</c:v>
                </c:pt>
                <c:pt idx="16">
                  <c:v>SK</c:v>
                </c:pt>
                <c:pt idx="17">
                  <c:v>SL</c:v>
                </c:pt>
                <c:pt idx="18">
                  <c:v>ES</c:v>
                </c:pt>
                <c:pt idx="19">
                  <c:v>SW</c:v>
                </c:pt>
                <c:pt idx="20">
                  <c:v>UK</c:v>
                </c:pt>
                <c:pt idx="21">
                  <c:v>RU</c:v>
                </c:pt>
              </c:strCache>
            </c:strRef>
          </c:cat>
          <c:val>
            <c:numRef>
              <c:f>Sheet1!$B$4:$W$4</c:f>
              <c:numCache>
                <c:formatCode>#,##0.00_ ;\-#,##0.00\ </c:formatCode>
                <c:ptCount val="22"/>
                <c:pt idx="0">
                  <c:v>2.3690476</c:v>
                </c:pt>
                <c:pt idx="1">
                  <c:v>1.8928571999999999</c:v>
                </c:pt>
                <c:pt idx="2">
                  <c:v>3.0515873</c:v>
                </c:pt>
                <c:pt idx="3">
                  <c:v>2.1349206000000001</c:v>
                </c:pt>
                <c:pt idx="4">
                  <c:v>2.7420635</c:v>
                </c:pt>
                <c:pt idx="5">
                  <c:v>2.1666666999999999</c:v>
                </c:pt>
                <c:pt idx="6">
                  <c:v>2.4682540999999998</c:v>
                </c:pt>
                <c:pt idx="7">
                  <c:v>2.6785714999999999</c:v>
                </c:pt>
                <c:pt idx="8">
                  <c:v>2.8015873</c:v>
                </c:pt>
                <c:pt idx="9">
                  <c:v>2.0039682000000001</c:v>
                </c:pt>
                <c:pt idx="10">
                  <c:v>1.2698413</c:v>
                </c:pt>
                <c:pt idx="11">
                  <c:v>2.7619047000000001</c:v>
                </c:pt>
                <c:pt idx="12">
                  <c:v>2.2460317999999999</c:v>
                </c:pt>
                <c:pt idx="13">
                  <c:v>2.8849206000000001</c:v>
                </c:pt>
                <c:pt idx="14">
                  <c:v>2.2301587999999999</c:v>
                </c:pt>
                <c:pt idx="15">
                  <c:v>4.4166664999999998</c:v>
                </c:pt>
                <c:pt idx="16">
                  <c:v>2.2222222999999999</c:v>
                </c:pt>
                <c:pt idx="17">
                  <c:v>2.6507936000000001</c:v>
                </c:pt>
                <c:pt idx="18">
                  <c:v>2.3571428999999999</c:v>
                </c:pt>
                <c:pt idx="19">
                  <c:v>2.6071428999999999</c:v>
                </c:pt>
                <c:pt idx="20">
                  <c:v>1.2619047000000001</c:v>
                </c:pt>
                <c:pt idx="21">
                  <c:v>3.0634920999999999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Temporary 2008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Sheet1!$B$2:$W$2</c:f>
              <c:strCache>
                <c:ptCount val="22"/>
                <c:pt idx="0">
                  <c:v>AT</c:v>
                </c:pt>
                <c:pt idx="1">
                  <c:v>BE</c:v>
                </c:pt>
                <c:pt idx="2">
                  <c:v>CZ</c:v>
                </c:pt>
                <c:pt idx="3">
                  <c:v>DK</c:v>
                </c:pt>
                <c:pt idx="4">
                  <c:v>EE</c:v>
                </c:pt>
                <c:pt idx="5">
                  <c:v>FI</c:v>
                </c:pt>
                <c:pt idx="6">
                  <c:v>FR</c:v>
                </c:pt>
                <c:pt idx="7">
                  <c:v>DE</c:v>
                </c:pt>
                <c:pt idx="8">
                  <c:v>GR</c:v>
                </c:pt>
                <c:pt idx="9">
                  <c:v>HU</c:v>
                </c:pt>
                <c:pt idx="10">
                  <c:v>IE</c:v>
                </c:pt>
                <c:pt idx="11">
                  <c:v>IT</c:v>
                </c:pt>
                <c:pt idx="12">
                  <c:v>LUX</c:v>
                </c:pt>
                <c:pt idx="13">
                  <c:v>NL</c:v>
                </c:pt>
                <c:pt idx="14">
                  <c:v>PL</c:v>
                </c:pt>
                <c:pt idx="15">
                  <c:v>PT</c:v>
                </c:pt>
                <c:pt idx="16">
                  <c:v>SK</c:v>
                </c:pt>
                <c:pt idx="17">
                  <c:v>SL</c:v>
                </c:pt>
                <c:pt idx="18">
                  <c:v>ES</c:v>
                </c:pt>
                <c:pt idx="19">
                  <c:v>SW</c:v>
                </c:pt>
                <c:pt idx="20">
                  <c:v>UK</c:v>
                </c:pt>
                <c:pt idx="21">
                  <c:v>RU</c:v>
                </c:pt>
              </c:strCache>
            </c:strRef>
          </c:cat>
          <c:val>
            <c:numRef>
              <c:f>Sheet1!$B$6:$W$6</c:f>
              <c:numCache>
                <c:formatCode>#,##0.00_ ;\-#,##0.00\ </c:formatCode>
                <c:ptCount val="22"/>
                <c:pt idx="0">
                  <c:v>1.3125</c:v>
                </c:pt>
                <c:pt idx="1">
                  <c:v>2.375</c:v>
                </c:pt>
                <c:pt idx="2">
                  <c:v>1.125</c:v>
                </c:pt>
                <c:pt idx="3">
                  <c:v>1.375</c:v>
                </c:pt>
                <c:pt idx="4">
                  <c:v>1.875</c:v>
                </c:pt>
                <c:pt idx="5">
                  <c:v>1.5625</c:v>
                </c:pt>
                <c:pt idx="6">
                  <c:v>3.625</c:v>
                </c:pt>
                <c:pt idx="7">
                  <c:v>1</c:v>
                </c:pt>
                <c:pt idx="8">
                  <c:v>2.75</c:v>
                </c:pt>
                <c:pt idx="9">
                  <c:v>1.125</c:v>
                </c:pt>
                <c:pt idx="10">
                  <c:v>0.625</c:v>
                </c:pt>
                <c:pt idx="11">
                  <c:v>2</c:v>
                </c:pt>
                <c:pt idx="12">
                  <c:v>3.75</c:v>
                </c:pt>
                <c:pt idx="13">
                  <c:v>0.9375</c:v>
                </c:pt>
                <c:pt idx="14">
                  <c:v>1.75</c:v>
                </c:pt>
                <c:pt idx="15">
                  <c:v>1.9375</c:v>
                </c:pt>
                <c:pt idx="16">
                  <c:v>1.625</c:v>
                </c:pt>
                <c:pt idx="17">
                  <c:v>1.8125</c:v>
                </c:pt>
                <c:pt idx="18">
                  <c:v>3</c:v>
                </c:pt>
                <c:pt idx="19">
                  <c:v>0.8125</c:v>
                </c:pt>
                <c:pt idx="20">
                  <c:v>0.375</c:v>
                </c:pt>
                <c:pt idx="21">
                  <c:v>1.125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103000"/>
        <c:axId val="221103392"/>
      </c:lineChart>
      <c:catAx>
        <c:axId val="22110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103392"/>
        <c:crosses val="autoZero"/>
        <c:auto val="1"/>
        <c:lblAlgn val="ctr"/>
        <c:lblOffset val="100"/>
        <c:noMultiLvlLbl val="0"/>
      </c:catAx>
      <c:valAx>
        <c:axId val="22110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;\-#,##0.0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10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Spain</a:t>
            </a: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tempshareY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Sheet1!$C$246:$C$257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Sheet1!$D$246:$D$257</c:f>
            </c:numRef>
          </c: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permshareY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Sheet1!$C$246:$C$257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Sheet1!$E$246:$E$257</c:f>
            </c:numRef>
          </c:val>
          <c:smooth val="0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Share of temporary employment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Sheet1!$C$246:$C$257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Sheet1!$F$246:$F$257</c:f>
              <c:numCache>
                <c:formatCode>General</c:formatCode>
                <c:ptCount val="12"/>
                <c:pt idx="0">
                  <c:v>90.138274431228638</c:v>
                </c:pt>
                <c:pt idx="1">
                  <c:v>90.055418014526367</c:v>
                </c:pt>
                <c:pt idx="2">
                  <c:v>84.624475240707397</c:v>
                </c:pt>
                <c:pt idx="3">
                  <c:v>80.783820152282715</c:v>
                </c:pt>
                <c:pt idx="4">
                  <c:v>80.154472589492798</c:v>
                </c:pt>
                <c:pt idx="5">
                  <c:v>81.340533494949341</c:v>
                </c:pt>
                <c:pt idx="6">
                  <c:v>82.772338390350342</c:v>
                </c:pt>
                <c:pt idx="7">
                  <c:v>82.894337177276611</c:v>
                </c:pt>
                <c:pt idx="8">
                  <c:v>85.601580142974854</c:v>
                </c:pt>
                <c:pt idx="9">
                  <c:v>84.487736225128174</c:v>
                </c:pt>
                <c:pt idx="10">
                  <c:v>86.766862869262695</c:v>
                </c:pt>
                <c:pt idx="11">
                  <c:v>85.186415910720825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Share of permanent employment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Sheet1!$C$246:$C$257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Sheet1!$G$246:$G$257</c:f>
              <c:numCache>
                <c:formatCode>General</c:formatCode>
                <c:ptCount val="12"/>
                <c:pt idx="0">
                  <c:v>9.8617233335971832</c:v>
                </c:pt>
                <c:pt idx="1">
                  <c:v>9.9445812404155731</c:v>
                </c:pt>
                <c:pt idx="2">
                  <c:v>15.375526249408722</c:v>
                </c:pt>
                <c:pt idx="3">
                  <c:v>19.216181337833405</c:v>
                </c:pt>
                <c:pt idx="4">
                  <c:v>19.845527410507202</c:v>
                </c:pt>
                <c:pt idx="5">
                  <c:v>18.65946501493454</c:v>
                </c:pt>
                <c:pt idx="6">
                  <c:v>17.227661609649658</c:v>
                </c:pt>
                <c:pt idx="7">
                  <c:v>17.105661332607269</c:v>
                </c:pt>
                <c:pt idx="8">
                  <c:v>14.398421347141266</c:v>
                </c:pt>
                <c:pt idx="9">
                  <c:v>15.512265264987946</c:v>
                </c:pt>
                <c:pt idx="10">
                  <c:v>13.233137130737305</c:v>
                </c:pt>
                <c:pt idx="11">
                  <c:v>14.813582599163055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104176"/>
        <c:axId val="221104568"/>
      </c:lineChart>
      <c:catAx>
        <c:axId val="221104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1104568"/>
        <c:crosses val="autoZero"/>
        <c:auto val="1"/>
        <c:lblAlgn val="ctr"/>
        <c:lblOffset val="100"/>
        <c:noMultiLvlLbl val="0"/>
      </c:catAx>
      <c:valAx>
        <c:axId val="221104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21104176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Italy</a:t>
            </a: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96054114994363E-2"/>
          <c:y val="0.27405155068249115"/>
          <c:w val="0.90078917700112737"/>
          <c:h val="0.68554772931517616"/>
        </c:manualLayout>
      </c:layout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tempshareY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Sheet1!$C$166:$C$177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Sheet1!$D$166:$D$177</c:f>
            </c:numRef>
          </c: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permshareY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Sheet1!$C$166:$C$177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Sheet1!$E$166:$E$177</c:f>
            </c:numRef>
          </c:val>
          <c:smooth val="0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Share of temporary employment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Sheet1!$C$166:$C$177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Sheet1!$F$166:$F$177</c:f>
              <c:numCache>
                <c:formatCode>General</c:formatCode>
                <c:ptCount val="12"/>
                <c:pt idx="0">
                  <c:v>54.549652338027954</c:v>
                </c:pt>
                <c:pt idx="1">
                  <c:v>50.278598070144653</c:v>
                </c:pt>
                <c:pt idx="2">
                  <c:v>54.973375797271729</c:v>
                </c:pt>
                <c:pt idx="3">
                  <c:v>56.32702112197876</c:v>
                </c:pt>
                <c:pt idx="4">
                  <c:v>56.476080417633057</c:v>
                </c:pt>
                <c:pt idx="5">
                  <c:v>58.106255531311035</c:v>
                </c:pt>
                <c:pt idx="6">
                  <c:v>62.332808971405029</c:v>
                </c:pt>
                <c:pt idx="7">
                  <c:v>62.86584734916687</c:v>
                </c:pt>
                <c:pt idx="8">
                  <c:v>64.309883117675781</c:v>
                </c:pt>
                <c:pt idx="9">
                  <c:v>65.707719326019287</c:v>
                </c:pt>
                <c:pt idx="10">
                  <c:v>66.749298572540283</c:v>
                </c:pt>
                <c:pt idx="11">
                  <c:v>67.985576391220093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Share of permanent employment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Sheet1!$C$166:$C$177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Sheet1!$G$166:$G$177</c:f>
              <c:numCache>
                <c:formatCode>General</c:formatCode>
                <c:ptCount val="12"/>
                <c:pt idx="0">
                  <c:v>45.450347661972046</c:v>
                </c:pt>
                <c:pt idx="1">
                  <c:v>49.721401929855347</c:v>
                </c:pt>
                <c:pt idx="2">
                  <c:v>45.026621222496033</c:v>
                </c:pt>
                <c:pt idx="3">
                  <c:v>43.67297887802124</c:v>
                </c:pt>
                <c:pt idx="4">
                  <c:v>43.523919582366943</c:v>
                </c:pt>
                <c:pt idx="5">
                  <c:v>41.893744468688965</c:v>
                </c:pt>
                <c:pt idx="6">
                  <c:v>37.667191028594971</c:v>
                </c:pt>
                <c:pt idx="7">
                  <c:v>37.13415265083313</c:v>
                </c:pt>
                <c:pt idx="8">
                  <c:v>35.690116882324219</c:v>
                </c:pt>
                <c:pt idx="9">
                  <c:v>34.292277693748474</c:v>
                </c:pt>
                <c:pt idx="10">
                  <c:v>33.250704407691956</c:v>
                </c:pt>
                <c:pt idx="11">
                  <c:v>32.014426589012146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105352"/>
        <c:axId val="221105744"/>
      </c:lineChart>
      <c:catAx>
        <c:axId val="221105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1105744"/>
        <c:crosses val="autoZero"/>
        <c:auto val="1"/>
        <c:lblAlgn val="ctr"/>
        <c:lblOffset val="100"/>
        <c:noMultiLvlLbl val="0"/>
      </c:catAx>
      <c:valAx>
        <c:axId val="22110574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21105352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Portugal</a:t>
            </a: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tempshareY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Sheet1!$C$198:$C$209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Sheet1!$D$198:$D$209</c:f>
            </c:numRef>
          </c: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permshareY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Sheet1!$C$198:$C$209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Sheet1!$E$198:$E$209</c:f>
            </c:numRef>
          </c:val>
          <c:smooth val="0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Share of temporary employment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Sheet1!$C$198:$C$209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Sheet1!$F$198:$F$209</c:f>
              <c:numCache>
                <c:formatCode>General</c:formatCode>
                <c:ptCount val="12"/>
                <c:pt idx="0">
                  <c:v>75.469726324081421</c:v>
                </c:pt>
                <c:pt idx="1">
                  <c:v>73.030585050582886</c:v>
                </c:pt>
                <c:pt idx="2">
                  <c:v>76.047378778457642</c:v>
                </c:pt>
                <c:pt idx="3">
                  <c:v>77.298915386199951</c:v>
                </c:pt>
                <c:pt idx="4">
                  <c:v>78.597939014434814</c:v>
                </c:pt>
                <c:pt idx="5">
                  <c:v>78.163546323776245</c:v>
                </c:pt>
                <c:pt idx="6">
                  <c:v>81.49229884147644</c:v>
                </c:pt>
                <c:pt idx="7">
                  <c:v>80.647706985473633</c:v>
                </c:pt>
                <c:pt idx="8">
                  <c:v>80.257308483123779</c:v>
                </c:pt>
                <c:pt idx="9">
                  <c:v>80.430734157562256</c:v>
                </c:pt>
                <c:pt idx="10">
                  <c:v>81.071430444717407</c:v>
                </c:pt>
                <c:pt idx="11">
                  <c:v>79.840797185897827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Share of permanent employment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Sheet1!$C$198:$C$209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Sheet1!$G$198:$G$209</c:f>
              <c:numCache>
                <c:formatCode>General</c:formatCode>
                <c:ptCount val="12"/>
                <c:pt idx="0">
                  <c:v>24.53027069568634</c:v>
                </c:pt>
                <c:pt idx="1">
                  <c:v>26.969414949417114</c:v>
                </c:pt>
                <c:pt idx="2">
                  <c:v>23.952621221542358</c:v>
                </c:pt>
                <c:pt idx="3">
                  <c:v>22.701083123683929</c:v>
                </c:pt>
                <c:pt idx="4">
                  <c:v>21.402062475681305</c:v>
                </c:pt>
                <c:pt idx="5">
                  <c:v>21.836455166339874</c:v>
                </c:pt>
                <c:pt idx="6">
                  <c:v>18.50770115852356</c:v>
                </c:pt>
                <c:pt idx="7">
                  <c:v>19.352290034294128</c:v>
                </c:pt>
                <c:pt idx="8">
                  <c:v>19.742690026760101</c:v>
                </c:pt>
                <c:pt idx="9">
                  <c:v>19.569262862205505</c:v>
                </c:pt>
                <c:pt idx="10">
                  <c:v>18.928571045398712</c:v>
                </c:pt>
                <c:pt idx="11">
                  <c:v>20.159204304218292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106528"/>
        <c:axId val="322378976"/>
      </c:lineChart>
      <c:catAx>
        <c:axId val="221106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2378976"/>
        <c:crosses val="autoZero"/>
        <c:auto val="1"/>
        <c:lblAlgn val="ctr"/>
        <c:lblOffset val="100"/>
        <c:noMultiLvlLbl val="0"/>
      </c:catAx>
      <c:valAx>
        <c:axId val="32237897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21106528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Ireland</a:t>
            </a: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tempshareYW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Sheet1!$C$150:$C$161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Sheet1!$H$150:$H$161</c:f>
            </c:numRef>
          </c:val>
          <c:smooth val="0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permshareYW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Sheet1!$C$150:$C$161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Sheet1!$I$150:$I$161</c:f>
            </c:numRef>
          </c:val>
          <c:smooth val="0"/>
        </c:ser>
        <c:ser>
          <c:idx val="2"/>
          <c:order val="2"/>
          <c:tx>
            <c:strRef>
              <c:f>Sheet1!$J$1</c:f>
              <c:strCache>
                <c:ptCount val="1"/>
                <c:pt idx="0">
                  <c:v>tempshareYW*100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Sheet1!$C$150:$C$161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Sheet1!$J$150:$J$161</c:f>
              <c:numCache>
                <c:formatCode>General</c:formatCode>
                <c:ptCount val="12"/>
                <c:pt idx="0">
                  <c:v>18.090516328811646</c:v>
                </c:pt>
                <c:pt idx="1">
                  <c:v>18.313972651958466</c:v>
                </c:pt>
                <c:pt idx="2">
                  <c:v>18.343456089496613</c:v>
                </c:pt>
                <c:pt idx="3">
                  <c:v>24.795874953269958</c:v>
                </c:pt>
                <c:pt idx="4">
                  <c:v>26.29065215587616</c:v>
                </c:pt>
                <c:pt idx="5">
                  <c:v>26.467892527580261</c:v>
                </c:pt>
                <c:pt idx="6">
                  <c:v>42.55751371383667</c:v>
                </c:pt>
                <c:pt idx="7">
                  <c:v>43.844839930534363</c:v>
                </c:pt>
                <c:pt idx="8">
                  <c:v>45.159858465194702</c:v>
                </c:pt>
                <c:pt idx="9">
                  <c:v>43.173158168792725</c:v>
                </c:pt>
                <c:pt idx="10">
                  <c:v>42.250135540962219</c:v>
                </c:pt>
                <c:pt idx="11">
                  <c:v>36.366021633148193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Sheet1!$K$1</c:f>
              <c:strCache>
                <c:ptCount val="1"/>
                <c:pt idx="0">
                  <c:v>permshareYW*100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Sheet1!$C$150:$C$161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Sheet1!$K$150:$K$161</c:f>
              <c:numCache>
                <c:formatCode>General</c:formatCode>
                <c:ptCount val="12"/>
                <c:pt idx="0">
                  <c:v>81.909483671188354</c:v>
                </c:pt>
                <c:pt idx="1">
                  <c:v>81.686025857925415</c:v>
                </c:pt>
                <c:pt idx="2">
                  <c:v>81.656545400619507</c:v>
                </c:pt>
                <c:pt idx="3">
                  <c:v>75.20412802696228</c:v>
                </c:pt>
                <c:pt idx="4">
                  <c:v>73.709344863891602</c:v>
                </c:pt>
                <c:pt idx="5">
                  <c:v>73.532110452651978</c:v>
                </c:pt>
                <c:pt idx="6">
                  <c:v>57.44248628616333</c:v>
                </c:pt>
                <c:pt idx="7">
                  <c:v>56.155163049697876</c:v>
                </c:pt>
                <c:pt idx="8">
                  <c:v>54.840141534805298</c:v>
                </c:pt>
                <c:pt idx="9">
                  <c:v>56.826841831207275</c:v>
                </c:pt>
                <c:pt idx="10">
                  <c:v>57.74986743927002</c:v>
                </c:pt>
                <c:pt idx="11">
                  <c:v>63.633978366851807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2379760"/>
        <c:axId val="322380152"/>
      </c:lineChart>
      <c:catAx>
        <c:axId val="322379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2380152"/>
        <c:crosses val="autoZero"/>
        <c:auto val="1"/>
        <c:lblAlgn val="ctr"/>
        <c:lblOffset val="100"/>
        <c:noMultiLvlLbl val="0"/>
      </c:catAx>
      <c:valAx>
        <c:axId val="32238015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22379760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France</a:t>
            </a: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tempshareYW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Sheet1!$C$86:$C$97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Sheet1!$H$86:$H$97</c:f>
            </c:numRef>
          </c:val>
          <c:smooth val="0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permshareYW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Sheet1!$C$86:$C$97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Sheet1!$I$86:$I$97</c:f>
            </c:numRef>
          </c:val>
          <c:smooth val="0"/>
        </c:ser>
        <c:ser>
          <c:idx val="2"/>
          <c:order val="2"/>
          <c:tx>
            <c:strRef>
              <c:f>Sheet1!$J$1</c:f>
              <c:strCache>
                <c:ptCount val="1"/>
                <c:pt idx="0">
                  <c:v>tempshareYW*100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Sheet1!$C$86:$C$97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Sheet1!$J$86:$J$97</c:f>
              <c:numCache>
                <c:formatCode>General</c:formatCode>
                <c:ptCount val="12"/>
                <c:pt idx="0">
                  <c:v>65.284252166748047</c:v>
                </c:pt>
                <c:pt idx="1">
                  <c:v>66.684937477111816</c:v>
                </c:pt>
                <c:pt idx="2">
                  <c:v>62.008881568908691</c:v>
                </c:pt>
                <c:pt idx="3">
                  <c:v>65.20620584487915</c:v>
                </c:pt>
                <c:pt idx="4">
                  <c:v>65.670150518417358</c:v>
                </c:pt>
                <c:pt idx="5">
                  <c:v>63.097214698791504</c:v>
                </c:pt>
                <c:pt idx="6">
                  <c:v>68.870651721954346</c:v>
                </c:pt>
                <c:pt idx="7">
                  <c:v>67.711776494979858</c:v>
                </c:pt>
                <c:pt idx="8">
                  <c:v>66.265493631362915</c:v>
                </c:pt>
                <c:pt idx="9">
                  <c:v>69.118529558181763</c:v>
                </c:pt>
                <c:pt idx="10">
                  <c:v>65.068382024765015</c:v>
                </c:pt>
                <c:pt idx="11">
                  <c:v>66.227453947067261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Sheet1!$K$1</c:f>
              <c:strCache>
                <c:ptCount val="1"/>
                <c:pt idx="0">
                  <c:v>permshareYW*100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Sheet1!$C$86:$C$97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Sheet1!$K$86:$K$97</c:f>
              <c:numCache>
                <c:formatCode>General</c:formatCode>
                <c:ptCount val="12"/>
                <c:pt idx="0">
                  <c:v>34.715750813484192</c:v>
                </c:pt>
                <c:pt idx="1">
                  <c:v>33.315062522888184</c:v>
                </c:pt>
                <c:pt idx="2">
                  <c:v>37.99111545085907</c:v>
                </c:pt>
                <c:pt idx="3">
                  <c:v>34.793797135353088</c:v>
                </c:pt>
                <c:pt idx="4">
                  <c:v>34.329849481582642</c:v>
                </c:pt>
                <c:pt idx="5">
                  <c:v>36.902782320976257</c:v>
                </c:pt>
                <c:pt idx="6">
                  <c:v>31.129348278045654</c:v>
                </c:pt>
                <c:pt idx="7">
                  <c:v>32.28822648525238</c:v>
                </c:pt>
                <c:pt idx="8">
                  <c:v>33.734509348869324</c:v>
                </c:pt>
                <c:pt idx="9">
                  <c:v>30.881473422050476</c:v>
                </c:pt>
                <c:pt idx="10">
                  <c:v>34.931617975234985</c:v>
                </c:pt>
                <c:pt idx="11">
                  <c:v>33.772546052932739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2380936"/>
        <c:axId val="322381328"/>
      </c:lineChart>
      <c:catAx>
        <c:axId val="322380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2381328"/>
        <c:crosses val="autoZero"/>
        <c:auto val="1"/>
        <c:lblAlgn val="ctr"/>
        <c:lblOffset val="100"/>
        <c:noMultiLvlLbl val="0"/>
      </c:catAx>
      <c:valAx>
        <c:axId val="322381328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22380936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Denmark</a:t>
            </a: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tempshareYW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Sheet1!$C$54:$C$65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Sheet1!$H$54:$H$65</c:f>
            </c:numRef>
          </c:val>
          <c:smooth val="0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permshareYW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Sheet1!$C$54:$C$65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Sheet1!$I$54:$I$65</c:f>
            </c:numRef>
          </c:val>
          <c:smooth val="0"/>
        </c:ser>
        <c:ser>
          <c:idx val="2"/>
          <c:order val="2"/>
          <c:tx>
            <c:strRef>
              <c:f>Sheet1!$J$1</c:f>
              <c:strCache>
                <c:ptCount val="1"/>
                <c:pt idx="0">
                  <c:v>tempshareYW*100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Sheet1!$C$54:$C$65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Sheet1!$J$54:$J$65</c:f>
              <c:numCache>
                <c:formatCode>General</c:formatCode>
                <c:ptCount val="12"/>
                <c:pt idx="0">
                  <c:v>31.702902913093567</c:v>
                </c:pt>
                <c:pt idx="1">
                  <c:v>33.801138401031494</c:v>
                </c:pt>
                <c:pt idx="2">
                  <c:v>30.173024535179138</c:v>
                </c:pt>
                <c:pt idx="3">
                  <c:v>27.040240168571472</c:v>
                </c:pt>
                <c:pt idx="4">
                  <c:v>23.3613520860672</c:v>
                </c:pt>
                <c:pt idx="5">
                  <c:v>22.084490954875946</c:v>
                </c:pt>
                <c:pt idx="6">
                  <c:v>29.417535662651062</c:v>
                </c:pt>
                <c:pt idx="7">
                  <c:v>28.283604979515076</c:v>
                </c:pt>
                <c:pt idx="8">
                  <c:v>28.962573409080505</c:v>
                </c:pt>
                <c:pt idx="9">
                  <c:v>27.478384971618652</c:v>
                </c:pt>
                <c:pt idx="10">
                  <c:v>28.215238451957703</c:v>
                </c:pt>
                <c:pt idx="11">
                  <c:v>26.100477576255798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Sheet1!$K$1</c:f>
              <c:strCache>
                <c:ptCount val="1"/>
                <c:pt idx="0">
                  <c:v>permshareYW*100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Sheet1!$C$54:$C$65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Sheet1!$K$54:$K$65</c:f>
              <c:numCache>
                <c:formatCode>General</c:formatCode>
                <c:ptCount val="12"/>
                <c:pt idx="0">
                  <c:v>68.297094106674194</c:v>
                </c:pt>
                <c:pt idx="1">
                  <c:v>66.198861598968506</c:v>
                </c:pt>
                <c:pt idx="2">
                  <c:v>69.826978445053101</c:v>
                </c:pt>
                <c:pt idx="3">
                  <c:v>72.959756851196289</c:v>
                </c:pt>
                <c:pt idx="4">
                  <c:v>76.638644933700562</c:v>
                </c:pt>
                <c:pt idx="5">
                  <c:v>77.915507555007935</c:v>
                </c:pt>
                <c:pt idx="6">
                  <c:v>70.582467317581177</c:v>
                </c:pt>
                <c:pt idx="7">
                  <c:v>71.716398000717163</c:v>
                </c:pt>
                <c:pt idx="8">
                  <c:v>71.037423610687256</c:v>
                </c:pt>
                <c:pt idx="9">
                  <c:v>72.521615028381348</c:v>
                </c:pt>
                <c:pt idx="10">
                  <c:v>71.784764528274536</c:v>
                </c:pt>
                <c:pt idx="11">
                  <c:v>73.89952540397644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2382112"/>
        <c:axId val="322382504"/>
      </c:lineChart>
      <c:catAx>
        <c:axId val="322382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2382504"/>
        <c:crosses val="autoZero"/>
        <c:auto val="1"/>
        <c:lblAlgn val="ctr"/>
        <c:lblOffset val="100"/>
        <c:noMultiLvlLbl val="0"/>
      </c:catAx>
      <c:valAx>
        <c:axId val="32238250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22382112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C5216A-3181-45C8-9625-D144BE455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8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CB4BD6-7DB7-446C-8A5D-0F4B764D9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36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B4BD6-7DB7-446C-8A5D-0F4B764D982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3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8AFB8-CB6E-4F85-A851-CAE23C38E4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71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38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84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7C91-08BB-4C6E-9A92-50C111EEF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D0C10-7D42-4D51-8129-706774AE3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88F6-9C1A-4C44-B3B2-E56CB7875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71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600200"/>
            <a:ext cx="40370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600200"/>
            <a:ext cx="403701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CA32-F87E-4F52-96B7-D6CB270BA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CCC2-3E79-4AF7-BDA3-B1D24E022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07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72707-D985-477D-A31C-EDFC03F77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0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FE0E-5533-4CB6-B8F1-3B4889170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8111-CD4E-487B-9491-177E8D1E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0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296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EB94-392D-43BC-AD59-56BAF475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669A1-0B64-4C4F-89CE-DA8B7ED81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609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375" y="609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02B-8B34-4AFF-8E5D-EEDF58EDB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6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86E06-CEC1-4FB4-8D62-EB6BF1BC6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6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62B04-842B-4E02-A74E-0A12DF203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2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4191-BC3E-4D88-A68B-40F1779F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3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447800"/>
            <a:ext cx="40370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447800"/>
            <a:ext cx="40370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0F059-15EC-4AB5-8FFC-9BE27D7A8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99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6E8C-2CD7-4563-A0A4-E9175D488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18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B702-4EB3-445A-8863-AD1C500E2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2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4A957-8605-4D09-A6A6-C6A698F1C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6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583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8831-A965-4C2C-8FB4-33101FFFB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34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78473-01CC-42F6-AB80-3CD957205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553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B8ADB-A0C9-40DE-A4D8-1A262BB4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556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6096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375" y="6096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03B36-B964-4B29-8130-80C527285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70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48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22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90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089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050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3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0485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31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66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95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267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4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7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20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70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6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20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ZA_8_Rheinseite (g) (ppt)"/>
          <p:cNvPicPr>
            <a:picLocks noChangeAspect="1" noChangeArrowheads="1"/>
          </p:cNvPicPr>
          <p:nvPr/>
        </p:nvPicPr>
        <p:blipFill>
          <a:blip r:embed="rId13" cstate="print">
            <a:lum bright="44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61" b="8026"/>
          <a:stretch>
            <a:fillRect/>
          </a:stretch>
        </p:blipFill>
        <p:spPr bwMode="auto">
          <a:xfrm>
            <a:off x="0" y="1143000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720138" y="6461125"/>
            <a:ext cx="609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sz="2500">
              <a:solidFill>
                <a:srgbClr val="365BA0"/>
              </a:solidFill>
            </a:endParaRPr>
          </a:p>
        </p:txBody>
      </p:sp>
      <p:pic>
        <p:nvPicPr>
          <p:cNvPr id="1028" name="Picture 4" descr="IZA Logo - Blau auf Grau - RGB 54-91-160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2954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1081088"/>
            <a:ext cx="4343400" cy="76200"/>
          </a:xfrm>
          <a:prstGeom prst="rect">
            <a:avLst/>
          </a:prstGeom>
          <a:solidFill>
            <a:srgbClr val="365B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343400" y="1081088"/>
            <a:ext cx="2914650" cy="76200"/>
          </a:xfrm>
          <a:prstGeom prst="rect">
            <a:avLst/>
          </a:prstGeom>
          <a:gradFill rotWithShape="1">
            <a:gsLst>
              <a:gs pos="0">
                <a:srgbClr val="365BA0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2286000" y="5776913"/>
            <a:ext cx="6858000" cy="76200"/>
          </a:xfrm>
          <a:prstGeom prst="rect">
            <a:avLst/>
          </a:prstGeom>
          <a:solidFill>
            <a:srgbClr val="365B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 flipH="1">
            <a:off x="304800" y="5776913"/>
            <a:ext cx="1981200" cy="76200"/>
          </a:xfrm>
          <a:prstGeom prst="rect">
            <a:avLst/>
          </a:prstGeom>
          <a:gradFill rotWithShape="1">
            <a:gsLst>
              <a:gs pos="0">
                <a:srgbClr val="365BA0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3" name="Picture 18" descr="IZA-engl-blue-rgb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49263"/>
            <a:ext cx="29686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365BA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23850"/>
            <a:ext cx="4343400" cy="76200"/>
          </a:xfrm>
          <a:prstGeom prst="rect">
            <a:avLst/>
          </a:prstGeom>
          <a:solidFill>
            <a:srgbClr val="365B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4343400" y="323850"/>
            <a:ext cx="2914650" cy="76200"/>
          </a:xfrm>
          <a:prstGeom prst="rect">
            <a:avLst/>
          </a:prstGeom>
          <a:gradFill rotWithShape="1">
            <a:gsLst>
              <a:gs pos="0">
                <a:srgbClr val="365BA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286000" y="6415088"/>
            <a:ext cx="6858000" cy="76200"/>
          </a:xfrm>
          <a:prstGeom prst="rect">
            <a:avLst/>
          </a:prstGeom>
          <a:solidFill>
            <a:srgbClr val="365B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 flipH="1">
            <a:off x="304800" y="6415088"/>
            <a:ext cx="1981200" cy="76200"/>
          </a:xfrm>
          <a:prstGeom prst="rect">
            <a:avLst/>
          </a:prstGeom>
          <a:gradFill rotWithShape="1">
            <a:gsLst>
              <a:gs pos="0">
                <a:srgbClr val="365BA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8720138" y="6461125"/>
            <a:ext cx="609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33375" indent="-333375"/>
            <a:endParaRPr lang="de-DE" sz="2800" b="1">
              <a:solidFill>
                <a:srgbClr val="365BA0"/>
              </a:solidFill>
            </a:endParaRPr>
          </a:p>
        </p:txBody>
      </p:sp>
      <p:pic>
        <p:nvPicPr>
          <p:cNvPr id="2055" name="Picture 10" descr="IZA Logo - Blau - RGB 54-91-16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0668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0" y="260350"/>
            <a:ext cx="4572000" cy="730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572000" y="260350"/>
            <a:ext cx="3200400" cy="730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4572000" y="6491288"/>
            <a:ext cx="4572000" cy="730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1371600" y="6491288"/>
            <a:ext cx="3200400" cy="73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600200"/>
            <a:ext cx="82264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609600"/>
            <a:ext cx="82296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8753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9913" y="6581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65BA0"/>
                </a:solidFill>
              </a:defRPr>
            </a:lvl1pPr>
          </a:lstStyle>
          <a:p>
            <a:pPr>
              <a:defRPr/>
            </a:pPr>
            <a:fld id="{CE487239-B08B-496F-A3A9-69A11A739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63" name="Picture 34" descr="IZA-engl-blue-rgb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6637338"/>
            <a:ext cx="19050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marL="333375" indent="-333375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+mj-lt"/>
          <a:ea typeface="+mj-ea"/>
          <a:cs typeface="+mj-cs"/>
        </a:defRPr>
      </a:lvl1pPr>
      <a:lvl2pPr marL="333375" indent="-333375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2pPr>
      <a:lvl3pPr marL="333375" indent="-333375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3pPr>
      <a:lvl4pPr marL="333375" indent="-333375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4pPr>
      <a:lvl5pPr marL="333375" indent="-333375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5pPr>
      <a:lvl6pPr marL="790575" indent="-333375" algn="l" rtl="0" fontAlgn="base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6pPr>
      <a:lvl7pPr marL="1247775" indent="-333375" algn="l" rtl="0" fontAlgn="base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7pPr>
      <a:lvl8pPr marL="1704975" indent="-333375" algn="l" rtl="0" fontAlgn="base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8pPr>
      <a:lvl9pPr marL="2162175" indent="-333375" algn="l" rtl="0" fontAlgn="base">
        <a:spcBef>
          <a:spcPct val="0"/>
        </a:spcBef>
        <a:spcAft>
          <a:spcPct val="0"/>
        </a:spcAft>
        <a:defRPr sz="2800" b="1">
          <a:solidFill>
            <a:srgbClr val="365BA0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chemeClr val="bg2"/>
        </a:buClr>
        <a:buFont typeface="Arial" charset="0"/>
        <a:buChar char="►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46113" indent="-188913" algn="l" rtl="0" eaLnBrk="0" fontAlgn="base" hangingPunct="0">
        <a:lnSpc>
          <a:spcPct val="110000"/>
        </a:lnSpc>
        <a:spcBef>
          <a:spcPct val="2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ChangeArrowheads="1"/>
          </p:cNvSpPr>
          <p:nvPr/>
        </p:nvSpPr>
        <p:spPr bwMode="auto">
          <a:xfrm>
            <a:off x="0" y="323850"/>
            <a:ext cx="4343400" cy="76200"/>
          </a:xfrm>
          <a:prstGeom prst="rect">
            <a:avLst/>
          </a:prstGeom>
          <a:solidFill>
            <a:srgbClr val="365B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4343400" y="323850"/>
            <a:ext cx="2914650" cy="76200"/>
          </a:xfrm>
          <a:prstGeom prst="rect">
            <a:avLst/>
          </a:prstGeom>
          <a:gradFill rotWithShape="1">
            <a:gsLst>
              <a:gs pos="0">
                <a:srgbClr val="365BA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8720138" y="6461125"/>
            <a:ext cx="609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33375" indent="-333375"/>
            <a:endParaRPr lang="de-DE" sz="2400" b="1">
              <a:solidFill>
                <a:srgbClr val="365BA0"/>
              </a:solidFill>
            </a:endParaRPr>
          </a:p>
        </p:txBody>
      </p:sp>
      <p:pic>
        <p:nvPicPr>
          <p:cNvPr id="3077" name="Picture 21" descr="IZA Logo - Blau - RGB 54-91-16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0668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22"/>
          <p:cNvSpPr>
            <a:spLocks noChangeArrowheads="1"/>
          </p:cNvSpPr>
          <p:nvPr/>
        </p:nvSpPr>
        <p:spPr bwMode="auto">
          <a:xfrm>
            <a:off x="0" y="260350"/>
            <a:ext cx="4572000" cy="730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Rectangle 23"/>
          <p:cNvSpPr>
            <a:spLocks noChangeArrowheads="1"/>
          </p:cNvSpPr>
          <p:nvPr/>
        </p:nvSpPr>
        <p:spPr bwMode="auto">
          <a:xfrm>
            <a:off x="4572000" y="260350"/>
            <a:ext cx="3200400" cy="730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0" name="Rectangle 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447800"/>
            <a:ext cx="82264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609600"/>
            <a:ext cx="82296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2443" name="Rectangle 5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9913" y="6581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65BA0"/>
                </a:solidFill>
              </a:defRPr>
            </a:lvl1pPr>
          </a:lstStyle>
          <a:p>
            <a:pPr>
              <a:defRPr/>
            </a:pPr>
            <a:fld id="{6FA3689E-D070-4871-ADC0-808767154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marL="333375" indent="-333375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+mj-lt"/>
          <a:ea typeface="+mj-ea"/>
          <a:cs typeface="+mj-cs"/>
        </a:defRPr>
      </a:lvl1pPr>
      <a:lvl2pPr marL="333375" indent="-333375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2pPr>
      <a:lvl3pPr marL="333375" indent="-333375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3pPr>
      <a:lvl4pPr marL="333375" indent="-333375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4pPr>
      <a:lvl5pPr marL="333375" indent="-333375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5pPr>
      <a:lvl6pPr marL="790575" indent="-333375" algn="l" rtl="0" fontAlgn="base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6pPr>
      <a:lvl7pPr marL="1247775" indent="-333375" algn="l" rtl="0" fontAlgn="base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7pPr>
      <a:lvl8pPr marL="1704975" indent="-333375" algn="l" rtl="0" fontAlgn="base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8pPr>
      <a:lvl9pPr marL="2162175" indent="-333375" algn="l" rtl="0" fontAlgn="base">
        <a:spcBef>
          <a:spcPct val="0"/>
        </a:spcBef>
        <a:spcAft>
          <a:spcPct val="0"/>
        </a:spcAft>
        <a:defRPr sz="2400" b="1">
          <a:solidFill>
            <a:srgbClr val="365BA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903011-1B86-4514-81F4-94C71747DCE8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01.11.2016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FF87B4E-51AC-4F72-BFFA-17072375BA57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761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720138" y="5927725"/>
            <a:ext cx="609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sz="2500">
              <a:solidFill>
                <a:srgbClr val="365BA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85738" y="1934528"/>
            <a:ext cx="91440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4000" b="1" dirty="0" smtClean="0"/>
              <a:t> </a:t>
            </a: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3200" b="1" dirty="0" err="1" smtClean="0"/>
              <a:t>Beyond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dualisms</a:t>
            </a:r>
            <a:r>
              <a:rPr lang="de-DE" sz="3200" b="1" dirty="0" smtClean="0"/>
              <a:t> </a:t>
            </a:r>
            <a:r>
              <a:rPr lang="en-US" sz="3200" b="1" dirty="0" smtClean="0"/>
              <a:t>– towards more </a:t>
            </a:r>
            <a:r>
              <a:rPr lang="en-US" sz="3200" b="1" dirty="0" err="1" smtClean="0"/>
              <a:t>flexicure</a:t>
            </a:r>
            <a:r>
              <a:rPr lang="en-US" sz="3200" b="1" dirty="0" smtClean="0"/>
              <a:t> labor markets?</a:t>
            </a:r>
            <a:br>
              <a:rPr lang="en-US" sz="32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Werner Eichhorst</a:t>
            </a:r>
            <a:br>
              <a:rPr lang="en-U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e-DE" sz="2400" dirty="0"/>
              <a:t/>
            </a:r>
            <a:br>
              <a:rPr lang="de-DE" sz="2400" dirty="0"/>
            </a:br>
            <a:r>
              <a:rPr lang="en-US" sz="2400" dirty="0"/>
              <a:t> </a:t>
            </a:r>
            <a:r>
              <a:rPr lang="en-US" sz="2400" b="1" dirty="0" smtClean="0"/>
              <a:t>FES and HSE Conference 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“LABOUR </a:t>
            </a:r>
            <a:r>
              <a:rPr lang="en-US" sz="2400" i="1" dirty="0" smtClean="0"/>
              <a:t>LEGISLATION AND </a:t>
            </a:r>
            <a:r>
              <a:rPr lang="en-US" sz="2400" i="1" dirty="0"/>
              <a:t>ITS ROLE IN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THE </a:t>
            </a:r>
            <a:r>
              <a:rPr lang="en-US" sz="2400" i="1" dirty="0"/>
              <a:t>CONTEMPORARY </a:t>
            </a:r>
            <a:r>
              <a:rPr lang="en-US" sz="2400" i="1" dirty="0" smtClean="0"/>
              <a:t>ECONOMY”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Moscow, 3 November 2016</a:t>
            </a:r>
            <a:r>
              <a:rPr lang="en-US" sz="2400" b="1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sz="1800" i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640017" cy="879475"/>
          </a:xfrm>
        </p:spPr>
        <p:txBody>
          <a:bodyPr/>
          <a:lstStyle/>
          <a:p>
            <a:pPr marL="9525" indent="0"/>
            <a:r>
              <a:rPr lang="de-DE" dirty="0" err="1"/>
              <a:t>Freelance</a:t>
            </a:r>
            <a:r>
              <a:rPr lang="de-DE" dirty="0"/>
              <a:t> </a:t>
            </a:r>
            <a:r>
              <a:rPr lang="de-DE" dirty="0" err="1"/>
              <a:t>employment</a:t>
            </a:r>
            <a:r>
              <a:rPr lang="de-DE" dirty="0"/>
              <a:t> outside </a:t>
            </a:r>
            <a:r>
              <a:rPr lang="de-DE" dirty="0" err="1"/>
              <a:t>agriculture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EU,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/>
              <a:t>% </a:t>
            </a:r>
            <a:r>
              <a:rPr lang="de-DE" dirty="0" err="1"/>
              <a:t>of</a:t>
            </a:r>
            <a:r>
              <a:rPr lang="de-DE" dirty="0"/>
              <a:t> total </a:t>
            </a:r>
            <a:r>
              <a:rPr lang="de-DE" dirty="0" err="1"/>
              <a:t>employment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728F0-B41B-48CB-9E96-862754DB0F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438293"/>
              </p:ext>
            </p:extLst>
          </p:nvPr>
        </p:nvGraphicFramePr>
        <p:xfrm>
          <a:off x="1115616" y="1489075"/>
          <a:ext cx="7571183" cy="468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6049089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365BA0"/>
                </a:solidFill>
              </a:rPr>
              <a:t>Source: EU LFS, </a:t>
            </a:r>
            <a:r>
              <a:rPr lang="de-DE" sz="1000" dirty="0" err="1" smtClean="0">
                <a:solidFill>
                  <a:srgbClr val="365BA0"/>
                </a:solidFill>
              </a:rPr>
              <a:t>own</a:t>
            </a:r>
            <a:r>
              <a:rPr lang="de-DE" sz="1000" dirty="0" smtClean="0">
                <a:solidFill>
                  <a:srgbClr val="365BA0"/>
                </a:solidFill>
              </a:rPr>
              <a:t> </a:t>
            </a:r>
            <a:r>
              <a:rPr lang="de-DE" sz="1000" dirty="0" err="1" smtClean="0">
                <a:solidFill>
                  <a:srgbClr val="365BA0"/>
                </a:solidFill>
              </a:rPr>
              <a:t>calculations</a:t>
            </a:r>
            <a:r>
              <a:rPr lang="de-DE" sz="1000" dirty="0" smtClean="0">
                <a:solidFill>
                  <a:srgbClr val="365BA0"/>
                </a:solidFill>
              </a:rPr>
              <a:t>. </a:t>
            </a:r>
            <a:endParaRPr lang="de-DE" sz="1000" dirty="0">
              <a:solidFill>
                <a:srgbClr val="365B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social structure of </a:t>
            </a:r>
            <a:r>
              <a:rPr lang="en-GB" dirty="0"/>
              <a:t>c</a:t>
            </a:r>
            <a:r>
              <a:rPr lang="en-GB" dirty="0" smtClean="0"/>
              <a:t>rowd workers in Germany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728F0-B41B-48CB-9E96-862754DB0F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6425" cy="45734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1900" dirty="0" smtClean="0"/>
              <a:t>Average age: 35,5 years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56,5% male, 43,5% female; 53,3% single (unmarried)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54,6</a:t>
            </a:r>
            <a:r>
              <a:rPr lang="en-GB" sz="1900" dirty="0"/>
              <a:t>% </a:t>
            </a:r>
            <a:r>
              <a:rPr lang="en-GB" sz="1900" dirty="0" smtClean="0"/>
              <a:t>with higher </a:t>
            </a:r>
            <a:r>
              <a:rPr lang="en-GB" sz="1900" dirty="0"/>
              <a:t>education entrance qualification </a:t>
            </a:r>
            <a:endParaRPr lang="en-GB" sz="1900" dirty="0" smtClean="0"/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51,4% with completed vocational training or university degree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37,9% freelancing or self-employed, 27,9% employees (in other jobs)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Active as a crowd worker average since 15 months on average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About one half is willing to change to regular (dependent) employment with similar tasks.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Crowd working net income: 50% below 200 €, average net income as side job: 326 €, as main job: 1 504 €</a:t>
            </a:r>
          </a:p>
          <a:p>
            <a:pPr>
              <a:buFont typeface="Wingdings" pitchFamily="2" charset="2"/>
              <a:buChar char="§"/>
            </a:pPr>
            <a:r>
              <a:rPr lang="en-GB" sz="1900" dirty="0" smtClean="0"/>
              <a:t>Average net income of crowd workers (</a:t>
            </a:r>
            <a:r>
              <a:rPr lang="en-GB" sz="1900" dirty="0" err="1" smtClean="0"/>
              <a:t>excl</a:t>
            </a:r>
            <a:r>
              <a:rPr lang="en-GB" sz="1900" dirty="0" smtClean="0"/>
              <a:t> crowd work): 1 082,50 €.</a:t>
            </a:r>
            <a:endParaRPr lang="en-GB" dirty="0" smtClean="0"/>
          </a:p>
          <a:p>
            <a:pPr marL="0" indent="0">
              <a:buNone/>
            </a:pPr>
            <a:endParaRPr lang="en-GB" sz="1200" dirty="0" smtClean="0">
              <a:solidFill>
                <a:srgbClr val="365BA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rgbClr val="365BA0"/>
                </a:solidFill>
              </a:rPr>
              <a:t>Source: </a:t>
            </a:r>
            <a:r>
              <a:rPr lang="en-GB" sz="1200" dirty="0" err="1" smtClean="0">
                <a:solidFill>
                  <a:srgbClr val="365BA0"/>
                </a:solidFill>
              </a:rPr>
              <a:t>Leimeister</a:t>
            </a:r>
            <a:r>
              <a:rPr lang="en-GB" sz="1200" dirty="0" smtClean="0">
                <a:solidFill>
                  <a:srgbClr val="365BA0"/>
                </a:solidFill>
              </a:rPr>
              <a:t>, J. M., D. </a:t>
            </a:r>
            <a:r>
              <a:rPr lang="en-GB" sz="1200" dirty="0" err="1" smtClean="0">
                <a:solidFill>
                  <a:srgbClr val="365BA0"/>
                </a:solidFill>
              </a:rPr>
              <a:t>Durward</a:t>
            </a:r>
            <a:r>
              <a:rPr lang="en-GB" sz="1200" dirty="0" smtClean="0">
                <a:solidFill>
                  <a:srgbClr val="365BA0"/>
                </a:solidFill>
              </a:rPr>
              <a:t>, S. </a:t>
            </a:r>
            <a:r>
              <a:rPr lang="en-GB" sz="1200" dirty="0" err="1" smtClean="0">
                <a:solidFill>
                  <a:srgbClr val="365BA0"/>
                </a:solidFill>
              </a:rPr>
              <a:t>Zogaj</a:t>
            </a:r>
            <a:r>
              <a:rPr lang="en-GB" sz="1200" dirty="0" smtClean="0">
                <a:solidFill>
                  <a:srgbClr val="365BA0"/>
                </a:solidFill>
              </a:rPr>
              <a:t> (2016)</a:t>
            </a:r>
            <a:endParaRPr lang="en-GB" dirty="0" smtClean="0">
              <a:solidFill>
                <a:srgbClr val="365BA0"/>
              </a:solidFill>
            </a:endParaRPr>
          </a:p>
          <a:p>
            <a:pPr>
              <a:buFont typeface="Wingdings" pitchFamily="2" charset="2"/>
              <a:buChar char="§"/>
            </a:pPr>
            <a:endParaRPr lang="de-DE" dirty="0">
              <a:solidFill>
                <a:srgbClr val="365BA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474645" y="1484348"/>
            <a:ext cx="3417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/>
                </a:solidFill>
              </a:rPr>
              <a:t>Number of cases: 248 persons with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                             German citizenship,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                             living in Germany</a:t>
            </a:r>
            <a:endParaRPr lang="en-GB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97341"/>
            <a:ext cx="8229600" cy="879475"/>
          </a:xfrm>
        </p:spPr>
        <p:txBody>
          <a:bodyPr/>
          <a:lstStyle/>
          <a:p>
            <a:r>
              <a:rPr lang="de-DE" dirty="0" err="1" smtClean="0"/>
              <a:t>Crowd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UK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728F0-B41B-48CB-9E96-862754DB0F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hteck 6"/>
          <p:cNvSpPr/>
          <p:nvPr/>
        </p:nvSpPr>
        <p:spPr>
          <a:xfrm>
            <a:off x="474651" y="1052736"/>
            <a:ext cx="4508815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365BA0"/>
                </a:solidFill>
              </a:rPr>
              <a:t>Online survey in the UK (2,200 + respondents)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500" dirty="0" smtClean="0">
                <a:solidFill>
                  <a:srgbClr val="365BA0"/>
                </a:solidFill>
              </a:rPr>
              <a:t>About 11% have actually worked with online platforms of different character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500" dirty="0" smtClean="0">
                <a:solidFill>
                  <a:srgbClr val="365BA0"/>
                </a:solidFill>
              </a:rPr>
              <a:t>Mostly secondary income, but main source for one third; concerning family income, crowd workers are mostly the main breadwinners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500" dirty="0" smtClean="0">
                <a:solidFill>
                  <a:srgbClr val="365BA0"/>
                </a:solidFill>
              </a:rPr>
              <a:t>Diverse types of tasks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500" dirty="0" smtClean="0">
                <a:solidFill>
                  <a:srgbClr val="365BA0"/>
                </a:solidFill>
              </a:rPr>
              <a:t>More women then men, mostly young </a:t>
            </a:r>
            <a:endParaRPr lang="de-DE" sz="1500" dirty="0" smtClean="0">
              <a:solidFill>
                <a:srgbClr val="365BA0"/>
              </a:solidFill>
            </a:endParaRPr>
          </a:p>
          <a:p>
            <a:pPr marL="9525" lvl="1"/>
            <a:r>
              <a:rPr lang="de-DE" sz="1000" dirty="0" smtClean="0">
                <a:solidFill>
                  <a:srgbClr val="365BA0"/>
                </a:solidFill>
              </a:rPr>
              <a:t>Source: </a:t>
            </a:r>
            <a:r>
              <a:rPr lang="de-DE" sz="1000" dirty="0" err="1" smtClean="0">
                <a:solidFill>
                  <a:srgbClr val="365BA0"/>
                </a:solidFill>
              </a:rPr>
              <a:t>Huws</a:t>
            </a:r>
            <a:r>
              <a:rPr lang="de-DE" sz="1000" dirty="0" smtClean="0">
                <a:solidFill>
                  <a:srgbClr val="365BA0"/>
                </a:solidFill>
              </a:rPr>
              <a:t>/Joyce (2016)</a:t>
            </a:r>
            <a:endParaRPr lang="de-DE" sz="1000" dirty="0">
              <a:solidFill>
                <a:srgbClr val="365B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8" y="3468782"/>
            <a:ext cx="4286250" cy="322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6672"/>
            <a:ext cx="4104456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4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Unemployment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some</a:t>
            </a:r>
            <a:r>
              <a:rPr lang="de-DE" dirty="0" smtClean="0"/>
              <a:t> countries, despite an </a:t>
            </a:r>
            <a:r>
              <a:rPr lang="de-DE" dirty="0" err="1" smtClean="0"/>
              <a:t>austerity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,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unemployment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was </a:t>
            </a:r>
            <a:r>
              <a:rPr lang="de-DE" dirty="0" err="1" smtClean="0"/>
              <a:t>improved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spells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Examples: </a:t>
            </a:r>
            <a:r>
              <a:rPr lang="de-DE" dirty="0" err="1" smtClean="0"/>
              <a:t>Reforms</a:t>
            </a:r>
            <a:r>
              <a:rPr lang="de-DE" dirty="0" smtClean="0"/>
              <a:t> in </a:t>
            </a:r>
            <a:r>
              <a:rPr lang="de-DE" dirty="0" err="1" smtClean="0"/>
              <a:t>Italy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universal and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easily</a:t>
            </a:r>
            <a:r>
              <a:rPr lang="de-DE" dirty="0" smtClean="0"/>
              <a:t> </a:t>
            </a:r>
            <a:r>
              <a:rPr lang="de-DE" dirty="0" err="1" smtClean="0"/>
              <a:t>accessible</a:t>
            </a:r>
            <a:r>
              <a:rPr lang="de-DE" dirty="0" smtClean="0"/>
              <a:t> UI </a:t>
            </a:r>
            <a:r>
              <a:rPr lang="de-DE" dirty="0" err="1" smtClean="0"/>
              <a:t>benefits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spells</a:t>
            </a:r>
            <a:r>
              <a:rPr lang="de-DE" dirty="0" smtClean="0"/>
              <a:t> and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collaborator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(ASPI, Mini-ASPI and NASPI, DIS-COLL); </a:t>
            </a:r>
            <a:r>
              <a:rPr lang="de-DE" dirty="0" err="1" smtClean="0"/>
              <a:t>similar</a:t>
            </a:r>
            <a:r>
              <a:rPr lang="de-DE" dirty="0" smtClean="0"/>
              <a:t> initiative in France and Spain  </a:t>
            </a:r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in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coverage</a:t>
            </a:r>
            <a:r>
              <a:rPr lang="de-DE" dirty="0" smtClean="0"/>
              <a:t> in </a:t>
            </a:r>
            <a:r>
              <a:rPr lang="de-DE" dirty="0" err="1" smtClean="0"/>
              <a:t>those</a:t>
            </a:r>
            <a:r>
              <a:rPr lang="de-DE" dirty="0" smtClean="0"/>
              <a:t> countries (but not in </a:t>
            </a:r>
            <a:r>
              <a:rPr lang="de-DE" dirty="0" err="1" smtClean="0"/>
              <a:t>others</a:t>
            </a:r>
            <a:r>
              <a:rPr lang="de-DE" dirty="0" smtClean="0"/>
              <a:t>)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88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Share of </a:t>
            </a:r>
            <a:r>
              <a:rPr lang="de-DE" sz="2800" dirty="0" err="1" smtClean="0"/>
              <a:t>short</a:t>
            </a:r>
            <a:r>
              <a:rPr lang="de-DE" sz="2800" dirty="0" smtClean="0"/>
              <a:t>-term </a:t>
            </a:r>
            <a:r>
              <a:rPr lang="de-DE" sz="2800" dirty="0" err="1" smtClean="0"/>
              <a:t>unemployed</a:t>
            </a:r>
            <a:r>
              <a:rPr lang="de-DE" sz="2800" dirty="0" smtClean="0"/>
              <a:t> </a:t>
            </a:r>
            <a:r>
              <a:rPr lang="de-DE" sz="2800" dirty="0" err="1" smtClean="0"/>
              <a:t>receiving</a:t>
            </a:r>
            <a:r>
              <a:rPr lang="de-DE" sz="2800" dirty="0" smtClean="0"/>
              <a:t> </a:t>
            </a:r>
            <a:r>
              <a:rPr lang="de-DE" sz="2800" dirty="0" err="1" smtClean="0"/>
              <a:t>benefits</a:t>
            </a:r>
            <a:r>
              <a:rPr lang="de-DE" sz="2800" dirty="0" smtClean="0"/>
              <a:t> </a:t>
            </a:r>
            <a:endParaRPr lang="de-D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09044"/>
              </p:ext>
            </p:extLst>
          </p:nvPr>
        </p:nvGraphicFramePr>
        <p:xfrm>
          <a:off x="460375" y="1600200"/>
          <a:ext cx="82264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60375" y="6101852"/>
            <a:ext cx="34131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Source: </a:t>
            </a:r>
            <a:r>
              <a:rPr lang="de-DE" sz="1400" dirty="0" smtClean="0"/>
              <a:t>DG EMPL, ELFS (ESDE 2016).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368287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79475"/>
          </a:xfrm>
        </p:spPr>
        <p:txBody>
          <a:bodyPr/>
          <a:lstStyle/>
          <a:p>
            <a:r>
              <a:rPr lang="de-DE" dirty="0" smtClean="0"/>
              <a:t>ALMPs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990"/>
            <a:ext cx="8226425" cy="4724400"/>
          </a:xfrm>
        </p:spPr>
        <p:txBody>
          <a:bodyPr/>
          <a:lstStyle/>
          <a:p>
            <a:r>
              <a:rPr lang="de-DE" dirty="0" smtClean="0"/>
              <a:t>ALMPs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shorten</a:t>
            </a:r>
            <a:r>
              <a:rPr lang="de-DE" dirty="0" smtClean="0"/>
              <a:t> </a:t>
            </a:r>
            <a:r>
              <a:rPr lang="de-DE" dirty="0" err="1" smtClean="0"/>
              <a:t>unemployment</a:t>
            </a:r>
            <a:r>
              <a:rPr lang="de-DE" dirty="0" smtClean="0"/>
              <a:t> and </a:t>
            </a:r>
            <a:r>
              <a:rPr lang="de-DE" dirty="0" err="1" smtClean="0"/>
              <a:t>increse</a:t>
            </a:r>
            <a:r>
              <a:rPr lang="de-DE" dirty="0" smtClean="0"/>
              <a:t>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  <a:r>
              <a:rPr lang="de-DE" dirty="0" err="1" smtClean="0"/>
              <a:t>probabilities</a:t>
            </a:r>
            <a:r>
              <a:rPr lang="de-DE" dirty="0" smtClean="0"/>
              <a:t>, </a:t>
            </a:r>
            <a:r>
              <a:rPr lang="de-DE" dirty="0" err="1" smtClean="0"/>
              <a:t>thereby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a flexible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high </a:t>
            </a:r>
            <a:r>
              <a:rPr lang="de-DE" dirty="0" err="1" smtClean="0"/>
              <a:t>turnover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acceptable</a:t>
            </a:r>
            <a:endParaRPr lang="de-DE" dirty="0" smtClean="0"/>
          </a:p>
          <a:p>
            <a:r>
              <a:rPr lang="de-DE" dirty="0" smtClean="0"/>
              <a:t>Training and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  <a:r>
              <a:rPr lang="de-DE" dirty="0" err="1" smtClean="0"/>
              <a:t>incentives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effective</a:t>
            </a:r>
            <a:r>
              <a:rPr lang="de-DE" dirty="0" smtClean="0"/>
              <a:t> in </a:t>
            </a:r>
            <a:r>
              <a:rPr lang="de-DE" dirty="0" err="1" smtClean="0"/>
              <a:t>stimulating</a:t>
            </a:r>
            <a:r>
              <a:rPr lang="de-DE" dirty="0" smtClean="0"/>
              <a:t> </a:t>
            </a:r>
            <a:r>
              <a:rPr lang="de-DE" dirty="0" err="1" smtClean="0"/>
              <a:t>mobility</a:t>
            </a:r>
            <a:r>
              <a:rPr lang="de-DE" dirty="0" smtClean="0"/>
              <a:t> </a:t>
            </a:r>
          </a:p>
          <a:p>
            <a:r>
              <a:rPr lang="de-DE" dirty="0" smtClean="0"/>
              <a:t>ALMPs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costly</a:t>
            </a:r>
            <a:r>
              <a:rPr lang="de-DE" dirty="0" smtClean="0"/>
              <a:t>,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require</a:t>
            </a:r>
            <a:r>
              <a:rPr lang="de-DE" dirty="0" smtClean="0"/>
              <a:t> substantial </a:t>
            </a:r>
            <a:r>
              <a:rPr lang="de-DE" dirty="0" err="1" smtClean="0"/>
              <a:t>funding</a:t>
            </a:r>
            <a:r>
              <a:rPr lang="de-DE" dirty="0" smtClean="0"/>
              <a:t>, proper (</a:t>
            </a:r>
            <a:r>
              <a:rPr lang="de-DE" dirty="0" err="1" smtClean="0"/>
              <a:t>selective</a:t>
            </a:r>
            <a:r>
              <a:rPr lang="de-DE" dirty="0" smtClean="0"/>
              <a:t>) </a:t>
            </a:r>
            <a:r>
              <a:rPr lang="de-DE" dirty="0" err="1" smtClean="0"/>
              <a:t>targeting</a:t>
            </a:r>
            <a:r>
              <a:rPr lang="de-DE" dirty="0" smtClean="0"/>
              <a:t> and </a:t>
            </a:r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agencies</a:t>
            </a:r>
            <a:endParaRPr lang="de-DE" dirty="0" smtClean="0"/>
          </a:p>
          <a:p>
            <a:r>
              <a:rPr lang="de-DE" dirty="0" err="1" smtClean="0"/>
              <a:t>Many</a:t>
            </a:r>
            <a:r>
              <a:rPr lang="de-DE" dirty="0" smtClean="0"/>
              <a:t> countries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moved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direction</a:t>
            </a:r>
            <a:r>
              <a:rPr lang="de-DE" dirty="0" smtClean="0"/>
              <a:t> of </a:t>
            </a:r>
            <a:r>
              <a:rPr lang="de-DE" dirty="0" err="1" smtClean="0"/>
              <a:t>stronger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also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spending</a:t>
            </a:r>
            <a:r>
              <a:rPr lang="de-DE" dirty="0" smtClean="0"/>
              <a:t> and </a:t>
            </a:r>
            <a:r>
              <a:rPr lang="de-DE" dirty="0" err="1" smtClean="0"/>
              <a:t>modernizing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– but in </a:t>
            </a:r>
            <a:r>
              <a:rPr lang="de-DE" dirty="0" err="1" smtClean="0"/>
              <a:t>times</a:t>
            </a:r>
            <a:r>
              <a:rPr lang="de-DE" dirty="0" smtClean="0"/>
              <a:t> of </a:t>
            </a:r>
            <a:r>
              <a:rPr lang="de-DE" dirty="0" err="1" smtClean="0"/>
              <a:t>austerity</a:t>
            </a:r>
            <a:r>
              <a:rPr lang="de-DE" dirty="0" smtClean="0"/>
              <a:t> </a:t>
            </a:r>
          </a:p>
          <a:p>
            <a:r>
              <a:rPr lang="de-DE" dirty="0" smtClean="0"/>
              <a:t>Countries </a:t>
            </a:r>
            <a:r>
              <a:rPr lang="de-DE" dirty="0" err="1" smtClean="0"/>
              <a:t>with</a:t>
            </a:r>
            <a:r>
              <a:rPr lang="de-DE" dirty="0" smtClean="0"/>
              <a:t> high </a:t>
            </a:r>
            <a:r>
              <a:rPr lang="de-DE" dirty="0" err="1" smtClean="0"/>
              <a:t>unemployment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not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spending</a:t>
            </a:r>
            <a:r>
              <a:rPr lang="de-DE" dirty="0" smtClean="0"/>
              <a:t> in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caseloads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5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ALMP </a:t>
            </a:r>
            <a:r>
              <a:rPr lang="de-DE" sz="2800" dirty="0" err="1" smtClean="0"/>
              <a:t>spending</a:t>
            </a:r>
            <a:r>
              <a:rPr lang="de-DE" sz="2800" dirty="0" smtClean="0"/>
              <a:t> on </a:t>
            </a:r>
            <a:r>
              <a:rPr lang="de-DE" sz="2800" dirty="0" err="1" smtClean="0"/>
              <a:t>training</a:t>
            </a:r>
            <a:r>
              <a:rPr lang="de-DE" sz="2800" dirty="0" smtClean="0"/>
              <a:t> per </a:t>
            </a:r>
            <a:r>
              <a:rPr lang="de-DE" sz="2800" dirty="0" err="1" smtClean="0"/>
              <a:t>person</a:t>
            </a:r>
            <a:r>
              <a:rPr lang="de-DE" sz="2800" dirty="0" smtClean="0"/>
              <a:t> </a:t>
            </a:r>
            <a:r>
              <a:rPr lang="de-DE" sz="2800" dirty="0" err="1" smtClean="0"/>
              <a:t>looking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work</a:t>
            </a:r>
            <a:r>
              <a:rPr lang="de-DE" sz="2800" dirty="0" smtClean="0"/>
              <a:t>, 2007 and 2013 </a:t>
            </a:r>
            <a:endParaRPr lang="de-D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396117"/>
              </p:ext>
            </p:extLst>
          </p:nvPr>
        </p:nvGraphicFramePr>
        <p:xfrm>
          <a:off x="460375" y="1600200"/>
          <a:ext cx="8226425" cy="446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6066393"/>
            <a:ext cx="44705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Source: </a:t>
            </a:r>
            <a:r>
              <a:rPr lang="de-DE" sz="1600" dirty="0" err="1" smtClean="0"/>
              <a:t>Eurostat</a:t>
            </a:r>
            <a:r>
              <a:rPr lang="de-DE" sz="1600" dirty="0" smtClean="0"/>
              <a:t> LMP </a:t>
            </a:r>
            <a:r>
              <a:rPr lang="de-DE" sz="1600" dirty="0" err="1" smtClean="0"/>
              <a:t>database</a:t>
            </a:r>
            <a:r>
              <a:rPr lang="de-DE" sz="1600" dirty="0" smtClean="0"/>
              <a:t> (ESDE 2016).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31940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Spending</a:t>
            </a:r>
            <a:r>
              <a:rPr lang="de-DE" dirty="0" smtClean="0"/>
              <a:t> on PES per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, 2007 and 2013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831547"/>
              </p:ext>
            </p:extLst>
          </p:nvPr>
        </p:nvGraphicFramePr>
        <p:xfrm>
          <a:off x="460375" y="1600200"/>
          <a:ext cx="82264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6066393"/>
            <a:ext cx="44705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Source: </a:t>
            </a:r>
            <a:r>
              <a:rPr lang="de-DE" sz="1600" dirty="0" err="1" smtClean="0"/>
              <a:t>Eurostat</a:t>
            </a:r>
            <a:r>
              <a:rPr lang="de-DE" sz="1600" dirty="0" smtClean="0"/>
              <a:t> LMP </a:t>
            </a:r>
            <a:r>
              <a:rPr lang="de-DE" sz="1600" dirty="0" err="1" smtClean="0"/>
              <a:t>database</a:t>
            </a:r>
            <a:r>
              <a:rPr lang="de-DE" sz="1600" dirty="0" smtClean="0"/>
              <a:t> (ESDE 2016).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107921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79475"/>
          </a:xfrm>
        </p:spPr>
        <p:txBody>
          <a:bodyPr/>
          <a:lstStyle/>
          <a:p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(I)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6425" cy="4724400"/>
          </a:xfrm>
        </p:spPr>
        <p:txBody>
          <a:bodyPr/>
          <a:lstStyle/>
          <a:p>
            <a:r>
              <a:rPr lang="de-DE" dirty="0" err="1"/>
              <a:t>Recent</a:t>
            </a:r>
            <a:r>
              <a:rPr lang="de-DE" dirty="0"/>
              <a:t> </a:t>
            </a:r>
            <a:r>
              <a:rPr lang="de-DE" dirty="0" err="1"/>
              <a:t>reforms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partially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labor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‚</a:t>
            </a:r>
            <a:r>
              <a:rPr lang="de-DE" dirty="0" err="1"/>
              <a:t>flexicure</a:t>
            </a:r>
            <a:r>
              <a:rPr lang="de-DE" dirty="0"/>
              <a:t>‘ – </a:t>
            </a:r>
            <a:r>
              <a:rPr lang="de-DE" dirty="0" err="1" smtClean="0"/>
              <a:t>here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EU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pillar</a:t>
            </a:r>
            <a:r>
              <a:rPr lang="de-DE" dirty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credible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Quality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/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 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Easing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employment</a:t>
            </a:r>
            <a:endParaRPr lang="de-DE" dirty="0"/>
          </a:p>
          <a:p>
            <a:r>
              <a:rPr lang="de-DE" dirty="0" smtClean="0"/>
              <a:t>Moderate </a:t>
            </a:r>
            <a:r>
              <a:rPr lang="de-DE" dirty="0" err="1" smtClean="0"/>
              <a:t>re</a:t>
            </a:r>
            <a:r>
              <a:rPr lang="de-DE" dirty="0" smtClean="0"/>
              <a:t>-regulation of </a:t>
            </a:r>
            <a:r>
              <a:rPr lang="de-DE" dirty="0" err="1" smtClean="0"/>
              <a:t>fixed</a:t>
            </a:r>
            <a:r>
              <a:rPr lang="de-DE" dirty="0" smtClean="0"/>
              <a:t>-term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easing</a:t>
            </a:r>
            <a:r>
              <a:rPr lang="de-DE" dirty="0" smtClean="0"/>
              <a:t> </a:t>
            </a:r>
            <a:r>
              <a:rPr lang="de-DE" dirty="0" err="1" smtClean="0"/>
              <a:t>dismissal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still a plausible </a:t>
            </a:r>
            <a:r>
              <a:rPr lang="de-DE" dirty="0" err="1" smtClean="0"/>
              <a:t>approach</a:t>
            </a:r>
            <a:endParaRPr lang="de-DE" dirty="0" smtClean="0"/>
          </a:p>
          <a:p>
            <a:r>
              <a:rPr lang="de-DE" dirty="0" smtClean="0"/>
              <a:t>Further </a:t>
            </a:r>
            <a:r>
              <a:rPr lang="de-DE" dirty="0" err="1" smtClean="0"/>
              <a:t>easing</a:t>
            </a:r>
            <a:r>
              <a:rPr lang="de-DE" dirty="0" smtClean="0"/>
              <a:t> of </a:t>
            </a:r>
            <a:r>
              <a:rPr lang="de-DE" dirty="0" err="1" smtClean="0"/>
              <a:t>transitions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permanent </a:t>
            </a:r>
            <a:r>
              <a:rPr lang="de-DE" dirty="0" err="1" smtClean="0"/>
              <a:t>ones</a:t>
            </a:r>
            <a:r>
              <a:rPr lang="de-DE" dirty="0" smtClean="0"/>
              <a:t> via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-term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spells</a:t>
            </a:r>
            <a:endParaRPr lang="de-DE" dirty="0" smtClean="0"/>
          </a:p>
          <a:p>
            <a:r>
              <a:rPr lang="de-DE" dirty="0" smtClean="0"/>
              <a:t>Incentives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employers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internalize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of </a:t>
            </a:r>
            <a:r>
              <a:rPr lang="de-DE" dirty="0" err="1" smtClean="0"/>
              <a:t>short</a:t>
            </a:r>
            <a:r>
              <a:rPr lang="de-DE" dirty="0" smtClean="0"/>
              <a:t>-term </a:t>
            </a:r>
            <a:r>
              <a:rPr lang="de-DE" dirty="0" err="1" smtClean="0"/>
              <a:t>employment</a:t>
            </a:r>
            <a:r>
              <a:rPr lang="de-DE" dirty="0" smtClean="0"/>
              <a:t> and </a:t>
            </a:r>
            <a:r>
              <a:rPr lang="de-DE" dirty="0" err="1" smtClean="0"/>
              <a:t>encourage</a:t>
            </a:r>
            <a:r>
              <a:rPr lang="de-DE" dirty="0" smtClean="0"/>
              <a:t> permanent </a:t>
            </a:r>
            <a:r>
              <a:rPr lang="de-DE" dirty="0" err="1" smtClean="0"/>
              <a:t>hirings</a:t>
            </a:r>
            <a:r>
              <a:rPr lang="de-DE" dirty="0" smtClean="0"/>
              <a:t> (</a:t>
            </a:r>
            <a:r>
              <a:rPr lang="de-DE" dirty="0" err="1" smtClean="0"/>
              <a:t>bonus</a:t>
            </a:r>
            <a:r>
              <a:rPr lang="de-DE" dirty="0" smtClean="0"/>
              <a:t>/</a:t>
            </a:r>
            <a:r>
              <a:rPr lang="de-DE" dirty="0" err="1" smtClean="0"/>
              <a:t>malus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5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79475"/>
          </a:xfrm>
        </p:spPr>
        <p:txBody>
          <a:bodyPr/>
          <a:lstStyle/>
          <a:p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(II)	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6425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Competition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(traditional) </a:t>
            </a:r>
            <a:r>
              <a:rPr lang="de-DE" dirty="0" err="1" smtClean="0"/>
              <a:t>employers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regular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and </a:t>
            </a:r>
            <a:r>
              <a:rPr lang="de-DE" dirty="0" err="1" smtClean="0"/>
              <a:t>platforms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formally</a:t>
            </a:r>
            <a:r>
              <a:rPr lang="de-DE" dirty="0" smtClean="0"/>
              <a:t> </a:t>
            </a:r>
            <a:r>
              <a:rPr lang="de-DE" dirty="0" err="1" smtClean="0"/>
              <a:t>self-employed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an </a:t>
            </a:r>
            <a:r>
              <a:rPr lang="de-DE" dirty="0" err="1" smtClean="0"/>
              <a:t>issue</a:t>
            </a:r>
            <a:r>
              <a:rPr lang="de-DE" dirty="0" smtClean="0"/>
              <a:t> –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platforms</a:t>
            </a:r>
            <a:r>
              <a:rPr lang="de-DE" dirty="0" smtClean="0"/>
              <a:t> </a:t>
            </a:r>
            <a:r>
              <a:rPr lang="de-DE" dirty="0" err="1" smtClean="0"/>
              <a:t>tend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reject</a:t>
            </a:r>
            <a:r>
              <a:rPr lang="de-DE" dirty="0" smtClean="0"/>
              <a:t> </a:t>
            </a:r>
            <a:r>
              <a:rPr lang="de-DE" dirty="0" err="1" smtClean="0"/>
              <a:t>responsiblity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employer</a:t>
            </a:r>
            <a:r>
              <a:rPr lang="de-DE" dirty="0"/>
              <a:t> 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Legal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defining</a:t>
            </a:r>
            <a:r>
              <a:rPr lang="de-DE" dirty="0"/>
              <a:t> </a:t>
            </a:r>
            <a:r>
              <a:rPr lang="de-DE" dirty="0" err="1"/>
              <a:t>dependent</a:t>
            </a:r>
            <a:r>
              <a:rPr lang="de-DE" dirty="0"/>
              <a:t> </a:t>
            </a:r>
            <a:r>
              <a:rPr lang="de-DE" dirty="0" err="1"/>
              <a:t>employment</a:t>
            </a:r>
            <a:r>
              <a:rPr lang="de-DE" dirty="0"/>
              <a:t> vs. </a:t>
            </a:r>
            <a:r>
              <a:rPr lang="de-DE" dirty="0" err="1"/>
              <a:t>self-employment</a:t>
            </a:r>
            <a:r>
              <a:rPr lang="de-DE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More </a:t>
            </a:r>
            <a:r>
              <a:rPr lang="de-DE" dirty="0"/>
              <a:t>universal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insurance</a:t>
            </a:r>
            <a:r>
              <a:rPr lang="de-DE" dirty="0"/>
              <a:t> </a:t>
            </a:r>
            <a:r>
              <a:rPr lang="de-DE" dirty="0" smtClean="0"/>
              <a:t>(UI/ALMP, </a:t>
            </a:r>
            <a:r>
              <a:rPr lang="de-DE" dirty="0" err="1" smtClean="0"/>
              <a:t>pensions</a:t>
            </a:r>
            <a:r>
              <a:rPr lang="de-DE" dirty="0" smtClean="0"/>
              <a:t>, </a:t>
            </a:r>
            <a:r>
              <a:rPr lang="de-DE" dirty="0" err="1" smtClean="0"/>
              <a:t>health</a:t>
            </a:r>
            <a:r>
              <a:rPr lang="de-DE" dirty="0" smtClean="0"/>
              <a:t>)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definitional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(„</a:t>
            </a:r>
            <a:r>
              <a:rPr lang="de-DE" dirty="0" err="1"/>
              <a:t>bogus</a:t>
            </a:r>
            <a:r>
              <a:rPr lang="de-DE" dirty="0"/>
              <a:t>“) </a:t>
            </a:r>
            <a:r>
              <a:rPr lang="de-DE" dirty="0" err="1"/>
              <a:t>self-employment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„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workers</a:t>
            </a:r>
            <a:r>
              <a:rPr lang="de-DE" dirty="0"/>
              <a:t>“ (Harris </a:t>
            </a:r>
            <a:r>
              <a:rPr lang="de-DE" dirty="0" err="1"/>
              <a:t>and</a:t>
            </a:r>
            <a:r>
              <a:rPr lang="de-DE" dirty="0"/>
              <a:t> Krueger)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critical</a:t>
            </a:r>
            <a:r>
              <a:rPr lang="de-DE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Potential (partial) </a:t>
            </a:r>
            <a:r>
              <a:rPr lang="de-DE" dirty="0" err="1"/>
              <a:t>opt</a:t>
            </a:r>
            <a:r>
              <a:rPr lang="de-DE" dirty="0"/>
              <a:t>-out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adequate</a:t>
            </a:r>
            <a:r>
              <a:rPr lang="de-DE" dirty="0"/>
              <a:t> alternative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, 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old-age</a:t>
            </a:r>
            <a:r>
              <a:rPr lang="de-DE" dirty="0"/>
              <a:t> </a:t>
            </a:r>
            <a:r>
              <a:rPr lang="de-DE" dirty="0" err="1"/>
              <a:t>pension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, </a:t>
            </a:r>
            <a:r>
              <a:rPr lang="de-DE" dirty="0" err="1"/>
              <a:t>either</a:t>
            </a:r>
            <a:r>
              <a:rPr lang="de-DE" dirty="0"/>
              <a:t> private </a:t>
            </a:r>
            <a:r>
              <a:rPr lang="de-DE" dirty="0" err="1"/>
              <a:t>or</a:t>
            </a:r>
            <a:r>
              <a:rPr lang="de-DE" dirty="0"/>
              <a:t> via professional </a:t>
            </a:r>
            <a:r>
              <a:rPr lang="de-DE" dirty="0" err="1"/>
              <a:t>associations</a:t>
            </a:r>
            <a:r>
              <a:rPr lang="de-DE" dirty="0"/>
              <a:t> 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accent6"/>
              </a:solidFill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728F0-B41B-48CB-9E96-862754DB0F9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475"/>
          </a:xfrm>
        </p:spPr>
        <p:txBody>
          <a:bodyPr/>
          <a:lstStyle/>
          <a:p>
            <a:r>
              <a:rPr lang="de-DE" dirty="0" smtClean="0"/>
              <a:t>Dual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markets</a:t>
            </a:r>
            <a:r>
              <a:rPr lang="de-DE" dirty="0" smtClean="0"/>
              <a:t> in Europe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6425" cy="4724400"/>
          </a:xfrm>
        </p:spPr>
        <p:txBody>
          <a:bodyPr/>
          <a:lstStyle/>
          <a:p>
            <a:r>
              <a:rPr lang="de-DE" dirty="0" smtClean="0"/>
              <a:t>Segmentation via different </a:t>
            </a:r>
            <a:r>
              <a:rPr lang="de-DE" dirty="0" err="1" smtClean="0"/>
              <a:t>types</a:t>
            </a:r>
            <a:r>
              <a:rPr lang="de-DE" dirty="0" smtClean="0"/>
              <a:t> of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patterns</a:t>
            </a:r>
            <a:r>
              <a:rPr lang="de-DE" dirty="0" smtClean="0"/>
              <a:t> of </a:t>
            </a:r>
            <a:r>
              <a:rPr lang="de-DE" dirty="0" err="1" smtClean="0"/>
              <a:t>institutional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in European countries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1980s („flexibility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r>
              <a:rPr lang="de-DE" dirty="0" smtClean="0"/>
              <a:t>“) – </a:t>
            </a:r>
            <a:r>
              <a:rPr lang="de-DE" dirty="0" err="1" smtClean="0"/>
              <a:t>linked</a:t>
            </a:r>
            <a:r>
              <a:rPr lang="de-DE" dirty="0" smtClean="0"/>
              <a:t> also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unequal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unemployment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and </a:t>
            </a: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 -&gt; </a:t>
            </a:r>
            <a:r>
              <a:rPr lang="de-DE" dirty="0" err="1" smtClean="0"/>
              <a:t>secure</a:t>
            </a:r>
            <a:r>
              <a:rPr lang="de-DE" dirty="0" smtClean="0"/>
              <a:t> vs. </a:t>
            </a:r>
            <a:r>
              <a:rPr lang="de-DE" dirty="0" err="1"/>
              <a:t>i</a:t>
            </a:r>
            <a:r>
              <a:rPr lang="de-DE" dirty="0" err="1" smtClean="0"/>
              <a:t>nsecure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</a:p>
          <a:p>
            <a:r>
              <a:rPr lang="de-DE" dirty="0" smtClean="0"/>
              <a:t>Fixed-term </a:t>
            </a:r>
            <a:r>
              <a:rPr lang="de-DE" dirty="0" err="1" smtClean="0"/>
              <a:t>employees</a:t>
            </a:r>
            <a:r>
              <a:rPr lang="de-DE" dirty="0" smtClean="0"/>
              <a:t> and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bear</a:t>
            </a:r>
            <a:r>
              <a:rPr lang="de-DE" dirty="0" smtClean="0"/>
              <a:t> a </a:t>
            </a:r>
            <a:r>
              <a:rPr lang="de-DE" dirty="0" err="1" smtClean="0"/>
              <a:t>disproportionate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of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adjustment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and 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solo </a:t>
            </a:r>
            <a:r>
              <a:rPr lang="de-DE" dirty="0" err="1" smtClean="0"/>
              <a:t>self-employment</a:t>
            </a:r>
            <a:r>
              <a:rPr lang="de-DE" dirty="0" smtClean="0"/>
              <a:t> </a:t>
            </a:r>
            <a:r>
              <a:rPr lang="de-DE" dirty="0" err="1" smtClean="0"/>
              <a:t>tends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widespread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occupations</a:t>
            </a:r>
            <a:r>
              <a:rPr lang="de-DE" dirty="0" smtClean="0"/>
              <a:t> </a:t>
            </a:r>
          </a:p>
          <a:p>
            <a:r>
              <a:rPr lang="de-DE" dirty="0" smtClean="0"/>
              <a:t>Crisis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increased</a:t>
            </a:r>
            <a:r>
              <a:rPr lang="de-DE" dirty="0" smtClean="0"/>
              <a:t>  </a:t>
            </a:r>
            <a:r>
              <a:rPr lang="de-DE" dirty="0" err="1" smtClean="0"/>
              <a:t>political</a:t>
            </a:r>
            <a:r>
              <a:rPr lang="de-DE" dirty="0" smtClean="0"/>
              <a:t> and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modify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institutional</a:t>
            </a:r>
            <a:r>
              <a:rPr lang="de-DE" dirty="0" smtClean="0"/>
              <a:t> </a:t>
            </a:r>
            <a:r>
              <a:rPr lang="de-DE" dirty="0" err="1" smtClean="0"/>
              <a:t>arrangements</a:t>
            </a:r>
            <a:r>
              <a:rPr lang="de-DE" dirty="0" smtClean="0"/>
              <a:t> – in a </a:t>
            </a:r>
            <a:r>
              <a:rPr lang="de-DE" dirty="0" err="1" smtClean="0"/>
              <a:t>more</a:t>
            </a:r>
            <a:r>
              <a:rPr lang="de-DE" dirty="0" smtClean="0"/>
              <a:t> ‚inclusive‘ </a:t>
            </a:r>
            <a:r>
              <a:rPr lang="de-DE" dirty="0" err="1" smtClean="0"/>
              <a:t>or</a:t>
            </a:r>
            <a:r>
              <a:rPr lang="de-DE" dirty="0" smtClean="0"/>
              <a:t> ‚</a:t>
            </a:r>
            <a:r>
              <a:rPr lang="de-DE" dirty="0" err="1" smtClean="0"/>
              <a:t>flexicure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r>
              <a:rPr lang="de-DE" dirty="0" smtClean="0"/>
              <a:t>‘?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78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79475"/>
          </a:xfrm>
        </p:spPr>
        <p:txBody>
          <a:bodyPr/>
          <a:lstStyle/>
          <a:p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(III)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6425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Contributions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crowdworkers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platforms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/</a:t>
            </a:r>
            <a:r>
              <a:rPr lang="de-DE" dirty="0" err="1"/>
              <a:t>contractors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quasi </a:t>
            </a:r>
            <a:r>
              <a:rPr lang="de-DE" dirty="0" err="1"/>
              <a:t>employers</a:t>
            </a:r>
            <a:r>
              <a:rPr lang="de-DE" dirty="0"/>
              <a:t>) → </a:t>
            </a:r>
            <a:r>
              <a:rPr lang="de-DE" dirty="0" err="1"/>
              <a:t>see</a:t>
            </a:r>
            <a:r>
              <a:rPr lang="de-DE" dirty="0"/>
              <a:t> German </a:t>
            </a:r>
            <a:r>
              <a:rPr lang="de-DE" dirty="0" err="1"/>
              <a:t>artists</a:t>
            </a:r>
            <a:r>
              <a:rPr lang="de-DE" dirty="0"/>
              <a:t>‘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insurance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taxation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/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total </a:t>
            </a:r>
            <a:r>
              <a:rPr lang="de-DE" dirty="0" err="1"/>
              <a:t>income</a:t>
            </a:r>
            <a:r>
              <a:rPr lang="de-DE" dirty="0"/>
              <a:t> – </a:t>
            </a:r>
            <a:r>
              <a:rPr lang="de-DE" dirty="0" err="1"/>
              <a:t>with</a:t>
            </a:r>
            <a:r>
              <a:rPr lang="de-DE" dirty="0"/>
              <a:t>/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threshold</a:t>
            </a:r>
            <a:r>
              <a:rPr lang="de-DE" dirty="0"/>
              <a:t> </a:t>
            </a:r>
            <a:r>
              <a:rPr lang="de-DE" dirty="0" err="1"/>
              <a:t>values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International/non-European </a:t>
            </a:r>
            <a:r>
              <a:rPr lang="de-DE" dirty="0" err="1" smtClean="0"/>
              <a:t>platforms</a:t>
            </a:r>
            <a:r>
              <a:rPr lang="de-DE" dirty="0" smtClean="0"/>
              <a:t> </a:t>
            </a:r>
            <a:r>
              <a:rPr lang="de-DE" dirty="0"/>
              <a:t>→</a:t>
            </a:r>
            <a:r>
              <a:rPr lang="de-DE" dirty="0" smtClean="0"/>
              <a:t> </a:t>
            </a:r>
            <a:r>
              <a:rPr lang="de-DE" dirty="0" err="1" smtClean="0"/>
              <a:t>tax</a:t>
            </a:r>
            <a:r>
              <a:rPr lang="de-DE" dirty="0" smtClean="0"/>
              <a:t> on </a:t>
            </a:r>
            <a:r>
              <a:rPr lang="de-DE" dirty="0" err="1" smtClean="0"/>
              <a:t>transactions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EU</a:t>
            </a:r>
          </a:p>
          <a:p>
            <a:r>
              <a:rPr lang="de-DE" dirty="0" smtClean="0"/>
              <a:t>A European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solo </a:t>
            </a:r>
            <a:r>
              <a:rPr lang="de-DE" dirty="0" err="1" smtClean="0"/>
              <a:t>self-employment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timely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accent6"/>
              </a:solidFill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F728F0-B41B-48CB-9E96-862754DB0F9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</a:t>
            </a:r>
            <a:r>
              <a:rPr lang="de-DE" dirty="0" err="1" smtClean="0"/>
              <a:t>ssessing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 of EPL and UB/ALMP </a:t>
            </a:r>
            <a:r>
              <a:rPr lang="de-DE" dirty="0" err="1"/>
              <a:t>reforms</a:t>
            </a:r>
            <a:r>
              <a:rPr lang="de-DE" dirty="0"/>
              <a:t> in </a:t>
            </a:r>
            <a:r>
              <a:rPr lang="de-DE" dirty="0" err="1"/>
              <a:t>short</a:t>
            </a:r>
            <a:r>
              <a:rPr lang="de-DE" dirty="0"/>
              <a:t>/medium and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; </a:t>
            </a:r>
            <a:r>
              <a:rPr lang="de-DE" dirty="0" err="1"/>
              <a:t>unexpected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? </a:t>
            </a:r>
            <a:endParaRPr lang="de-DE" dirty="0" smtClean="0"/>
          </a:p>
          <a:p>
            <a:r>
              <a:rPr lang="de-DE" dirty="0" err="1" smtClean="0"/>
              <a:t>Designing</a:t>
            </a:r>
            <a:r>
              <a:rPr lang="de-DE" dirty="0" smtClean="0"/>
              <a:t> </a:t>
            </a:r>
            <a:r>
              <a:rPr lang="de-DE" dirty="0" err="1" smtClean="0"/>
              <a:t>optimum</a:t>
            </a:r>
            <a:r>
              <a:rPr lang="de-DE" dirty="0" smtClean="0"/>
              <a:t> EPL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dependencies</a:t>
            </a:r>
            <a:r>
              <a:rPr lang="de-DE" dirty="0" smtClean="0"/>
              <a:t>,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r>
              <a:rPr lang="de-DE" dirty="0" smtClean="0"/>
              <a:t> </a:t>
            </a:r>
            <a:r>
              <a:rPr lang="de-DE" dirty="0" err="1" smtClean="0"/>
              <a:t>constraints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extent</a:t>
            </a:r>
            <a:r>
              <a:rPr lang="de-DE" dirty="0" smtClean="0"/>
              <a:t> and </a:t>
            </a:r>
            <a:r>
              <a:rPr lang="de-DE" dirty="0" err="1" smtClean="0"/>
              <a:t>quality</a:t>
            </a:r>
            <a:r>
              <a:rPr lang="de-DE" dirty="0" smtClean="0"/>
              <a:t> of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of </a:t>
            </a:r>
            <a:r>
              <a:rPr lang="de-DE" dirty="0" err="1" smtClean="0"/>
              <a:t>work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combinations</a:t>
            </a:r>
            <a:r>
              <a:rPr lang="de-DE" dirty="0" smtClean="0"/>
              <a:t> and </a:t>
            </a:r>
            <a:r>
              <a:rPr lang="de-DE" dirty="0" err="1" smtClean="0"/>
              <a:t>sequences</a:t>
            </a:r>
            <a:r>
              <a:rPr lang="de-DE" dirty="0" smtClean="0"/>
              <a:t> of </a:t>
            </a:r>
            <a:r>
              <a:rPr lang="de-DE" dirty="0" err="1" smtClean="0"/>
              <a:t>jobs</a:t>
            </a:r>
            <a:r>
              <a:rPr lang="de-DE" dirty="0" smtClean="0"/>
              <a:t>, </a:t>
            </a:r>
            <a:r>
              <a:rPr lang="de-DE" dirty="0" err="1" smtClean="0"/>
              <a:t>secondary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, </a:t>
            </a:r>
            <a:r>
              <a:rPr lang="de-DE" dirty="0" err="1" smtClean="0"/>
              <a:t>freelance</a:t>
            </a:r>
            <a:r>
              <a:rPr lang="de-DE" dirty="0" smtClean="0"/>
              <a:t>/</a:t>
            </a:r>
            <a:r>
              <a:rPr lang="de-DE" dirty="0" err="1" smtClean="0"/>
              <a:t>crowdworking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4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2400" b="1" dirty="0" smtClean="0">
                <a:solidFill>
                  <a:srgbClr val="365BA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Werner Eichhorst</a:t>
            </a:r>
            <a:endParaRPr lang="en-US" sz="1600" dirty="0">
              <a:solidFill>
                <a:srgbClr val="365BA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endParaRPr lang="en-US" sz="1600" dirty="0">
              <a:solidFill>
                <a:srgbClr val="365BA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IZA, P.O. Box 7240, 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53072 Bonn, Germany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Phone: +49 (0) 228 - 38 94 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531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Fax: +49 (0) 228 - 38 94 180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E-mail: 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eichhorst@iza.org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endParaRPr lang="de-DE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endParaRPr lang="de-DE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US" sz="2800" b="1" dirty="0" smtClean="0">
                <a:solidFill>
                  <a:srgbClr val="365BA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www.iza.org</a:t>
            </a:r>
            <a:endParaRPr lang="en-US" sz="2800" b="1" dirty="0">
              <a:solidFill>
                <a:srgbClr val="365BA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8461"/>
            <a:ext cx="8824913" cy="770739"/>
          </a:xfrm>
        </p:spPr>
        <p:txBody>
          <a:bodyPr/>
          <a:lstStyle/>
          <a:p>
            <a:r>
              <a:rPr lang="de-DE" sz="2800" dirty="0" smtClean="0"/>
              <a:t>Share of </a:t>
            </a:r>
            <a:r>
              <a:rPr lang="de-DE" sz="2800" dirty="0" err="1" smtClean="0"/>
              <a:t>temporary</a:t>
            </a:r>
            <a:r>
              <a:rPr lang="de-DE" sz="2800" dirty="0" smtClean="0"/>
              <a:t> </a:t>
            </a:r>
            <a:r>
              <a:rPr lang="de-DE" sz="2800" dirty="0" err="1" smtClean="0"/>
              <a:t>employment</a:t>
            </a:r>
            <a:r>
              <a:rPr lang="de-DE" sz="2800" dirty="0" smtClean="0"/>
              <a:t> in </a:t>
            </a:r>
            <a:r>
              <a:rPr lang="de-DE" sz="2800" dirty="0" err="1" smtClean="0"/>
              <a:t>dependent</a:t>
            </a:r>
            <a:r>
              <a:rPr lang="de-DE" sz="2800" dirty="0" smtClean="0"/>
              <a:t> </a:t>
            </a:r>
            <a:r>
              <a:rPr lang="de-DE" sz="2800" dirty="0" err="1" smtClean="0"/>
              <a:t>employment</a:t>
            </a:r>
            <a:endParaRPr lang="de-D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6019800"/>
            <a:ext cx="1898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Source: </a:t>
            </a:r>
            <a:r>
              <a:rPr lang="de-DE" sz="1400" dirty="0" smtClean="0"/>
              <a:t>OECD Data. </a:t>
            </a:r>
            <a:endParaRPr lang="de-DE" sz="1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170251"/>
              </p:ext>
            </p:extLst>
          </p:nvPr>
        </p:nvGraphicFramePr>
        <p:xfrm>
          <a:off x="481012" y="1273968"/>
          <a:ext cx="8510588" cy="474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657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Year-</a:t>
            </a:r>
            <a:r>
              <a:rPr lang="de-DE" sz="2800" dirty="0" err="1" smtClean="0"/>
              <a:t>to</a:t>
            </a:r>
            <a:r>
              <a:rPr lang="de-DE" sz="2800" dirty="0" smtClean="0"/>
              <a:t>-</a:t>
            </a:r>
            <a:r>
              <a:rPr lang="de-DE" sz="2800" dirty="0" err="1" smtClean="0"/>
              <a:t>year</a:t>
            </a:r>
            <a:r>
              <a:rPr lang="de-DE" sz="2800" dirty="0" smtClean="0"/>
              <a:t> </a:t>
            </a:r>
            <a:r>
              <a:rPr lang="de-DE" sz="2800" dirty="0" err="1" smtClean="0"/>
              <a:t>transition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err="1" smtClean="0"/>
              <a:t>temporary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permanent </a:t>
            </a:r>
            <a:r>
              <a:rPr lang="de-DE" sz="2800" dirty="0" err="1" smtClean="0"/>
              <a:t>contracts</a:t>
            </a:r>
            <a:r>
              <a:rPr lang="de-DE" sz="2800" dirty="0" smtClean="0"/>
              <a:t> </a:t>
            </a:r>
            <a:endParaRPr lang="de-D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069126091"/>
              </p:ext>
            </p:extLst>
          </p:nvPr>
        </p:nvGraphicFramePr>
        <p:xfrm>
          <a:off x="914400" y="1772284"/>
          <a:ext cx="7467599" cy="424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0375" y="5958573"/>
            <a:ext cx="472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Source: </a:t>
            </a:r>
            <a:r>
              <a:rPr lang="de-DE" sz="1400" dirty="0" err="1" smtClean="0"/>
              <a:t>Eurostat</a:t>
            </a:r>
            <a:r>
              <a:rPr lang="de-DE" sz="1400" dirty="0" smtClean="0"/>
              <a:t>, ELFS, EU-SILC (ESDE 2016).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84187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81000"/>
            <a:ext cx="8229600" cy="879475"/>
          </a:xfrm>
        </p:spPr>
        <p:txBody>
          <a:bodyPr/>
          <a:lstStyle/>
          <a:p>
            <a:r>
              <a:rPr lang="de-DE" dirty="0" err="1" smtClean="0"/>
              <a:t>Reforming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260475"/>
            <a:ext cx="8226425" cy="4724400"/>
          </a:xfrm>
        </p:spPr>
        <p:txBody>
          <a:bodyPr/>
          <a:lstStyle/>
          <a:p>
            <a:r>
              <a:rPr lang="de-DE" dirty="0" err="1" smtClean="0"/>
              <a:t>Liberalizing</a:t>
            </a:r>
            <a:r>
              <a:rPr lang="de-DE" dirty="0" smtClean="0"/>
              <a:t> </a:t>
            </a:r>
            <a:r>
              <a:rPr lang="de-DE" dirty="0" err="1" smtClean="0"/>
              <a:t>dismissal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and/</a:t>
            </a:r>
            <a:r>
              <a:rPr lang="de-DE" dirty="0" err="1" smtClean="0"/>
              <a:t>or</a:t>
            </a:r>
            <a:r>
              <a:rPr lang="de-DE" dirty="0" smtClean="0"/>
              <a:t> de/</a:t>
            </a:r>
            <a:r>
              <a:rPr lang="de-DE" dirty="0" err="1" smtClean="0"/>
              <a:t>re-regulating</a:t>
            </a:r>
            <a:r>
              <a:rPr lang="de-DE" dirty="0" smtClean="0"/>
              <a:t> </a:t>
            </a:r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?</a:t>
            </a:r>
          </a:p>
          <a:p>
            <a:r>
              <a:rPr lang="de-DE" dirty="0" smtClean="0"/>
              <a:t>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crisis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countries </a:t>
            </a:r>
            <a:r>
              <a:rPr lang="de-DE" dirty="0" err="1" smtClean="0"/>
              <a:t>with</a:t>
            </a:r>
            <a:r>
              <a:rPr lang="de-DE" dirty="0" smtClean="0"/>
              <a:t> strong EPL </a:t>
            </a:r>
            <a:r>
              <a:rPr lang="de-DE" dirty="0" err="1" smtClean="0"/>
              <a:t>for</a:t>
            </a:r>
            <a:r>
              <a:rPr lang="de-DE" dirty="0" smtClean="0"/>
              <a:t> permanent </a:t>
            </a:r>
            <a:r>
              <a:rPr lang="de-DE" dirty="0" err="1" smtClean="0"/>
              <a:t>workers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 smtClean="0"/>
              <a:t>/</a:t>
            </a:r>
            <a:r>
              <a:rPr lang="de-DE" dirty="0" err="1" smtClean="0"/>
              <a:t>clarified</a:t>
            </a:r>
            <a:r>
              <a:rPr lang="de-DE" dirty="0" smtClean="0"/>
              <a:t> </a:t>
            </a:r>
            <a:r>
              <a:rPr lang="de-DE" dirty="0" err="1" smtClean="0"/>
              <a:t>dismissal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strongly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in </a:t>
            </a:r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phases</a:t>
            </a:r>
            <a:r>
              <a:rPr lang="de-DE" dirty="0" smtClean="0"/>
              <a:t>, </a:t>
            </a:r>
            <a:r>
              <a:rPr lang="de-DE" dirty="0" err="1" smtClean="0"/>
              <a:t>ofthe</a:t>
            </a:r>
            <a:r>
              <a:rPr lang="de-DE" dirty="0" smtClean="0"/>
              <a:t> </a:t>
            </a:r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mechisms</a:t>
            </a:r>
            <a:r>
              <a:rPr lang="de-DE" dirty="0" smtClean="0"/>
              <a:t> </a:t>
            </a:r>
            <a:r>
              <a:rPr lang="de-DE" dirty="0" err="1" smtClean="0"/>
              <a:t>favoring</a:t>
            </a:r>
            <a:r>
              <a:rPr lang="de-DE" dirty="0" smtClean="0"/>
              <a:t> internal and wage flexibility (e.g. Portugal, Spain, </a:t>
            </a:r>
            <a:r>
              <a:rPr lang="de-DE" dirty="0" err="1" smtClean="0"/>
              <a:t>Italy</a:t>
            </a:r>
            <a:r>
              <a:rPr lang="de-DE" dirty="0" smtClean="0"/>
              <a:t>, </a:t>
            </a:r>
            <a:r>
              <a:rPr lang="de-DE" dirty="0" err="1" smtClean="0"/>
              <a:t>Greece</a:t>
            </a:r>
            <a:r>
              <a:rPr lang="de-DE" dirty="0" smtClean="0"/>
              <a:t>, </a:t>
            </a:r>
            <a:r>
              <a:rPr lang="de-DE" dirty="0" err="1" smtClean="0"/>
              <a:t>Slovenia</a:t>
            </a:r>
            <a:r>
              <a:rPr lang="de-DE" dirty="0" smtClean="0"/>
              <a:t>, France) </a:t>
            </a:r>
          </a:p>
          <a:p>
            <a:r>
              <a:rPr lang="de-DE" dirty="0" smtClean="0"/>
              <a:t>Trend in EPL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– </a:t>
            </a:r>
            <a:r>
              <a:rPr lang="de-DE" dirty="0" err="1" smtClean="0"/>
              <a:t>some</a:t>
            </a:r>
            <a:r>
              <a:rPr lang="de-DE" dirty="0" smtClean="0"/>
              <a:t> re-regulation, but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tendency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-term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costly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employers</a:t>
            </a:r>
            <a:r>
              <a:rPr lang="de-DE" dirty="0" smtClean="0"/>
              <a:t>, e.g. higher UI </a:t>
            </a:r>
            <a:r>
              <a:rPr lang="de-DE" dirty="0" err="1" smtClean="0"/>
              <a:t>contibutions</a:t>
            </a:r>
            <a:r>
              <a:rPr lang="de-DE" dirty="0" smtClean="0"/>
              <a:t> in </a:t>
            </a:r>
            <a:r>
              <a:rPr lang="de-DE" dirty="0" err="1" smtClean="0"/>
              <a:t>Slovenia</a:t>
            </a:r>
            <a:r>
              <a:rPr lang="de-DE" dirty="0" smtClean="0"/>
              <a:t>, France, </a:t>
            </a:r>
            <a:r>
              <a:rPr lang="de-DE" dirty="0" err="1" smtClean="0"/>
              <a:t>Italy</a:t>
            </a:r>
            <a:r>
              <a:rPr lang="de-DE" dirty="0" smtClean="0"/>
              <a:t>,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incentives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convert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permanent </a:t>
            </a:r>
            <a:r>
              <a:rPr lang="de-DE" dirty="0" err="1" smtClean="0"/>
              <a:t>jobs</a:t>
            </a:r>
            <a:r>
              <a:rPr lang="de-DE" dirty="0" smtClean="0"/>
              <a:t>, </a:t>
            </a:r>
            <a:r>
              <a:rPr lang="de-DE" dirty="0" err="1" smtClean="0"/>
              <a:t>or</a:t>
            </a:r>
            <a:r>
              <a:rPr lang="de-DE" dirty="0" smtClean="0"/>
              <a:t> extra </a:t>
            </a:r>
            <a:r>
              <a:rPr lang="de-DE" dirty="0" err="1" smtClean="0"/>
              <a:t>severance</a:t>
            </a:r>
            <a:r>
              <a:rPr lang="de-DE" dirty="0" smtClean="0"/>
              <a:t> </a:t>
            </a:r>
            <a:r>
              <a:rPr lang="de-DE" dirty="0" err="1" smtClean="0"/>
              <a:t>pay</a:t>
            </a:r>
            <a:r>
              <a:rPr lang="de-DE" dirty="0" smtClean="0"/>
              <a:t>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(Spain, France)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46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Changes</a:t>
            </a:r>
            <a:r>
              <a:rPr lang="de-DE" sz="2800" dirty="0" smtClean="0"/>
              <a:t> in </a:t>
            </a:r>
            <a:r>
              <a:rPr lang="de-DE" sz="2800" dirty="0" err="1" smtClean="0"/>
              <a:t>employment</a:t>
            </a:r>
            <a:r>
              <a:rPr lang="de-DE" sz="2800" dirty="0" smtClean="0"/>
              <a:t> </a:t>
            </a:r>
            <a:r>
              <a:rPr lang="de-DE" sz="2800" dirty="0" err="1" smtClean="0"/>
              <a:t>protection</a:t>
            </a:r>
            <a:r>
              <a:rPr lang="de-DE" sz="2800" dirty="0" smtClean="0"/>
              <a:t> </a:t>
            </a:r>
            <a:r>
              <a:rPr lang="de-DE" sz="2800" dirty="0" err="1" smtClean="0"/>
              <a:t>legislation</a:t>
            </a:r>
            <a:r>
              <a:rPr lang="de-DE" sz="2800" dirty="0" smtClean="0"/>
              <a:t>, 2008 </a:t>
            </a:r>
            <a:r>
              <a:rPr lang="de-DE" sz="2800" dirty="0" err="1" smtClean="0"/>
              <a:t>to</a:t>
            </a:r>
            <a:r>
              <a:rPr lang="de-DE" sz="2800" dirty="0" smtClean="0"/>
              <a:t> 2013</a:t>
            </a:r>
            <a:endParaRPr lang="de-D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6028293"/>
            <a:ext cx="29709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Source: </a:t>
            </a:r>
            <a:r>
              <a:rPr lang="de-DE" sz="1600" dirty="0" smtClean="0"/>
              <a:t>OECD EPL </a:t>
            </a:r>
            <a:r>
              <a:rPr lang="de-DE" sz="1600" dirty="0" err="1" smtClean="0"/>
              <a:t>indicator</a:t>
            </a:r>
            <a:r>
              <a:rPr lang="de-DE" sz="1600" dirty="0" smtClean="0"/>
              <a:t>. </a:t>
            </a:r>
            <a:endParaRPr lang="de-DE" sz="1600" dirty="0"/>
          </a:p>
        </p:txBody>
      </p:sp>
      <p:graphicFrame>
        <p:nvGraphicFramePr>
          <p:cNvPr id="7" name="Chart 6" title="OECD EPL indicato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926490"/>
              </p:ext>
            </p:extLst>
          </p:nvPr>
        </p:nvGraphicFramePr>
        <p:xfrm>
          <a:off x="533400" y="1434584"/>
          <a:ext cx="8001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08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Temporary</a:t>
            </a:r>
            <a:r>
              <a:rPr lang="de-DE" dirty="0" smtClean="0"/>
              <a:t> and permanent </a:t>
            </a:r>
            <a:r>
              <a:rPr lang="de-DE" dirty="0" err="1" smtClean="0"/>
              <a:t>hirings</a:t>
            </a:r>
            <a:r>
              <a:rPr lang="de-DE" dirty="0" smtClean="0"/>
              <a:t> in </a:t>
            </a:r>
            <a:r>
              <a:rPr lang="de-DE" dirty="0" err="1" smtClean="0"/>
              <a:t>selected</a:t>
            </a:r>
            <a:r>
              <a:rPr lang="de-DE" dirty="0" smtClean="0"/>
              <a:t> countries </a:t>
            </a:r>
            <a:r>
              <a:rPr lang="de-DE" dirty="0" err="1" smtClean="0"/>
              <a:t>over</a:t>
            </a:r>
            <a:r>
              <a:rPr lang="de-DE" dirty="0" smtClean="0"/>
              <a:t> time, 2003-2013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132081"/>
              </p:ext>
            </p:extLst>
          </p:nvPr>
        </p:nvGraphicFramePr>
        <p:xfrm>
          <a:off x="3310551" y="1619095"/>
          <a:ext cx="2785450" cy="188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865305"/>
              </p:ext>
            </p:extLst>
          </p:nvPr>
        </p:nvGraphicFramePr>
        <p:xfrm>
          <a:off x="460375" y="1619095"/>
          <a:ext cx="2816225" cy="188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829478"/>
              </p:ext>
            </p:extLst>
          </p:nvPr>
        </p:nvGraphicFramePr>
        <p:xfrm>
          <a:off x="6139004" y="1619095"/>
          <a:ext cx="2623995" cy="188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149176"/>
              </p:ext>
            </p:extLst>
          </p:nvPr>
        </p:nvGraphicFramePr>
        <p:xfrm>
          <a:off x="460375" y="3635221"/>
          <a:ext cx="2819401" cy="192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88"/>
              </p:ext>
            </p:extLst>
          </p:nvPr>
        </p:nvGraphicFramePr>
        <p:xfrm>
          <a:off x="3303006" y="3629775"/>
          <a:ext cx="2792995" cy="193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595997"/>
              </p:ext>
            </p:extLst>
          </p:nvPr>
        </p:nvGraphicFramePr>
        <p:xfrm>
          <a:off x="6139004" y="3629775"/>
          <a:ext cx="2623995" cy="193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Rectangle 15"/>
          <p:cNvSpPr/>
          <p:nvPr/>
        </p:nvSpPr>
        <p:spPr>
          <a:xfrm>
            <a:off x="460374" y="5691497"/>
            <a:ext cx="837882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GB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Source: Labor Force Survey 2003-2014, own calculations (weighted). </a:t>
            </a:r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Shares of temporary and permanent employment among new hires in each year.</a:t>
            </a:r>
            <a:endParaRPr lang="de-DE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8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Assessment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significant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in </a:t>
            </a:r>
            <a:r>
              <a:rPr lang="de-DE" dirty="0" err="1" smtClean="0"/>
              <a:t>long</a:t>
            </a:r>
            <a:r>
              <a:rPr lang="de-DE" dirty="0" smtClean="0"/>
              <a:t>-standing </a:t>
            </a:r>
            <a:r>
              <a:rPr lang="de-DE" dirty="0" err="1" smtClean="0"/>
              <a:t>trends</a:t>
            </a:r>
            <a:r>
              <a:rPr lang="de-DE" dirty="0" smtClean="0"/>
              <a:t> in permanent vs. </a:t>
            </a:r>
            <a:r>
              <a:rPr lang="de-DE" dirty="0" err="1"/>
              <a:t>t</a:t>
            </a:r>
            <a:r>
              <a:rPr lang="de-DE" dirty="0" err="1" smtClean="0"/>
              <a:t>emporary</a:t>
            </a:r>
            <a:r>
              <a:rPr lang="de-DE" dirty="0" smtClean="0"/>
              <a:t> </a:t>
            </a:r>
            <a:r>
              <a:rPr lang="de-DE" dirty="0" err="1" smtClean="0"/>
              <a:t>hirings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reforms</a:t>
            </a:r>
            <a:r>
              <a:rPr lang="de-DE" dirty="0" smtClean="0"/>
              <a:t>, e.g. </a:t>
            </a:r>
            <a:r>
              <a:rPr lang="de-DE" dirty="0" err="1" smtClean="0"/>
              <a:t>Italian</a:t>
            </a:r>
            <a:r>
              <a:rPr lang="de-DE" dirty="0" smtClean="0"/>
              <a:t> ‚Jobs Act‘,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yet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in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but </a:t>
            </a:r>
            <a:r>
              <a:rPr lang="de-DE" dirty="0" err="1" smtClean="0"/>
              <a:t>preliminary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</a:t>
            </a:r>
            <a:r>
              <a:rPr lang="de-DE" dirty="0" err="1" smtClean="0"/>
              <a:t>shows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(</a:t>
            </a:r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subsidization</a:t>
            </a:r>
            <a:r>
              <a:rPr lang="de-DE" dirty="0" smtClean="0"/>
              <a:t>) </a:t>
            </a:r>
          </a:p>
          <a:p>
            <a:r>
              <a:rPr lang="de-DE" dirty="0" err="1" smtClean="0"/>
              <a:t>Cyclical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seem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dominate</a:t>
            </a:r>
            <a:r>
              <a:rPr lang="de-DE" dirty="0" smtClean="0"/>
              <a:t> (at least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time </a:t>
            </a:r>
            <a:r>
              <a:rPr lang="de-DE" dirty="0" err="1" smtClean="0"/>
              <a:t>being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2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28600"/>
            <a:ext cx="8229600" cy="879475"/>
          </a:xfrm>
        </p:spPr>
        <p:txBody>
          <a:bodyPr/>
          <a:lstStyle/>
          <a:p>
            <a:r>
              <a:rPr lang="de-DE" dirty="0" smtClean="0"/>
              <a:t>Solo-</a:t>
            </a:r>
            <a:r>
              <a:rPr lang="de-DE" dirty="0" err="1" smtClean="0"/>
              <a:t>self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6425" cy="4724400"/>
          </a:xfrm>
        </p:spPr>
        <p:txBody>
          <a:bodyPr/>
          <a:lstStyle/>
          <a:p>
            <a:r>
              <a:rPr lang="de-DE" dirty="0" smtClean="0"/>
              <a:t>Outside traditional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in </a:t>
            </a:r>
            <a:r>
              <a:rPr lang="de-DE" dirty="0" err="1" smtClean="0"/>
              <a:t>many</a:t>
            </a:r>
            <a:r>
              <a:rPr lang="de-DE" dirty="0" smtClean="0"/>
              <a:t> countries, in </a:t>
            </a:r>
            <a:r>
              <a:rPr lang="de-DE" dirty="0" err="1" smtClean="0"/>
              <a:t>particulary</a:t>
            </a:r>
            <a:r>
              <a:rPr lang="de-DE" dirty="0" smtClean="0"/>
              <a:t> at </a:t>
            </a:r>
            <a:r>
              <a:rPr lang="de-DE" dirty="0" err="1" smtClean="0"/>
              <a:t>odds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Bismarckian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 smtClean="0"/>
          </a:p>
          <a:p>
            <a:r>
              <a:rPr lang="de-DE" dirty="0" err="1" smtClean="0"/>
              <a:t>Freelance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alternative </a:t>
            </a:r>
            <a:r>
              <a:rPr lang="de-DE" dirty="0" err="1" smtClean="0"/>
              <a:t>to</a:t>
            </a:r>
            <a:r>
              <a:rPr lang="de-DE" dirty="0" smtClean="0"/>
              <a:t> ‚</a:t>
            </a:r>
            <a:r>
              <a:rPr lang="de-DE" dirty="0" err="1" smtClean="0"/>
              <a:t>precarious</a:t>
            </a:r>
            <a:r>
              <a:rPr lang="de-DE" dirty="0" smtClean="0"/>
              <a:t>‘ </a:t>
            </a:r>
            <a:r>
              <a:rPr lang="de-DE" dirty="0" err="1" smtClean="0"/>
              <a:t>dependent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, </a:t>
            </a:r>
            <a:r>
              <a:rPr lang="de-DE" dirty="0" err="1" smtClean="0"/>
              <a:t>sometimes</a:t>
            </a:r>
            <a:r>
              <a:rPr lang="de-DE" dirty="0" smtClean="0"/>
              <a:t> </a:t>
            </a:r>
            <a:r>
              <a:rPr lang="de-DE" dirty="0" err="1" smtClean="0"/>
              <a:t>encouraged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makers</a:t>
            </a:r>
            <a:r>
              <a:rPr lang="de-DE" dirty="0" smtClean="0"/>
              <a:t> (‚co.co.co‘ in </a:t>
            </a:r>
            <a:r>
              <a:rPr lang="de-DE" dirty="0" err="1" smtClean="0"/>
              <a:t>Italy</a:t>
            </a:r>
            <a:r>
              <a:rPr lang="de-DE" dirty="0" smtClean="0"/>
              <a:t>, ‚auto-</a:t>
            </a:r>
            <a:r>
              <a:rPr lang="de-DE" dirty="0" err="1" smtClean="0"/>
              <a:t>entrepreneurs</a:t>
            </a:r>
            <a:r>
              <a:rPr lang="de-DE" dirty="0" smtClean="0"/>
              <a:t>‘ in France) </a:t>
            </a:r>
          </a:p>
          <a:p>
            <a:r>
              <a:rPr lang="de-DE" dirty="0" smtClean="0"/>
              <a:t>Potentially </a:t>
            </a:r>
            <a:r>
              <a:rPr lang="de-DE" dirty="0" err="1" smtClean="0"/>
              <a:t>becoming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widespread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rise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‚</a:t>
            </a:r>
            <a:r>
              <a:rPr lang="de-DE" dirty="0" err="1" smtClean="0"/>
              <a:t>gig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r>
              <a:rPr lang="de-DE" dirty="0" smtClean="0"/>
              <a:t>‘ </a:t>
            </a:r>
            <a:r>
              <a:rPr lang="de-DE" dirty="0" err="1" smtClean="0"/>
              <a:t>or</a:t>
            </a:r>
            <a:r>
              <a:rPr lang="de-DE" dirty="0" smtClean="0"/>
              <a:t> ‚</a:t>
            </a:r>
            <a:r>
              <a:rPr lang="de-DE" dirty="0" err="1" smtClean="0"/>
              <a:t>platform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r>
              <a:rPr lang="de-DE" dirty="0" smtClean="0"/>
              <a:t>‘ </a:t>
            </a:r>
            <a:r>
              <a:rPr lang="de-DE" dirty="0" err="1" smtClean="0"/>
              <a:t>with</a:t>
            </a:r>
            <a:r>
              <a:rPr lang="de-DE" dirty="0" smtClean="0"/>
              <a:t> quick and easy </a:t>
            </a:r>
            <a:r>
              <a:rPr lang="de-DE" dirty="0" err="1" smtClean="0"/>
              <a:t>outsourcing</a:t>
            </a:r>
            <a:r>
              <a:rPr lang="de-DE" dirty="0" smtClean="0"/>
              <a:t> and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suppliers</a:t>
            </a:r>
            <a:r>
              <a:rPr lang="de-DE" dirty="0" smtClean="0"/>
              <a:t> and </a:t>
            </a:r>
            <a:r>
              <a:rPr lang="de-DE" dirty="0" err="1" smtClean="0"/>
              <a:t>customers</a:t>
            </a:r>
            <a:r>
              <a:rPr lang="de-DE" dirty="0" smtClean="0"/>
              <a:t>, but so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rise</a:t>
            </a:r>
            <a:r>
              <a:rPr lang="de-DE" dirty="0" smtClean="0"/>
              <a:t> in </a:t>
            </a:r>
            <a:r>
              <a:rPr lang="de-DE" dirty="0" err="1" smtClean="0"/>
              <a:t>gig</a:t>
            </a:r>
            <a:r>
              <a:rPr lang="de-DE" dirty="0" smtClean="0"/>
              <a:t> type of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regular</a:t>
            </a:r>
            <a:r>
              <a:rPr lang="de-DE" dirty="0" smtClean="0"/>
              <a:t> </a:t>
            </a:r>
            <a:r>
              <a:rPr lang="de-DE" dirty="0" err="1" smtClean="0"/>
              <a:t>surveys</a:t>
            </a:r>
            <a:endParaRPr lang="de-DE" dirty="0" smtClean="0"/>
          </a:p>
          <a:p>
            <a:r>
              <a:rPr lang="en-GB" dirty="0" smtClean="0"/>
              <a:t>This </a:t>
            </a:r>
            <a:r>
              <a:rPr lang="en-GB" dirty="0"/>
              <a:t>is possibly due to </a:t>
            </a:r>
            <a:r>
              <a:rPr lang="en-GB" u="sng" dirty="0"/>
              <a:t>problems of measurement</a:t>
            </a:r>
            <a:r>
              <a:rPr lang="en-GB" dirty="0"/>
              <a:t>:</a:t>
            </a:r>
          </a:p>
          <a:p>
            <a:pPr lvl="1"/>
            <a:r>
              <a:rPr lang="en-GB" sz="1600" dirty="0"/>
              <a:t>Crowd working is either a second (side) job, that is not properly stated </a:t>
            </a:r>
          </a:p>
          <a:p>
            <a:pPr lvl="1"/>
            <a:r>
              <a:rPr lang="en-GB" sz="1600" dirty="0"/>
              <a:t>Or crowd working platforms are used by fulltime self-employed additionally to traditional (offline) sources in order to acquire </a:t>
            </a:r>
            <a:r>
              <a:rPr lang="en-GB" sz="1600" dirty="0" smtClean="0"/>
              <a:t>clients</a:t>
            </a:r>
            <a:endParaRPr lang="en-GB" sz="1600" dirty="0"/>
          </a:p>
          <a:p>
            <a:pPr lvl="1"/>
            <a:r>
              <a:rPr lang="en-GB" sz="1600" dirty="0" smtClean="0"/>
              <a:t>Current evidence is based on small-scale surveys only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D0C10-7D42-4D51-8129-706774AE33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5979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en">
  <a:themeElements>
    <a:clrScheme name="presentation-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-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-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en 13">
        <a:dk1>
          <a:srgbClr val="000000"/>
        </a:dk1>
        <a:lt1>
          <a:srgbClr val="FFFFFF"/>
        </a:lt1>
        <a:dk2>
          <a:srgbClr val="365BA0"/>
        </a:dk2>
        <a:lt2>
          <a:srgbClr val="808080"/>
        </a:lt2>
        <a:accent1>
          <a:srgbClr val="BBE0E3"/>
        </a:accent1>
        <a:accent2>
          <a:srgbClr val="365BA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05291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365BA0"/>
      </a:dk2>
      <a:lt2>
        <a:srgbClr val="808080"/>
      </a:lt2>
      <a:accent1>
        <a:srgbClr val="BBE0E3"/>
      </a:accent1>
      <a:accent2>
        <a:srgbClr val="365BA0"/>
      </a:accent2>
      <a:accent3>
        <a:srgbClr val="FFFFFF"/>
      </a:accent3>
      <a:accent4>
        <a:srgbClr val="000000"/>
      </a:accent4>
      <a:accent5>
        <a:srgbClr val="DAEDEF"/>
      </a:accent5>
      <a:accent6>
        <a:srgbClr val="305291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365BA0"/>
        </a:dk2>
        <a:lt2>
          <a:srgbClr val="808080"/>
        </a:lt2>
        <a:accent1>
          <a:srgbClr val="BBE0E3"/>
        </a:accent1>
        <a:accent2>
          <a:srgbClr val="365BA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05291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365BA0"/>
        </a:dk2>
        <a:lt2>
          <a:srgbClr val="808080"/>
        </a:lt2>
        <a:accent1>
          <a:srgbClr val="BBE0E3"/>
        </a:accent1>
        <a:accent2>
          <a:srgbClr val="365BA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05291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1395</Words>
  <Application>Microsoft Office PowerPoint</Application>
  <PresentationFormat>Экран (4:3)</PresentationFormat>
  <Paragraphs>133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MS Mincho</vt:lpstr>
      <vt:lpstr>Arial</vt:lpstr>
      <vt:lpstr>Calibri</vt:lpstr>
      <vt:lpstr>Cambria</vt:lpstr>
      <vt:lpstr>Times New Roman</vt:lpstr>
      <vt:lpstr>Wingdings</vt:lpstr>
      <vt:lpstr>presentation-en</vt:lpstr>
      <vt:lpstr>1_Custom Design</vt:lpstr>
      <vt:lpstr>2_Custom Design</vt:lpstr>
      <vt:lpstr>Benutzerdefiniertes Design</vt:lpstr>
      <vt:lpstr>  Beyond dualisms – towards more flexicure labor markets?  Werner Eichhorst   FES and HSE Conference on  “LABOUR LEGISLATION AND ITS ROLE IN  THE CONTEMPORARY ECONOMY”  Moscow, 3 November 2016    </vt:lpstr>
      <vt:lpstr>Dual labor markets in Europe</vt:lpstr>
      <vt:lpstr>Share of temporary employment in dependent employment</vt:lpstr>
      <vt:lpstr>Year-to-year transition from temporary to permanent contracts </vt:lpstr>
      <vt:lpstr>Reforming employment protection </vt:lpstr>
      <vt:lpstr>Changes in employment protection legislation, 2008 to 2013</vt:lpstr>
      <vt:lpstr>Temporary and permanent hirings in selected countries over time, 2003-2013 </vt:lpstr>
      <vt:lpstr>Assessment </vt:lpstr>
      <vt:lpstr>Solo-self employment </vt:lpstr>
      <vt:lpstr>Freelance employment outside agriculture in the EU, as % of total employment</vt:lpstr>
      <vt:lpstr>The social structure of crowd workers in Germany </vt:lpstr>
      <vt:lpstr>Crowd working in the UK </vt:lpstr>
      <vt:lpstr>Unemployment benefits </vt:lpstr>
      <vt:lpstr>Share of short-term unemployed receiving benefits </vt:lpstr>
      <vt:lpstr>ALMPs </vt:lpstr>
      <vt:lpstr>ALMP spending on training per person looking for work, 2007 and 2013 </vt:lpstr>
      <vt:lpstr>Spending on PES per person looking for work, 2007 and 2013</vt:lpstr>
      <vt:lpstr>Policy issues (I) </vt:lpstr>
      <vt:lpstr>Policy issues (II) </vt:lpstr>
      <vt:lpstr>Policy issues (III)</vt:lpstr>
      <vt:lpstr>Research issues</vt:lpstr>
      <vt:lpstr>Презентация PowerPoint</vt:lpstr>
    </vt:vector>
  </TitlesOfParts>
  <Company>IZA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 author date place</dc:title>
  <dc:creator>iza1739</dc:creator>
  <cp:lastModifiedBy>Михайличенко Ксения</cp:lastModifiedBy>
  <cp:revision>370</cp:revision>
  <cp:lastPrinted>2012-06-19T09:25:01Z</cp:lastPrinted>
  <dcterms:created xsi:type="dcterms:W3CDTF">2006-06-12T11:36:24Z</dcterms:created>
  <dcterms:modified xsi:type="dcterms:W3CDTF">2016-11-01T12:33:04Z</dcterms:modified>
</cp:coreProperties>
</file>