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72" r:id="rId15"/>
    <p:sldId id="271" r:id="rId16"/>
    <p:sldId id="270" r:id="rId17"/>
    <p:sldId id="268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81" d="100"/>
          <a:sy n="81" d="100"/>
        </p:scale>
        <p:origin x="120" y="60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ABCB2-59B3-4161-B3EC-A338558B18F9}" type="datetimeFigureOut">
              <a:rPr lang="en-GB" smtClean="0"/>
              <a:pPr/>
              <a:t>01/11/2016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7A11F-708A-4F9B-9676-6A3EB463E96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65129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ABCB2-59B3-4161-B3EC-A338558B18F9}" type="datetimeFigureOut">
              <a:rPr lang="en-GB" smtClean="0"/>
              <a:pPr/>
              <a:t>01/11/2016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7A11F-708A-4F9B-9676-6A3EB463E96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11865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ABCB2-59B3-4161-B3EC-A338558B18F9}" type="datetimeFigureOut">
              <a:rPr lang="en-GB" smtClean="0"/>
              <a:pPr/>
              <a:t>01/11/2016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7A11F-708A-4F9B-9676-6A3EB463E96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98781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ABCB2-59B3-4161-B3EC-A338558B18F9}" type="datetimeFigureOut">
              <a:rPr lang="en-GB" smtClean="0"/>
              <a:pPr/>
              <a:t>01/11/2016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7A11F-708A-4F9B-9676-6A3EB463E96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61610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ABCB2-59B3-4161-B3EC-A338558B18F9}" type="datetimeFigureOut">
              <a:rPr lang="en-GB" smtClean="0"/>
              <a:pPr/>
              <a:t>01/11/2016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7A11F-708A-4F9B-9676-6A3EB463E96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42020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ABCB2-59B3-4161-B3EC-A338558B18F9}" type="datetimeFigureOut">
              <a:rPr lang="en-GB" smtClean="0"/>
              <a:pPr/>
              <a:t>01/11/2016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7A11F-708A-4F9B-9676-6A3EB463E96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56153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ABCB2-59B3-4161-B3EC-A338558B18F9}" type="datetimeFigureOut">
              <a:rPr lang="en-GB" smtClean="0"/>
              <a:pPr/>
              <a:t>01/11/2016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7A11F-708A-4F9B-9676-6A3EB463E96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62293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ABCB2-59B3-4161-B3EC-A338558B18F9}" type="datetimeFigureOut">
              <a:rPr lang="en-GB" smtClean="0"/>
              <a:pPr/>
              <a:t>01/11/2016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7A11F-708A-4F9B-9676-6A3EB463E96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99256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ABCB2-59B3-4161-B3EC-A338558B18F9}" type="datetimeFigureOut">
              <a:rPr lang="en-GB" smtClean="0"/>
              <a:pPr/>
              <a:t>01/11/2016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7A11F-708A-4F9B-9676-6A3EB463E96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56886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ABCB2-59B3-4161-B3EC-A338558B18F9}" type="datetimeFigureOut">
              <a:rPr lang="en-GB" smtClean="0"/>
              <a:pPr/>
              <a:t>01/11/2016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7A11F-708A-4F9B-9676-6A3EB463E96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00266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ABCB2-59B3-4161-B3EC-A338558B18F9}" type="datetimeFigureOut">
              <a:rPr lang="en-GB" smtClean="0"/>
              <a:pPr/>
              <a:t>01/11/2016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7A11F-708A-4F9B-9676-6A3EB463E96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39401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4ABCB2-59B3-4161-B3EC-A338558B18F9}" type="datetimeFigureOut">
              <a:rPr lang="en-GB" smtClean="0"/>
              <a:pPr/>
              <a:t>01/11/2016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F7A11F-708A-4F9B-9676-6A3EB463E96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7364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dx.doi.org/10.17863/CAM.506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issues.org/30-2/andrea/" TargetMode="External"/><Relationship Id="rId2" Type="http://schemas.openxmlformats.org/officeDocument/2006/relationships/hyperlink" Target="http://www.telegraph.co.uk/news/2016/06/10/michael-goves-guide-to-britains-greatest-enemy-the-experts/" TargetMode="Externa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Данные ЦИБ по индексу регулирования труда (ИРТ)</a:t>
            </a:r>
            <a:r>
              <a:rPr lang="en-GB" sz="3600" dirty="0" smtClean="0"/>
              <a:t>: </a:t>
            </a:r>
            <a:r>
              <a:rPr lang="ru-RU" sz="3600" dirty="0" smtClean="0"/>
              <a:t>методы</a:t>
            </a:r>
            <a:r>
              <a:rPr lang="en-GB" sz="3600" dirty="0" smtClean="0"/>
              <a:t>, </a:t>
            </a:r>
            <a:r>
              <a:rPr lang="ru-RU" sz="3600" dirty="0" smtClean="0"/>
              <a:t>параметры и потенциал </a:t>
            </a:r>
            <a:r>
              <a:rPr lang="ru-RU" sz="3600" dirty="0" err="1" smtClean="0"/>
              <a:t>лексиметрического</a:t>
            </a:r>
            <a:r>
              <a:rPr lang="ru-RU" sz="3600" dirty="0" smtClean="0"/>
              <a:t> кодирования трудового законодательства</a:t>
            </a:r>
            <a:endParaRPr lang="en-GB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17122" y="3982048"/>
            <a:ext cx="9144000" cy="1655762"/>
          </a:xfrm>
        </p:spPr>
        <p:txBody>
          <a:bodyPr>
            <a:normAutofit fontScale="92500" lnSpcReduction="20000"/>
          </a:bodyPr>
          <a:lstStyle/>
          <a:p>
            <a:r>
              <a:rPr lang="en-GB" dirty="0" smtClean="0"/>
              <a:t> </a:t>
            </a:r>
            <a:r>
              <a:rPr lang="ru-RU" dirty="0" err="1" smtClean="0"/>
              <a:t>Саймон</a:t>
            </a:r>
            <a:r>
              <a:rPr lang="ru-RU" dirty="0" smtClean="0"/>
              <a:t> </a:t>
            </a:r>
            <a:r>
              <a:rPr lang="ru-RU" dirty="0" err="1" smtClean="0"/>
              <a:t>Дикин</a:t>
            </a:r>
            <a:endParaRPr lang="en-GB" dirty="0" smtClean="0"/>
          </a:p>
          <a:p>
            <a:r>
              <a:rPr lang="ru-RU" dirty="0" smtClean="0"/>
              <a:t>Центр исследований бизнеса (ЦИБ)</a:t>
            </a:r>
            <a:r>
              <a:rPr lang="en-GB" dirty="0" smtClean="0"/>
              <a:t> </a:t>
            </a:r>
            <a:r>
              <a:rPr lang="ru-RU" dirty="0" smtClean="0"/>
              <a:t>Кембриджского университета </a:t>
            </a:r>
            <a:endParaRPr lang="en-GB" dirty="0" smtClean="0"/>
          </a:p>
          <a:p>
            <a:r>
              <a:rPr lang="ru-RU" i="1" dirty="0" smtClean="0"/>
              <a:t>Трудовое законодательство</a:t>
            </a:r>
            <a:r>
              <a:rPr lang="en-GB" i="1" dirty="0" smtClean="0"/>
              <a:t>: </a:t>
            </a:r>
            <a:r>
              <a:rPr lang="ru-RU" i="1" dirty="0" smtClean="0"/>
              <a:t>его роль в современной экономике</a:t>
            </a:r>
            <a:endParaRPr lang="en-GB" dirty="0" smtClean="0"/>
          </a:p>
          <a:p>
            <a:r>
              <a:rPr lang="ru-RU" dirty="0" smtClean="0"/>
              <a:t>Фонд имени Фридриха </a:t>
            </a:r>
            <a:r>
              <a:rPr lang="ru-RU" dirty="0" err="1" smtClean="0"/>
              <a:t>Эберта</a:t>
            </a:r>
            <a:r>
              <a:rPr lang="ru-RU" dirty="0" smtClean="0"/>
              <a:t> и Высшая школа экономики</a:t>
            </a:r>
            <a:r>
              <a:rPr lang="en-GB" dirty="0" smtClean="0"/>
              <a:t>, </a:t>
            </a:r>
            <a:r>
              <a:rPr lang="ru-RU" dirty="0" smtClean="0"/>
              <a:t>Москва</a:t>
            </a:r>
            <a:r>
              <a:rPr lang="en-GB" dirty="0" smtClean="0"/>
              <a:t>, 3.11.16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3810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Тенденции по происхождению права</a:t>
            </a:r>
            <a:endParaRPr lang="en-GB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98419" y="1368425"/>
            <a:ext cx="5787058" cy="4351338"/>
          </a:xfrm>
          <a:prstGeom prst="rect">
            <a:avLst/>
          </a:prstGeom>
        </p:spPr>
      </p:pic>
      <p:pic>
        <p:nvPicPr>
          <p:cNvPr id="5" name="Picture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5477" y="1690688"/>
            <a:ext cx="5114925" cy="374586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02774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Выборка по странам ОЭСР в сравнении с выборкой по странам БРИКС</a:t>
            </a:r>
            <a:endParaRPr lang="en-GB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019366"/>
            <a:ext cx="5116913" cy="374519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9546" y="1943693"/>
            <a:ext cx="5114925" cy="374586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6709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94873"/>
            <a:ext cx="10515600" cy="127416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ИРТ ЦИБ в сравнении</a:t>
            </a:r>
            <a:r>
              <a:rPr lang="en-GB" dirty="0" smtClean="0"/>
              <a:t> </a:t>
            </a:r>
            <a:r>
              <a:rPr lang="ru-RU" dirty="0" smtClean="0"/>
              <a:t>с показателями обеспечения занятости (</a:t>
            </a:r>
            <a:r>
              <a:rPr lang="en-GB" dirty="0" smtClean="0"/>
              <a:t>EPI</a:t>
            </a:r>
            <a:r>
              <a:rPr lang="ru-RU" dirty="0" smtClean="0"/>
              <a:t>) ОЭСР </a:t>
            </a:r>
            <a:endParaRPr lang="en-GB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52521" y="1292426"/>
            <a:ext cx="2989716" cy="2613651"/>
          </a:xfrm>
          <a:prstGeom prst="rect">
            <a:avLst/>
          </a:prstGeom>
        </p:spPr>
      </p:pic>
      <p:pic>
        <p:nvPicPr>
          <p:cNvPr id="5" name="Picture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8128799" y="1466191"/>
            <a:ext cx="3101008" cy="2414869"/>
          </a:xfrm>
          <a:prstGeom prst="rect">
            <a:avLst/>
          </a:prstGeom>
        </p:spPr>
      </p:pic>
      <p:pic>
        <p:nvPicPr>
          <p:cNvPr id="6" name="Picture 5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8128799" y="3895798"/>
            <a:ext cx="2963270" cy="2683565"/>
          </a:xfrm>
          <a:prstGeom prst="rect">
            <a:avLst/>
          </a:prstGeom>
        </p:spPr>
      </p:pic>
      <p:pic>
        <p:nvPicPr>
          <p:cNvPr id="7" name="Picture 6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4169742" y="1441175"/>
            <a:ext cx="3101008" cy="2464902"/>
          </a:xfrm>
          <a:prstGeom prst="rect">
            <a:avLst/>
          </a:prstGeom>
        </p:spPr>
      </p:pic>
      <p:pic>
        <p:nvPicPr>
          <p:cNvPr id="8" name="Picture 7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4169742" y="4025349"/>
            <a:ext cx="2986431" cy="2445026"/>
          </a:xfrm>
          <a:prstGeom prst="rect">
            <a:avLst/>
          </a:prstGeom>
        </p:spPr>
      </p:pic>
      <p:pic>
        <p:nvPicPr>
          <p:cNvPr id="9" name="Picture 8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576470" y="4104861"/>
            <a:ext cx="2872408" cy="2365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9319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Применение при эконометрическом анализе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Отсутствие  допущений в пользу или против определенной теории влияния трудового законодательства на экономику</a:t>
            </a:r>
            <a:endParaRPr lang="en-GB" dirty="0" smtClean="0"/>
          </a:p>
          <a:p>
            <a:r>
              <a:rPr lang="ru-RU" dirty="0" smtClean="0"/>
              <a:t>Подходит для анализа панельных данных и временных рядов </a:t>
            </a:r>
            <a:endParaRPr lang="en-GB" dirty="0" smtClean="0"/>
          </a:p>
          <a:p>
            <a:r>
              <a:rPr lang="ru-RU" dirty="0" smtClean="0"/>
              <a:t>Должен применяться в совокупности с данными других организаций </a:t>
            </a:r>
            <a:r>
              <a:rPr lang="en-GB" dirty="0" smtClean="0"/>
              <a:t>(</a:t>
            </a:r>
            <a:r>
              <a:rPr lang="ru-RU" dirty="0" smtClean="0"/>
              <a:t>напр.  Всемирный банк,</a:t>
            </a:r>
            <a:r>
              <a:rPr lang="en-GB" dirty="0" smtClean="0"/>
              <a:t> </a:t>
            </a:r>
            <a:r>
              <a:rPr lang="ru-RU" dirty="0" smtClean="0"/>
              <a:t>данные «Дома свободы» по «верховенству права» )</a:t>
            </a:r>
            <a:endParaRPr lang="en-GB" dirty="0" smtClean="0"/>
          </a:p>
          <a:p>
            <a:r>
              <a:rPr lang="ru-RU" dirty="0" smtClean="0"/>
              <a:t>«Кембриджское уравнение» </a:t>
            </a:r>
            <a:r>
              <a:rPr lang="en-GB" dirty="0" smtClean="0"/>
              <a:t>(</a:t>
            </a:r>
            <a:r>
              <a:rPr lang="ru-RU" dirty="0" err="1" smtClean="0"/>
              <a:t>среднегрупповая</a:t>
            </a:r>
            <a:r>
              <a:rPr lang="ru-RU" dirty="0" smtClean="0"/>
              <a:t> регрессионная модель пула</a:t>
            </a:r>
            <a:r>
              <a:rPr lang="en-GB" dirty="0" smtClean="0"/>
              <a:t>)</a:t>
            </a:r>
            <a:r>
              <a:rPr lang="ru-RU" dirty="0" smtClean="0"/>
              <a:t>, наиболее подходящее</a:t>
            </a:r>
            <a:r>
              <a:rPr lang="en-GB" dirty="0" smtClean="0"/>
              <a:t> </a:t>
            </a:r>
            <a:r>
              <a:rPr lang="ru-RU" dirty="0" smtClean="0"/>
              <a:t>для динамического анализа панельных данных и позволяющее  устанавливать различие между краткосрочными и долгосрочными эффектами регулирования труда </a:t>
            </a:r>
            <a:r>
              <a:rPr lang="en-GB" dirty="0" smtClean="0"/>
              <a:t>(</a:t>
            </a:r>
            <a:r>
              <a:rPr lang="ru-RU" dirty="0" err="1" smtClean="0"/>
              <a:t>Песаран</a:t>
            </a:r>
            <a:r>
              <a:rPr lang="en-GB" dirty="0" smtClean="0"/>
              <a:t>, </a:t>
            </a:r>
            <a:r>
              <a:rPr lang="ru-RU" dirty="0" smtClean="0"/>
              <a:t>Шин и Смит</a:t>
            </a:r>
            <a:r>
              <a:rPr lang="en-GB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983560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Результаты эконометрического анализа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Рост показателей</a:t>
            </a:r>
            <a:r>
              <a:rPr lang="en-GB" dirty="0" smtClean="0"/>
              <a:t> </a:t>
            </a:r>
            <a:r>
              <a:rPr lang="ru-RU" dirty="0" smtClean="0"/>
              <a:t>различных форм трудоустройства (</a:t>
            </a:r>
            <a:r>
              <a:rPr lang="en-GB" dirty="0" smtClean="0"/>
              <a:t>DFE</a:t>
            </a:r>
            <a:r>
              <a:rPr lang="ru-RU" dirty="0" smtClean="0"/>
              <a:t>)</a:t>
            </a:r>
            <a:r>
              <a:rPr lang="en-GB" dirty="0" smtClean="0"/>
              <a:t> </a:t>
            </a:r>
            <a:r>
              <a:rPr lang="ru-RU" dirty="0" smtClean="0"/>
              <a:t>и законодательства об обеспечении занятости (</a:t>
            </a:r>
            <a:r>
              <a:rPr lang="en-GB" dirty="0" smtClean="0"/>
              <a:t>EPL</a:t>
            </a:r>
            <a:r>
              <a:rPr lang="ru-RU" dirty="0" smtClean="0"/>
              <a:t>), связанный с более высоким уровнем экономической активности</a:t>
            </a:r>
            <a:r>
              <a:rPr lang="en-GB" dirty="0" smtClean="0"/>
              <a:t> </a:t>
            </a:r>
          </a:p>
          <a:p>
            <a:r>
              <a:rPr lang="ru-RU" dirty="0" smtClean="0"/>
              <a:t>Рост показателя </a:t>
            </a:r>
            <a:r>
              <a:rPr lang="en-GB" dirty="0" smtClean="0"/>
              <a:t>DFE</a:t>
            </a:r>
            <a:r>
              <a:rPr lang="ru-RU" dirty="0" smtClean="0"/>
              <a:t>, связанный со снижением уровня самостоятельной занятости </a:t>
            </a:r>
            <a:r>
              <a:rPr lang="en-GB" dirty="0" smtClean="0"/>
              <a:t>(</a:t>
            </a:r>
            <a:r>
              <a:rPr lang="ru-RU" dirty="0" smtClean="0"/>
              <a:t>тогда как </a:t>
            </a:r>
            <a:r>
              <a:rPr lang="en-GB" dirty="0" smtClean="0"/>
              <a:t>EPL </a:t>
            </a:r>
            <a:r>
              <a:rPr lang="ru-RU" dirty="0" smtClean="0"/>
              <a:t>увеличивает этот уровень</a:t>
            </a:r>
            <a:r>
              <a:rPr lang="en-GB" dirty="0" smtClean="0"/>
              <a:t>)</a:t>
            </a:r>
            <a:endParaRPr lang="en-GB" dirty="0"/>
          </a:p>
          <a:p>
            <a:r>
              <a:rPr lang="ru-RU" dirty="0" smtClean="0"/>
              <a:t>Рост показателей</a:t>
            </a:r>
            <a:r>
              <a:rPr lang="en-GB" dirty="0" smtClean="0"/>
              <a:t> DFE </a:t>
            </a:r>
            <a:r>
              <a:rPr lang="ru-RU" dirty="0" smtClean="0"/>
              <a:t>и </a:t>
            </a:r>
            <a:r>
              <a:rPr lang="en-GB" dirty="0" smtClean="0"/>
              <a:t>EPL</a:t>
            </a:r>
            <a:r>
              <a:rPr lang="ru-RU" dirty="0" smtClean="0"/>
              <a:t>, связанный с более высоким уровнем</a:t>
            </a:r>
            <a:r>
              <a:rPr lang="en-GB" dirty="0" smtClean="0"/>
              <a:t> </a:t>
            </a:r>
            <a:r>
              <a:rPr lang="ru-RU" dirty="0" smtClean="0"/>
              <a:t>доли труда</a:t>
            </a:r>
            <a:endParaRPr lang="en-GB" dirty="0" smtClean="0"/>
          </a:p>
          <a:p>
            <a:r>
              <a:rPr lang="ru-RU" dirty="0" smtClean="0"/>
              <a:t>Рост показателей</a:t>
            </a:r>
            <a:r>
              <a:rPr lang="en-GB" dirty="0" smtClean="0"/>
              <a:t> DFE </a:t>
            </a:r>
            <a:r>
              <a:rPr lang="ru-RU" dirty="0" smtClean="0"/>
              <a:t>и </a:t>
            </a:r>
            <a:r>
              <a:rPr lang="en-GB" dirty="0" smtClean="0"/>
              <a:t>EPL</a:t>
            </a:r>
            <a:r>
              <a:rPr lang="ru-RU" dirty="0" smtClean="0"/>
              <a:t>, связанный со снижением уровня безработицы</a:t>
            </a:r>
            <a:endParaRPr lang="en-GB" dirty="0" smtClean="0"/>
          </a:p>
          <a:p>
            <a:r>
              <a:rPr lang="ru-RU" dirty="0" smtClean="0"/>
              <a:t>Влияние на производительность  в данной выборке не установлено </a:t>
            </a:r>
            <a:r>
              <a:rPr lang="en-GB" dirty="0" smtClean="0"/>
              <a:t>(</a:t>
            </a:r>
            <a:r>
              <a:rPr lang="ru-RU" dirty="0" smtClean="0"/>
              <a:t>однако аналогичная работа по системам ОЭСР показывает, что рост показателей</a:t>
            </a:r>
            <a:r>
              <a:rPr lang="en-GB" dirty="0" smtClean="0"/>
              <a:t> DFE </a:t>
            </a:r>
            <a:r>
              <a:rPr lang="ru-RU" dirty="0" smtClean="0"/>
              <a:t>и </a:t>
            </a:r>
            <a:r>
              <a:rPr lang="en-GB" dirty="0" smtClean="0"/>
              <a:t>EPL</a:t>
            </a:r>
            <a:r>
              <a:rPr lang="ru-RU" dirty="0" smtClean="0"/>
              <a:t> связан с более высоким уровнем выработки на одного занятого работника</a:t>
            </a:r>
            <a:r>
              <a:rPr lang="en-GB" dirty="0" smtClean="0"/>
              <a:t>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77298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Сводная </a:t>
            </a:r>
            <a:r>
              <a:rPr lang="ru-RU" sz="3600" dirty="0" err="1" smtClean="0"/>
              <a:t>среднегрупповая</a:t>
            </a:r>
            <a:r>
              <a:rPr lang="ru-RU" sz="3600" dirty="0" smtClean="0"/>
              <a:t> оценка с использованием показателя различных форм трудоустройства</a:t>
            </a:r>
            <a:endParaRPr lang="en-GB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8300324"/>
              </p:ext>
            </p:extLst>
          </p:nvPr>
        </p:nvGraphicFramePr>
        <p:xfrm>
          <a:off x="808220" y="1932860"/>
          <a:ext cx="10515598" cy="4323906"/>
        </p:xfrm>
        <a:graphic>
          <a:graphicData uri="http://schemas.openxmlformats.org/drawingml/2006/table">
            <a:tbl>
              <a:tblPr firstRow="1" firstCol="1" bandRow="1"/>
              <a:tblGrid>
                <a:gridCol w="1785549"/>
                <a:gridCol w="1413296"/>
                <a:gridCol w="1415400"/>
                <a:gridCol w="1413296"/>
                <a:gridCol w="1415400"/>
                <a:gridCol w="1413296"/>
                <a:gridCol w="1659361"/>
              </a:tblGrid>
              <a:tr h="47538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88" marR="65788" marT="33180" marB="33180" anchor="ctr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Уровень экономической активности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88" marR="65788" marT="33180" marB="3318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занятых в общей численности экономически активного населения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88" marR="65788" marT="33180" marB="3318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Самостоятельная занятость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88" marR="65788" marT="33180" marB="3318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Выработка на одного работника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88" marR="65788" marT="33180" marB="3318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труда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88" marR="65788" marT="33180" marB="3318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Уровень безработицы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88" marR="65788" marT="33180" marB="33180" anchor="ctr">
                    <a:lnL>
                      <a:noFill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7897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Долгосрочные показатели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88" marR="65788" marT="33180" marB="33180" anchor="ctr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788" marR="65788" marT="33180" marB="3318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88" marR="65788" marT="33180" marB="3318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88" marR="65788" marT="33180" marB="3318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88" marR="65788" marT="33180" marB="3318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88" marR="65788" marT="33180" marB="3318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88" marR="65788" marT="33180" marB="33180" anchor="ctr">
                    <a:lnL>
                      <a:noFill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</a:tr>
              <a:tr h="27897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 smtClean="0"/>
                        <a:t>DFE </a:t>
                      </a:r>
                      <a:endParaRPr lang="en-GB" sz="1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88" marR="65788" marT="33180" marB="33180" anchor="ctr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0.0120**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88" marR="65788" marT="33180" marB="3318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0.2393***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88" marR="65788" marT="33180" marB="3318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-0.0471***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88" marR="65788" marT="33180" marB="3318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-0.3886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88" marR="65788" marT="33180" marB="3318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0.0274***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88" marR="65788" marT="33180" marB="3318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-0.0763***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88" marR="65788" marT="33180" marB="33180" anchor="ctr">
                    <a:lnL>
                      <a:noFill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7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Рост ВВП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88" marR="65788" marT="33180" marB="33180" anchor="ctr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0.0020***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88" marR="65788" marT="33180" marB="3318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0.0399***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88" marR="65788" marT="33180" marB="3318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-0.0025***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88" marR="65788" marT="33180" marB="3318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0.6572***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88" marR="65788" marT="33180" marB="3318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-0.0026***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88" marR="65788" marT="33180" marB="3318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-0.0208***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88" marR="65788" marT="33180" marB="33180" anchor="b">
                    <a:lnL>
                      <a:noFill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</a:tr>
              <a:tr h="27897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Население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88" marR="65788" marT="33180" marB="33180" anchor="ctr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0.0003***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88" marR="65788" marT="33180" marB="3318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0.0006**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88" marR="65788" marT="33180" marB="3318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-0.0008***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88" marR="65788" marT="33180" marB="3318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0.0089***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88" marR="65788" marT="33180" marB="3318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-0.0002***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88" marR="65788" marT="33180" marB="3318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-0.0059***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88" marR="65788" marT="33180" marB="33180" anchor="b">
                    <a:lnL>
                      <a:noFill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7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Дом свободы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88" marR="65788" marT="33180" marB="33180" anchor="ctr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-0.0011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88" marR="65788" marT="33180" marB="3318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-0.0238**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88" marR="65788" marT="33180" marB="3318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-0.0037**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88" marR="65788" marT="33180" marB="3318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-0.0531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88" marR="65788" marT="33180" marB="3318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-0.0014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88" marR="65788" marT="33180" marB="3318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-0.0177***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88" marR="65788" marT="33180" marB="33180" anchor="ctr">
                    <a:lnL>
                      <a:noFill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</a:tr>
              <a:tr h="27897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Краткосрочные показатели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88" marR="65788" marT="33180" marB="33180" anchor="ctr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788" marR="65788" marT="33180" marB="3318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88" marR="65788" marT="33180" marB="3318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88" marR="65788" marT="33180" marB="3318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88" marR="65788" marT="33180" marB="3318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88" marR="65788" marT="33180" marB="3318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highlight>
                            <a:srgbClr val="FF0000"/>
                          </a:highligh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88" marR="65788" marT="33180" marB="33180" anchor="ctr">
                    <a:lnL>
                      <a:noFill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7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Корректировка ошибок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88" marR="65788" marT="33180" marB="33180" anchor="ctr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-0.1417***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88" marR="65788" marT="33180" marB="3318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-0.0360***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88" marR="65788" marT="33180" marB="3318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-0.2406***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88" marR="65788" marT="33180" marB="3318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-0.0116***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88" marR="65788" marT="33180" marB="3318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-0.4071***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88" marR="65788" marT="33180" marB="3318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-0.0986***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88" marR="65788" marT="33180" marB="33180" anchor="ctr">
                    <a:lnL>
                      <a:noFill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</a:tr>
              <a:tr h="278970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Δ </a:t>
                      </a:r>
                      <a:r>
                        <a:rPr lang="en-GB" sz="900" b="1" dirty="0" smtClean="0"/>
                        <a:t>DFE </a:t>
                      </a:r>
                      <a:endParaRPr lang="en-GB" sz="10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88" marR="65788" marT="33180" marB="33180" anchor="ctr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-0.0008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88" marR="65788" marT="33180" marB="3318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-0.0210**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88" marR="65788" marT="33180" marB="3318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0.0592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88" marR="65788" marT="33180" marB="3318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0.0162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88" marR="65788" marT="33180" marB="3318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-0.0369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88" marR="65788" marT="33180" marB="3318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0.0210**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88" marR="65788" marT="33180" marB="33180" anchor="ctr">
                    <a:lnL>
                      <a:noFill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7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Δ </a:t>
                      </a:r>
                      <a:r>
                        <a:rPr lang="ru-RU" sz="900" b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роста ВВП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88" marR="65788" marT="33180" marB="33180" anchor="ctr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-0.0003***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88" marR="65788" marT="33180" marB="3318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-0.0006***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88" marR="65788" marT="33180" marB="3318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0.0005**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88" marR="65788" marT="33180" marB="3318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0.0003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88" marR="65788" marT="33180" marB="3318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-0.0001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88" marR="65788" marT="33180" marB="3318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0.0008***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88" marR="65788" marT="33180" marB="33180" anchor="ctr">
                    <a:lnL>
                      <a:noFill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</a:tr>
              <a:tr h="27897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Δ </a:t>
                      </a:r>
                      <a:r>
                        <a:rPr lang="ru-RU" sz="900" b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Населения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88" marR="65788" marT="33180" marB="33180" anchor="ctr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-0.0439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88" marR="65788" marT="33180" marB="3318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-0.0758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88" marR="65788" marT="33180" marB="3318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0.0626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88" marR="65788" marT="33180" marB="3318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-0.0649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88" marR="65788" marT="33180" marB="3318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-0.4559**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88" marR="65788" marT="33180" marB="3318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0.0176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88" marR="65788" marT="33180" marB="33180" anchor="ctr">
                    <a:lnL>
                      <a:noFill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7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Δ </a:t>
                      </a:r>
                      <a:r>
                        <a:rPr lang="ru-RU" sz="900" b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Дома свободы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88" marR="65788" marT="33180" marB="33180" anchor="ctr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0.0008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88" marR="65788" marT="33180" marB="3318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0.0016*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88" marR="65788" marT="33180" marB="3318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0.0006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88" marR="65788" marT="33180" marB="3318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-0.0041*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88" marR="65788" marT="33180" marB="3318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0.0004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88" marR="65788" marT="33180" marB="3318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-0.0015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88" marR="65788" marT="33180" marB="33180" anchor="ctr">
                    <a:lnL>
                      <a:noFill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</a:tr>
              <a:tr h="27897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Константа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88" marR="65788" marT="33180" marB="33180" anchor="ctr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0.0841***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88" marR="65788" marT="33180" marB="3318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0.0150***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88" marR="65788" marT="33180" marB="3318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0.1136***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88" marR="65788" marT="33180" marB="3318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0.0949***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88" marR="65788" marT="33180" marB="3318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0.2003***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88" marR="65788" marT="33180" marB="3318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0.0321***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88" marR="65788" marT="33180" marB="33180" anchor="ctr">
                    <a:lnL>
                      <a:noFill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7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Результаты наблюдений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88" marR="65788" marT="33180" marB="33180" anchor="ctr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2386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88" marR="65788" marT="33180" marB="3318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2386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88" marR="65788" marT="33180" marB="3318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2386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88" marR="65788" marT="33180" marB="3318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2386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88" marR="65788" marT="33180" marB="3318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1336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88" marR="65788" marT="33180" marB="3318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2386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88" marR="65788" marT="33180" marB="33180" anchor="ctr">
                    <a:lnL>
                      <a:noFill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308830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 smtClean="0"/>
              <a:t>Сводная </a:t>
            </a:r>
            <a:r>
              <a:rPr lang="ru-RU" sz="3600" dirty="0" err="1" smtClean="0"/>
              <a:t>среднегрупповая</a:t>
            </a:r>
            <a:r>
              <a:rPr lang="ru-RU" sz="3600" dirty="0" smtClean="0"/>
              <a:t> оценка с использованием показателя законодательства об обеспечении занятости</a:t>
            </a:r>
            <a:endParaRPr lang="en-GB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838199" y="2306788"/>
          <a:ext cx="10515602" cy="3693549"/>
        </p:xfrm>
        <a:graphic>
          <a:graphicData uri="http://schemas.openxmlformats.org/drawingml/2006/table">
            <a:tbl>
              <a:tblPr firstRow="1" firstCol="1" bandRow="1"/>
              <a:tblGrid>
                <a:gridCol w="1849012"/>
                <a:gridCol w="1445133"/>
                <a:gridCol w="1445133"/>
                <a:gridCol w="1445133"/>
                <a:gridCol w="1445133"/>
                <a:gridCol w="1445133"/>
                <a:gridCol w="1440925"/>
              </a:tblGrid>
              <a:tr h="39275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616" marR="67616" marT="34102" marB="34102" anchor="ctr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Уровень экономической активности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88" marR="65788" marT="33180" marB="3318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занятых в общей численности экономически активного населения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88" marR="65788" marT="33180" marB="3318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Самостоятельная занятость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88" marR="65788" marT="33180" marB="3318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Выработка на одного работника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88" marR="65788" marT="33180" marB="3318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труда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88" marR="65788" marT="33180" marB="3318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Уровень безработицы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88" marR="65788" marT="33180" marB="33180" anchor="ctr">
                    <a:lnL>
                      <a:noFill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3048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Долгосрочные показатели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616" marR="67616" marT="34102" marB="34102" anchor="ctr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616" marR="67616" marT="34102" marB="3410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616" marR="67616" marT="34102" marB="3410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616" marR="67616" marT="34102" marB="3410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616" marR="67616" marT="34102" marB="3410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616" marR="67616" marT="34102" marB="3410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616" marR="67616" marT="34102" marB="34102" anchor="ctr">
                    <a:lnL>
                      <a:noFill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</a:tr>
              <a:tr h="23048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EPL</a:t>
                      </a: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616" marR="67616" marT="34102" marB="34102" anchor="ctr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0.0572***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616" marR="67616" marT="34102" marB="34102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0.3468***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616" marR="67616" marT="34102" marB="34102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0.0349***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616" marR="67616" marT="34102" marB="3410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0.3733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616" marR="67616" marT="34102" marB="3410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0.0374***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616" marR="67616" marT="34102" marB="34102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-0.2281***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616" marR="67616" marT="34102" marB="34102" anchor="ctr">
                    <a:lnL>
                      <a:noFill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048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Рост ВВП</a:t>
                      </a: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88" marR="65788" marT="33180" marB="33180" anchor="ctr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0.0020***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616" marR="67616" marT="34102" marB="34102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0.0195***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616" marR="67616" marT="34102" marB="34102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-0.0020***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616" marR="67616" marT="34102" marB="34102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0.5588***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616" marR="67616" marT="34102" marB="34102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-0.0026***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616" marR="67616" marT="34102" marB="34102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-0.0239***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616" marR="67616" marT="34102" marB="34102" anchor="b">
                    <a:lnL>
                      <a:noFill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</a:tr>
              <a:tr h="23048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Население</a:t>
                      </a: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88" marR="65788" marT="33180" marB="33180" anchor="ctr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0.0003***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616" marR="67616" marT="34102" marB="34102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0.0076***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616" marR="67616" marT="34102" marB="34102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-0.0008***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616" marR="67616" marT="34102" marB="34102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0.0080***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616" marR="67616" marT="34102" marB="34102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-0.0002***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616" marR="67616" marT="34102" marB="34102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-0.0006***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616" marR="67616" marT="34102" marB="34102" anchor="b">
                    <a:lnL>
                      <a:noFill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048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Дом свободы</a:t>
                      </a: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88" marR="65788" marT="33180" marB="33180" anchor="ctr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-0.0019*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616" marR="67616" marT="34102" marB="34102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0.0091*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616" marR="67616" marT="34102" marB="34102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0.0056**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616" marR="67616" marT="34102" marB="3410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-0.0517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616" marR="67616" marT="34102" marB="3410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-0.0009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616" marR="67616" marT="34102" marB="34102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-0.0144***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616" marR="67616" marT="34102" marB="34102" anchor="ctr">
                    <a:lnL>
                      <a:noFill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</a:tr>
              <a:tr h="23048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Краткосрочные показатели</a:t>
                      </a: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88" marR="65788" marT="33180" marB="33180" anchor="ctr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616" marR="67616" marT="34102" marB="3410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616" marR="67616" marT="34102" marB="3410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616" marR="67616" marT="34102" marB="3410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616" marR="67616" marT="34102" marB="3410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616" marR="67616" marT="34102" marB="3410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highlight>
                            <a:srgbClr val="FF0000"/>
                          </a:highligh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616" marR="67616" marT="34102" marB="34102" anchor="ctr">
                    <a:lnL>
                      <a:noFill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048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Корректировка ошибок</a:t>
                      </a: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88" marR="65788" marT="33180" marB="33180" anchor="ctr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-0.1428***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616" marR="67616" marT="34102" marB="34102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-0.0714***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616" marR="67616" marT="34102" marB="34102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-0.2354***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616" marR="67616" marT="34102" marB="3410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-0.0138***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616" marR="67616" marT="34102" marB="3410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-0.3789***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616" marR="67616" marT="34102" marB="34102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-0.0864***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616" marR="67616" marT="34102" marB="34102" anchor="ctr">
                    <a:lnL>
                      <a:noFill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</a:tr>
              <a:tr h="23048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Δ EPL</a:t>
                      </a: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616" marR="67616" marT="34102" marB="34102" anchor="ctr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-0.0336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616" marR="67616" marT="34102" marB="34102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-0.0815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616" marR="67616" marT="34102" marB="34102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0.0402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616" marR="67616" marT="34102" marB="3410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0.1156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616" marR="67616" marT="34102" marB="3410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0.0032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616" marR="67616" marT="34102" marB="34102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0.0405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616" marR="67616" marT="34102" marB="34102" anchor="ctr">
                    <a:lnL>
                      <a:noFill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048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Δ </a:t>
                      </a:r>
                      <a:r>
                        <a:rPr lang="ru-RU" sz="900" b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роста ВВП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88" marR="65788" marT="33180" marB="33180" anchor="ctr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-0.0002***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616" marR="67616" marT="34102" marB="34102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-0.0006***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616" marR="67616" marT="34102" marB="34102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0.0004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616" marR="67616" marT="34102" marB="3410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0.0002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616" marR="67616" marT="34102" marB="3410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-0.0002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616" marR="67616" marT="34102" marB="34102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0.0007***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616" marR="67616" marT="34102" marB="34102" anchor="ctr">
                    <a:lnL>
                      <a:noFill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</a:tr>
              <a:tr h="23048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Δ </a:t>
                      </a:r>
                      <a:r>
                        <a:rPr lang="ru-RU" sz="900" b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Населения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88" marR="65788" marT="33180" marB="33180" anchor="ctr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-0.0493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616" marR="67616" marT="34102" marB="34102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-0.0495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616" marR="67616" marT="34102" marB="34102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0.1364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616" marR="67616" marT="34102" marB="3410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-0.0836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616" marR="67616" marT="34102" marB="3410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-0.4575**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616" marR="67616" marT="34102" marB="34102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-0.0267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616" marR="67616" marT="34102" marB="34102" anchor="ctr">
                    <a:lnL>
                      <a:noFill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048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Δ </a:t>
                      </a:r>
                      <a:r>
                        <a:rPr lang="ru-RU" sz="900" b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Дома свободы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88" marR="65788" marT="33180" marB="33180" anchor="ctr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0.0008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616" marR="67616" marT="34102" marB="34102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0.001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616" marR="67616" marT="34102" marB="34102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-0.0002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616" marR="67616" marT="34102" marB="3410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-0.0036*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616" marR="67616" marT="34102" marB="3410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0.0015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616" marR="67616" marT="34102" marB="34102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-0.0012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616" marR="67616" marT="34102" marB="34102" anchor="ctr">
                    <a:lnL>
                      <a:noFill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</a:tr>
              <a:tr h="23048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Константа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88" marR="65788" marT="33180" marB="33180" anchor="ctr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0.0812***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616" marR="67616" marT="34102" marB="34102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0.0166***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616" marR="67616" marT="34102" marB="34102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0.0964***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616" marR="67616" marT="34102" marB="34102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0.1068***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616" marR="67616" marT="34102" marB="34102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0.1861***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616" marR="67616" marT="34102" marB="34102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0.0283***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616" marR="67616" marT="34102" marB="34102" anchor="ctr">
                    <a:lnL>
                      <a:noFill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048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Результаты наблюдений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88" marR="65788" marT="33180" marB="33180" anchor="ctr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2386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616" marR="67616" marT="34102" marB="34102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2386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616" marR="67616" marT="34102" marB="3410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2386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616" marR="67616" marT="34102" marB="34102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2386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616" marR="67616" marT="34102" marB="34102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1336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616" marR="67616" marT="34102" marB="34102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2386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616" marR="67616" marT="34102" marB="34102" anchor="ctr">
                    <a:lnL>
                      <a:noFill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257303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Заключение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Нельзя загнать джина количественного анализа обратно в бутылку, да это и не нужно</a:t>
            </a:r>
            <a:endParaRPr lang="en-GB" dirty="0" smtClean="0"/>
          </a:p>
          <a:p>
            <a:r>
              <a:rPr lang="ru-RU" dirty="0" smtClean="0"/>
              <a:t>Но следует проводить дискуссии по методам осуществления </a:t>
            </a:r>
            <a:r>
              <a:rPr lang="ru-RU" dirty="0" err="1" smtClean="0"/>
              <a:t>лексиметрического</a:t>
            </a:r>
            <a:r>
              <a:rPr lang="ru-RU" dirty="0" smtClean="0"/>
              <a:t> анализа</a:t>
            </a:r>
            <a:endParaRPr lang="en-GB" dirty="0" smtClean="0"/>
          </a:p>
          <a:p>
            <a:r>
              <a:rPr lang="ru-RU" dirty="0" smtClean="0"/>
              <a:t>Методы кодирования данных могут совершенствоваться</a:t>
            </a:r>
            <a:endParaRPr lang="en-GB" dirty="0"/>
          </a:p>
          <a:p>
            <a:r>
              <a:rPr lang="ru-RU" dirty="0" smtClean="0"/>
              <a:t>Имея лучший набор данных, мы сможем получить лучшие ответы на вопросы политики, которые ставит перед нами трудовое законодательство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877997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dirty="0" smtClean="0"/>
              <a:t>И</a:t>
            </a:r>
            <a:r>
              <a:rPr lang="ru-RU" dirty="0" smtClean="0"/>
              <a:t>ндекс регулирования труда ЦИБ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117 </a:t>
            </a:r>
            <a:r>
              <a:rPr lang="ru-RU" dirty="0" smtClean="0"/>
              <a:t>стран</a:t>
            </a:r>
            <a:r>
              <a:rPr lang="en-GB" dirty="0" smtClean="0"/>
              <a:t>, 44 </a:t>
            </a:r>
            <a:r>
              <a:rPr lang="ru-RU" dirty="0" smtClean="0"/>
              <a:t>года </a:t>
            </a:r>
            <a:r>
              <a:rPr lang="en-GB" dirty="0" smtClean="0"/>
              <a:t>(1970-2013)</a:t>
            </a:r>
          </a:p>
          <a:p>
            <a:r>
              <a:rPr lang="en-GB" dirty="0" smtClean="0"/>
              <a:t>40 </a:t>
            </a:r>
            <a:r>
              <a:rPr lang="ru-RU" dirty="0" smtClean="0"/>
              <a:t>показателей</a:t>
            </a:r>
            <a:endParaRPr lang="en-GB" dirty="0" smtClean="0"/>
          </a:p>
          <a:p>
            <a:r>
              <a:rPr lang="en-GB" dirty="0" smtClean="0"/>
              <a:t>5 </a:t>
            </a:r>
            <a:r>
              <a:rPr lang="ru-RU" dirty="0" err="1" smtClean="0"/>
              <a:t>подпоказателей</a:t>
            </a:r>
            <a:r>
              <a:rPr lang="en-GB" dirty="0" smtClean="0"/>
              <a:t>: </a:t>
            </a:r>
            <a:r>
              <a:rPr lang="ru-RU" dirty="0" smtClean="0"/>
              <a:t>различные формы трудоустройства</a:t>
            </a:r>
            <a:r>
              <a:rPr lang="en-GB" dirty="0" smtClean="0"/>
              <a:t>, </a:t>
            </a:r>
            <a:r>
              <a:rPr lang="ru-RU" dirty="0" smtClean="0"/>
              <a:t>рабочее время</a:t>
            </a:r>
            <a:r>
              <a:rPr lang="en-GB" dirty="0" smtClean="0"/>
              <a:t>, </a:t>
            </a:r>
            <a:r>
              <a:rPr lang="ru-RU" dirty="0" smtClean="0"/>
              <a:t>увольнение</a:t>
            </a:r>
            <a:r>
              <a:rPr lang="en-GB" dirty="0" smtClean="0"/>
              <a:t>, </a:t>
            </a:r>
            <a:r>
              <a:rPr lang="ru-RU" dirty="0" smtClean="0"/>
              <a:t>профсоюз</a:t>
            </a:r>
            <a:r>
              <a:rPr lang="en-GB" dirty="0" smtClean="0"/>
              <a:t>, </a:t>
            </a:r>
            <a:r>
              <a:rPr lang="ru-RU" dirty="0" smtClean="0"/>
              <a:t>производственный конфликт</a:t>
            </a:r>
            <a:endParaRPr lang="en-GB" dirty="0" smtClean="0"/>
          </a:p>
          <a:p>
            <a:r>
              <a:rPr lang="ru-RU" dirty="0" smtClean="0"/>
              <a:t>Данные, имеющиеся в открытом доступе для скачивания и пользования</a:t>
            </a:r>
            <a:r>
              <a:rPr lang="en-GB" dirty="0" smtClean="0"/>
              <a:t>:</a:t>
            </a:r>
          </a:p>
          <a:p>
            <a:pPr marL="0" indent="0">
              <a:buNone/>
            </a:pPr>
            <a:r>
              <a:rPr lang="ru-RU" dirty="0" smtClean="0"/>
              <a:t>Адамс З.</a:t>
            </a:r>
            <a:r>
              <a:rPr lang="en-GB" dirty="0" smtClean="0"/>
              <a:t>, </a:t>
            </a:r>
            <a:r>
              <a:rPr lang="ru-RU" dirty="0" smtClean="0"/>
              <a:t>Бишоп Л</a:t>
            </a:r>
            <a:r>
              <a:rPr lang="en-GB" dirty="0" smtClean="0"/>
              <a:t>. </a:t>
            </a:r>
            <a:r>
              <a:rPr lang="ru-RU" dirty="0" smtClean="0"/>
              <a:t>И </a:t>
            </a:r>
            <a:r>
              <a:rPr lang="ru-RU" dirty="0" err="1" smtClean="0"/>
              <a:t>Дикин</a:t>
            </a:r>
            <a:r>
              <a:rPr lang="ru-RU" dirty="0" smtClean="0"/>
              <a:t> С.</a:t>
            </a:r>
            <a:r>
              <a:rPr lang="en-GB" dirty="0" smtClean="0"/>
              <a:t> </a:t>
            </a:r>
            <a:r>
              <a:rPr lang="en-GB" dirty="0"/>
              <a:t>(</a:t>
            </a:r>
            <a:r>
              <a:rPr lang="en-GB" dirty="0" smtClean="0"/>
              <a:t>2016</a:t>
            </a:r>
            <a:r>
              <a:rPr lang="ru-RU" dirty="0" smtClean="0"/>
              <a:t> г.</a:t>
            </a:r>
            <a:r>
              <a:rPr lang="en-GB" dirty="0" smtClean="0"/>
              <a:t>) </a:t>
            </a:r>
            <a:r>
              <a:rPr lang="ru-RU" dirty="0" smtClean="0"/>
              <a:t>«Индекс регулирования труда ЦИБ»</a:t>
            </a:r>
            <a:r>
              <a:rPr lang="en-GB" dirty="0" smtClean="0"/>
              <a:t> (</a:t>
            </a:r>
            <a:r>
              <a:rPr lang="ru-RU" dirty="0" smtClean="0"/>
              <a:t>Данные по </a:t>
            </a:r>
            <a:r>
              <a:rPr lang="en-GB" dirty="0" smtClean="0"/>
              <a:t>117 </a:t>
            </a:r>
            <a:r>
              <a:rPr lang="ru-RU" dirty="0" smtClean="0"/>
              <a:t>странам</a:t>
            </a:r>
            <a:r>
              <a:rPr lang="en-GB" dirty="0" smtClean="0"/>
              <a:t>)</a:t>
            </a:r>
            <a:r>
              <a:rPr lang="ru-RU" dirty="0" smtClean="0"/>
              <a:t>» из сборника под ред. Дж. </a:t>
            </a:r>
            <a:r>
              <a:rPr lang="ru-RU" dirty="0" err="1" smtClean="0"/>
              <a:t>Армор</a:t>
            </a:r>
            <a:r>
              <a:rPr lang="en-GB" dirty="0" smtClean="0"/>
              <a:t>, </a:t>
            </a:r>
            <a:r>
              <a:rPr lang="ru-RU" dirty="0" smtClean="0"/>
              <a:t>С. </a:t>
            </a:r>
            <a:r>
              <a:rPr lang="ru-RU" dirty="0" err="1" smtClean="0"/>
              <a:t>Дикин</a:t>
            </a:r>
            <a:r>
              <a:rPr lang="ru-RU" dirty="0" smtClean="0"/>
              <a:t> и М. </a:t>
            </a:r>
            <a:r>
              <a:rPr lang="ru-RU" dirty="0" err="1" smtClean="0"/>
              <a:t>Симс</a:t>
            </a:r>
            <a:r>
              <a:rPr lang="ru-RU" dirty="0" smtClean="0"/>
              <a:t> «</a:t>
            </a:r>
            <a:r>
              <a:rPr lang="ru-RU" dirty="0" err="1" smtClean="0"/>
              <a:t>Лексиметрические</a:t>
            </a:r>
            <a:r>
              <a:rPr lang="ru-RU" dirty="0" smtClean="0"/>
              <a:t> данные ЦИБ» </a:t>
            </a:r>
            <a:r>
              <a:rPr lang="en-GB" u="sng" dirty="0" smtClean="0">
                <a:hlinkClick r:id="rId2"/>
              </a:rPr>
              <a:t>http</a:t>
            </a:r>
            <a:r>
              <a:rPr lang="en-GB" u="sng" dirty="0">
                <a:hlinkClick r:id="rId2"/>
              </a:rPr>
              <a:t>://dx.doi.org/10.17863/CAM.506</a:t>
            </a:r>
            <a:r>
              <a:rPr lang="en-GB" dirty="0"/>
              <a:t> </a:t>
            </a:r>
            <a:r>
              <a:rPr lang="en-GB" dirty="0" smtClean="0"/>
              <a:t>(</a:t>
            </a:r>
            <a:r>
              <a:rPr lang="ru-RU" dirty="0" err="1" smtClean="0"/>
              <a:t>Кэмбридж</a:t>
            </a:r>
            <a:r>
              <a:rPr lang="en-GB" dirty="0" smtClean="0"/>
              <a:t>: </a:t>
            </a:r>
            <a:r>
              <a:rPr lang="ru-RU" dirty="0" smtClean="0"/>
              <a:t>Архив Кембриджского университета</a:t>
            </a:r>
            <a:r>
              <a:rPr lang="en-GB" dirty="0" smtClean="0"/>
              <a:t>).</a:t>
            </a:r>
            <a:endParaRPr lang="en-GB" dirty="0"/>
          </a:p>
          <a:p>
            <a:pPr marL="0" indent="0">
              <a:buNone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714130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Лексиметрика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Количественный анализ правовых систем</a:t>
            </a:r>
            <a:endParaRPr lang="en-GB" dirty="0" smtClean="0"/>
          </a:p>
          <a:p>
            <a:r>
              <a:rPr lang="ru-RU" dirty="0" smtClean="0"/>
              <a:t>Кодирование данных с помощью </a:t>
            </a:r>
            <a:r>
              <a:rPr lang="ru-RU" dirty="0" err="1" smtClean="0"/>
              <a:t>контент-анализа</a:t>
            </a:r>
            <a:r>
              <a:rPr lang="ru-RU" dirty="0" smtClean="0"/>
              <a:t> правовых текстов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200400"/>
            <a:ext cx="4651513" cy="26145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3465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5036356" cy="556591"/>
          </a:xfrm>
        </p:spPr>
        <p:txBody>
          <a:bodyPr>
            <a:noAutofit/>
          </a:bodyPr>
          <a:lstStyle/>
          <a:p>
            <a:r>
              <a:rPr lang="ru-RU" sz="3600" dirty="0" smtClean="0"/>
              <a:t>Предмет исследования</a:t>
            </a:r>
            <a:endParaRPr lang="en-GB" sz="36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4339" y="1103243"/>
            <a:ext cx="4523589" cy="5206077"/>
          </a:xfrm>
        </p:spPr>
        <p:txBody>
          <a:bodyPr>
            <a:normAutofit lnSpcReduction="10000"/>
          </a:bodyPr>
          <a:lstStyle/>
          <a:p>
            <a:endParaRPr lang="en-GB" sz="2400" dirty="0" smtClean="0"/>
          </a:p>
          <a:p>
            <a:r>
              <a:rPr lang="ru-RU" sz="2400" dirty="0" smtClean="0"/>
              <a:t>«Законы, созданные для защиты работников, часто наносят им вред»</a:t>
            </a:r>
            <a:r>
              <a:rPr lang="en-GB" sz="2400" dirty="0" smtClean="0"/>
              <a:t> (</a:t>
            </a:r>
            <a:r>
              <a:rPr lang="ru-RU" sz="2400" dirty="0" smtClean="0"/>
              <a:t>Всемирный банк</a:t>
            </a:r>
            <a:r>
              <a:rPr lang="en-GB" sz="2400" dirty="0" smtClean="0"/>
              <a:t>, </a:t>
            </a:r>
            <a:r>
              <a:rPr lang="en-GB" sz="2400" i="1" dirty="0"/>
              <a:t>Doing Business</a:t>
            </a:r>
            <a:r>
              <a:rPr lang="en-GB" sz="2400" dirty="0"/>
              <a:t>, </a:t>
            </a:r>
            <a:r>
              <a:rPr lang="en-GB" sz="2400" dirty="0" smtClean="0"/>
              <a:t>2008</a:t>
            </a:r>
            <a:r>
              <a:rPr lang="ru-RU" sz="2400" dirty="0" smtClean="0"/>
              <a:t> г.</a:t>
            </a:r>
            <a:r>
              <a:rPr lang="en-GB" sz="2400" dirty="0" smtClean="0"/>
              <a:t>)</a:t>
            </a:r>
            <a:endParaRPr lang="en-GB" sz="2400" dirty="0"/>
          </a:p>
          <a:p>
            <a:endParaRPr lang="en-GB" sz="2400" dirty="0"/>
          </a:p>
          <a:p>
            <a:r>
              <a:rPr lang="ru-RU" sz="2400" dirty="0" smtClean="0"/>
              <a:t>«Трудовое законодательство, бесспорно, необходимо не только для защиты работников от произвола или несправедливого обращения, но и для обеспечения эффективной договорной основы отношений между работодателями и работниками»</a:t>
            </a:r>
            <a:r>
              <a:rPr lang="en-GB" sz="2400" dirty="0" smtClean="0"/>
              <a:t> (</a:t>
            </a:r>
            <a:r>
              <a:rPr lang="ru-RU" sz="2400" dirty="0" smtClean="0"/>
              <a:t>Всемирный банк</a:t>
            </a:r>
            <a:r>
              <a:rPr lang="en-GB" sz="2400" dirty="0" smtClean="0"/>
              <a:t>, </a:t>
            </a:r>
            <a:r>
              <a:rPr lang="en-GB" sz="2400" i="1" dirty="0" smtClean="0"/>
              <a:t>Doing Business</a:t>
            </a:r>
            <a:r>
              <a:rPr lang="en-GB" sz="2400" dirty="0" smtClean="0"/>
              <a:t>, 20</a:t>
            </a:r>
            <a:r>
              <a:rPr lang="ru-RU" sz="2400" dirty="0" smtClean="0"/>
              <a:t>15 г.</a:t>
            </a:r>
            <a:r>
              <a:rPr lang="en-GB" sz="2400" dirty="0" smtClean="0"/>
              <a:t>)</a:t>
            </a:r>
            <a:endParaRPr lang="en-GB" sz="2400" dirty="0"/>
          </a:p>
          <a:p>
            <a:endParaRPr lang="en-GB" sz="2000" dirty="0"/>
          </a:p>
          <a:p>
            <a:endParaRPr lang="en-GB" sz="2000" dirty="0"/>
          </a:p>
          <a:p>
            <a:endParaRPr lang="en-GB" sz="2000" dirty="0"/>
          </a:p>
          <a:p>
            <a:endParaRPr lang="en-GB" sz="2000" dirty="0"/>
          </a:p>
          <a:p>
            <a:endParaRPr lang="en-GB" sz="2000" dirty="0"/>
          </a:p>
          <a:p>
            <a:endParaRPr lang="en-GB" sz="2000" dirty="0"/>
          </a:p>
          <a:p>
            <a:endParaRPr lang="en-GB" dirty="0" smtClean="0"/>
          </a:p>
          <a:p>
            <a:endParaRPr lang="en-GB" dirty="0"/>
          </a:p>
        </p:txBody>
      </p:sp>
      <p:pic>
        <p:nvPicPr>
          <p:cNvPr id="1028" name="Picture 4" descr="http://www.doingbusiness.org/~/media/GIAWB/Doing%20Business/Images/Covers/DB15-cover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54549" y="3706281"/>
            <a:ext cx="1800200" cy="2448272"/>
          </a:xfrm>
          <a:prstGeom prst="rect">
            <a:avLst/>
          </a:prstGeom>
          <a:noFill/>
        </p:spPr>
      </p:pic>
      <p:pic>
        <p:nvPicPr>
          <p:cNvPr id="1030" name="Picture 6" descr="Doing Business 200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02521" y="1050691"/>
            <a:ext cx="2304256" cy="265559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8" y="365125"/>
            <a:ext cx="10899099" cy="1073931"/>
          </a:xfrm>
        </p:spPr>
        <p:txBody>
          <a:bodyPr/>
          <a:lstStyle/>
          <a:p>
            <a:r>
              <a:rPr lang="ru-RU" dirty="0" smtClean="0"/>
              <a:t>Научно обоснованная политика по вопросом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461052"/>
            <a:ext cx="5181600" cy="5188226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«Самый большой враг Великобритании</a:t>
            </a:r>
            <a:r>
              <a:rPr lang="en-GB" dirty="0" smtClean="0"/>
              <a:t>… </a:t>
            </a:r>
            <a:r>
              <a:rPr lang="ru-RU" dirty="0" smtClean="0"/>
              <a:t>эксперты»</a:t>
            </a:r>
            <a:r>
              <a:rPr lang="en-GB" dirty="0" smtClean="0"/>
              <a:t> (</a:t>
            </a:r>
            <a:r>
              <a:rPr lang="en-GB" dirty="0" smtClean="0">
                <a:hlinkClick r:id="rId2"/>
              </a:rPr>
              <a:t>http://www.telegraph.co.uk/news/2016/06/10/michael-goves-guide-to-britains-greatest-enemy-the-experts/</a:t>
            </a:r>
            <a:r>
              <a:rPr lang="en-GB" dirty="0" smtClean="0"/>
              <a:t>)</a:t>
            </a:r>
          </a:p>
          <a:p>
            <a:r>
              <a:rPr lang="ru-RU" dirty="0" smtClean="0"/>
              <a:t>«Мы считаем, что современные методы моделирования, учитывая то, как они разрабатываются и применяются, представляют собой значительную угрозу для законности и целесообразности использования науки в конкурентных политических средах</a:t>
            </a:r>
            <a:r>
              <a:rPr lang="en-GB" dirty="0" smtClean="0"/>
              <a:t>. </a:t>
            </a:r>
            <a:r>
              <a:rPr lang="ru-RU" dirty="0" smtClean="0"/>
              <a:t>Ориентация на прозрачность и экономию будет способствовать тому, что сами разработчики моделей будут сосредотачиваться на параметрах </a:t>
            </a:r>
            <a:r>
              <a:rPr lang="en-GB" dirty="0" smtClean="0"/>
              <a:t>, </a:t>
            </a:r>
            <a:r>
              <a:rPr lang="ru-RU" dirty="0" smtClean="0"/>
              <a:t>входных данных</a:t>
            </a:r>
            <a:r>
              <a:rPr lang="en-GB" dirty="0" smtClean="0"/>
              <a:t>, </a:t>
            </a:r>
            <a:r>
              <a:rPr lang="ru-RU" dirty="0" smtClean="0"/>
              <a:t>допущениях и закономерностях, которые строго ограничены и изучены</a:t>
            </a:r>
            <a:r>
              <a:rPr lang="en-GB" dirty="0" smtClean="0"/>
              <a:t>. </a:t>
            </a:r>
            <a:r>
              <a:rPr lang="ru-RU" dirty="0" smtClean="0"/>
              <a:t>Кроме того</a:t>
            </a:r>
            <a:r>
              <a:rPr lang="en-GB" dirty="0" smtClean="0"/>
              <a:t>, </a:t>
            </a:r>
            <a:r>
              <a:rPr lang="ru-RU" dirty="0" smtClean="0"/>
              <a:t>аспекты системы, в основе которых лежат допущения, должны быть четко прописаны» </a:t>
            </a:r>
            <a:r>
              <a:rPr lang="en-GB" dirty="0" smtClean="0"/>
              <a:t>(</a:t>
            </a:r>
            <a:r>
              <a:rPr lang="ru-RU" dirty="0" err="1" smtClean="0"/>
              <a:t>Салтелли</a:t>
            </a:r>
            <a:r>
              <a:rPr lang="ru-RU" dirty="0" smtClean="0"/>
              <a:t> и </a:t>
            </a:r>
            <a:r>
              <a:rPr lang="ru-RU" dirty="0" err="1" smtClean="0"/>
              <a:t>Фунтович</a:t>
            </a:r>
            <a:r>
              <a:rPr lang="en-GB" dirty="0" smtClean="0"/>
              <a:t>, 2014</a:t>
            </a:r>
            <a:r>
              <a:rPr lang="ru-RU" dirty="0" smtClean="0"/>
              <a:t> г.</a:t>
            </a:r>
            <a:r>
              <a:rPr lang="en-GB" dirty="0" smtClean="0"/>
              <a:t>, </a:t>
            </a:r>
            <a:r>
              <a:rPr lang="en-GB" dirty="0" smtClean="0">
                <a:hlinkClick r:id="rId3"/>
              </a:rPr>
              <a:t>http://issues.org/30-2/andrea/</a:t>
            </a:r>
            <a:r>
              <a:rPr lang="en-GB" dirty="0" smtClean="0"/>
              <a:t>)</a:t>
            </a:r>
          </a:p>
          <a:p>
            <a:endParaRPr lang="en-GB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2618" y="1903420"/>
            <a:ext cx="3303104" cy="2018361"/>
          </a:xfr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2618" y="4001294"/>
            <a:ext cx="3303104" cy="20913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3105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Принципы толкования </a:t>
            </a:r>
            <a:r>
              <a:rPr lang="ru-RU" dirty="0" err="1" smtClean="0"/>
              <a:t>лексиметрических</a:t>
            </a:r>
            <a:r>
              <a:rPr lang="ru-RU" dirty="0" smtClean="0"/>
              <a:t> данных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Теоретические априорные предположения требуют детального разъяснения</a:t>
            </a:r>
            <a:endParaRPr lang="en-GB" dirty="0" smtClean="0"/>
          </a:p>
          <a:p>
            <a:r>
              <a:rPr lang="ru-RU" dirty="0" smtClean="0"/>
              <a:t>Выбор касательно установления и описания показателей должен быть обоснованным</a:t>
            </a:r>
            <a:endParaRPr lang="en-GB" dirty="0" smtClean="0"/>
          </a:p>
          <a:p>
            <a:r>
              <a:rPr lang="ru-RU" dirty="0" smtClean="0"/>
              <a:t>Необходимость рассмотрения вопросов оценки и обобщения</a:t>
            </a:r>
            <a:endParaRPr lang="en-GB" dirty="0" smtClean="0"/>
          </a:p>
          <a:p>
            <a:r>
              <a:rPr lang="ru-RU" dirty="0" smtClean="0"/>
              <a:t>Указание всех первоисточников</a:t>
            </a:r>
            <a:endParaRPr lang="en-GB" dirty="0" smtClean="0"/>
          </a:p>
          <a:p>
            <a:r>
              <a:rPr lang="ru-RU" dirty="0" smtClean="0"/>
              <a:t>Средства извлечения значений из первоисточников должны быть прозрачными</a:t>
            </a:r>
            <a:endParaRPr lang="en-GB" dirty="0" smtClean="0"/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158332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Этапы кодирования данных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dirty="0"/>
              <a:t>(</a:t>
            </a:r>
            <a:r>
              <a:rPr lang="en-GB" dirty="0" err="1"/>
              <a:t>i</a:t>
            </a:r>
            <a:r>
              <a:rPr lang="en-GB" dirty="0"/>
              <a:t>)  </a:t>
            </a:r>
            <a:r>
              <a:rPr lang="ru-RU" dirty="0" smtClean="0"/>
              <a:t>Определение общего целевого </a:t>
            </a:r>
            <a:r>
              <a:rPr lang="ru-RU" i="1" dirty="0" smtClean="0"/>
              <a:t>феномена </a:t>
            </a:r>
            <a:r>
              <a:rPr lang="ru-RU" dirty="0" smtClean="0"/>
              <a:t>интереса</a:t>
            </a:r>
            <a:r>
              <a:rPr lang="en-GB" dirty="0" smtClean="0"/>
              <a:t>(</a:t>
            </a:r>
            <a:r>
              <a:rPr lang="ru-RU" dirty="0" smtClean="0"/>
              <a:t>«трудовое право»</a:t>
            </a:r>
            <a:r>
              <a:rPr lang="en-GB" dirty="0" smtClean="0"/>
              <a:t>)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(ii) </a:t>
            </a:r>
            <a:r>
              <a:rPr lang="ru-RU" dirty="0" smtClean="0"/>
              <a:t>Разработка понятийного </a:t>
            </a:r>
            <a:r>
              <a:rPr lang="ru-RU" i="1" dirty="0" smtClean="0"/>
              <a:t>аппарата </a:t>
            </a:r>
            <a:r>
              <a:rPr lang="en-GB" dirty="0" smtClean="0"/>
              <a:t>(</a:t>
            </a:r>
            <a:r>
              <a:rPr lang="ru-RU" dirty="0" smtClean="0"/>
              <a:t>«регулирование» отношений на рынке труда</a:t>
            </a:r>
            <a:r>
              <a:rPr lang="en-GB" dirty="0" smtClean="0"/>
              <a:t>, </a:t>
            </a:r>
            <a:r>
              <a:rPr lang="ru-RU" dirty="0" smtClean="0"/>
              <a:t>касательно как физических лиц, так и объединений</a:t>
            </a:r>
            <a:r>
              <a:rPr lang="en-GB" dirty="0" smtClean="0"/>
              <a:t>)</a:t>
            </a:r>
            <a:r>
              <a:rPr lang="en-GB" dirty="0"/>
              <a:t> </a:t>
            </a:r>
          </a:p>
          <a:p>
            <a:pPr marL="0" indent="0">
              <a:buNone/>
            </a:pPr>
            <a:r>
              <a:rPr lang="en-GB" dirty="0"/>
              <a:t>(iii) </a:t>
            </a:r>
            <a:r>
              <a:rPr lang="ru-RU" dirty="0" smtClean="0"/>
              <a:t>Установление </a:t>
            </a:r>
            <a:r>
              <a:rPr lang="ru-RU" i="1" dirty="0" smtClean="0"/>
              <a:t>показателей или переменных</a:t>
            </a:r>
            <a:r>
              <a:rPr lang="en-GB" dirty="0" smtClean="0"/>
              <a:t>, </a:t>
            </a:r>
            <a:r>
              <a:rPr lang="ru-RU" dirty="0" smtClean="0"/>
              <a:t>которые по отдельности или вместе представляют понятие в количественном выражении </a:t>
            </a:r>
            <a:r>
              <a:rPr lang="en-GB" dirty="0"/>
              <a:t> </a:t>
            </a:r>
          </a:p>
          <a:p>
            <a:pPr marL="0" indent="0">
              <a:buNone/>
            </a:pPr>
            <a:r>
              <a:rPr lang="en-GB" dirty="0"/>
              <a:t>(iv) </a:t>
            </a:r>
            <a:r>
              <a:rPr lang="ru-RU" dirty="0" smtClean="0"/>
              <a:t>Разработка </a:t>
            </a:r>
            <a:r>
              <a:rPr lang="ru-RU" i="1" dirty="0" smtClean="0"/>
              <a:t>алгоритма кодирования, </a:t>
            </a:r>
            <a:r>
              <a:rPr lang="ru-RU" dirty="0" smtClean="0"/>
              <a:t>предусматривающего последовательность шагов для определения числовых значений материала первоисточника </a:t>
            </a:r>
            <a:r>
              <a:rPr lang="en-GB" dirty="0" smtClean="0"/>
              <a:t> </a:t>
            </a:r>
            <a:r>
              <a:rPr lang="en-GB" dirty="0"/>
              <a:t> </a:t>
            </a:r>
          </a:p>
          <a:p>
            <a:pPr marL="0" indent="0">
              <a:buNone/>
            </a:pPr>
            <a:r>
              <a:rPr lang="en-GB" dirty="0"/>
              <a:t>(v) </a:t>
            </a:r>
            <a:r>
              <a:rPr lang="ru-RU" dirty="0" smtClean="0"/>
              <a:t>Установление </a:t>
            </a:r>
            <a:r>
              <a:rPr lang="ru-RU" i="1" dirty="0" smtClean="0"/>
              <a:t>шкалы измерений, </a:t>
            </a:r>
            <a:r>
              <a:rPr lang="ru-RU" dirty="0" smtClean="0"/>
              <a:t>заложенной в алгоритм</a:t>
            </a:r>
            <a:r>
              <a:rPr lang="en-GB" dirty="0"/>
              <a:t> </a:t>
            </a:r>
          </a:p>
          <a:p>
            <a:pPr marL="0" indent="0">
              <a:buNone/>
            </a:pPr>
            <a:r>
              <a:rPr lang="en-GB" dirty="0"/>
              <a:t>(vi) </a:t>
            </a:r>
            <a:r>
              <a:rPr lang="ru-RU" dirty="0" smtClean="0"/>
              <a:t>Распределение отдельных переменных или показателей по </a:t>
            </a:r>
            <a:r>
              <a:rPr lang="ru-RU" i="1" dirty="0" smtClean="0"/>
              <a:t>значимости</a:t>
            </a:r>
            <a:r>
              <a:rPr lang="ru-RU" dirty="0" smtClean="0"/>
              <a:t> (при необходимости в соответствующих случаях)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(vii</a:t>
            </a:r>
            <a:r>
              <a:rPr lang="en-GB" dirty="0"/>
              <a:t>) </a:t>
            </a:r>
            <a:r>
              <a:rPr lang="ru-RU" dirty="0" smtClean="0"/>
              <a:t>Объединение отдельных показателей в</a:t>
            </a:r>
            <a:r>
              <a:rPr lang="en-GB" dirty="0" smtClean="0"/>
              <a:t> </a:t>
            </a:r>
            <a:r>
              <a:rPr lang="ru-RU" i="1" dirty="0" smtClean="0"/>
              <a:t>каталог, </a:t>
            </a:r>
            <a:r>
              <a:rPr lang="ru-RU" dirty="0" smtClean="0"/>
              <a:t>представляющий собой комплексную систему измерения соответствующего феномена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94499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Тенденции по областям законодательства</a:t>
            </a:r>
            <a:endParaRPr lang="en-GB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81000" y="1819447"/>
            <a:ext cx="5715000" cy="4105275"/>
          </a:xfrm>
          <a:prstGeom prst="rect">
            <a:avLst/>
          </a:prstGeom>
        </p:spPr>
      </p:pic>
      <p:pic>
        <p:nvPicPr>
          <p:cNvPr id="5" name="Picture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1999151"/>
            <a:ext cx="5114925" cy="374586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91946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Тенденции по регионам</a:t>
            </a:r>
            <a:endParaRPr lang="en-GB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38200" y="1447938"/>
            <a:ext cx="6061337" cy="4351338"/>
          </a:xfrm>
          <a:prstGeom prst="rect">
            <a:avLst/>
          </a:prstGeom>
        </p:spPr>
      </p:pic>
      <p:pic>
        <p:nvPicPr>
          <p:cNvPr id="5" name="Picture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5545" y="1447938"/>
            <a:ext cx="5926455" cy="433959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72396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956</TotalTime>
  <Words>1077</Words>
  <Application>Microsoft Office PowerPoint</Application>
  <PresentationFormat>Широкоэкранный</PresentationFormat>
  <Paragraphs>259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Times New Roman</vt:lpstr>
      <vt:lpstr>Office Theme</vt:lpstr>
      <vt:lpstr>Данные ЦИБ по индексу регулирования труда (ИРТ): методы, параметры и потенциал лексиметрического кодирования трудового законодательства</vt:lpstr>
      <vt:lpstr>Индекс регулирования труда ЦИБ</vt:lpstr>
      <vt:lpstr>Лексиметрика</vt:lpstr>
      <vt:lpstr>Предмет исследования</vt:lpstr>
      <vt:lpstr>Научно обоснованная политика по вопросом</vt:lpstr>
      <vt:lpstr>Принципы толкования лексиметрических данных </vt:lpstr>
      <vt:lpstr>Этапы кодирования данных</vt:lpstr>
      <vt:lpstr>Тенденции по областям законодательства</vt:lpstr>
      <vt:lpstr>Тенденции по регионам</vt:lpstr>
      <vt:lpstr>Тенденции по происхождению права</vt:lpstr>
      <vt:lpstr>Выборка по странам ОЭСР в сравнении с выборкой по странам БРИКС</vt:lpstr>
      <vt:lpstr>ИРТ ЦИБ в сравнении с показателями обеспечения занятости (EPI) ОЭСР </vt:lpstr>
      <vt:lpstr>Применение при эконометрическом анализе</vt:lpstr>
      <vt:lpstr>Результаты эконометрического анализа</vt:lpstr>
      <vt:lpstr>Сводная среднегрупповая оценка с использованием показателя различных форм трудоустройства</vt:lpstr>
      <vt:lpstr>Сводная среднегрупповая оценка с использованием показателя законодательства об обеспечении занятости</vt:lpstr>
      <vt:lpstr>Заключение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CBR-LRI Dataset: Methods, Properties and Potential of Leximetric Coding of Labour Laws</dc:title>
  <dc:creator>Simon Deakin</dc:creator>
  <cp:lastModifiedBy>Михайличенко Ксения</cp:lastModifiedBy>
  <cp:revision>84</cp:revision>
  <dcterms:created xsi:type="dcterms:W3CDTF">2016-09-03T09:30:43Z</dcterms:created>
  <dcterms:modified xsi:type="dcterms:W3CDTF">2016-11-01T14:00:33Z</dcterms:modified>
</cp:coreProperties>
</file>