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1" r:id="rId8"/>
    <p:sldId id="262"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p:scale>
          <a:sx n="50" d="100"/>
          <a:sy n="50" d="100"/>
        </p:scale>
        <p:origin x="524" y="7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4ED0D76-C8B5-4D9C-A534-CDAA8919C762}" type="datetimeFigureOut">
              <a:rPr lang="en-GB" smtClean="0"/>
              <a:t>28/10/2016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874320-23AA-4C0E-8C96-6826BD786465}" type="slidenum">
              <a:rPr lang="en-GB" smtClean="0"/>
              <a:t>‹#›</a:t>
            </a:fld>
            <a:endParaRPr lang="en-GB"/>
          </a:p>
        </p:txBody>
      </p:sp>
    </p:spTree>
    <p:extLst>
      <p:ext uri="{BB962C8B-B14F-4D97-AF65-F5344CB8AC3E}">
        <p14:creationId xmlns:p14="http://schemas.microsoft.com/office/powerpoint/2010/main" val="1856541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ED0D76-C8B5-4D9C-A534-CDAA8919C762}" type="datetimeFigureOut">
              <a:rPr lang="en-GB" smtClean="0"/>
              <a:t>28/10/2016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874320-23AA-4C0E-8C96-6826BD786465}" type="slidenum">
              <a:rPr lang="en-GB" smtClean="0"/>
              <a:t>‹#›</a:t>
            </a:fld>
            <a:endParaRPr lang="en-GB"/>
          </a:p>
        </p:txBody>
      </p:sp>
    </p:spTree>
    <p:extLst>
      <p:ext uri="{BB962C8B-B14F-4D97-AF65-F5344CB8AC3E}">
        <p14:creationId xmlns:p14="http://schemas.microsoft.com/office/powerpoint/2010/main" val="3507881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ED0D76-C8B5-4D9C-A534-CDAA8919C762}" type="datetimeFigureOut">
              <a:rPr lang="en-GB" smtClean="0"/>
              <a:t>28/10/2016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874320-23AA-4C0E-8C96-6826BD786465}" type="slidenum">
              <a:rPr lang="en-GB" smtClean="0"/>
              <a:t>‹#›</a:t>
            </a:fld>
            <a:endParaRPr lang="en-GB"/>
          </a:p>
        </p:txBody>
      </p:sp>
    </p:spTree>
    <p:extLst>
      <p:ext uri="{BB962C8B-B14F-4D97-AF65-F5344CB8AC3E}">
        <p14:creationId xmlns:p14="http://schemas.microsoft.com/office/powerpoint/2010/main" val="3628141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ED0D76-C8B5-4D9C-A534-CDAA8919C762}" type="datetimeFigureOut">
              <a:rPr lang="en-GB" smtClean="0"/>
              <a:t>28/10/2016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874320-23AA-4C0E-8C96-6826BD786465}" type="slidenum">
              <a:rPr lang="en-GB" smtClean="0"/>
              <a:t>‹#›</a:t>
            </a:fld>
            <a:endParaRPr lang="en-GB"/>
          </a:p>
        </p:txBody>
      </p:sp>
    </p:spTree>
    <p:extLst>
      <p:ext uri="{BB962C8B-B14F-4D97-AF65-F5344CB8AC3E}">
        <p14:creationId xmlns:p14="http://schemas.microsoft.com/office/powerpoint/2010/main" val="2787039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ED0D76-C8B5-4D9C-A534-CDAA8919C762}" type="datetimeFigureOut">
              <a:rPr lang="en-GB" smtClean="0"/>
              <a:t>28/10/2016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874320-23AA-4C0E-8C96-6826BD786465}" type="slidenum">
              <a:rPr lang="en-GB" smtClean="0"/>
              <a:t>‹#›</a:t>
            </a:fld>
            <a:endParaRPr lang="en-GB"/>
          </a:p>
        </p:txBody>
      </p:sp>
    </p:spTree>
    <p:extLst>
      <p:ext uri="{BB962C8B-B14F-4D97-AF65-F5344CB8AC3E}">
        <p14:creationId xmlns:p14="http://schemas.microsoft.com/office/powerpoint/2010/main" val="2960348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4ED0D76-C8B5-4D9C-A534-CDAA8919C762}" type="datetimeFigureOut">
              <a:rPr lang="en-GB" smtClean="0"/>
              <a:t>28/10/2016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874320-23AA-4C0E-8C96-6826BD786465}" type="slidenum">
              <a:rPr lang="en-GB" smtClean="0"/>
              <a:t>‹#›</a:t>
            </a:fld>
            <a:endParaRPr lang="en-GB"/>
          </a:p>
        </p:txBody>
      </p:sp>
    </p:spTree>
    <p:extLst>
      <p:ext uri="{BB962C8B-B14F-4D97-AF65-F5344CB8AC3E}">
        <p14:creationId xmlns:p14="http://schemas.microsoft.com/office/powerpoint/2010/main" val="3987437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4ED0D76-C8B5-4D9C-A534-CDAA8919C762}" type="datetimeFigureOut">
              <a:rPr lang="en-GB" smtClean="0"/>
              <a:t>28/10/2016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4874320-23AA-4C0E-8C96-6826BD786465}" type="slidenum">
              <a:rPr lang="en-GB" smtClean="0"/>
              <a:t>‹#›</a:t>
            </a:fld>
            <a:endParaRPr lang="en-GB"/>
          </a:p>
        </p:txBody>
      </p:sp>
    </p:spTree>
    <p:extLst>
      <p:ext uri="{BB962C8B-B14F-4D97-AF65-F5344CB8AC3E}">
        <p14:creationId xmlns:p14="http://schemas.microsoft.com/office/powerpoint/2010/main" val="2513972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4ED0D76-C8B5-4D9C-A534-CDAA8919C762}" type="datetimeFigureOut">
              <a:rPr lang="en-GB" smtClean="0"/>
              <a:t>28/10/2016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4874320-23AA-4C0E-8C96-6826BD786465}" type="slidenum">
              <a:rPr lang="en-GB" smtClean="0"/>
              <a:t>‹#›</a:t>
            </a:fld>
            <a:endParaRPr lang="en-GB"/>
          </a:p>
        </p:txBody>
      </p:sp>
    </p:spTree>
    <p:extLst>
      <p:ext uri="{BB962C8B-B14F-4D97-AF65-F5344CB8AC3E}">
        <p14:creationId xmlns:p14="http://schemas.microsoft.com/office/powerpoint/2010/main" val="1584656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ED0D76-C8B5-4D9C-A534-CDAA8919C762}" type="datetimeFigureOut">
              <a:rPr lang="en-GB" smtClean="0"/>
              <a:t>28/10/2016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4874320-23AA-4C0E-8C96-6826BD786465}" type="slidenum">
              <a:rPr lang="en-GB" smtClean="0"/>
              <a:t>‹#›</a:t>
            </a:fld>
            <a:endParaRPr lang="en-GB"/>
          </a:p>
        </p:txBody>
      </p:sp>
    </p:spTree>
    <p:extLst>
      <p:ext uri="{BB962C8B-B14F-4D97-AF65-F5344CB8AC3E}">
        <p14:creationId xmlns:p14="http://schemas.microsoft.com/office/powerpoint/2010/main" val="2575165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ED0D76-C8B5-4D9C-A534-CDAA8919C762}" type="datetimeFigureOut">
              <a:rPr lang="en-GB" smtClean="0"/>
              <a:t>28/10/2016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874320-23AA-4C0E-8C96-6826BD786465}" type="slidenum">
              <a:rPr lang="en-GB" smtClean="0"/>
              <a:t>‹#›</a:t>
            </a:fld>
            <a:endParaRPr lang="en-GB"/>
          </a:p>
        </p:txBody>
      </p:sp>
    </p:spTree>
    <p:extLst>
      <p:ext uri="{BB962C8B-B14F-4D97-AF65-F5344CB8AC3E}">
        <p14:creationId xmlns:p14="http://schemas.microsoft.com/office/powerpoint/2010/main" val="373442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ED0D76-C8B5-4D9C-A534-CDAA8919C762}" type="datetimeFigureOut">
              <a:rPr lang="en-GB" smtClean="0"/>
              <a:t>28/10/2016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874320-23AA-4C0E-8C96-6826BD786465}" type="slidenum">
              <a:rPr lang="en-GB" smtClean="0"/>
              <a:t>‹#›</a:t>
            </a:fld>
            <a:endParaRPr lang="en-GB"/>
          </a:p>
        </p:txBody>
      </p:sp>
    </p:spTree>
    <p:extLst>
      <p:ext uri="{BB962C8B-B14F-4D97-AF65-F5344CB8AC3E}">
        <p14:creationId xmlns:p14="http://schemas.microsoft.com/office/powerpoint/2010/main" val="3283371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ED0D76-C8B5-4D9C-A534-CDAA8919C762}" type="datetimeFigureOut">
              <a:rPr lang="en-GB" smtClean="0"/>
              <a:t>28/10/2016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874320-23AA-4C0E-8C96-6826BD786465}" type="slidenum">
              <a:rPr lang="en-GB" smtClean="0"/>
              <a:t>‹#›</a:t>
            </a:fld>
            <a:endParaRPr lang="en-GB"/>
          </a:p>
        </p:txBody>
      </p:sp>
    </p:spTree>
    <p:extLst>
      <p:ext uri="{BB962C8B-B14F-4D97-AF65-F5344CB8AC3E}">
        <p14:creationId xmlns:p14="http://schemas.microsoft.com/office/powerpoint/2010/main" val="4134669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deakin@cbr.cam.ac.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dx.doi.org/10.17863/CAM.506"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4400" dirty="0" smtClean="0"/>
              <a:t>Introduction to the economics of law: the case of labour law</a:t>
            </a:r>
            <a:endParaRPr lang="en-GB" sz="4400" dirty="0"/>
          </a:p>
        </p:txBody>
      </p:sp>
      <p:sp>
        <p:nvSpPr>
          <p:cNvPr id="3" name="Subtitle 2"/>
          <p:cNvSpPr>
            <a:spLocks noGrp="1"/>
          </p:cNvSpPr>
          <p:nvPr>
            <p:ph type="subTitle" idx="1"/>
          </p:nvPr>
        </p:nvSpPr>
        <p:spPr>
          <a:xfrm>
            <a:off x="1524000" y="4126726"/>
            <a:ext cx="9144000" cy="1836751"/>
          </a:xfrm>
        </p:spPr>
        <p:txBody>
          <a:bodyPr>
            <a:normAutofit/>
          </a:bodyPr>
          <a:lstStyle/>
          <a:p>
            <a:r>
              <a:rPr lang="en-GB" dirty="0" smtClean="0"/>
              <a:t>Simon Deakin</a:t>
            </a:r>
          </a:p>
          <a:p>
            <a:r>
              <a:rPr lang="en-GB" dirty="0" smtClean="0"/>
              <a:t>University of Cambridge (</a:t>
            </a:r>
            <a:r>
              <a:rPr lang="en-GB" dirty="0" smtClean="0">
                <a:hlinkClick r:id="rId2"/>
              </a:rPr>
              <a:t>s.deakin@cbr.cam.ac.uk</a:t>
            </a:r>
            <a:r>
              <a:rPr lang="en-GB" dirty="0" smtClean="0"/>
              <a:t>)</a:t>
            </a:r>
          </a:p>
          <a:p>
            <a:r>
              <a:rPr lang="en-GB" dirty="0" smtClean="0"/>
              <a:t>Presentation to the Higher School of  Economics, Moscow, </a:t>
            </a:r>
          </a:p>
          <a:p>
            <a:r>
              <a:rPr lang="en-GB" dirty="0" smtClean="0"/>
              <a:t>3 November 2016</a:t>
            </a:r>
            <a:endParaRPr lang="en-GB" dirty="0"/>
          </a:p>
        </p:txBody>
      </p:sp>
    </p:spTree>
    <p:extLst>
      <p:ext uri="{BB962C8B-B14F-4D97-AF65-F5344CB8AC3E}">
        <p14:creationId xmlns:p14="http://schemas.microsoft.com/office/powerpoint/2010/main" val="1761431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Reputation and fairness norms</a:t>
            </a:r>
            <a:endParaRPr lang="en-GB" dirty="0"/>
          </a:p>
        </p:txBody>
      </p:sp>
      <p:sp>
        <p:nvSpPr>
          <p:cNvPr id="3" name="Content Placeholder 2"/>
          <p:cNvSpPr>
            <a:spLocks noGrp="1"/>
          </p:cNvSpPr>
          <p:nvPr>
            <p:ph idx="1"/>
          </p:nvPr>
        </p:nvSpPr>
        <p:spPr/>
        <p:txBody>
          <a:bodyPr>
            <a:normAutofit/>
          </a:bodyPr>
          <a:lstStyle/>
          <a:p>
            <a:r>
              <a:rPr lang="en-GB" dirty="0" smtClean="0"/>
              <a:t>‘Viable authority relationships under employment contracts thus arise endogenously as the dominant mode of governance only when both principals’ fairness preferences and reputation building mechanisms are present…   We are able to identify the conditions under which employers are likely to abuse their authority… To the extent to which reputational forces alone are insufficient for solving the employers’ moral hazard problem, </a:t>
            </a:r>
            <a:r>
              <a:rPr lang="en-GB" dirty="0" err="1" smtClean="0"/>
              <a:t>labor</a:t>
            </a:r>
            <a:r>
              <a:rPr lang="en-GB" dirty="0" smtClean="0"/>
              <a:t> unions and </a:t>
            </a:r>
            <a:r>
              <a:rPr lang="en-GB" dirty="0" err="1" smtClean="0"/>
              <a:t>labor</a:t>
            </a:r>
            <a:r>
              <a:rPr lang="en-GB" dirty="0" smtClean="0"/>
              <a:t> legislation can play an efficiency enhancing role by constraining the employers’ ability to assign the workers inefficient tasks’ (</a:t>
            </a:r>
            <a:r>
              <a:rPr lang="en-GB" dirty="0" err="1" smtClean="0"/>
              <a:t>Bartling</a:t>
            </a:r>
            <a:r>
              <a:rPr lang="en-GB" dirty="0" smtClean="0"/>
              <a:t> et al., 2012)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CBR Labour Regulation Index</a:t>
            </a:r>
            <a:endParaRPr lang="en-GB" dirty="0"/>
          </a:p>
        </p:txBody>
      </p:sp>
      <p:sp>
        <p:nvSpPr>
          <p:cNvPr id="3" name="Content Placeholder 2"/>
          <p:cNvSpPr>
            <a:spLocks noGrp="1"/>
          </p:cNvSpPr>
          <p:nvPr>
            <p:ph idx="1"/>
          </p:nvPr>
        </p:nvSpPr>
        <p:spPr/>
        <p:txBody>
          <a:bodyPr/>
          <a:lstStyle/>
          <a:p>
            <a:r>
              <a:rPr lang="en-GB" dirty="0" smtClean="0"/>
              <a:t>117 countries, 44 years (1970-2013)</a:t>
            </a:r>
          </a:p>
          <a:p>
            <a:r>
              <a:rPr lang="en-GB" dirty="0" smtClean="0"/>
              <a:t>40 indicators</a:t>
            </a:r>
          </a:p>
          <a:p>
            <a:r>
              <a:rPr lang="en-GB" dirty="0" smtClean="0"/>
              <a:t>5 sub-indices: different forms of employment, working time, dismissal, employee representation, industrial action</a:t>
            </a:r>
          </a:p>
          <a:p>
            <a:r>
              <a:rPr lang="en-GB" dirty="0" smtClean="0"/>
              <a:t>Dataset publicly available for downloading and use:</a:t>
            </a:r>
          </a:p>
          <a:p>
            <a:pPr marL="0" indent="0">
              <a:buNone/>
            </a:pPr>
            <a:r>
              <a:rPr lang="en-GB" dirty="0"/>
              <a:t>Adams, Z., Bishop, L. and Deakin, S. (2016) ‘CBR Labour Regulation Index (Dataset of 117 Countries)’, in J. Armour, S. Deakin and M. </a:t>
            </a:r>
            <a:r>
              <a:rPr lang="en-GB" dirty="0" err="1"/>
              <a:t>Siems</a:t>
            </a:r>
            <a:r>
              <a:rPr lang="en-GB" dirty="0"/>
              <a:t> (eds.) </a:t>
            </a:r>
            <a:r>
              <a:rPr lang="en-GB" i="1" dirty="0"/>
              <a:t>CBR </a:t>
            </a:r>
            <a:r>
              <a:rPr lang="en-GB" i="1" dirty="0" err="1"/>
              <a:t>Leximetric</a:t>
            </a:r>
            <a:r>
              <a:rPr lang="en-GB" i="1" dirty="0"/>
              <a:t> Datasets</a:t>
            </a:r>
            <a:r>
              <a:rPr lang="en-GB" dirty="0"/>
              <a:t> </a:t>
            </a:r>
            <a:r>
              <a:rPr lang="en-GB" u="sng" dirty="0">
                <a:hlinkClick r:id="rId2"/>
              </a:rPr>
              <a:t>http://dx.doi.org/10.17863/CAM.506</a:t>
            </a:r>
            <a:r>
              <a:rPr lang="en-GB" dirty="0"/>
              <a:t> (Cambridge: University of Cambridge Data Repository).</a:t>
            </a:r>
          </a:p>
          <a:p>
            <a:pPr marL="0" indent="0">
              <a:buNone/>
            </a:pPr>
            <a:endParaRPr lang="en-GB" dirty="0" smtClean="0"/>
          </a:p>
        </p:txBody>
      </p:sp>
    </p:spTree>
    <p:extLst>
      <p:ext uri="{BB962C8B-B14F-4D97-AF65-F5344CB8AC3E}">
        <p14:creationId xmlns:p14="http://schemas.microsoft.com/office/powerpoint/2010/main" val="37141307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Trends by legal origin</a:t>
            </a:r>
            <a:endParaRPr lang="en-GB" dirty="0"/>
          </a:p>
        </p:txBody>
      </p:sp>
      <p:pic>
        <p:nvPicPr>
          <p:cNvPr id="4" name="Content Placeholder 3"/>
          <p:cNvPicPr>
            <a:picLocks noGrp="1"/>
          </p:cNvPicPr>
          <p:nvPr>
            <p:ph idx="1"/>
          </p:nvPr>
        </p:nvPicPr>
        <p:blipFill>
          <a:blip r:embed="rId2"/>
          <a:stretch>
            <a:fillRect/>
          </a:stretch>
        </p:blipFill>
        <p:spPr>
          <a:xfrm>
            <a:off x="598419" y="1368425"/>
            <a:ext cx="5787058" cy="4351338"/>
          </a:xfrm>
          <a:prstGeom prst="rect">
            <a:avLst/>
          </a:prstGeom>
        </p:spPr>
      </p:pic>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85477" y="1690688"/>
            <a:ext cx="5114925" cy="3745865"/>
          </a:xfrm>
          <a:prstGeom prst="rect">
            <a:avLst/>
          </a:prstGeom>
          <a:noFill/>
          <a:ln>
            <a:noFill/>
          </a:ln>
        </p:spPr>
      </p:pic>
    </p:spTree>
    <p:extLst>
      <p:ext uri="{BB962C8B-B14F-4D97-AF65-F5344CB8AC3E}">
        <p14:creationId xmlns:p14="http://schemas.microsoft.com/office/powerpoint/2010/main" val="11027740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Selected OECD countries vs. selected BRICS</a:t>
            </a:r>
            <a:endParaRPr lang="en-GB" dirty="0"/>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2019366"/>
            <a:ext cx="5116913" cy="3745195"/>
          </a:xfrm>
          <a:prstGeom prst="rect">
            <a:avLst/>
          </a:prstGeom>
          <a:noFill/>
          <a:ln>
            <a:noFill/>
          </a:ln>
        </p:spPr>
      </p:pic>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39546" y="1943693"/>
            <a:ext cx="5114925" cy="3745865"/>
          </a:xfrm>
          <a:prstGeom prst="rect">
            <a:avLst/>
          </a:prstGeom>
          <a:noFill/>
          <a:ln>
            <a:noFill/>
          </a:ln>
        </p:spPr>
      </p:pic>
    </p:spTree>
    <p:extLst>
      <p:ext uri="{BB962C8B-B14F-4D97-AF65-F5344CB8AC3E}">
        <p14:creationId xmlns:p14="http://schemas.microsoft.com/office/powerpoint/2010/main" val="3167090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 in econometric analysis</a:t>
            </a:r>
            <a:endParaRPr lang="en-GB" dirty="0"/>
          </a:p>
        </p:txBody>
      </p:sp>
      <p:sp>
        <p:nvSpPr>
          <p:cNvPr id="3" name="Content Placeholder 2"/>
          <p:cNvSpPr>
            <a:spLocks noGrp="1"/>
          </p:cNvSpPr>
          <p:nvPr>
            <p:ph idx="1"/>
          </p:nvPr>
        </p:nvSpPr>
        <p:spPr/>
        <p:txBody>
          <a:bodyPr/>
          <a:lstStyle/>
          <a:p>
            <a:r>
              <a:rPr lang="en-GB" dirty="0" smtClean="0"/>
              <a:t>No presumption for or against a particular theory of labour law’s impact on the economy</a:t>
            </a:r>
          </a:p>
          <a:p>
            <a:r>
              <a:rPr lang="en-GB" dirty="0" smtClean="0"/>
              <a:t>Suitable for panel data and time series analysis</a:t>
            </a:r>
          </a:p>
          <a:p>
            <a:r>
              <a:rPr lang="en-GB" dirty="0" smtClean="0"/>
              <a:t>Should be used in conjunction with other institutional datasets (e.g. World Bank, Freedom House data on ‘rule of law’</a:t>
            </a:r>
          </a:p>
          <a:p>
            <a:r>
              <a:rPr lang="en-GB" dirty="0" smtClean="0"/>
              <a:t>‘Cambridge equation’ (pooled mean group regression model) most appropriate for dynamic panel data analysis capable of distinguishing between short-run and long-run effects of labour regulation (</a:t>
            </a:r>
            <a:r>
              <a:rPr lang="en-GB" dirty="0" err="1" smtClean="0"/>
              <a:t>Pesaran</a:t>
            </a:r>
            <a:r>
              <a:rPr lang="en-GB" dirty="0" smtClean="0"/>
              <a:t>, Shin and Smith)</a:t>
            </a:r>
          </a:p>
        </p:txBody>
      </p:sp>
    </p:spTree>
    <p:extLst>
      <p:ext uri="{BB962C8B-B14F-4D97-AF65-F5344CB8AC3E}">
        <p14:creationId xmlns:p14="http://schemas.microsoft.com/office/powerpoint/2010/main" val="9835605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Econometric results</a:t>
            </a:r>
            <a:endParaRPr lang="en-GB" dirty="0"/>
          </a:p>
        </p:txBody>
      </p:sp>
      <p:sp>
        <p:nvSpPr>
          <p:cNvPr id="3" name="Content Placeholder 2"/>
          <p:cNvSpPr>
            <a:spLocks noGrp="1"/>
          </p:cNvSpPr>
          <p:nvPr>
            <p:ph idx="1"/>
          </p:nvPr>
        </p:nvSpPr>
        <p:spPr/>
        <p:txBody>
          <a:bodyPr>
            <a:normAutofit/>
          </a:bodyPr>
          <a:lstStyle/>
          <a:p>
            <a:r>
              <a:rPr lang="en-GB" dirty="0" smtClean="0"/>
              <a:t>Increases in DFE and EPL correlated with higher rate of labour force  participation</a:t>
            </a:r>
          </a:p>
          <a:p>
            <a:r>
              <a:rPr lang="en-GB" dirty="0"/>
              <a:t>Increase in DFE correlated with reduced self-employment (but EPL increases it)</a:t>
            </a:r>
          </a:p>
          <a:p>
            <a:r>
              <a:rPr lang="en-GB" dirty="0" smtClean="0"/>
              <a:t>Increases in DFE and EPL correlated with higher labour share</a:t>
            </a:r>
          </a:p>
          <a:p>
            <a:r>
              <a:rPr lang="en-GB" dirty="0" smtClean="0"/>
              <a:t>Increases in DFE and EPL correlated with lower unemployment</a:t>
            </a:r>
          </a:p>
          <a:p>
            <a:r>
              <a:rPr lang="en-GB" dirty="0" smtClean="0"/>
              <a:t>Effects on productivity unclear in this sample (but related work on the OECD systems shows that increases in DFE and EPL are correlated with higher productivity per worker employed)</a:t>
            </a:r>
            <a:endParaRPr lang="en-GB" dirty="0"/>
          </a:p>
        </p:txBody>
      </p:sp>
    </p:spTree>
    <p:extLst>
      <p:ext uri="{BB962C8B-B14F-4D97-AF65-F5344CB8AC3E}">
        <p14:creationId xmlns:p14="http://schemas.microsoft.com/office/powerpoint/2010/main" val="20377298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t>Pooled mean group estimation with different forms of employment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8300324"/>
              </p:ext>
            </p:extLst>
          </p:nvPr>
        </p:nvGraphicFramePr>
        <p:xfrm>
          <a:off x="838201" y="2352584"/>
          <a:ext cx="10515598" cy="4101999"/>
        </p:xfrm>
        <a:graphic>
          <a:graphicData uri="http://schemas.openxmlformats.org/drawingml/2006/table">
            <a:tbl>
              <a:tblPr firstRow="1" firstCol="1" bandRow="1"/>
              <a:tblGrid>
                <a:gridCol w="1785549"/>
                <a:gridCol w="1413296"/>
                <a:gridCol w="1415400"/>
                <a:gridCol w="1413296"/>
                <a:gridCol w="1415400"/>
                <a:gridCol w="1413296"/>
                <a:gridCol w="1659361"/>
              </a:tblGrid>
              <a:tr h="475389">
                <a:tc>
                  <a:txBody>
                    <a:bodyPr/>
                    <a:lstStyle/>
                    <a:p>
                      <a:pPr algn="just">
                        <a:lnSpc>
                          <a:spcPct val="115000"/>
                        </a:lnSpc>
                        <a:spcAft>
                          <a:spcPts val="0"/>
                        </a:spcAft>
                      </a:pPr>
                      <a:r>
                        <a:rPr lang="en-GB" sz="9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a:txBody>
                    <a:bodyPr/>
                    <a:lstStyle/>
                    <a:p>
                      <a:pPr algn="just">
                        <a:lnSpc>
                          <a:spcPct val="115000"/>
                        </a:lnSpc>
                        <a:spcAft>
                          <a:spcPts val="0"/>
                        </a:spcAft>
                      </a:pPr>
                      <a:r>
                        <a:rPr lang="en-GB" sz="9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Labour force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GB" sz="9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participation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a:txBody>
                    <a:bodyPr/>
                    <a:lstStyle/>
                    <a:p>
                      <a:pPr algn="l">
                        <a:lnSpc>
                          <a:spcPct val="115000"/>
                        </a:lnSpc>
                        <a:spcAft>
                          <a:spcPts val="0"/>
                        </a:spcAft>
                      </a:pPr>
                      <a:r>
                        <a:rPr lang="en-GB" sz="9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Employment to population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a:txBody>
                    <a:bodyPr/>
                    <a:lstStyle/>
                    <a:p>
                      <a:pPr algn="just">
                        <a:lnSpc>
                          <a:spcPct val="115000"/>
                        </a:lnSpc>
                        <a:spcAft>
                          <a:spcPts val="0"/>
                        </a:spcAft>
                      </a:pPr>
                      <a:r>
                        <a:rPr lang="en-GB" sz="9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Self-employment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a:txBody>
                    <a:bodyPr/>
                    <a:lstStyle/>
                    <a:p>
                      <a:pPr algn="just">
                        <a:lnSpc>
                          <a:spcPct val="115000"/>
                        </a:lnSpc>
                        <a:spcAft>
                          <a:spcPts val="0"/>
                        </a:spcAft>
                      </a:pPr>
                      <a:r>
                        <a:rPr lang="en-GB" sz="9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Productivity per worker</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a:txBody>
                    <a:bodyPr/>
                    <a:lstStyle/>
                    <a:p>
                      <a:pPr algn="just">
                        <a:lnSpc>
                          <a:spcPct val="115000"/>
                        </a:lnSpc>
                        <a:spcAft>
                          <a:spcPts val="0"/>
                        </a:spcAft>
                      </a:pPr>
                      <a:r>
                        <a:rPr lang="en-GB" sz="9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Labour share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a:txBody>
                    <a:bodyPr/>
                    <a:lstStyle/>
                    <a:p>
                      <a:pPr algn="just">
                        <a:lnSpc>
                          <a:spcPct val="115000"/>
                        </a:lnSpc>
                        <a:spcAft>
                          <a:spcPts val="0"/>
                        </a:spcAft>
                      </a:pPr>
                      <a:r>
                        <a:rPr lang="en-GB" sz="9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Unemployment rate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r>
              <a:tr h="278970">
                <a:tc>
                  <a:txBody>
                    <a:bodyPr/>
                    <a:lstStyle/>
                    <a:p>
                      <a:pPr algn="just">
                        <a:lnSpc>
                          <a:spcPct val="115000"/>
                        </a:lnSpc>
                        <a:spcAft>
                          <a:spcPts val="0"/>
                        </a:spcAft>
                      </a:pPr>
                      <a:r>
                        <a:rPr lang="en-GB" sz="900" b="1">
                          <a:effectLst/>
                          <a:latin typeface="Calibri" panose="020F0502020204030204" pitchFamily="34" charset="0"/>
                          <a:ea typeface="Times New Roman" panose="02020603050405020304" pitchFamily="18" charset="0"/>
                          <a:cs typeface="Times New Roman" panose="02020603050405020304" pitchFamily="18" charset="0"/>
                        </a:rPr>
                        <a:t>Long run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endParaRPr lang="en-GB" sz="1000">
                        <a:effectLst/>
                        <a:latin typeface="Calibri" panose="020F0502020204030204" pitchFamily="34"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lnSpc>
                          <a:spcPct val="115000"/>
                        </a:lnSpc>
                        <a:spcAft>
                          <a:spcPts val="0"/>
                        </a:spcAft>
                      </a:pPr>
                      <a:r>
                        <a:rPr lang="en-GB" sz="900" b="1">
                          <a:effectLst/>
                          <a:latin typeface="Calibri" panose="020F0502020204030204" pitchFamily="34" charset="0"/>
                          <a:ea typeface="Times New Roman" panose="02020603050405020304" pitchFamily="18"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lnSpc>
                          <a:spcPct val="115000"/>
                        </a:lnSpc>
                        <a:spcAft>
                          <a:spcPts val="0"/>
                        </a:spcAft>
                      </a:pPr>
                      <a:r>
                        <a:rPr lang="en-GB" sz="900" b="1">
                          <a:effectLst/>
                          <a:latin typeface="Calibri" panose="020F0502020204030204" pitchFamily="34" charset="0"/>
                          <a:ea typeface="Times New Roman" panose="02020603050405020304" pitchFamily="18"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lnSpc>
                          <a:spcPct val="115000"/>
                        </a:lnSpc>
                        <a:spcAft>
                          <a:spcPts val="0"/>
                        </a:spcAft>
                      </a:pPr>
                      <a:r>
                        <a:rPr lang="en-GB" sz="900" b="1">
                          <a:effectLst/>
                          <a:latin typeface="Calibri" panose="020F0502020204030204" pitchFamily="34" charset="0"/>
                          <a:ea typeface="Times New Roman" panose="02020603050405020304" pitchFamily="18"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lnSpc>
                          <a:spcPct val="115000"/>
                        </a:lnSpc>
                        <a:spcAft>
                          <a:spcPts val="0"/>
                        </a:spcAft>
                      </a:pPr>
                      <a:r>
                        <a:rPr lang="en-GB" sz="900" b="1">
                          <a:effectLst/>
                          <a:latin typeface="Calibri" panose="020F0502020204030204" pitchFamily="34" charset="0"/>
                          <a:ea typeface="Times New Roman" panose="02020603050405020304" pitchFamily="18"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lnSpc>
                          <a:spcPct val="115000"/>
                        </a:lnSpc>
                        <a:spcAft>
                          <a:spcPts val="0"/>
                        </a:spcAft>
                      </a:pPr>
                      <a:r>
                        <a:rPr lang="en-GB" sz="900" b="1">
                          <a:effectLst/>
                          <a:latin typeface="Calibri" panose="020F0502020204030204" pitchFamily="34" charset="0"/>
                          <a:ea typeface="Times New Roman" panose="02020603050405020304" pitchFamily="18"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278970">
                <a:tc>
                  <a:txBody>
                    <a:bodyPr/>
                    <a:lstStyle/>
                    <a:p>
                      <a:pPr algn="just">
                        <a:lnSpc>
                          <a:spcPct val="115000"/>
                        </a:lnSpc>
                        <a:spcAft>
                          <a:spcPts val="0"/>
                        </a:spcAft>
                      </a:pPr>
                      <a:r>
                        <a:rPr lang="en-GB" sz="900" b="1">
                          <a:effectLst/>
                          <a:latin typeface="Calibri" panose="020F0502020204030204" pitchFamily="34" charset="0"/>
                          <a:ea typeface="Times New Roman" panose="02020603050405020304" pitchFamily="18" charset="0"/>
                          <a:cs typeface="Times New Roman" panose="02020603050405020304" pitchFamily="18" charset="0"/>
                        </a:rPr>
                        <a:t>DFE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0.0120**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0.2393***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-0.0471***</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-0.3886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0.0274***</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-0.0763***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r h="278970">
                <a:tc>
                  <a:txBody>
                    <a:bodyPr/>
                    <a:lstStyle/>
                    <a:p>
                      <a:pPr algn="just">
                        <a:lnSpc>
                          <a:spcPct val="115000"/>
                        </a:lnSpc>
                        <a:spcAft>
                          <a:spcPts val="0"/>
                        </a:spcAft>
                      </a:pPr>
                      <a:r>
                        <a:rPr lang="en-GB" sz="900" b="1">
                          <a:effectLst/>
                          <a:latin typeface="Calibri" panose="020F0502020204030204" pitchFamily="34" charset="0"/>
                          <a:ea typeface="Times New Roman" panose="02020603050405020304" pitchFamily="18" charset="0"/>
                          <a:cs typeface="Times New Roman" panose="02020603050405020304" pitchFamily="18" charset="0"/>
                        </a:rPr>
                        <a:t>GDP growth</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0.0020***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0.0399***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-0.0025***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0.6572***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-0.0026***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lnSpc>
                          <a:spcPct val="115000"/>
                        </a:lnSpc>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-0.0208***</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b">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278970">
                <a:tc>
                  <a:txBody>
                    <a:bodyPr/>
                    <a:lstStyle/>
                    <a:p>
                      <a:pPr algn="just">
                        <a:lnSpc>
                          <a:spcPct val="115000"/>
                        </a:lnSpc>
                        <a:spcAft>
                          <a:spcPts val="0"/>
                        </a:spcAft>
                      </a:pPr>
                      <a:r>
                        <a:rPr lang="en-GB" sz="900" b="1">
                          <a:effectLst/>
                          <a:latin typeface="Calibri" panose="020F0502020204030204" pitchFamily="34" charset="0"/>
                          <a:ea typeface="Times New Roman" panose="02020603050405020304" pitchFamily="18" charset="0"/>
                          <a:cs typeface="Times New Roman" panose="02020603050405020304" pitchFamily="18" charset="0"/>
                        </a:rPr>
                        <a:t>Population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0.0003***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0.0006**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-0.0008***</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0.0089***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-0.0002***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lnSpc>
                          <a:spcPct val="115000"/>
                        </a:lnSpc>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-0.0059***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b">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r h="278970">
                <a:tc>
                  <a:txBody>
                    <a:bodyPr/>
                    <a:lstStyle/>
                    <a:p>
                      <a:pPr algn="just">
                        <a:lnSpc>
                          <a:spcPct val="115000"/>
                        </a:lnSpc>
                        <a:spcAft>
                          <a:spcPts val="0"/>
                        </a:spcAft>
                      </a:pPr>
                      <a:r>
                        <a:rPr lang="en-GB" sz="900" b="1">
                          <a:effectLst/>
                          <a:latin typeface="Calibri" panose="020F0502020204030204" pitchFamily="34" charset="0"/>
                          <a:ea typeface="Times New Roman" panose="02020603050405020304" pitchFamily="18" charset="0"/>
                          <a:cs typeface="Times New Roman" panose="02020603050405020304" pitchFamily="18" charset="0"/>
                        </a:rPr>
                        <a:t>Freedom House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-0.0011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-0.0238**</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-0.0037**</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-0.0531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-0.0014</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-0.0177***</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278970">
                <a:tc>
                  <a:txBody>
                    <a:bodyPr/>
                    <a:lstStyle/>
                    <a:p>
                      <a:pPr algn="just">
                        <a:lnSpc>
                          <a:spcPct val="115000"/>
                        </a:lnSpc>
                        <a:spcAft>
                          <a:spcPts val="0"/>
                        </a:spcAft>
                      </a:pPr>
                      <a:r>
                        <a:rPr lang="en-GB" sz="900" b="1">
                          <a:effectLst/>
                          <a:latin typeface="Calibri" panose="020F0502020204030204" pitchFamily="34" charset="0"/>
                          <a:ea typeface="Times New Roman" panose="02020603050405020304" pitchFamily="18" charset="0"/>
                          <a:cs typeface="Times New Roman" panose="02020603050405020304" pitchFamily="18" charset="0"/>
                        </a:rPr>
                        <a:t>Short run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endParaRPr lang="en-GB" sz="1000">
                        <a:effectLst/>
                        <a:latin typeface="Calibri" panose="020F0502020204030204" pitchFamily="34"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lnSpc>
                          <a:spcPct val="115000"/>
                        </a:lnSpc>
                        <a:spcAft>
                          <a:spcPts val="0"/>
                        </a:spcAft>
                      </a:pPr>
                      <a:r>
                        <a:rPr lang="en-GB" sz="9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lnSpc>
                          <a:spcPct val="115000"/>
                        </a:lnSpc>
                        <a:spcAft>
                          <a:spcPts val="0"/>
                        </a:spcAft>
                      </a:pPr>
                      <a:r>
                        <a:rPr lang="en-GB" sz="9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lnSpc>
                          <a:spcPct val="115000"/>
                        </a:lnSpc>
                        <a:spcAft>
                          <a:spcPts val="0"/>
                        </a:spcAft>
                      </a:pPr>
                      <a:r>
                        <a:rPr lang="en-GB" sz="9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lnSpc>
                          <a:spcPct val="115000"/>
                        </a:lnSpc>
                        <a:spcAft>
                          <a:spcPts val="0"/>
                        </a:spcAft>
                      </a:pPr>
                      <a:r>
                        <a:rPr lang="en-GB" sz="9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lnSpc>
                          <a:spcPct val="115000"/>
                        </a:lnSpc>
                        <a:spcAft>
                          <a:spcPts val="0"/>
                        </a:spcAft>
                      </a:pPr>
                      <a:r>
                        <a:rPr lang="en-GB" sz="90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r h="278970">
                <a:tc>
                  <a:txBody>
                    <a:bodyPr/>
                    <a:lstStyle/>
                    <a:p>
                      <a:pPr algn="just">
                        <a:lnSpc>
                          <a:spcPct val="115000"/>
                        </a:lnSpc>
                        <a:spcAft>
                          <a:spcPts val="0"/>
                        </a:spcAft>
                      </a:pPr>
                      <a:r>
                        <a:rPr lang="en-GB" sz="900" b="1">
                          <a:effectLst/>
                          <a:latin typeface="Calibri" panose="020F0502020204030204" pitchFamily="34" charset="0"/>
                          <a:ea typeface="Times New Roman" panose="02020603050405020304" pitchFamily="18" charset="0"/>
                          <a:cs typeface="Times New Roman" panose="02020603050405020304" pitchFamily="18" charset="0"/>
                        </a:rPr>
                        <a:t>Error correction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-0.1417***</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-0.0360***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-0.2406***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-0.0116***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-0.4071***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-0.0986***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278970">
                <a:tc>
                  <a:txBody>
                    <a:bodyPr/>
                    <a:lstStyle/>
                    <a:p>
                      <a:pPr algn="just">
                        <a:lnSpc>
                          <a:spcPct val="115000"/>
                        </a:lnSpc>
                        <a:spcAft>
                          <a:spcPts val="0"/>
                        </a:spcAft>
                      </a:pPr>
                      <a:r>
                        <a:rPr lang="en-GB" sz="900" b="1">
                          <a:effectLst/>
                          <a:latin typeface="Calibri" panose="020F0502020204030204" pitchFamily="34" charset="0"/>
                          <a:ea typeface="Times New Roman" panose="02020603050405020304" pitchFamily="18" charset="0"/>
                          <a:cs typeface="Times New Roman" panose="02020603050405020304" pitchFamily="18" charset="0"/>
                        </a:rPr>
                        <a:t>Δ DFE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-0.0008</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-0.0210**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0.0592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0.0162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-0.0369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0.0210**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r h="278970">
                <a:tc>
                  <a:txBody>
                    <a:bodyPr/>
                    <a:lstStyle/>
                    <a:p>
                      <a:pPr algn="just">
                        <a:lnSpc>
                          <a:spcPct val="115000"/>
                        </a:lnSpc>
                        <a:spcAft>
                          <a:spcPts val="0"/>
                        </a:spcAft>
                      </a:pPr>
                      <a:r>
                        <a:rPr lang="en-GB" sz="900" b="1">
                          <a:effectLst/>
                          <a:latin typeface="Calibri" panose="020F0502020204030204" pitchFamily="34" charset="0"/>
                          <a:ea typeface="Times New Roman" panose="02020603050405020304" pitchFamily="18" charset="0"/>
                          <a:cs typeface="Times New Roman" panose="02020603050405020304" pitchFamily="18" charset="0"/>
                        </a:rPr>
                        <a:t>Δ GDP growth</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-0.0003***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-0.0006***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0.0005**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0.0003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-0.0001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0.0008***</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278970">
                <a:tc>
                  <a:txBody>
                    <a:bodyPr/>
                    <a:lstStyle/>
                    <a:p>
                      <a:pPr algn="just">
                        <a:lnSpc>
                          <a:spcPct val="115000"/>
                        </a:lnSpc>
                        <a:spcAft>
                          <a:spcPts val="0"/>
                        </a:spcAft>
                      </a:pPr>
                      <a:r>
                        <a:rPr lang="en-GB" sz="900" b="1">
                          <a:effectLst/>
                          <a:latin typeface="Calibri" panose="020F0502020204030204" pitchFamily="34" charset="0"/>
                          <a:ea typeface="Times New Roman" panose="02020603050405020304" pitchFamily="18" charset="0"/>
                          <a:cs typeface="Times New Roman" panose="02020603050405020304" pitchFamily="18" charset="0"/>
                        </a:rPr>
                        <a:t>Δ Population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-0.0439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-0.0758</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0.0626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-0.0649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-0.4559**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0.0176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r h="278970">
                <a:tc>
                  <a:txBody>
                    <a:bodyPr/>
                    <a:lstStyle/>
                    <a:p>
                      <a:pPr algn="just">
                        <a:lnSpc>
                          <a:spcPct val="115000"/>
                        </a:lnSpc>
                        <a:spcAft>
                          <a:spcPts val="0"/>
                        </a:spcAft>
                      </a:pPr>
                      <a:r>
                        <a:rPr lang="en-GB" sz="900" b="1">
                          <a:effectLst/>
                          <a:latin typeface="Calibri" panose="020F0502020204030204" pitchFamily="34" charset="0"/>
                          <a:ea typeface="Times New Roman" panose="02020603050405020304" pitchFamily="18" charset="0"/>
                          <a:cs typeface="Times New Roman" panose="02020603050405020304" pitchFamily="18" charset="0"/>
                        </a:rPr>
                        <a:t>Δ Freedom House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0.0008</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0.0016*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0.0006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-0.0041*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0.0004</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-0.0015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278970">
                <a:tc>
                  <a:txBody>
                    <a:bodyPr/>
                    <a:lstStyle/>
                    <a:p>
                      <a:pPr algn="just">
                        <a:lnSpc>
                          <a:spcPct val="115000"/>
                        </a:lnSpc>
                        <a:spcAft>
                          <a:spcPts val="0"/>
                        </a:spcAft>
                      </a:pPr>
                      <a:r>
                        <a:rPr lang="en-GB" sz="900" b="1">
                          <a:effectLst/>
                          <a:latin typeface="Calibri" panose="020F0502020204030204" pitchFamily="34" charset="0"/>
                          <a:ea typeface="Times New Roman" panose="02020603050405020304" pitchFamily="18" charset="0"/>
                          <a:cs typeface="Times New Roman" panose="02020603050405020304" pitchFamily="18" charset="0"/>
                        </a:rPr>
                        <a:t>Constant</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0.0841***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0.0150***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0.1136***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0.0949***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0.2003***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0.0321***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r h="278970">
                <a:tc>
                  <a:txBody>
                    <a:bodyPr/>
                    <a:lstStyle/>
                    <a:p>
                      <a:pPr algn="just">
                        <a:lnSpc>
                          <a:spcPct val="115000"/>
                        </a:lnSpc>
                        <a:spcAft>
                          <a:spcPts val="0"/>
                        </a:spcAft>
                      </a:pPr>
                      <a:r>
                        <a:rPr lang="en-GB" sz="900" b="1">
                          <a:effectLst/>
                          <a:latin typeface="Calibri" panose="020F0502020204030204" pitchFamily="34" charset="0"/>
                          <a:ea typeface="Times New Roman" panose="02020603050405020304" pitchFamily="18" charset="0"/>
                          <a:cs typeface="Times New Roman" panose="02020603050405020304" pitchFamily="18" charset="0"/>
                        </a:rPr>
                        <a:t>Observations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2386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2386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2386</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lnSpc>
                          <a:spcPct val="115000"/>
                        </a:lnSpc>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2386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1336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2386</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788" marR="65788" marT="33180" marB="33180" anchor="ctr">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bl>
          </a:graphicData>
        </a:graphic>
      </p:graphicFrame>
    </p:spTree>
    <p:extLst>
      <p:ext uri="{BB962C8B-B14F-4D97-AF65-F5344CB8AC3E}">
        <p14:creationId xmlns:p14="http://schemas.microsoft.com/office/powerpoint/2010/main" val="33308830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t>Pooled mean group estimation with </a:t>
            </a:r>
            <a:r>
              <a:rPr lang="en-GB" sz="3600" dirty="0" smtClean="0"/>
              <a:t>employment protection legislation</a:t>
            </a:r>
            <a:endParaRPr lang="en-GB" sz="3600" dirty="0"/>
          </a:p>
        </p:txBody>
      </p:sp>
      <p:graphicFrame>
        <p:nvGraphicFramePr>
          <p:cNvPr id="4" name="Content Placeholder 3"/>
          <p:cNvGraphicFramePr>
            <a:graphicFrameLocks noGrp="1"/>
          </p:cNvGraphicFramePr>
          <p:nvPr>
            <p:ph idx="1"/>
          </p:nvPr>
        </p:nvGraphicFramePr>
        <p:xfrm>
          <a:off x="838199" y="2306788"/>
          <a:ext cx="10515602" cy="3389012"/>
        </p:xfrm>
        <a:graphic>
          <a:graphicData uri="http://schemas.openxmlformats.org/drawingml/2006/table">
            <a:tbl>
              <a:tblPr firstRow="1" firstCol="1" bandRow="1"/>
              <a:tblGrid>
                <a:gridCol w="1849012"/>
                <a:gridCol w="1445133"/>
                <a:gridCol w="1445133"/>
                <a:gridCol w="1445133"/>
                <a:gridCol w="1445133"/>
                <a:gridCol w="1445133"/>
                <a:gridCol w="1440925"/>
              </a:tblGrid>
              <a:tr h="392759">
                <a:tc>
                  <a:txBody>
                    <a:bodyPr/>
                    <a:lstStyle/>
                    <a:p>
                      <a:pPr algn="just">
                        <a:lnSpc>
                          <a:spcPct val="115000"/>
                        </a:lnSpc>
                        <a:spcAft>
                          <a:spcPts val="0"/>
                        </a:spcAft>
                      </a:pPr>
                      <a:r>
                        <a:rPr lang="en-GB" sz="900" b="1"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a:txBody>
                    <a:bodyPr/>
                    <a:lstStyle/>
                    <a:p>
                      <a:pPr algn="just">
                        <a:lnSpc>
                          <a:spcPct val="115000"/>
                        </a:lnSpc>
                        <a:spcAft>
                          <a:spcPts val="0"/>
                        </a:spcAft>
                      </a:pPr>
                      <a:r>
                        <a:rPr lang="en-GB" sz="9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Labour force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GB" sz="9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participation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a:txBody>
                    <a:bodyPr/>
                    <a:lstStyle/>
                    <a:p>
                      <a:pPr algn="just">
                        <a:lnSpc>
                          <a:spcPct val="115000"/>
                        </a:lnSpc>
                        <a:spcAft>
                          <a:spcPts val="0"/>
                        </a:spcAft>
                      </a:pPr>
                      <a:r>
                        <a:rPr lang="en-GB" sz="9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Employment to population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a:txBody>
                    <a:bodyPr/>
                    <a:lstStyle/>
                    <a:p>
                      <a:pPr algn="just">
                        <a:lnSpc>
                          <a:spcPct val="115000"/>
                        </a:lnSpc>
                        <a:spcAft>
                          <a:spcPts val="0"/>
                        </a:spcAft>
                      </a:pPr>
                      <a:r>
                        <a:rPr lang="en-GB" sz="9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Self-employment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a:txBody>
                    <a:bodyPr/>
                    <a:lstStyle/>
                    <a:p>
                      <a:pPr algn="just">
                        <a:lnSpc>
                          <a:spcPct val="115000"/>
                        </a:lnSpc>
                        <a:spcAft>
                          <a:spcPts val="0"/>
                        </a:spcAft>
                      </a:pPr>
                      <a:r>
                        <a:rPr lang="en-GB" sz="9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Productivity per worker</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a:txBody>
                    <a:bodyPr/>
                    <a:lstStyle/>
                    <a:p>
                      <a:pPr algn="just">
                        <a:lnSpc>
                          <a:spcPct val="115000"/>
                        </a:lnSpc>
                        <a:spcAft>
                          <a:spcPts val="0"/>
                        </a:spcAft>
                      </a:pPr>
                      <a:r>
                        <a:rPr lang="en-GB" sz="9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Labour share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a:txBody>
                    <a:bodyPr/>
                    <a:lstStyle/>
                    <a:p>
                      <a:pPr algn="just">
                        <a:lnSpc>
                          <a:spcPct val="115000"/>
                        </a:lnSpc>
                        <a:spcAft>
                          <a:spcPts val="0"/>
                        </a:spcAft>
                      </a:pPr>
                      <a:r>
                        <a:rPr lang="en-GB" sz="900" b="1">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Unemployment rate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r>
              <a:tr h="230481">
                <a:tc>
                  <a:txBody>
                    <a:bodyPr/>
                    <a:lstStyle/>
                    <a:p>
                      <a:pPr algn="just">
                        <a:lnSpc>
                          <a:spcPct val="115000"/>
                        </a:lnSpc>
                        <a:spcAft>
                          <a:spcPts val="0"/>
                        </a:spcAft>
                      </a:pPr>
                      <a:r>
                        <a:rPr lang="en-GB" sz="900" b="1">
                          <a:effectLst/>
                          <a:latin typeface="Calibri" panose="020F0502020204030204" pitchFamily="34" charset="0"/>
                          <a:ea typeface="Times New Roman" panose="02020603050405020304" pitchFamily="18" charset="0"/>
                          <a:cs typeface="Times New Roman" panose="02020603050405020304" pitchFamily="18" charset="0"/>
                        </a:rPr>
                        <a:t>Long run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lnSpc>
                          <a:spcPct val="115000"/>
                        </a:lnSpc>
                        <a:spcAft>
                          <a:spcPts val="0"/>
                        </a:spcAft>
                      </a:pPr>
                      <a:r>
                        <a:rPr lang="en-GB" sz="9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lnSpc>
                          <a:spcPct val="115000"/>
                        </a:lnSpc>
                        <a:spcAft>
                          <a:spcPts val="0"/>
                        </a:spcAft>
                      </a:pPr>
                      <a:r>
                        <a:rPr lang="en-GB" sz="9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lnSpc>
                          <a:spcPct val="115000"/>
                        </a:lnSpc>
                        <a:spcAft>
                          <a:spcPts val="0"/>
                        </a:spcAft>
                      </a:pPr>
                      <a:r>
                        <a:rPr lang="en-GB" sz="9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lnSpc>
                          <a:spcPct val="115000"/>
                        </a:lnSpc>
                        <a:spcAft>
                          <a:spcPts val="0"/>
                        </a:spcAft>
                      </a:pPr>
                      <a:r>
                        <a:rPr lang="en-GB" sz="9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lnSpc>
                          <a:spcPct val="115000"/>
                        </a:lnSpc>
                        <a:spcAft>
                          <a:spcPts val="0"/>
                        </a:spcAft>
                      </a:pPr>
                      <a:r>
                        <a:rPr lang="en-GB" sz="9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lnSpc>
                          <a:spcPct val="115000"/>
                        </a:lnSpc>
                        <a:spcAft>
                          <a:spcPts val="0"/>
                        </a:spcAft>
                      </a:pPr>
                      <a:r>
                        <a:rPr lang="en-GB" sz="9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230481">
                <a:tc>
                  <a:txBody>
                    <a:bodyPr/>
                    <a:lstStyle/>
                    <a:p>
                      <a:pPr algn="just">
                        <a:lnSpc>
                          <a:spcPct val="115000"/>
                        </a:lnSpc>
                        <a:spcAft>
                          <a:spcPts val="0"/>
                        </a:spcAft>
                      </a:pPr>
                      <a:r>
                        <a:rPr lang="en-GB" sz="900" b="1">
                          <a:effectLst/>
                          <a:latin typeface="Calibri" panose="020F0502020204030204" pitchFamily="34" charset="0"/>
                          <a:ea typeface="Times New Roman" panose="02020603050405020304" pitchFamily="18" charset="0"/>
                          <a:cs typeface="Times New Roman" panose="02020603050405020304" pitchFamily="18" charset="0"/>
                        </a:rPr>
                        <a:t>EPL</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0.0572***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b">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0.3468***</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b">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0.0349***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0.3733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0.0374***</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b">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-0.2281***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r h="230481">
                <a:tc>
                  <a:txBody>
                    <a:bodyPr/>
                    <a:lstStyle/>
                    <a:p>
                      <a:pPr algn="just">
                        <a:lnSpc>
                          <a:spcPct val="115000"/>
                        </a:lnSpc>
                        <a:spcAft>
                          <a:spcPts val="0"/>
                        </a:spcAft>
                      </a:pPr>
                      <a:r>
                        <a:rPr lang="en-GB" sz="900" b="1">
                          <a:effectLst/>
                          <a:latin typeface="Calibri" panose="020F0502020204030204" pitchFamily="34" charset="0"/>
                          <a:ea typeface="Times New Roman" panose="02020603050405020304" pitchFamily="18" charset="0"/>
                          <a:cs typeface="Times New Roman" panose="02020603050405020304" pitchFamily="18" charset="0"/>
                        </a:rPr>
                        <a:t>GDP growth</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0.0020***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b">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0.0195***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b">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-0.0020***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b">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0.5588***</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b">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-0.0026***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b">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lnSpc>
                          <a:spcPct val="115000"/>
                        </a:lnSpc>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-0.0239***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b">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230481">
                <a:tc>
                  <a:txBody>
                    <a:bodyPr/>
                    <a:lstStyle/>
                    <a:p>
                      <a:pPr algn="just">
                        <a:lnSpc>
                          <a:spcPct val="115000"/>
                        </a:lnSpc>
                        <a:spcAft>
                          <a:spcPts val="0"/>
                        </a:spcAft>
                      </a:pPr>
                      <a:r>
                        <a:rPr lang="en-GB" sz="900" b="1">
                          <a:effectLst/>
                          <a:latin typeface="Calibri" panose="020F0502020204030204" pitchFamily="34" charset="0"/>
                          <a:ea typeface="Times New Roman" panose="02020603050405020304" pitchFamily="18" charset="0"/>
                          <a:cs typeface="Times New Roman" panose="02020603050405020304" pitchFamily="18" charset="0"/>
                        </a:rPr>
                        <a:t>Population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0.0003***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b">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0.0076***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b">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-0.0008***</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b">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0.0080***</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b">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-0.0002***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b">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lnSpc>
                          <a:spcPct val="115000"/>
                        </a:lnSpc>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-0.0006***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b">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r h="230481">
                <a:tc>
                  <a:txBody>
                    <a:bodyPr/>
                    <a:lstStyle/>
                    <a:p>
                      <a:pPr algn="just">
                        <a:lnSpc>
                          <a:spcPct val="115000"/>
                        </a:lnSpc>
                        <a:spcAft>
                          <a:spcPts val="0"/>
                        </a:spcAft>
                      </a:pPr>
                      <a:r>
                        <a:rPr lang="en-GB" sz="900" b="1">
                          <a:effectLst/>
                          <a:latin typeface="Calibri" panose="020F0502020204030204" pitchFamily="34" charset="0"/>
                          <a:ea typeface="Times New Roman" panose="02020603050405020304" pitchFamily="18" charset="0"/>
                          <a:cs typeface="Times New Roman" panose="02020603050405020304" pitchFamily="18" charset="0"/>
                        </a:rPr>
                        <a:t>Freedom House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-0.0019*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b">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0.0091*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b">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0.0056**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-0.0517</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-0.0009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b">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lnSpc>
                          <a:spcPct val="115000"/>
                        </a:lnSpc>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-0.0144***</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230481">
                <a:tc>
                  <a:txBody>
                    <a:bodyPr/>
                    <a:lstStyle/>
                    <a:p>
                      <a:pPr algn="just">
                        <a:lnSpc>
                          <a:spcPct val="115000"/>
                        </a:lnSpc>
                        <a:spcAft>
                          <a:spcPts val="0"/>
                        </a:spcAft>
                      </a:pPr>
                      <a:r>
                        <a:rPr lang="en-GB" sz="900" b="1">
                          <a:effectLst/>
                          <a:latin typeface="Calibri" panose="020F0502020204030204" pitchFamily="34" charset="0"/>
                          <a:ea typeface="Times New Roman" panose="02020603050405020304" pitchFamily="18" charset="0"/>
                          <a:cs typeface="Times New Roman" panose="02020603050405020304" pitchFamily="18" charset="0"/>
                        </a:rPr>
                        <a:t>Short run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lnSpc>
                          <a:spcPct val="115000"/>
                        </a:lnSpc>
                        <a:spcAft>
                          <a:spcPts val="0"/>
                        </a:spcAft>
                      </a:pPr>
                      <a:r>
                        <a:rPr lang="en-GB" sz="9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lnSpc>
                          <a:spcPct val="115000"/>
                        </a:lnSpc>
                        <a:spcAft>
                          <a:spcPts val="0"/>
                        </a:spcAft>
                      </a:pPr>
                      <a:r>
                        <a:rPr lang="en-GB" sz="9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lnSpc>
                          <a:spcPct val="115000"/>
                        </a:lnSpc>
                        <a:spcAft>
                          <a:spcPts val="0"/>
                        </a:spcAft>
                      </a:pPr>
                      <a:r>
                        <a:rPr lang="en-GB" sz="9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lnSpc>
                          <a:spcPct val="115000"/>
                        </a:lnSpc>
                        <a:spcAft>
                          <a:spcPts val="0"/>
                        </a:spcAft>
                      </a:pPr>
                      <a:r>
                        <a:rPr lang="en-GB" sz="9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lnSpc>
                          <a:spcPct val="115000"/>
                        </a:lnSpc>
                        <a:spcAft>
                          <a:spcPts val="0"/>
                        </a:spcAft>
                      </a:pPr>
                      <a:r>
                        <a:rPr lang="en-GB" sz="9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lnSpc>
                          <a:spcPct val="115000"/>
                        </a:lnSpc>
                        <a:spcAft>
                          <a:spcPts val="0"/>
                        </a:spcAft>
                      </a:pPr>
                      <a:r>
                        <a:rPr lang="en-GB" sz="90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 </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r h="230481">
                <a:tc>
                  <a:txBody>
                    <a:bodyPr/>
                    <a:lstStyle/>
                    <a:p>
                      <a:pPr algn="just">
                        <a:lnSpc>
                          <a:spcPct val="115000"/>
                        </a:lnSpc>
                        <a:spcAft>
                          <a:spcPts val="0"/>
                        </a:spcAft>
                      </a:pPr>
                      <a:r>
                        <a:rPr lang="en-GB" sz="900" b="1">
                          <a:effectLst/>
                          <a:latin typeface="Calibri" panose="020F0502020204030204" pitchFamily="34" charset="0"/>
                          <a:ea typeface="Times New Roman" panose="02020603050405020304" pitchFamily="18" charset="0"/>
                          <a:cs typeface="Times New Roman" panose="02020603050405020304" pitchFamily="18" charset="0"/>
                        </a:rPr>
                        <a:t>Error correction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-0.1428***</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b">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-0.0714***</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b">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-0.2354***</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-0.0138***</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-0.3789***</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b">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lnSpc>
                          <a:spcPct val="115000"/>
                        </a:lnSpc>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-0.0864***</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230481">
                <a:tc>
                  <a:txBody>
                    <a:bodyPr/>
                    <a:lstStyle/>
                    <a:p>
                      <a:pPr algn="just">
                        <a:lnSpc>
                          <a:spcPct val="115000"/>
                        </a:lnSpc>
                        <a:spcAft>
                          <a:spcPts val="0"/>
                        </a:spcAft>
                      </a:pPr>
                      <a:r>
                        <a:rPr lang="en-GB" sz="900" b="1">
                          <a:effectLst/>
                          <a:latin typeface="Calibri" panose="020F0502020204030204" pitchFamily="34" charset="0"/>
                          <a:ea typeface="Times New Roman" panose="02020603050405020304" pitchFamily="18" charset="0"/>
                          <a:cs typeface="Times New Roman" panose="02020603050405020304" pitchFamily="18" charset="0"/>
                        </a:rPr>
                        <a:t>Δ EPL</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-0.0336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b">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-0.0815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b">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0.0402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0.1156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0.0032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b">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0.0405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r h="230481">
                <a:tc>
                  <a:txBody>
                    <a:bodyPr/>
                    <a:lstStyle/>
                    <a:p>
                      <a:pPr algn="just">
                        <a:lnSpc>
                          <a:spcPct val="115000"/>
                        </a:lnSpc>
                        <a:spcAft>
                          <a:spcPts val="0"/>
                        </a:spcAft>
                      </a:pPr>
                      <a:r>
                        <a:rPr lang="en-GB" sz="900" b="1">
                          <a:effectLst/>
                          <a:latin typeface="Calibri" panose="020F0502020204030204" pitchFamily="34" charset="0"/>
                          <a:ea typeface="Times New Roman" panose="02020603050405020304" pitchFamily="18" charset="0"/>
                          <a:cs typeface="Times New Roman" panose="02020603050405020304" pitchFamily="18" charset="0"/>
                        </a:rPr>
                        <a:t>Δ GDP growth</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-0.0002***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b">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-0.0006***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b">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0.0004</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0.0002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-0.0002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b">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0.0007***</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230481">
                <a:tc>
                  <a:txBody>
                    <a:bodyPr/>
                    <a:lstStyle/>
                    <a:p>
                      <a:pPr algn="just">
                        <a:lnSpc>
                          <a:spcPct val="115000"/>
                        </a:lnSpc>
                        <a:spcAft>
                          <a:spcPts val="0"/>
                        </a:spcAft>
                      </a:pPr>
                      <a:r>
                        <a:rPr lang="en-GB" sz="900" b="1">
                          <a:effectLst/>
                          <a:latin typeface="Calibri" panose="020F0502020204030204" pitchFamily="34" charset="0"/>
                          <a:ea typeface="Times New Roman" panose="02020603050405020304" pitchFamily="18" charset="0"/>
                          <a:cs typeface="Times New Roman" panose="02020603050405020304" pitchFamily="18" charset="0"/>
                        </a:rPr>
                        <a:t>Δ Population</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-0.0493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b">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-0.0495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b">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0.1364</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-0.0836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-0.4575**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b">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-0.0267</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r h="230481">
                <a:tc>
                  <a:txBody>
                    <a:bodyPr/>
                    <a:lstStyle/>
                    <a:p>
                      <a:pPr algn="just">
                        <a:lnSpc>
                          <a:spcPct val="115000"/>
                        </a:lnSpc>
                        <a:spcAft>
                          <a:spcPts val="0"/>
                        </a:spcAft>
                      </a:pPr>
                      <a:r>
                        <a:rPr lang="en-GB" sz="900" b="1">
                          <a:effectLst/>
                          <a:latin typeface="Calibri" panose="020F0502020204030204" pitchFamily="34" charset="0"/>
                          <a:ea typeface="Times New Roman" panose="02020603050405020304" pitchFamily="18" charset="0"/>
                          <a:cs typeface="Times New Roman" panose="02020603050405020304" pitchFamily="18" charset="0"/>
                        </a:rPr>
                        <a:t>Δ Freedom House</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0.0008</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b">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b">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-0.0002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-0.0036*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0.0015</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b">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lnSpc>
                          <a:spcPct val="115000"/>
                        </a:lnSpc>
                        <a:spcAft>
                          <a:spcPts val="0"/>
                        </a:spcAft>
                      </a:pPr>
                      <a:r>
                        <a:rPr lang="en-GB" sz="900">
                          <a:effectLst/>
                          <a:latin typeface="Calibri" panose="020F0502020204030204" pitchFamily="34" charset="0"/>
                          <a:ea typeface="Times New Roman" panose="02020603050405020304" pitchFamily="18" charset="0"/>
                          <a:cs typeface="Times New Roman" panose="02020603050405020304" pitchFamily="18" charset="0"/>
                        </a:rPr>
                        <a:t>-0.0012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230481">
                <a:tc>
                  <a:txBody>
                    <a:bodyPr/>
                    <a:lstStyle/>
                    <a:p>
                      <a:pPr algn="just">
                        <a:lnSpc>
                          <a:spcPct val="115000"/>
                        </a:lnSpc>
                        <a:spcAft>
                          <a:spcPts val="0"/>
                        </a:spcAft>
                      </a:pPr>
                      <a:r>
                        <a:rPr lang="en-GB" sz="900" b="1">
                          <a:effectLst/>
                          <a:latin typeface="Calibri" panose="020F0502020204030204" pitchFamily="34" charset="0"/>
                          <a:ea typeface="Times New Roman" panose="02020603050405020304" pitchFamily="18" charset="0"/>
                          <a:cs typeface="Times New Roman" panose="02020603050405020304" pitchFamily="18" charset="0"/>
                        </a:rPr>
                        <a:t>Constant</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0.0812***</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b">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0.0166***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b">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0.0964***</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b">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0.1068***</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b">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0.1861***</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b">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0.0283***</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r h="230481">
                <a:tc>
                  <a:txBody>
                    <a:bodyPr/>
                    <a:lstStyle/>
                    <a:p>
                      <a:pPr algn="just">
                        <a:lnSpc>
                          <a:spcPct val="115000"/>
                        </a:lnSpc>
                        <a:spcAft>
                          <a:spcPts val="0"/>
                        </a:spcAft>
                      </a:pPr>
                      <a:r>
                        <a:rPr lang="en-GB" sz="900" b="1">
                          <a:effectLst/>
                          <a:latin typeface="Calibri" panose="020F0502020204030204" pitchFamily="34" charset="0"/>
                          <a:ea typeface="Times New Roman" panose="02020603050405020304" pitchFamily="18" charset="0"/>
                          <a:cs typeface="Times New Roman" panose="02020603050405020304" pitchFamily="18" charset="0"/>
                        </a:rPr>
                        <a:t>Observations</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w="12700" cap="flat" cmpd="sng" algn="ctr">
                      <a:solidFill>
                        <a:srgbClr val="7BA0CD"/>
                      </a:solidFill>
                      <a:prstDash val="solid"/>
                      <a:round/>
                      <a:headEnd type="none" w="med" len="med"/>
                      <a:tailEnd type="none" w="med" len="med"/>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2386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b">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2386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2386</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b">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2386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b">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1336</a:t>
                      </a:r>
                      <a:endParaRPr lang="en-GB" sz="100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b">
                    <a:lnL>
                      <a:noFill/>
                    </a:lnL>
                    <a:lnR>
                      <a:noFill/>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just">
                        <a:spcAft>
                          <a:spcPts val="0"/>
                        </a:spcAft>
                      </a:pPr>
                      <a:r>
                        <a:rPr lang="en-GB"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2386</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7616" marR="67616" marT="34102" marB="34102" anchor="ctr">
                    <a:lnL>
                      <a:noFill/>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bl>
          </a:graphicData>
        </a:graphic>
      </p:graphicFrame>
    </p:spTree>
    <p:extLst>
      <p:ext uri="{BB962C8B-B14F-4D97-AF65-F5344CB8AC3E}">
        <p14:creationId xmlns:p14="http://schemas.microsoft.com/office/powerpoint/2010/main" val="32257303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p:txBody>
          <a:bodyPr>
            <a:normAutofit/>
          </a:bodyPr>
          <a:lstStyle/>
          <a:p>
            <a:r>
              <a:rPr lang="en-GB" dirty="0" smtClean="0"/>
              <a:t>Economics can help us understand the structure  and functioning of lega</a:t>
            </a:r>
            <a:r>
              <a:rPr lang="en-GB" dirty="0" smtClean="0"/>
              <a:t>l rules</a:t>
            </a:r>
            <a:endParaRPr lang="en-GB" dirty="0" smtClean="0"/>
          </a:p>
          <a:p>
            <a:r>
              <a:rPr lang="en-GB" dirty="0" smtClean="0"/>
              <a:t>With </a:t>
            </a:r>
            <a:r>
              <a:rPr lang="en-GB" dirty="0" smtClean="0"/>
              <a:t>better data we may should get better answers to the policy issues posed by labour regulation</a:t>
            </a:r>
          </a:p>
        </p:txBody>
      </p:sp>
    </p:spTree>
    <p:extLst>
      <p:ext uri="{BB962C8B-B14F-4D97-AF65-F5344CB8AC3E}">
        <p14:creationId xmlns:p14="http://schemas.microsoft.com/office/powerpoint/2010/main" val="18779971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Policy perspectives</a:t>
            </a:r>
            <a:endParaRPr lang="en-GB" dirty="0"/>
          </a:p>
        </p:txBody>
      </p:sp>
      <p:sp>
        <p:nvSpPr>
          <p:cNvPr id="3" name="Content Placeholder 2"/>
          <p:cNvSpPr>
            <a:spLocks noGrp="1"/>
          </p:cNvSpPr>
          <p:nvPr>
            <p:ph idx="1"/>
          </p:nvPr>
        </p:nvSpPr>
        <p:spPr/>
        <p:txBody>
          <a:bodyPr>
            <a:normAutofit lnSpcReduction="10000"/>
          </a:bodyPr>
          <a:lstStyle/>
          <a:p>
            <a:r>
              <a:rPr lang="en-GB" dirty="0" smtClean="0"/>
              <a:t>ILO standards on freedom of association and collective bargaining have been at the foundation of international labour code, from the Declaration of Philadelphia (1944) to the ILO Declaration of Fundamental Principle and Rights at Work (1998) and the Decent Work agenda</a:t>
            </a:r>
          </a:p>
          <a:p>
            <a:r>
              <a:rPr lang="en-GB" dirty="0" smtClean="0"/>
              <a:t>By contrast, the IMF and World Bank have been sceptical of the economic effects of labour laws : ‘Laws created to protect workers often hurt them’ (World Bank, </a:t>
            </a:r>
            <a:r>
              <a:rPr lang="en-GB" i="1" dirty="0" smtClean="0"/>
              <a:t>Doing Business </a:t>
            </a:r>
            <a:r>
              <a:rPr lang="en-GB" dirty="0" smtClean="0"/>
              <a:t>report, 2008</a:t>
            </a:r>
            <a:r>
              <a:rPr lang="en-GB" dirty="0" smtClean="0"/>
              <a:t>)</a:t>
            </a:r>
          </a:p>
          <a:p>
            <a:r>
              <a:rPr lang="en-GB" dirty="0" smtClean="0"/>
              <a:t>Although in its 2014 and 2015 </a:t>
            </a:r>
            <a:r>
              <a:rPr lang="en-GB" i="1" dirty="0" smtClean="0"/>
              <a:t>Doing Business </a:t>
            </a:r>
            <a:r>
              <a:rPr lang="en-GB" dirty="0" smtClean="0"/>
              <a:t>reports the World Bank changed its view, arguing that there can be too little regulation as well as too much</a:t>
            </a:r>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Labour law and economic theory</a:t>
            </a:r>
            <a:endParaRPr lang="en-US" dirty="0"/>
          </a:p>
        </p:txBody>
      </p:sp>
      <p:sp>
        <p:nvSpPr>
          <p:cNvPr id="3" name="Content Placeholder 2"/>
          <p:cNvSpPr>
            <a:spLocks noGrp="1"/>
          </p:cNvSpPr>
          <p:nvPr>
            <p:ph idx="1"/>
          </p:nvPr>
        </p:nvSpPr>
        <p:spPr/>
        <p:txBody>
          <a:bodyPr/>
          <a:lstStyle/>
          <a:p>
            <a:r>
              <a:rPr lang="en-GB" dirty="0" smtClean="0"/>
              <a:t>Neoclassical theory: labour law as an ‘interference’ with the market</a:t>
            </a:r>
            <a:r>
              <a:rPr lang="en-US" dirty="0" smtClean="0"/>
              <a:t>, distorting the workings of the price mechanism and causing involuntary unemployment (Stigler)</a:t>
            </a:r>
          </a:p>
          <a:p>
            <a:r>
              <a:rPr lang="en-GB" dirty="0" smtClean="0"/>
              <a:t>Unions as ‘cartels’ (Posner)</a:t>
            </a:r>
          </a:p>
          <a:p>
            <a:r>
              <a:rPr lang="en-GB" dirty="0" smtClean="0"/>
              <a:t>Labour law as raising the ‘natural’ (non-inflationary) rate of unemployment (Friedman)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New-institutional approaches</a:t>
            </a:r>
            <a:endParaRPr lang="en-US" dirty="0"/>
          </a:p>
        </p:txBody>
      </p:sp>
      <p:sp>
        <p:nvSpPr>
          <p:cNvPr id="3" name="Content Placeholder 2"/>
          <p:cNvSpPr>
            <a:spLocks noGrp="1"/>
          </p:cNvSpPr>
          <p:nvPr>
            <p:ph idx="1"/>
          </p:nvPr>
        </p:nvSpPr>
        <p:spPr/>
        <p:txBody>
          <a:bodyPr/>
          <a:lstStyle/>
          <a:p>
            <a:r>
              <a:rPr lang="en-GB" dirty="0" smtClean="0"/>
              <a:t>‘Imperfections’ in labour markets justify legal regulation</a:t>
            </a:r>
          </a:p>
          <a:p>
            <a:r>
              <a:rPr lang="en-GB" dirty="0" smtClean="0"/>
              <a:t>Employer </a:t>
            </a:r>
            <a:r>
              <a:rPr lang="en-GB" dirty="0" err="1" smtClean="0"/>
              <a:t>monopsony</a:t>
            </a:r>
            <a:r>
              <a:rPr lang="en-GB" dirty="0" smtClean="0"/>
              <a:t> (Manning)</a:t>
            </a:r>
          </a:p>
          <a:p>
            <a:r>
              <a:rPr lang="en-GB" dirty="0" smtClean="0"/>
              <a:t>Asymmetric information (</a:t>
            </a:r>
            <a:r>
              <a:rPr lang="en-GB" dirty="0" err="1" smtClean="0"/>
              <a:t>Stiglitz</a:t>
            </a:r>
            <a:r>
              <a:rPr lang="en-GB" dirty="0" smtClean="0"/>
              <a:t>)</a:t>
            </a:r>
          </a:p>
          <a:p>
            <a:r>
              <a:rPr lang="en-GB" dirty="0" smtClean="0"/>
              <a:t>Signalling (Spence, </a:t>
            </a:r>
            <a:r>
              <a:rPr lang="en-GB" dirty="0" err="1" smtClean="0"/>
              <a:t>Akerlof</a:t>
            </a:r>
            <a:r>
              <a:rPr lang="en-GB" dirty="0" smtClean="0"/>
              <a:t>)</a:t>
            </a:r>
          </a:p>
          <a:p>
            <a:r>
              <a:rPr lang="en-GB" dirty="0" smtClean="0"/>
              <a:t>Limitations: not clear what the hypothetically ‘optimum’ level of regulation would be</a:t>
            </a:r>
          </a:p>
          <a:p>
            <a:endParaRPr lang="en-GB"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Systemic approaches</a:t>
            </a:r>
            <a:endParaRPr lang="en-US" dirty="0"/>
          </a:p>
        </p:txBody>
      </p:sp>
      <p:sp>
        <p:nvSpPr>
          <p:cNvPr id="3" name="Content Placeholder 2"/>
          <p:cNvSpPr>
            <a:spLocks noGrp="1"/>
          </p:cNvSpPr>
          <p:nvPr>
            <p:ph idx="1"/>
          </p:nvPr>
        </p:nvSpPr>
        <p:spPr/>
        <p:txBody>
          <a:bodyPr/>
          <a:lstStyle/>
          <a:p>
            <a:r>
              <a:rPr lang="en-GB" dirty="0" smtClean="0"/>
              <a:t>Labour law rules as evolved solutions to coordination problems</a:t>
            </a:r>
          </a:p>
          <a:p>
            <a:r>
              <a:rPr lang="en-GB" dirty="0" smtClean="0"/>
              <a:t>Endogenous labour law</a:t>
            </a:r>
          </a:p>
          <a:p>
            <a:r>
              <a:rPr lang="en-GB" dirty="0" smtClean="0"/>
              <a:t>Imperfect regulation</a:t>
            </a:r>
          </a:p>
          <a:p>
            <a:r>
              <a:rPr lang="en-GB" dirty="0" smtClean="0"/>
              <a:t>Selective impact of legislative interventions</a:t>
            </a:r>
          </a:p>
          <a:p>
            <a:r>
              <a:rPr lang="en-GB" dirty="0" smtClean="0"/>
              <a:t>Indeterminacy of outcomes?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r>
              <a:rPr lang="en-GB" dirty="0" smtClean="0"/>
              <a:t>The structure of the employment contract</a:t>
            </a:r>
            <a:endParaRPr lang="en-US" dirty="0"/>
          </a:p>
        </p:txBody>
      </p:sp>
      <p:sp>
        <p:nvSpPr>
          <p:cNvPr id="13315" name="Rectangle 3"/>
          <p:cNvSpPr>
            <a:spLocks noGrp="1" noChangeArrowheads="1"/>
          </p:cNvSpPr>
          <p:nvPr>
            <p:ph type="body" idx="1"/>
          </p:nvPr>
        </p:nvSpPr>
        <p:spPr/>
        <p:txBody>
          <a:bodyPr>
            <a:normAutofit/>
          </a:bodyPr>
          <a:lstStyle/>
          <a:p>
            <a:pPr>
              <a:lnSpc>
                <a:spcPct val="90000"/>
              </a:lnSpc>
            </a:pPr>
            <a:r>
              <a:rPr lang="en-GB" dirty="0"/>
              <a:t>Subordination: the employer’s power to coordinate work (‘managerial prerogative’)</a:t>
            </a:r>
          </a:p>
          <a:p>
            <a:pPr>
              <a:lnSpc>
                <a:spcPct val="90000"/>
              </a:lnSpc>
            </a:pPr>
            <a:r>
              <a:rPr lang="en-GB" dirty="0"/>
              <a:t>The restrictive ‘service model’ as the origin of the duty of obedience; gradually this was limited by ‘</a:t>
            </a:r>
            <a:r>
              <a:rPr lang="en-GB" dirty="0" err="1"/>
              <a:t>contractualisation</a:t>
            </a:r>
            <a:r>
              <a:rPr lang="en-GB" dirty="0"/>
              <a:t>’</a:t>
            </a:r>
          </a:p>
          <a:p>
            <a:pPr>
              <a:lnSpc>
                <a:spcPct val="90000"/>
              </a:lnSpc>
            </a:pPr>
            <a:r>
              <a:rPr lang="en-GB" dirty="0"/>
              <a:t>Protection: employment used to channel and collectivise social risks arising from work: social security, taxation, occupational welfare</a:t>
            </a:r>
          </a:p>
          <a:p>
            <a:pPr>
              <a:lnSpc>
                <a:spcPct val="90000"/>
              </a:lnSpc>
            </a:pPr>
            <a:r>
              <a:rPr lang="en-GB" dirty="0"/>
              <a:t>The ‘cornerstone’: the employment contract supported the business enterprise, </a:t>
            </a:r>
            <a:r>
              <a:rPr lang="en-GB" i="1" dirty="0"/>
              <a:t>and</a:t>
            </a:r>
            <a:r>
              <a:rPr lang="en-GB" dirty="0"/>
              <a:t> the social or welfare state</a:t>
            </a:r>
            <a:endParaRPr lang="en-US" dirty="0"/>
          </a:p>
          <a:p>
            <a:pPr>
              <a:lnSpc>
                <a:spcPct val="90000"/>
              </a:lnSpc>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r>
              <a:rPr lang="en-GB" dirty="0" smtClean="0"/>
              <a:t>Labour law and the theory of the firm</a:t>
            </a:r>
            <a:endParaRPr lang="en-US" dirty="0"/>
          </a:p>
        </p:txBody>
      </p:sp>
      <p:sp>
        <p:nvSpPr>
          <p:cNvPr id="4099" name="Rectangle 3"/>
          <p:cNvSpPr>
            <a:spLocks noGrp="1" noChangeArrowheads="1"/>
          </p:cNvSpPr>
          <p:nvPr>
            <p:ph type="body" idx="1"/>
          </p:nvPr>
        </p:nvSpPr>
        <p:spPr/>
        <p:txBody>
          <a:bodyPr/>
          <a:lstStyle/>
          <a:p>
            <a:r>
              <a:rPr lang="en-GB" dirty="0"/>
              <a:t>Authority relation means employer can dispense with the need to renegotiate ex post the terms of employment contract (</a:t>
            </a:r>
            <a:r>
              <a:rPr lang="en-GB" dirty="0" err="1"/>
              <a:t>Coase</a:t>
            </a:r>
            <a:r>
              <a:rPr lang="en-GB" dirty="0"/>
              <a:t>)</a:t>
            </a:r>
          </a:p>
          <a:p>
            <a:r>
              <a:rPr lang="en-GB" dirty="0"/>
              <a:t>Team production: monitoring and measurement problems lead to emergence of manager/owner as residual claimant (</a:t>
            </a:r>
            <a:r>
              <a:rPr lang="en-GB" dirty="0" err="1"/>
              <a:t>Alchian</a:t>
            </a:r>
            <a:r>
              <a:rPr lang="en-GB" dirty="0"/>
              <a:t> and </a:t>
            </a:r>
            <a:r>
              <a:rPr lang="en-GB" dirty="0" err="1"/>
              <a:t>Demsetz</a:t>
            </a:r>
            <a:r>
              <a:rPr lang="en-GB" dirty="0"/>
              <a:t>)</a:t>
            </a:r>
          </a:p>
          <a:p>
            <a:r>
              <a:rPr lang="en-GB" dirty="0"/>
              <a:t>Property rights: </a:t>
            </a:r>
            <a:r>
              <a:rPr lang="en-GB" dirty="0"/>
              <a:t>property </a:t>
            </a:r>
            <a:r>
              <a:rPr lang="en-GB" dirty="0"/>
              <a:t>rights over non-human assets gives employer right to adjust competing claims of stakeholders (Hart)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Empirical advances: new findings</a:t>
            </a:r>
            <a:endParaRPr lang="en-US" dirty="0"/>
          </a:p>
        </p:txBody>
      </p:sp>
      <p:sp>
        <p:nvSpPr>
          <p:cNvPr id="3" name="Content Placeholder 2"/>
          <p:cNvSpPr>
            <a:spLocks noGrp="1"/>
          </p:cNvSpPr>
          <p:nvPr>
            <p:ph idx="1"/>
          </p:nvPr>
        </p:nvSpPr>
        <p:spPr>
          <a:xfrm>
            <a:off x="838200" y="1600200"/>
            <a:ext cx="9372600" cy="4800600"/>
          </a:xfrm>
        </p:spPr>
        <p:txBody>
          <a:bodyPr>
            <a:normAutofit fontScale="92500" lnSpcReduction="10000"/>
          </a:bodyPr>
          <a:lstStyle/>
          <a:p>
            <a:r>
              <a:rPr lang="en-GB" dirty="0" smtClean="0"/>
              <a:t>Positive wage and employment effects of minimum wage legislation revealed in comparative ‘before and after’ studies (‘difference-in-differences techniques): Card and Krueger (but cf. later critique: </a:t>
            </a:r>
            <a:r>
              <a:rPr lang="en-GB" dirty="0" err="1" smtClean="0"/>
              <a:t>Neumark</a:t>
            </a:r>
            <a:r>
              <a:rPr lang="en-GB" dirty="0" smtClean="0"/>
              <a:t> and </a:t>
            </a:r>
            <a:r>
              <a:rPr lang="en-GB" dirty="0" err="1" smtClean="0"/>
              <a:t>Wascher</a:t>
            </a:r>
            <a:r>
              <a:rPr lang="en-GB" dirty="0" smtClean="0"/>
              <a:t>).</a:t>
            </a:r>
          </a:p>
          <a:p>
            <a:r>
              <a:rPr lang="en-GB" dirty="0" smtClean="0"/>
              <a:t>UK national minimum wage reintroduced after 1998 without significant </a:t>
            </a:r>
            <a:r>
              <a:rPr lang="en-GB" dirty="0" err="1" smtClean="0"/>
              <a:t>disemployment</a:t>
            </a:r>
            <a:r>
              <a:rPr lang="en-GB" dirty="0" smtClean="0"/>
              <a:t> effects, in part because of impacts on profits and productivity (Metcalf)</a:t>
            </a:r>
          </a:p>
          <a:p>
            <a:r>
              <a:rPr lang="en-GB" dirty="0" smtClean="0"/>
              <a:t>Discriminating studies of </a:t>
            </a:r>
            <a:r>
              <a:rPr lang="en-GB" dirty="0" err="1" smtClean="0"/>
              <a:t>sectoral</a:t>
            </a:r>
            <a:r>
              <a:rPr lang="en-GB" dirty="0" smtClean="0"/>
              <a:t> impacts of employment protection law and work-life balance laws find evidence of positive productivity effects (</a:t>
            </a:r>
            <a:r>
              <a:rPr lang="en-GB" dirty="0" err="1" smtClean="0"/>
              <a:t>Bassanini</a:t>
            </a:r>
            <a:r>
              <a:rPr lang="en-GB" dirty="0" smtClean="0"/>
              <a:t> and Venn)</a:t>
            </a:r>
          </a:p>
          <a:p>
            <a:r>
              <a:rPr lang="en-GB" dirty="0" smtClean="0"/>
              <a:t>Positive relationship between EPL and innovation (Acharya et al.)</a:t>
            </a:r>
          </a:p>
          <a:p>
            <a:r>
              <a:rPr lang="en-GB" dirty="0" smtClean="0"/>
              <a:t>Experimental studies support case for ‘fairness norms’ in the contract of employment (</a:t>
            </a:r>
            <a:r>
              <a:rPr lang="en-GB" dirty="0" err="1" smtClean="0"/>
              <a:t>Bartling</a:t>
            </a:r>
            <a:r>
              <a:rPr lang="en-GB" dirty="0" smtClean="0"/>
              <a:t>, Fehr and Schmidt)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An experimental study: </a:t>
            </a:r>
            <a:r>
              <a:rPr lang="en-GB" dirty="0" err="1" smtClean="0"/>
              <a:t>Bartling</a:t>
            </a:r>
            <a:r>
              <a:rPr lang="en-GB" dirty="0" smtClean="0"/>
              <a:t> et al. (2012) </a:t>
            </a:r>
            <a:endParaRPr lang="en-GB" dirty="0"/>
          </a:p>
        </p:txBody>
      </p:sp>
      <p:sp>
        <p:nvSpPr>
          <p:cNvPr id="3" name="Content Placeholder 2"/>
          <p:cNvSpPr>
            <a:spLocks noGrp="1"/>
          </p:cNvSpPr>
          <p:nvPr>
            <p:ph idx="1"/>
          </p:nvPr>
        </p:nvSpPr>
        <p:spPr/>
        <p:txBody>
          <a:bodyPr>
            <a:normAutofit/>
          </a:bodyPr>
          <a:lstStyle/>
          <a:p>
            <a:r>
              <a:rPr lang="en-GB" dirty="0" smtClean="0"/>
              <a:t>Test for the effects of (</a:t>
            </a:r>
            <a:r>
              <a:rPr lang="en-GB" dirty="0" err="1" smtClean="0"/>
              <a:t>i</a:t>
            </a:r>
            <a:r>
              <a:rPr lang="en-GB" dirty="0" smtClean="0"/>
              <a:t>) reputation and (ii) fairness norms on the prevalence of sales vs. employment contracts</a:t>
            </a:r>
          </a:p>
          <a:p>
            <a:r>
              <a:rPr lang="en-GB" dirty="0" smtClean="0"/>
              <a:t>Employment contract generates rent from cooperation, but risk, for worker, of employer moral hazard </a:t>
            </a:r>
          </a:p>
          <a:p>
            <a:r>
              <a:rPr lang="en-GB" dirty="0" smtClean="0"/>
              <a:t>Two experiments: RANDOM (players swap roles, one-shot game, no learning) and FIXED (players’ roles are fixed, repeat play, learning)</a:t>
            </a:r>
          </a:p>
          <a:p>
            <a:r>
              <a:rPr lang="en-GB" dirty="0" smtClean="0"/>
              <a:t>Employment contracts 40% in RANDOM, 80% in FIXED</a:t>
            </a:r>
          </a:p>
          <a:p>
            <a:endParaRPr lang="en-GB" dirty="0" smtClean="0"/>
          </a:p>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1408</Words>
  <Application>Microsoft Office PowerPoint</Application>
  <PresentationFormat>Widescreen</PresentationFormat>
  <Paragraphs>267</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Introduction to the economics of law: the case of labour law</vt:lpstr>
      <vt:lpstr>Policy perspectives</vt:lpstr>
      <vt:lpstr>Labour law and economic theory</vt:lpstr>
      <vt:lpstr>New-institutional approaches</vt:lpstr>
      <vt:lpstr>Systemic approaches</vt:lpstr>
      <vt:lpstr>The structure of the employment contract</vt:lpstr>
      <vt:lpstr>Labour law and the theory of the firm</vt:lpstr>
      <vt:lpstr>Empirical advances: new findings</vt:lpstr>
      <vt:lpstr>An experimental study: Bartling et al. (2012) </vt:lpstr>
      <vt:lpstr>Reputation and fairness norms</vt:lpstr>
      <vt:lpstr>The CBR Labour Regulation Index</vt:lpstr>
      <vt:lpstr>Trends by legal origin</vt:lpstr>
      <vt:lpstr>Selected OECD countries vs. selected BRICS</vt:lpstr>
      <vt:lpstr>Use in econometric analysis</vt:lpstr>
      <vt:lpstr>Econometric results</vt:lpstr>
      <vt:lpstr>Pooled mean group estimation with different forms of employment</vt:lpstr>
      <vt:lpstr>Pooled mean group estimation with employment protection legislation</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economics of law: the case of labour law</dc:title>
  <dc:creator>Simon Deakin</dc:creator>
  <cp:lastModifiedBy>Simon Deakin</cp:lastModifiedBy>
  <cp:revision>2</cp:revision>
  <dcterms:created xsi:type="dcterms:W3CDTF">2016-10-28T20:16:02Z</dcterms:created>
  <dcterms:modified xsi:type="dcterms:W3CDTF">2016-10-28T20:19:09Z</dcterms:modified>
</cp:coreProperties>
</file>