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757" r:id="rId9"/>
  </p:sldMasterIdLst>
  <p:notesMasterIdLst>
    <p:notesMasterId r:id="rId112"/>
  </p:notesMasterIdLst>
  <p:sldIdLst>
    <p:sldId id="347" r:id="rId10"/>
    <p:sldId id="258" r:id="rId11"/>
    <p:sldId id="259" r:id="rId12"/>
    <p:sldId id="260" r:id="rId13"/>
    <p:sldId id="343" r:id="rId14"/>
    <p:sldId id="311" r:id="rId15"/>
    <p:sldId id="313" r:id="rId16"/>
    <p:sldId id="314" r:id="rId17"/>
    <p:sldId id="315" r:id="rId18"/>
    <p:sldId id="316" r:id="rId19"/>
    <p:sldId id="346" r:id="rId20"/>
    <p:sldId id="265" r:id="rId21"/>
    <p:sldId id="266" r:id="rId22"/>
    <p:sldId id="267" r:id="rId23"/>
    <p:sldId id="268" r:id="rId24"/>
    <p:sldId id="349" r:id="rId25"/>
    <p:sldId id="269" r:id="rId26"/>
    <p:sldId id="338" r:id="rId27"/>
    <p:sldId id="270" r:id="rId28"/>
    <p:sldId id="339" r:id="rId29"/>
    <p:sldId id="340" r:id="rId30"/>
    <p:sldId id="341" r:id="rId31"/>
    <p:sldId id="272" r:id="rId32"/>
    <p:sldId id="342" r:id="rId33"/>
    <p:sldId id="336" r:id="rId34"/>
    <p:sldId id="344" r:id="rId35"/>
    <p:sldId id="273" r:id="rId36"/>
    <p:sldId id="274" r:id="rId37"/>
    <p:sldId id="386" r:id="rId38"/>
    <p:sldId id="366" r:id="rId39"/>
    <p:sldId id="367" r:id="rId40"/>
    <p:sldId id="368" r:id="rId41"/>
    <p:sldId id="369" r:id="rId42"/>
    <p:sldId id="370" r:id="rId43"/>
    <p:sldId id="371" r:id="rId44"/>
    <p:sldId id="372" r:id="rId45"/>
    <p:sldId id="328" r:id="rId46"/>
    <p:sldId id="275" r:id="rId47"/>
    <p:sldId id="350" r:id="rId48"/>
    <p:sldId id="276" r:id="rId49"/>
    <p:sldId id="277" r:id="rId50"/>
    <p:sldId id="278" r:id="rId51"/>
    <p:sldId id="279" r:id="rId52"/>
    <p:sldId id="345" r:id="rId53"/>
    <p:sldId id="280" r:id="rId54"/>
    <p:sldId id="281" r:id="rId55"/>
    <p:sldId id="282" r:id="rId56"/>
    <p:sldId id="373" r:id="rId57"/>
    <p:sldId id="374" r:id="rId58"/>
    <p:sldId id="375" r:id="rId59"/>
    <p:sldId id="376" r:id="rId60"/>
    <p:sldId id="377" r:id="rId61"/>
    <p:sldId id="378" r:id="rId62"/>
    <p:sldId id="283" r:id="rId63"/>
    <p:sldId id="284" r:id="rId64"/>
    <p:sldId id="285" r:id="rId65"/>
    <p:sldId id="286" r:id="rId66"/>
    <p:sldId id="287" r:id="rId67"/>
    <p:sldId id="288" r:id="rId68"/>
    <p:sldId id="289" r:id="rId69"/>
    <p:sldId id="290" r:id="rId70"/>
    <p:sldId id="291" r:id="rId71"/>
    <p:sldId id="292" r:id="rId72"/>
    <p:sldId id="293" r:id="rId73"/>
    <p:sldId id="295" r:id="rId74"/>
    <p:sldId id="294" r:id="rId75"/>
    <p:sldId id="351" r:id="rId76"/>
    <p:sldId id="296" r:id="rId77"/>
    <p:sldId id="297" r:id="rId78"/>
    <p:sldId id="298" r:id="rId79"/>
    <p:sldId id="331" r:id="rId80"/>
    <p:sldId id="329" r:id="rId81"/>
    <p:sldId id="330" r:id="rId82"/>
    <p:sldId id="332" r:id="rId83"/>
    <p:sldId id="333" r:id="rId84"/>
    <p:sldId id="334" r:id="rId85"/>
    <p:sldId id="335" r:id="rId86"/>
    <p:sldId id="326" r:id="rId87"/>
    <p:sldId id="300" r:id="rId88"/>
    <p:sldId id="302" r:id="rId89"/>
    <p:sldId id="303" r:id="rId90"/>
    <p:sldId id="379" r:id="rId91"/>
    <p:sldId id="380" r:id="rId92"/>
    <p:sldId id="381" r:id="rId93"/>
    <p:sldId id="382" r:id="rId94"/>
    <p:sldId id="304" r:id="rId95"/>
    <p:sldId id="318" r:id="rId96"/>
    <p:sldId id="387" r:id="rId97"/>
    <p:sldId id="359" r:id="rId98"/>
    <p:sldId id="360" r:id="rId99"/>
    <p:sldId id="361" r:id="rId100"/>
    <p:sldId id="305" r:id="rId101"/>
    <p:sldId id="352" r:id="rId102"/>
    <p:sldId id="356" r:id="rId103"/>
    <p:sldId id="355" r:id="rId104"/>
    <p:sldId id="357" r:id="rId105"/>
    <p:sldId id="358" r:id="rId106"/>
    <p:sldId id="383" r:id="rId107"/>
    <p:sldId id="384" r:id="rId108"/>
    <p:sldId id="385" r:id="rId109"/>
    <p:sldId id="321" r:id="rId110"/>
    <p:sldId id="348" r:id="rId1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Раздел по умолчанию" id="{00D4E46F-00BA-44AC-B643-4C13141D53F4}">
          <p14:sldIdLst>
            <p14:sldId id="347"/>
            <p14:sldId id="258"/>
            <p14:sldId id="259"/>
            <p14:sldId id="260"/>
            <p14:sldId id="343"/>
            <p14:sldId id="311"/>
            <p14:sldId id="313"/>
            <p14:sldId id="314"/>
            <p14:sldId id="315"/>
            <p14:sldId id="316"/>
            <p14:sldId id="346"/>
            <p14:sldId id="265"/>
            <p14:sldId id="266"/>
            <p14:sldId id="267"/>
            <p14:sldId id="268"/>
            <p14:sldId id="349"/>
            <p14:sldId id="269"/>
            <p14:sldId id="338"/>
            <p14:sldId id="270"/>
            <p14:sldId id="339"/>
            <p14:sldId id="340"/>
            <p14:sldId id="341"/>
            <p14:sldId id="272"/>
            <p14:sldId id="342"/>
            <p14:sldId id="336"/>
            <p14:sldId id="344"/>
            <p14:sldId id="273"/>
            <p14:sldId id="274"/>
            <p14:sldId id="386"/>
            <p14:sldId id="366"/>
            <p14:sldId id="367"/>
            <p14:sldId id="368"/>
            <p14:sldId id="369"/>
            <p14:sldId id="370"/>
            <p14:sldId id="371"/>
            <p14:sldId id="372"/>
            <p14:sldId id="328"/>
            <p14:sldId id="275"/>
            <p14:sldId id="350"/>
            <p14:sldId id="276"/>
            <p14:sldId id="277"/>
            <p14:sldId id="278"/>
            <p14:sldId id="279"/>
            <p14:sldId id="345"/>
            <p14:sldId id="280"/>
            <p14:sldId id="281"/>
            <p14:sldId id="282"/>
            <p14:sldId id="373"/>
            <p14:sldId id="374"/>
            <p14:sldId id="375"/>
            <p14:sldId id="376"/>
            <p14:sldId id="377"/>
            <p14:sldId id="378"/>
            <p14:sldId id="283"/>
            <p14:sldId id="284"/>
            <p14:sldId id="285"/>
            <p14:sldId id="286"/>
            <p14:sldId id="287"/>
            <p14:sldId id="288"/>
            <p14:sldId id="289"/>
            <p14:sldId id="290"/>
            <p14:sldId id="291"/>
            <p14:sldId id="292"/>
            <p14:sldId id="293"/>
            <p14:sldId id="295"/>
            <p14:sldId id="294"/>
            <p14:sldId id="351"/>
            <p14:sldId id="296"/>
            <p14:sldId id="297"/>
            <p14:sldId id="298"/>
            <p14:sldId id="331"/>
            <p14:sldId id="329"/>
            <p14:sldId id="330"/>
            <p14:sldId id="332"/>
            <p14:sldId id="333"/>
            <p14:sldId id="334"/>
            <p14:sldId id="335"/>
            <p14:sldId id="326"/>
            <p14:sldId id="300"/>
            <p14:sldId id="302"/>
            <p14:sldId id="303"/>
            <p14:sldId id="379"/>
            <p14:sldId id="380"/>
            <p14:sldId id="381"/>
            <p14:sldId id="382"/>
            <p14:sldId id="304"/>
            <p14:sldId id="318"/>
            <p14:sldId id="387"/>
            <p14:sldId id="359"/>
            <p14:sldId id="360"/>
            <p14:sldId id="361"/>
            <p14:sldId id="305"/>
            <p14:sldId id="352"/>
            <p14:sldId id="356"/>
            <p14:sldId id="355"/>
            <p14:sldId id="357"/>
            <p14:sldId id="358"/>
            <p14:sldId id="383"/>
            <p14:sldId id="384"/>
            <p14:sldId id="385"/>
            <p14:sldId id="321"/>
            <p14:sldId id="34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99" autoAdjust="0"/>
    <p:restoredTop sz="86455" autoAdjust="0"/>
  </p:normalViewPr>
  <p:slideViewPr>
    <p:cSldViewPr>
      <p:cViewPr varScale="1">
        <p:scale>
          <a:sx n="93" d="100"/>
          <a:sy n="93" d="100"/>
        </p:scale>
        <p:origin x="-90" y="-318"/>
      </p:cViewPr>
      <p:guideLst>
        <p:guide orient="horz" pos="2160"/>
        <p:guide pos="2880"/>
      </p:guideLst>
    </p:cSldViewPr>
  </p:slideViewPr>
  <p:outlineViewPr>
    <p:cViewPr>
      <p:scale>
        <a:sx n="33" d="100"/>
        <a:sy n="33" d="100"/>
      </p:scale>
      <p:origin x="48" y="781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notesMaster" Target="notesMasters/notesMaster1.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slide" Target="slides/slide101.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viewProps" Target="view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A13FA0-B211-40E4-893C-79A6A73CB249}" type="datetimeFigureOut">
              <a:rPr lang="ru-RU" smtClean="0"/>
              <a:pPr/>
              <a:t>07.11.2016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2A8A4-796E-4E6A-8364-A54FFFC73914}" type="slidenum">
              <a:rPr lang="ru-RU" smtClean="0"/>
              <a:pPr/>
              <a:t>‹#›</a:t>
            </a:fld>
            <a:endParaRPr lang="ru-RU"/>
          </a:p>
        </p:txBody>
      </p:sp>
    </p:spTree>
    <p:extLst>
      <p:ext uri="{BB962C8B-B14F-4D97-AF65-F5344CB8AC3E}">
        <p14:creationId xmlns:p14="http://schemas.microsoft.com/office/powerpoint/2010/main" val="404712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B2A8A4-796E-4E6A-8364-A54FFFC73914}" type="slidenum">
              <a:rPr lang="ru-RU" smtClean="0"/>
              <a:pPr/>
              <a:t>20</a:t>
            </a:fld>
            <a:endParaRPr lang="ru-RU"/>
          </a:p>
        </p:txBody>
      </p:sp>
    </p:spTree>
    <p:extLst>
      <p:ext uri="{BB962C8B-B14F-4D97-AF65-F5344CB8AC3E}">
        <p14:creationId xmlns:p14="http://schemas.microsoft.com/office/powerpoint/2010/main" val="374774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C1828D93-CF7F-4EFB-AFBE-777ECFD7636C}" type="slidenum">
              <a:rPr lang="en-US" altLang="ru-RU"/>
              <a:pPr/>
              <a:t>‹#›</a:t>
            </a:fld>
            <a:endParaRPr lang="en-US" altLang="ru-RU"/>
          </a:p>
        </p:txBody>
      </p:sp>
    </p:spTree>
    <p:extLst>
      <p:ext uri="{BB962C8B-B14F-4D97-AF65-F5344CB8AC3E}">
        <p14:creationId xmlns:p14="http://schemas.microsoft.com/office/powerpoint/2010/main" val="2539472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BC139FEB-4AA6-4745-89C7-4E50865BA1CF}" type="slidenum">
              <a:rPr lang="en-US" altLang="ru-RU"/>
              <a:pPr/>
              <a:t>‹#›</a:t>
            </a:fld>
            <a:endParaRPr lang="en-US" altLang="ru-RU"/>
          </a:p>
        </p:txBody>
      </p:sp>
    </p:spTree>
    <p:extLst>
      <p:ext uri="{BB962C8B-B14F-4D97-AF65-F5344CB8AC3E}">
        <p14:creationId xmlns:p14="http://schemas.microsoft.com/office/powerpoint/2010/main" val="1631953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3050"/>
            <a:ext cx="8226425"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5613" y="1598613"/>
            <a:ext cx="4037012" cy="44973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5025" y="1598613"/>
            <a:ext cx="4037013" cy="44973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5613" y="6242050"/>
            <a:ext cx="2130425" cy="474663"/>
          </a:xfrm>
        </p:spPr>
        <p:txBody>
          <a:bodyPr/>
          <a:lstStyle>
            <a:lvl1pPr>
              <a:defRPr smtClean="0"/>
            </a:lvl1pPr>
          </a:lstStyle>
          <a:p>
            <a:pPr>
              <a:defRPr/>
            </a:pPr>
            <a:endParaRPr lang="ru-RU"/>
          </a:p>
        </p:txBody>
      </p:sp>
      <p:sp>
        <p:nvSpPr>
          <p:cNvPr id="6" name="Нижний колонтитул 5"/>
          <p:cNvSpPr>
            <a:spLocks noGrp="1"/>
          </p:cNvSpPr>
          <p:nvPr>
            <p:ph type="ftr" sz="quarter" idx="11"/>
          </p:nvPr>
        </p:nvSpPr>
        <p:spPr>
          <a:xfrm>
            <a:off x="3124200" y="6242050"/>
            <a:ext cx="2895600" cy="474663"/>
          </a:xfrm>
        </p:spPr>
        <p:txBody>
          <a:bodyPr/>
          <a:lstStyle>
            <a:lvl1pPr>
              <a:defRPr smtClean="0"/>
            </a:lvl1pPr>
          </a:lstStyle>
          <a:p>
            <a:pPr>
              <a:defRPr/>
            </a:pPr>
            <a:endParaRPr lang="ru-RU"/>
          </a:p>
        </p:txBody>
      </p:sp>
      <p:sp>
        <p:nvSpPr>
          <p:cNvPr id="7" name="Номер слайда 6"/>
          <p:cNvSpPr>
            <a:spLocks noGrp="1"/>
          </p:cNvSpPr>
          <p:nvPr>
            <p:ph type="sldNum" sz="quarter" idx="12"/>
          </p:nvPr>
        </p:nvSpPr>
        <p:spPr>
          <a:xfrm>
            <a:off x="6553200" y="6242050"/>
            <a:ext cx="2130425" cy="474663"/>
          </a:xfrm>
        </p:spPr>
        <p:txBody>
          <a:bodyPr/>
          <a:lstStyle>
            <a:lvl1pPr>
              <a:defRPr smtClean="0"/>
            </a:lvl1pPr>
          </a:lstStyle>
          <a:p>
            <a:pPr>
              <a:defRPr/>
            </a:pPr>
            <a:fld id="{D2793459-83BF-4B98-A39B-C34128B2965E}" type="slidenum">
              <a:rPr lang="ru-RU"/>
              <a:pPr>
                <a:defRPr/>
              </a:pPr>
              <a:t>‹#›</a:t>
            </a:fld>
            <a:endParaRPr lang="ru-RU"/>
          </a:p>
        </p:txBody>
      </p:sp>
    </p:spTree>
    <p:extLst>
      <p:ext uri="{BB962C8B-B14F-4D97-AF65-F5344CB8AC3E}">
        <p14:creationId xmlns:p14="http://schemas.microsoft.com/office/powerpoint/2010/main" val="92001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85800"/>
            <a:ext cx="2057400" cy="54403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85800"/>
            <a:ext cx="6019800" cy="54403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4B6918F0-9024-491F-8AF4-BDF79EF565CB}" type="slidenum">
              <a:rPr lang="en-US" altLang="ru-RU"/>
              <a:pPr/>
              <a:t>‹#›</a:t>
            </a:fld>
            <a:endParaRPr lang="en-US" altLang="ru-RU"/>
          </a:p>
        </p:txBody>
      </p:sp>
    </p:spTree>
    <p:extLst>
      <p:ext uri="{BB962C8B-B14F-4D97-AF65-F5344CB8AC3E}">
        <p14:creationId xmlns:p14="http://schemas.microsoft.com/office/powerpoint/2010/main" val="3782815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36A88A93-3F0A-40E5-9652-2B1129C59E42}" type="slidenum">
              <a:rPr lang="en-US" altLang="ru-RU"/>
              <a:pPr/>
              <a:t>‹#›</a:t>
            </a:fld>
            <a:endParaRPr lang="en-US" altLang="ru-RU"/>
          </a:p>
        </p:txBody>
      </p:sp>
    </p:spTree>
    <p:extLst>
      <p:ext uri="{BB962C8B-B14F-4D97-AF65-F5344CB8AC3E}">
        <p14:creationId xmlns:p14="http://schemas.microsoft.com/office/powerpoint/2010/main" val="2140182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518DA334-405D-4199-AC7A-38BB0F423A2F}" type="slidenum">
              <a:rPr lang="en-US" altLang="ru-RU"/>
              <a:pPr/>
              <a:t>‹#›</a:t>
            </a:fld>
            <a:endParaRPr lang="en-US" altLang="ru-RU"/>
          </a:p>
        </p:txBody>
      </p:sp>
    </p:spTree>
    <p:extLst>
      <p:ext uri="{BB962C8B-B14F-4D97-AF65-F5344CB8AC3E}">
        <p14:creationId xmlns:p14="http://schemas.microsoft.com/office/powerpoint/2010/main" val="2947663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9054F757-22C6-4426-81D3-A4B5107F6759}" type="slidenum">
              <a:rPr lang="en-US" altLang="ru-RU"/>
              <a:pPr/>
              <a:t>‹#›</a:t>
            </a:fld>
            <a:endParaRPr lang="en-US" altLang="ru-RU"/>
          </a:p>
        </p:txBody>
      </p:sp>
    </p:spTree>
    <p:extLst>
      <p:ext uri="{BB962C8B-B14F-4D97-AF65-F5344CB8AC3E}">
        <p14:creationId xmlns:p14="http://schemas.microsoft.com/office/powerpoint/2010/main" val="966957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3276600"/>
            <a:ext cx="4038600" cy="284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3276600"/>
            <a:ext cx="4038600" cy="284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39667D61-E294-4C04-92EE-EA6733AF858E}" type="slidenum">
              <a:rPr lang="en-US" altLang="ru-RU"/>
              <a:pPr/>
              <a:t>‹#›</a:t>
            </a:fld>
            <a:endParaRPr lang="en-US" altLang="ru-RU"/>
          </a:p>
        </p:txBody>
      </p:sp>
    </p:spTree>
    <p:extLst>
      <p:ext uri="{BB962C8B-B14F-4D97-AF65-F5344CB8AC3E}">
        <p14:creationId xmlns:p14="http://schemas.microsoft.com/office/powerpoint/2010/main" val="612101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ltLang="ru-RU"/>
          </a:p>
        </p:txBody>
      </p:sp>
      <p:sp>
        <p:nvSpPr>
          <p:cNvPr id="8" name="Нижний колонтитул 7"/>
          <p:cNvSpPr>
            <a:spLocks noGrp="1"/>
          </p:cNvSpPr>
          <p:nvPr>
            <p:ph type="ftr" sz="quarter" idx="11"/>
          </p:nvPr>
        </p:nvSpPr>
        <p:spPr/>
        <p:txBody>
          <a:bodyPr/>
          <a:lstStyle>
            <a:lvl1pPr>
              <a:defRPr/>
            </a:lvl1pPr>
          </a:lstStyle>
          <a:p>
            <a:endParaRPr lang="en-US" altLang="ru-RU"/>
          </a:p>
        </p:txBody>
      </p:sp>
      <p:sp>
        <p:nvSpPr>
          <p:cNvPr id="9" name="Номер слайда 8"/>
          <p:cNvSpPr>
            <a:spLocks noGrp="1"/>
          </p:cNvSpPr>
          <p:nvPr>
            <p:ph type="sldNum" sz="quarter" idx="12"/>
          </p:nvPr>
        </p:nvSpPr>
        <p:spPr/>
        <p:txBody>
          <a:bodyPr/>
          <a:lstStyle>
            <a:lvl1pPr>
              <a:defRPr/>
            </a:lvl1pPr>
          </a:lstStyle>
          <a:p>
            <a:fld id="{667F2A2B-D442-4EAF-8880-19772C5250F3}" type="slidenum">
              <a:rPr lang="en-US" altLang="ru-RU"/>
              <a:pPr/>
              <a:t>‹#›</a:t>
            </a:fld>
            <a:endParaRPr lang="en-US" altLang="ru-RU"/>
          </a:p>
        </p:txBody>
      </p:sp>
    </p:spTree>
    <p:extLst>
      <p:ext uri="{BB962C8B-B14F-4D97-AF65-F5344CB8AC3E}">
        <p14:creationId xmlns:p14="http://schemas.microsoft.com/office/powerpoint/2010/main" val="295745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ltLang="ru-RU"/>
          </a:p>
        </p:txBody>
      </p:sp>
      <p:sp>
        <p:nvSpPr>
          <p:cNvPr id="4" name="Нижний колонтитул 3"/>
          <p:cNvSpPr>
            <a:spLocks noGrp="1"/>
          </p:cNvSpPr>
          <p:nvPr>
            <p:ph type="ftr" sz="quarter" idx="11"/>
          </p:nvPr>
        </p:nvSpPr>
        <p:spPr/>
        <p:txBody>
          <a:bodyPr/>
          <a:lstStyle>
            <a:lvl1pPr>
              <a:defRPr/>
            </a:lvl1pPr>
          </a:lstStyle>
          <a:p>
            <a:endParaRPr lang="en-US" altLang="ru-RU"/>
          </a:p>
        </p:txBody>
      </p:sp>
      <p:sp>
        <p:nvSpPr>
          <p:cNvPr id="5" name="Номер слайда 4"/>
          <p:cNvSpPr>
            <a:spLocks noGrp="1"/>
          </p:cNvSpPr>
          <p:nvPr>
            <p:ph type="sldNum" sz="quarter" idx="12"/>
          </p:nvPr>
        </p:nvSpPr>
        <p:spPr/>
        <p:txBody>
          <a:bodyPr/>
          <a:lstStyle>
            <a:lvl1pPr>
              <a:defRPr/>
            </a:lvl1pPr>
          </a:lstStyle>
          <a:p>
            <a:fld id="{1542A0D8-7CB6-4F75-A8F2-91CFB6408CB6}" type="slidenum">
              <a:rPr lang="en-US" altLang="ru-RU"/>
              <a:pPr/>
              <a:t>‹#›</a:t>
            </a:fld>
            <a:endParaRPr lang="en-US" altLang="ru-RU"/>
          </a:p>
        </p:txBody>
      </p:sp>
    </p:spTree>
    <p:extLst>
      <p:ext uri="{BB962C8B-B14F-4D97-AF65-F5344CB8AC3E}">
        <p14:creationId xmlns:p14="http://schemas.microsoft.com/office/powerpoint/2010/main" val="1243707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ltLang="ru-RU"/>
          </a:p>
        </p:txBody>
      </p:sp>
      <p:sp>
        <p:nvSpPr>
          <p:cNvPr id="3" name="Нижний колонтитул 2"/>
          <p:cNvSpPr>
            <a:spLocks noGrp="1"/>
          </p:cNvSpPr>
          <p:nvPr>
            <p:ph type="ftr" sz="quarter" idx="11"/>
          </p:nvPr>
        </p:nvSpPr>
        <p:spPr/>
        <p:txBody>
          <a:bodyPr/>
          <a:lstStyle>
            <a:lvl1pPr>
              <a:defRPr/>
            </a:lvl1pPr>
          </a:lstStyle>
          <a:p>
            <a:endParaRPr lang="en-US" altLang="ru-RU"/>
          </a:p>
        </p:txBody>
      </p:sp>
      <p:sp>
        <p:nvSpPr>
          <p:cNvPr id="4" name="Номер слайда 3"/>
          <p:cNvSpPr>
            <a:spLocks noGrp="1"/>
          </p:cNvSpPr>
          <p:nvPr>
            <p:ph type="sldNum" sz="quarter" idx="12"/>
          </p:nvPr>
        </p:nvSpPr>
        <p:spPr/>
        <p:txBody>
          <a:bodyPr/>
          <a:lstStyle>
            <a:lvl1pPr>
              <a:defRPr/>
            </a:lvl1pPr>
          </a:lstStyle>
          <a:p>
            <a:fld id="{E3DC7403-C955-41B6-867B-71532AA518AF}" type="slidenum">
              <a:rPr lang="en-US" altLang="ru-RU"/>
              <a:pPr/>
              <a:t>‹#›</a:t>
            </a:fld>
            <a:endParaRPr lang="en-US" altLang="ru-RU"/>
          </a:p>
        </p:txBody>
      </p:sp>
    </p:spTree>
    <p:extLst>
      <p:ext uri="{BB962C8B-B14F-4D97-AF65-F5344CB8AC3E}">
        <p14:creationId xmlns:p14="http://schemas.microsoft.com/office/powerpoint/2010/main" val="1823546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E14DF800-AEE9-4715-A26E-86BBDBF17A2B}" type="slidenum">
              <a:rPr lang="en-US" altLang="ru-RU"/>
              <a:pPr/>
              <a:t>‹#›</a:t>
            </a:fld>
            <a:endParaRPr lang="en-US" altLang="ru-RU"/>
          </a:p>
        </p:txBody>
      </p:sp>
    </p:spTree>
    <p:extLst>
      <p:ext uri="{BB962C8B-B14F-4D97-AF65-F5344CB8AC3E}">
        <p14:creationId xmlns:p14="http://schemas.microsoft.com/office/powerpoint/2010/main" val="291199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C3B3A43D-6F55-4457-BA7D-7CDC1A021568}" type="slidenum">
              <a:rPr lang="en-US" altLang="ru-RU"/>
              <a:pPr/>
              <a:t>‹#›</a:t>
            </a:fld>
            <a:endParaRPr lang="en-US" altLang="ru-RU"/>
          </a:p>
        </p:txBody>
      </p:sp>
    </p:spTree>
    <p:extLst>
      <p:ext uri="{BB962C8B-B14F-4D97-AF65-F5344CB8AC3E}">
        <p14:creationId xmlns:p14="http://schemas.microsoft.com/office/powerpoint/2010/main" val="27664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3EB052F2-BD15-42CB-A5DB-4E549D4D93AD}" type="slidenum">
              <a:rPr lang="en-US" altLang="ru-RU"/>
              <a:pPr/>
              <a:t>‹#›</a:t>
            </a:fld>
            <a:endParaRPr lang="en-US" altLang="ru-RU"/>
          </a:p>
        </p:txBody>
      </p:sp>
    </p:spTree>
    <p:extLst>
      <p:ext uri="{BB962C8B-B14F-4D97-AF65-F5344CB8AC3E}">
        <p14:creationId xmlns:p14="http://schemas.microsoft.com/office/powerpoint/2010/main" val="631641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A2CE8E39-C412-4E01-BF23-0B96AB0BDFE3}" type="slidenum">
              <a:rPr lang="en-US" altLang="ru-RU"/>
              <a:pPr/>
              <a:t>‹#›</a:t>
            </a:fld>
            <a:endParaRPr lang="en-US" altLang="ru-RU"/>
          </a:p>
        </p:txBody>
      </p:sp>
    </p:spTree>
    <p:extLst>
      <p:ext uri="{BB962C8B-B14F-4D97-AF65-F5344CB8AC3E}">
        <p14:creationId xmlns:p14="http://schemas.microsoft.com/office/powerpoint/2010/main" val="298601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09800"/>
            <a:ext cx="2057400" cy="39163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09800"/>
            <a:ext cx="6019800" cy="39163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2C4D0A4D-0095-44C4-AF19-BC3D09EBD7E2}" type="slidenum">
              <a:rPr lang="en-US" altLang="ru-RU"/>
              <a:pPr/>
              <a:t>‹#›</a:t>
            </a:fld>
            <a:endParaRPr lang="en-US" altLang="ru-RU"/>
          </a:p>
        </p:txBody>
      </p:sp>
    </p:spTree>
    <p:extLst>
      <p:ext uri="{BB962C8B-B14F-4D97-AF65-F5344CB8AC3E}">
        <p14:creationId xmlns:p14="http://schemas.microsoft.com/office/powerpoint/2010/main" val="3776309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5783F331-D2C4-4622-B632-DC02241BD83F}" type="slidenum">
              <a:rPr lang="en-US" altLang="ru-RU"/>
              <a:pPr/>
              <a:t>‹#›</a:t>
            </a:fld>
            <a:endParaRPr lang="en-US" altLang="ru-RU"/>
          </a:p>
        </p:txBody>
      </p:sp>
    </p:spTree>
    <p:extLst>
      <p:ext uri="{BB962C8B-B14F-4D97-AF65-F5344CB8AC3E}">
        <p14:creationId xmlns:p14="http://schemas.microsoft.com/office/powerpoint/2010/main" val="2301534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B2A4E389-6683-46C8-8073-7CED41AF9BE2}" type="slidenum">
              <a:rPr lang="en-US" altLang="ru-RU"/>
              <a:pPr/>
              <a:t>‹#›</a:t>
            </a:fld>
            <a:endParaRPr lang="en-US" altLang="ru-RU"/>
          </a:p>
        </p:txBody>
      </p:sp>
    </p:spTree>
    <p:extLst>
      <p:ext uri="{BB962C8B-B14F-4D97-AF65-F5344CB8AC3E}">
        <p14:creationId xmlns:p14="http://schemas.microsoft.com/office/powerpoint/2010/main" val="4201845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6E2F6664-042B-4C9A-9BBA-F93D76A7CE15}" type="slidenum">
              <a:rPr lang="en-US" altLang="ru-RU"/>
              <a:pPr/>
              <a:t>‹#›</a:t>
            </a:fld>
            <a:endParaRPr lang="en-US" altLang="ru-RU"/>
          </a:p>
        </p:txBody>
      </p:sp>
    </p:spTree>
    <p:extLst>
      <p:ext uri="{BB962C8B-B14F-4D97-AF65-F5344CB8AC3E}">
        <p14:creationId xmlns:p14="http://schemas.microsoft.com/office/powerpoint/2010/main" val="348373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C4726253-579A-4F6A-8A9E-B77DC029D59D}" type="slidenum">
              <a:rPr lang="en-US" altLang="ru-RU"/>
              <a:pPr/>
              <a:t>‹#›</a:t>
            </a:fld>
            <a:endParaRPr lang="en-US" altLang="ru-RU"/>
          </a:p>
        </p:txBody>
      </p:sp>
    </p:spTree>
    <p:extLst>
      <p:ext uri="{BB962C8B-B14F-4D97-AF65-F5344CB8AC3E}">
        <p14:creationId xmlns:p14="http://schemas.microsoft.com/office/powerpoint/2010/main" val="2779219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ltLang="ru-RU"/>
          </a:p>
        </p:txBody>
      </p:sp>
      <p:sp>
        <p:nvSpPr>
          <p:cNvPr id="8" name="Нижний колонтитул 7"/>
          <p:cNvSpPr>
            <a:spLocks noGrp="1"/>
          </p:cNvSpPr>
          <p:nvPr>
            <p:ph type="ftr" sz="quarter" idx="11"/>
          </p:nvPr>
        </p:nvSpPr>
        <p:spPr/>
        <p:txBody>
          <a:bodyPr/>
          <a:lstStyle>
            <a:lvl1pPr>
              <a:defRPr/>
            </a:lvl1pPr>
          </a:lstStyle>
          <a:p>
            <a:endParaRPr lang="en-US" altLang="ru-RU"/>
          </a:p>
        </p:txBody>
      </p:sp>
      <p:sp>
        <p:nvSpPr>
          <p:cNvPr id="9" name="Номер слайда 8"/>
          <p:cNvSpPr>
            <a:spLocks noGrp="1"/>
          </p:cNvSpPr>
          <p:nvPr>
            <p:ph type="sldNum" sz="quarter" idx="12"/>
          </p:nvPr>
        </p:nvSpPr>
        <p:spPr/>
        <p:txBody>
          <a:bodyPr/>
          <a:lstStyle>
            <a:lvl1pPr>
              <a:defRPr/>
            </a:lvl1pPr>
          </a:lstStyle>
          <a:p>
            <a:fld id="{13775A90-C8A8-4E8D-9907-A93FF6509450}" type="slidenum">
              <a:rPr lang="en-US" altLang="ru-RU"/>
              <a:pPr/>
              <a:t>‹#›</a:t>
            </a:fld>
            <a:endParaRPr lang="en-US" altLang="ru-RU"/>
          </a:p>
        </p:txBody>
      </p:sp>
    </p:spTree>
    <p:extLst>
      <p:ext uri="{BB962C8B-B14F-4D97-AF65-F5344CB8AC3E}">
        <p14:creationId xmlns:p14="http://schemas.microsoft.com/office/powerpoint/2010/main" val="4196337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ltLang="ru-RU"/>
          </a:p>
        </p:txBody>
      </p:sp>
      <p:sp>
        <p:nvSpPr>
          <p:cNvPr id="4" name="Нижний колонтитул 3"/>
          <p:cNvSpPr>
            <a:spLocks noGrp="1"/>
          </p:cNvSpPr>
          <p:nvPr>
            <p:ph type="ftr" sz="quarter" idx="11"/>
          </p:nvPr>
        </p:nvSpPr>
        <p:spPr/>
        <p:txBody>
          <a:bodyPr/>
          <a:lstStyle>
            <a:lvl1pPr>
              <a:defRPr/>
            </a:lvl1pPr>
          </a:lstStyle>
          <a:p>
            <a:endParaRPr lang="en-US" altLang="ru-RU"/>
          </a:p>
        </p:txBody>
      </p:sp>
      <p:sp>
        <p:nvSpPr>
          <p:cNvPr id="5" name="Номер слайда 4"/>
          <p:cNvSpPr>
            <a:spLocks noGrp="1"/>
          </p:cNvSpPr>
          <p:nvPr>
            <p:ph type="sldNum" sz="quarter" idx="12"/>
          </p:nvPr>
        </p:nvSpPr>
        <p:spPr/>
        <p:txBody>
          <a:bodyPr/>
          <a:lstStyle>
            <a:lvl1pPr>
              <a:defRPr/>
            </a:lvl1pPr>
          </a:lstStyle>
          <a:p>
            <a:fld id="{5D24D707-F02D-4C5C-BFEB-B4262B20F862}" type="slidenum">
              <a:rPr lang="en-US" altLang="ru-RU"/>
              <a:pPr/>
              <a:t>‹#›</a:t>
            </a:fld>
            <a:endParaRPr lang="en-US" altLang="ru-RU"/>
          </a:p>
        </p:txBody>
      </p:sp>
    </p:spTree>
    <p:extLst>
      <p:ext uri="{BB962C8B-B14F-4D97-AF65-F5344CB8AC3E}">
        <p14:creationId xmlns:p14="http://schemas.microsoft.com/office/powerpoint/2010/main" val="320068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ltLang="ru-RU"/>
          </a:p>
        </p:txBody>
      </p:sp>
      <p:sp>
        <p:nvSpPr>
          <p:cNvPr id="3" name="Нижний колонтитул 2"/>
          <p:cNvSpPr>
            <a:spLocks noGrp="1"/>
          </p:cNvSpPr>
          <p:nvPr>
            <p:ph type="ftr" sz="quarter" idx="11"/>
          </p:nvPr>
        </p:nvSpPr>
        <p:spPr/>
        <p:txBody>
          <a:bodyPr/>
          <a:lstStyle>
            <a:lvl1pPr>
              <a:defRPr/>
            </a:lvl1pPr>
          </a:lstStyle>
          <a:p>
            <a:endParaRPr lang="en-US" altLang="ru-RU"/>
          </a:p>
        </p:txBody>
      </p:sp>
      <p:sp>
        <p:nvSpPr>
          <p:cNvPr id="4" name="Номер слайда 3"/>
          <p:cNvSpPr>
            <a:spLocks noGrp="1"/>
          </p:cNvSpPr>
          <p:nvPr>
            <p:ph type="sldNum" sz="quarter" idx="12"/>
          </p:nvPr>
        </p:nvSpPr>
        <p:spPr/>
        <p:txBody>
          <a:bodyPr/>
          <a:lstStyle>
            <a:lvl1pPr>
              <a:defRPr/>
            </a:lvl1pPr>
          </a:lstStyle>
          <a:p>
            <a:fld id="{11DD2FDF-1D49-4B7B-9289-070245283D5E}" type="slidenum">
              <a:rPr lang="en-US" altLang="ru-RU"/>
              <a:pPr/>
              <a:t>‹#›</a:t>
            </a:fld>
            <a:endParaRPr lang="en-US" altLang="ru-RU"/>
          </a:p>
        </p:txBody>
      </p:sp>
    </p:spTree>
    <p:extLst>
      <p:ext uri="{BB962C8B-B14F-4D97-AF65-F5344CB8AC3E}">
        <p14:creationId xmlns:p14="http://schemas.microsoft.com/office/powerpoint/2010/main" val="123291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EB4603D1-9043-44D2-9919-29C45FA9A38A}" type="slidenum">
              <a:rPr lang="en-US" altLang="ru-RU"/>
              <a:pPr/>
              <a:t>‹#›</a:t>
            </a:fld>
            <a:endParaRPr lang="en-US" altLang="ru-RU"/>
          </a:p>
        </p:txBody>
      </p:sp>
    </p:spTree>
    <p:extLst>
      <p:ext uri="{BB962C8B-B14F-4D97-AF65-F5344CB8AC3E}">
        <p14:creationId xmlns:p14="http://schemas.microsoft.com/office/powerpoint/2010/main" val="1839454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9211C1C6-C7AE-4568-AF79-1406EEEBD4E3}" type="slidenum">
              <a:rPr lang="en-US" altLang="ru-RU"/>
              <a:pPr/>
              <a:t>‹#›</a:t>
            </a:fld>
            <a:endParaRPr lang="en-US" altLang="ru-RU"/>
          </a:p>
        </p:txBody>
      </p:sp>
    </p:spTree>
    <p:extLst>
      <p:ext uri="{BB962C8B-B14F-4D97-AF65-F5344CB8AC3E}">
        <p14:creationId xmlns:p14="http://schemas.microsoft.com/office/powerpoint/2010/main" val="810037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6C49739F-6AEC-4EFA-BBB2-0885081E9EDE}" type="slidenum">
              <a:rPr lang="en-US" altLang="ru-RU"/>
              <a:pPr/>
              <a:t>‹#›</a:t>
            </a:fld>
            <a:endParaRPr lang="en-US" altLang="ru-RU"/>
          </a:p>
        </p:txBody>
      </p:sp>
    </p:spTree>
    <p:extLst>
      <p:ext uri="{BB962C8B-B14F-4D97-AF65-F5344CB8AC3E}">
        <p14:creationId xmlns:p14="http://schemas.microsoft.com/office/powerpoint/2010/main" val="855962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BF152C15-4E8A-47BC-A0A5-BE421DF91B97}" type="slidenum">
              <a:rPr lang="en-US" altLang="ru-RU"/>
              <a:pPr/>
              <a:t>‹#›</a:t>
            </a:fld>
            <a:endParaRPr lang="en-US" altLang="ru-RU"/>
          </a:p>
        </p:txBody>
      </p:sp>
    </p:spTree>
    <p:extLst>
      <p:ext uri="{BB962C8B-B14F-4D97-AF65-F5344CB8AC3E}">
        <p14:creationId xmlns:p14="http://schemas.microsoft.com/office/powerpoint/2010/main" val="2103490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0977DF17-0CC6-4137-A95A-B9E03088CC75}" type="slidenum">
              <a:rPr lang="en-US" altLang="ru-RU"/>
              <a:pPr/>
              <a:t>‹#›</a:t>
            </a:fld>
            <a:endParaRPr lang="en-US" altLang="ru-RU"/>
          </a:p>
        </p:txBody>
      </p:sp>
    </p:spTree>
    <p:extLst>
      <p:ext uri="{BB962C8B-B14F-4D97-AF65-F5344CB8AC3E}">
        <p14:creationId xmlns:p14="http://schemas.microsoft.com/office/powerpoint/2010/main" val="2167819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D414C21F-8919-41DC-A2E1-5FA1F8AB1D6F}" type="slidenum">
              <a:rPr lang="en-US" altLang="ru-RU"/>
              <a:pPr/>
              <a:t>‹#›</a:t>
            </a:fld>
            <a:endParaRPr lang="en-US" altLang="ru-RU"/>
          </a:p>
        </p:txBody>
      </p:sp>
    </p:spTree>
    <p:extLst>
      <p:ext uri="{BB962C8B-B14F-4D97-AF65-F5344CB8AC3E}">
        <p14:creationId xmlns:p14="http://schemas.microsoft.com/office/powerpoint/2010/main" val="1191168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07A5BB29-3123-4D36-B84A-60C39B876618}" type="slidenum">
              <a:rPr lang="en-US" altLang="ru-RU"/>
              <a:pPr/>
              <a:t>‹#›</a:t>
            </a:fld>
            <a:endParaRPr lang="en-US" altLang="ru-RU"/>
          </a:p>
        </p:txBody>
      </p:sp>
    </p:spTree>
    <p:extLst>
      <p:ext uri="{BB962C8B-B14F-4D97-AF65-F5344CB8AC3E}">
        <p14:creationId xmlns:p14="http://schemas.microsoft.com/office/powerpoint/2010/main" val="3647807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289DAF82-1441-4A57-A250-FA20479BC5DB}" type="slidenum">
              <a:rPr lang="en-US" altLang="ru-RU"/>
              <a:pPr/>
              <a:t>‹#›</a:t>
            </a:fld>
            <a:endParaRPr lang="en-US" altLang="ru-RU"/>
          </a:p>
        </p:txBody>
      </p:sp>
    </p:spTree>
    <p:extLst>
      <p:ext uri="{BB962C8B-B14F-4D97-AF65-F5344CB8AC3E}">
        <p14:creationId xmlns:p14="http://schemas.microsoft.com/office/powerpoint/2010/main" val="3851128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20C474FA-20FF-49B2-B115-CD41469C6B14}" type="slidenum">
              <a:rPr lang="en-US" altLang="ru-RU"/>
              <a:pPr/>
              <a:t>‹#›</a:t>
            </a:fld>
            <a:endParaRPr lang="en-US" altLang="ru-RU"/>
          </a:p>
        </p:txBody>
      </p:sp>
    </p:spTree>
    <p:extLst>
      <p:ext uri="{BB962C8B-B14F-4D97-AF65-F5344CB8AC3E}">
        <p14:creationId xmlns:p14="http://schemas.microsoft.com/office/powerpoint/2010/main" val="2890118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ltLang="ru-RU"/>
          </a:p>
        </p:txBody>
      </p:sp>
      <p:sp>
        <p:nvSpPr>
          <p:cNvPr id="8" name="Нижний колонтитул 7"/>
          <p:cNvSpPr>
            <a:spLocks noGrp="1"/>
          </p:cNvSpPr>
          <p:nvPr>
            <p:ph type="ftr" sz="quarter" idx="11"/>
          </p:nvPr>
        </p:nvSpPr>
        <p:spPr/>
        <p:txBody>
          <a:bodyPr/>
          <a:lstStyle>
            <a:lvl1pPr>
              <a:defRPr/>
            </a:lvl1pPr>
          </a:lstStyle>
          <a:p>
            <a:endParaRPr lang="en-US" altLang="ru-RU"/>
          </a:p>
        </p:txBody>
      </p:sp>
      <p:sp>
        <p:nvSpPr>
          <p:cNvPr id="9" name="Номер слайда 8"/>
          <p:cNvSpPr>
            <a:spLocks noGrp="1"/>
          </p:cNvSpPr>
          <p:nvPr>
            <p:ph type="sldNum" sz="quarter" idx="12"/>
          </p:nvPr>
        </p:nvSpPr>
        <p:spPr/>
        <p:txBody>
          <a:bodyPr/>
          <a:lstStyle>
            <a:lvl1pPr>
              <a:defRPr/>
            </a:lvl1pPr>
          </a:lstStyle>
          <a:p>
            <a:fld id="{C99126E3-FFB8-4DB5-AB86-E5FECCA49BB3}" type="slidenum">
              <a:rPr lang="en-US" altLang="ru-RU"/>
              <a:pPr/>
              <a:t>‹#›</a:t>
            </a:fld>
            <a:endParaRPr lang="en-US" altLang="ru-RU"/>
          </a:p>
        </p:txBody>
      </p:sp>
    </p:spTree>
    <p:extLst>
      <p:ext uri="{BB962C8B-B14F-4D97-AF65-F5344CB8AC3E}">
        <p14:creationId xmlns:p14="http://schemas.microsoft.com/office/powerpoint/2010/main" val="3528770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ltLang="ru-RU"/>
          </a:p>
        </p:txBody>
      </p:sp>
      <p:sp>
        <p:nvSpPr>
          <p:cNvPr id="4" name="Нижний колонтитул 3"/>
          <p:cNvSpPr>
            <a:spLocks noGrp="1"/>
          </p:cNvSpPr>
          <p:nvPr>
            <p:ph type="ftr" sz="quarter" idx="11"/>
          </p:nvPr>
        </p:nvSpPr>
        <p:spPr/>
        <p:txBody>
          <a:bodyPr/>
          <a:lstStyle>
            <a:lvl1pPr>
              <a:defRPr/>
            </a:lvl1pPr>
          </a:lstStyle>
          <a:p>
            <a:endParaRPr lang="en-US" altLang="ru-RU"/>
          </a:p>
        </p:txBody>
      </p:sp>
      <p:sp>
        <p:nvSpPr>
          <p:cNvPr id="5" name="Номер слайда 4"/>
          <p:cNvSpPr>
            <a:spLocks noGrp="1"/>
          </p:cNvSpPr>
          <p:nvPr>
            <p:ph type="sldNum" sz="quarter" idx="12"/>
          </p:nvPr>
        </p:nvSpPr>
        <p:spPr/>
        <p:txBody>
          <a:bodyPr/>
          <a:lstStyle>
            <a:lvl1pPr>
              <a:defRPr/>
            </a:lvl1pPr>
          </a:lstStyle>
          <a:p>
            <a:fld id="{4378F2E0-260A-494A-9E59-F08A8A2BDAEE}" type="slidenum">
              <a:rPr lang="en-US" altLang="ru-RU"/>
              <a:pPr/>
              <a:t>‹#›</a:t>
            </a:fld>
            <a:endParaRPr lang="en-US" altLang="ru-RU"/>
          </a:p>
        </p:txBody>
      </p:sp>
    </p:spTree>
    <p:extLst>
      <p:ext uri="{BB962C8B-B14F-4D97-AF65-F5344CB8AC3E}">
        <p14:creationId xmlns:p14="http://schemas.microsoft.com/office/powerpoint/2010/main" val="108947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2EAFE8A5-868A-442D-A053-CE3B0DCA26BD}" type="slidenum">
              <a:rPr lang="en-US" altLang="ru-RU"/>
              <a:pPr/>
              <a:t>‹#›</a:t>
            </a:fld>
            <a:endParaRPr lang="en-US" altLang="ru-RU"/>
          </a:p>
        </p:txBody>
      </p:sp>
    </p:spTree>
    <p:extLst>
      <p:ext uri="{BB962C8B-B14F-4D97-AF65-F5344CB8AC3E}">
        <p14:creationId xmlns:p14="http://schemas.microsoft.com/office/powerpoint/2010/main" val="32652381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ltLang="ru-RU"/>
          </a:p>
        </p:txBody>
      </p:sp>
      <p:sp>
        <p:nvSpPr>
          <p:cNvPr id="3" name="Нижний колонтитул 2"/>
          <p:cNvSpPr>
            <a:spLocks noGrp="1"/>
          </p:cNvSpPr>
          <p:nvPr>
            <p:ph type="ftr" sz="quarter" idx="11"/>
          </p:nvPr>
        </p:nvSpPr>
        <p:spPr/>
        <p:txBody>
          <a:bodyPr/>
          <a:lstStyle>
            <a:lvl1pPr>
              <a:defRPr/>
            </a:lvl1pPr>
          </a:lstStyle>
          <a:p>
            <a:endParaRPr lang="en-US" altLang="ru-RU"/>
          </a:p>
        </p:txBody>
      </p:sp>
      <p:sp>
        <p:nvSpPr>
          <p:cNvPr id="4" name="Номер слайда 3"/>
          <p:cNvSpPr>
            <a:spLocks noGrp="1"/>
          </p:cNvSpPr>
          <p:nvPr>
            <p:ph type="sldNum" sz="quarter" idx="12"/>
          </p:nvPr>
        </p:nvSpPr>
        <p:spPr/>
        <p:txBody>
          <a:bodyPr/>
          <a:lstStyle>
            <a:lvl1pPr>
              <a:defRPr/>
            </a:lvl1pPr>
          </a:lstStyle>
          <a:p>
            <a:fld id="{92D90E0B-0E8C-4144-BA78-82FD6A0D0E31}" type="slidenum">
              <a:rPr lang="en-US" altLang="ru-RU"/>
              <a:pPr/>
              <a:t>‹#›</a:t>
            </a:fld>
            <a:endParaRPr lang="en-US" altLang="ru-RU"/>
          </a:p>
        </p:txBody>
      </p:sp>
    </p:spTree>
    <p:extLst>
      <p:ext uri="{BB962C8B-B14F-4D97-AF65-F5344CB8AC3E}">
        <p14:creationId xmlns:p14="http://schemas.microsoft.com/office/powerpoint/2010/main" val="523480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A8A6B2FF-ECAD-4F3E-9EDF-33ECB1530D60}" type="slidenum">
              <a:rPr lang="en-US" altLang="ru-RU"/>
              <a:pPr/>
              <a:t>‹#›</a:t>
            </a:fld>
            <a:endParaRPr lang="en-US" altLang="ru-RU"/>
          </a:p>
        </p:txBody>
      </p:sp>
    </p:spTree>
    <p:extLst>
      <p:ext uri="{BB962C8B-B14F-4D97-AF65-F5344CB8AC3E}">
        <p14:creationId xmlns:p14="http://schemas.microsoft.com/office/powerpoint/2010/main" val="1346883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FCB757B0-BB30-4A2E-9AD5-FEBABF118D0F}" type="slidenum">
              <a:rPr lang="en-US" altLang="ru-RU"/>
              <a:pPr/>
              <a:t>‹#›</a:t>
            </a:fld>
            <a:endParaRPr lang="en-US" altLang="ru-RU"/>
          </a:p>
        </p:txBody>
      </p:sp>
    </p:spTree>
    <p:extLst>
      <p:ext uri="{BB962C8B-B14F-4D97-AF65-F5344CB8AC3E}">
        <p14:creationId xmlns:p14="http://schemas.microsoft.com/office/powerpoint/2010/main" val="1944589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6FD62DB9-C23E-4B2A-8DEE-2CB7F66E0D2B}" type="slidenum">
              <a:rPr lang="en-US" altLang="ru-RU"/>
              <a:pPr/>
              <a:t>‹#›</a:t>
            </a:fld>
            <a:endParaRPr lang="en-US" altLang="ru-RU"/>
          </a:p>
        </p:txBody>
      </p:sp>
    </p:spTree>
    <p:extLst>
      <p:ext uri="{BB962C8B-B14F-4D97-AF65-F5344CB8AC3E}">
        <p14:creationId xmlns:p14="http://schemas.microsoft.com/office/powerpoint/2010/main" val="1124720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85800"/>
            <a:ext cx="2057400" cy="54403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85800"/>
            <a:ext cx="6019800" cy="54403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9632D9D8-0117-470E-B34E-884C95B05975}" type="slidenum">
              <a:rPr lang="en-US" altLang="ru-RU"/>
              <a:pPr/>
              <a:t>‹#›</a:t>
            </a:fld>
            <a:endParaRPr lang="en-US" altLang="ru-RU"/>
          </a:p>
        </p:txBody>
      </p:sp>
    </p:spTree>
    <p:extLst>
      <p:ext uri="{BB962C8B-B14F-4D97-AF65-F5344CB8AC3E}">
        <p14:creationId xmlns:p14="http://schemas.microsoft.com/office/powerpoint/2010/main" val="14538966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71BA05C9-113A-4345-A5C3-5B9BBC8A01C4}" type="slidenum">
              <a:rPr lang="en-US" altLang="ru-RU"/>
              <a:pPr/>
              <a:t>‹#›</a:t>
            </a:fld>
            <a:endParaRPr lang="en-US" altLang="ru-RU"/>
          </a:p>
        </p:txBody>
      </p:sp>
    </p:spTree>
    <p:extLst>
      <p:ext uri="{BB962C8B-B14F-4D97-AF65-F5344CB8AC3E}">
        <p14:creationId xmlns:p14="http://schemas.microsoft.com/office/powerpoint/2010/main" val="575631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FE7C9262-1BE4-40BD-A9D5-E48F8D4BBDFA}" type="slidenum">
              <a:rPr lang="en-US" altLang="ru-RU"/>
              <a:pPr/>
              <a:t>‹#›</a:t>
            </a:fld>
            <a:endParaRPr lang="en-US" altLang="ru-RU"/>
          </a:p>
        </p:txBody>
      </p:sp>
    </p:spTree>
    <p:extLst>
      <p:ext uri="{BB962C8B-B14F-4D97-AF65-F5344CB8AC3E}">
        <p14:creationId xmlns:p14="http://schemas.microsoft.com/office/powerpoint/2010/main" val="1085510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BD9458E0-BBA2-4CE9-B712-24F84B01A80E}" type="slidenum">
              <a:rPr lang="en-US" altLang="ru-RU"/>
              <a:pPr/>
              <a:t>‹#›</a:t>
            </a:fld>
            <a:endParaRPr lang="en-US" altLang="ru-RU"/>
          </a:p>
        </p:txBody>
      </p:sp>
    </p:spTree>
    <p:extLst>
      <p:ext uri="{BB962C8B-B14F-4D97-AF65-F5344CB8AC3E}">
        <p14:creationId xmlns:p14="http://schemas.microsoft.com/office/powerpoint/2010/main" val="2704077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3276600"/>
            <a:ext cx="4038600" cy="284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3276600"/>
            <a:ext cx="4038600" cy="284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81C25BC9-2690-40EF-9049-2DEC20444A62}" type="slidenum">
              <a:rPr lang="en-US" altLang="ru-RU"/>
              <a:pPr/>
              <a:t>‹#›</a:t>
            </a:fld>
            <a:endParaRPr lang="en-US" altLang="ru-RU"/>
          </a:p>
        </p:txBody>
      </p:sp>
    </p:spTree>
    <p:extLst>
      <p:ext uri="{BB962C8B-B14F-4D97-AF65-F5344CB8AC3E}">
        <p14:creationId xmlns:p14="http://schemas.microsoft.com/office/powerpoint/2010/main" val="20761447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ltLang="ru-RU"/>
          </a:p>
        </p:txBody>
      </p:sp>
      <p:sp>
        <p:nvSpPr>
          <p:cNvPr id="8" name="Нижний колонтитул 7"/>
          <p:cNvSpPr>
            <a:spLocks noGrp="1"/>
          </p:cNvSpPr>
          <p:nvPr>
            <p:ph type="ftr" sz="quarter" idx="11"/>
          </p:nvPr>
        </p:nvSpPr>
        <p:spPr/>
        <p:txBody>
          <a:bodyPr/>
          <a:lstStyle>
            <a:lvl1pPr>
              <a:defRPr/>
            </a:lvl1pPr>
          </a:lstStyle>
          <a:p>
            <a:endParaRPr lang="en-US" altLang="ru-RU"/>
          </a:p>
        </p:txBody>
      </p:sp>
      <p:sp>
        <p:nvSpPr>
          <p:cNvPr id="9" name="Номер слайда 8"/>
          <p:cNvSpPr>
            <a:spLocks noGrp="1"/>
          </p:cNvSpPr>
          <p:nvPr>
            <p:ph type="sldNum" sz="quarter" idx="12"/>
          </p:nvPr>
        </p:nvSpPr>
        <p:spPr/>
        <p:txBody>
          <a:bodyPr/>
          <a:lstStyle>
            <a:lvl1pPr>
              <a:defRPr/>
            </a:lvl1pPr>
          </a:lstStyle>
          <a:p>
            <a:fld id="{3181BA8C-2ACC-41CB-917C-D517057B2F2B}" type="slidenum">
              <a:rPr lang="en-US" altLang="ru-RU"/>
              <a:pPr/>
              <a:t>‹#›</a:t>
            </a:fld>
            <a:endParaRPr lang="en-US" altLang="ru-RU"/>
          </a:p>
        </p:txBody>
      </p:sp>
    </p:spTree>
    <p:extLst>
      <p:ext uri="{BB962C8B-B14F-4D97-AF65-F5344CB8AC3E}">
        <p14:creationId xmlns:p14="http://schemas.microsoft.com/office/powerpoint/2010/main" val="385160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ltLang="ru-RU"/>
          </a:p>
        </p:txBody>
      </p:sp>
      <p:sp>
        <p:nvSpPr>
          <p:cNvPr id="8" name="Нижний колонтитул 7"/>
          <p:cNvSpPr>
            <a:spLocks noGrp="1"/>
          </p:cNvSpPr>
          <p:nvPr>
            <p:ph type="ftr" sz="quarter" idx="11"/>
          </p:nvPr>
        </p:nvSpPr>
        <p:spPr/>
        <p:txBody>
          <a:bodyPr/>
          <a:lstStyle>
            <a:lvl1pPr>
              <a:defRPr/>
            </a:lvl1pPr>
          </a:lstStyle>
          <a:p>
            <a:endParaRPr lang="en-US" altLang="ru-RU"/>
          </a:p>
        </p:txBody>
      </p:sp>
      <p:sp>
        <p:nvSpPr>
          <p:cNvPr id="9" name="Номер слайда 8"/>
          <p:cNvSpPr>
            <a:spLocks noGrp="1"/>
          </p:cNvSpPr>
          <p:nvPr>
            <p:ph type="sldNum" sz="quarter" idx="12"/>
          </p:nvPr>
        </p:nvSpPr>
        <p:spPr/>
        <p:txBody>
          <a:bodyPr/>
          <a:lstStyle>
            <a:lvl1pPr>
              <a:defRPr/>
            </a:lvl1pPr>
          </a:lstStyle>
          <a:p>
            <a:fld id="{ED6511DD-9D6A-4E97-8897-0D4BF3878FE0}" type="slidenum">
              <a:rPr lang="en-US" altLang="ru-RU"/>
              <a:pPr/>
              <a:t>‹#›</a:t>
            </a:fld>
            <a:endParaRPr lang="en-US" altLang="ru-RU"/>
          </a:p>
        </p:txBody>
      </p:sp>
    </p:spTree>
    <p:extLst>
      <p:ext uri="{BB962C8B-B14F-4D97-AF65-F5344CB8AC3E}">
        <p14:creationId xmlns:p14="http://schemas.microsoft.com/office/powerpoint/2010/main" val="20526691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ltLang="ru-RU"/>
          </a:p>
        </p:txBody>
      </p:sp>
      <p:sp>
        <p:nvSpPr>
          <p:cNvPr id="4" name="Нижний колонтитул 3"/>
          <p:cNvSpPr>
            <a:spLocks noGrp="1"/>
          </p:cNvSpPr>
          <p:nvPr>
            <p:ph type="ftr" sz="quarter" idx="11"/>
          </p:nvPr>
        </p:nvSpPr>
        <p:spPr/>
        <p:txBody>
          <a:bodyPr/>
          <a:lstStyle>
            <a:lvl1pPr>
              <a:defRPr/>
            </a:lvl1pPr>
          </a:lstStyle>
          <a:p>
            <a:endParaRPr lang="en-US" altLang="ru-RU"/>
          </a:p>
        </p:txBody>
      </p:sp>
      <p:sp>
        <p:nvSpPr>
          <p:cNvPr id="5" name="Номер слайда 4"/>
          <p:cNvSpPr>
            <a:spLocks noGrp="1"/>
          </p:cNvSpPr>
          <p:nvPr>
            <p:ph type="sldNum" sz="quarter" idx="12"/>
          </p:nvPr>
        </p:nvSpPr>
        <p:spPr/>
        <p:txBody>
          <a:bodyPr/>
          <a:lstStyle>
            <a:lvl1pPr>
              <a:defRPr/>
            </a:lvl1pPr>
          </a:lstStyle>
          <a:p>
            <a:fld id="{F946B30E-E8C4-42ED-B82A-F68F271415AB}" type="slidenum">
              <a:rPr lang="en-US" altLang="ru-RU"/>
              <a:pPr/>
              <a:t>‹#›</a:t>
            </a:fld>
            <a:endParaRPr lang="en-US" altLang="ru-RU"/>
          </a:p>
        </p:txBody>
      </p:sp>
    </p:spTree>
    <p:extLst>
      <p:ext uri="{BB962C8B-B14F-4D97-AF65-F5344CB8AC3E}">
        <p14:creationId xmlns:p14="http://schemas.microsoft.com/office/powerpoint/2010/main" val="3213281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ltLang="ru-RU"/>
          </a:p>
        </p:txBody>
      </p:sp>
      <p:sp>
        <p:nvSpPr>
          <p:cNvPr id="3" name="Нижний колонтитул 2"/>
          <p:cNvSpPr>
            <a:spLocks noGrp="1"/>
          </p:cNvSpPr>
          <p:nvPr>
            <p:ph type="ftr" sz="quarter" idx="11"/>
          </p:nvPr>
        </p:nvSpPr>
        <p:spPr/>
        <p:txBody>
          <a:bodyPr/>
          <a:lstStyle>
            <a:lvl1pPr>
              <a:defRPr/>
            </a:lvl1pPr>
          </a:lstStyle>
          <a:p>
            <a:endParaRPr lang="en-US" altLang="ru-RU"/>
          </a:p>
        </p:txBody>
      </p:sp>
      <p:sp>
        <p:nvSpPr>
          <p:cNvPr id="4" name="Номер слайда 3"/>
          <p:cNvSpPr>
            <a:spLocks noGrp="1"/>
          </p:cNvSpPr>
          <p:nvPr>
            <p:ph type="sldNum" sz="quarter" idx="12"/>
          </p:nvPr>
        </p:nvSpPr>
        <p:spPr/>
        <p:txBody>
          <a:bodyPr/>
          <a:lstStyle>
            <a:lvl1pPr>
              <a:defRPr/>
            </a:lvl1pPr>
          </a:lstStyle>
          <a:p>
            <a:fld id="{5FA02F37-71BE-4EDA-90E7-559127A84F04}" type="slidenum">
              <a:rPr lang="en-US" altLang="ru-RU"/>
              <a:pPr/>
              <a:t>‹#›</a:t>
            </a:fld>
            <a:endParaRPr lang="en-US" altLang="ru-RU"/>
          </a:p>
        </p:txBody>
      </p:sp>
    </p:spTree>
    <p:extLst>
      <p:ext uri="{BB962C8B-B14F-4D97-AF65-F5344CB8AC3E}">
        <p14:creationId xmlns:p14="http://schemas.microsoft.com/office/powerpoint/2010/main" val="11553317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FC9EC208-AE34-482F-902A-23213BBF49C6}" type="slidenum">
              <a:rPr lang="en-US" altLang="ru-RU"/>
              <a:pPr/>
              <a:t>‹#›</a:t>
            </a:fld>
            <a:endParaRPr lang="en-US" altLang="ru-RU"/>
          </a:p>
        </p:txBody>
      </p:sp>
    </p:spTree>
    <p:extLst>
      <p:ext uri="{BB962C8B-B14F-4D97-AF65-F5344CB8AC3E}">
        <p14:creationId xmlns:p14="http://schemas.microsoft.com/office/powerpoint/2010/main" val="26717802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5F928A43-20AB-4875-BC00-5192DAD661FB}" type="slidenum">
              <a:rPr lang="en-US" altLang="ru-RU"/>
              <a:pPr/>
              <a:t>‹#›</a:t>
            </a:fld>
            <a:endParaRPr lang="en-US" altLang="ru-RU"/>
          </a:p>
        </p:txBody>
      </p:sp>
    </p:spTree>
    <p:extLst>
      <p:ext uri="{BB962C8B-B14F-4D97-AF65-F5344CB8AC3E}">
        <p14:creationId xmlns:p14="http://schemas.microsoft.com/office/powerpoint/2010/main" val="901701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A82190AA-A012-417D-AB4B-BDDB2C3399F4}" type="slidenum">
              <a:rPr lang="en-US" altLang="ru-RU"/>
              <a:pPr/>
              <a:t>‹#›</a:t>
            </a:fld>
            <a:endParaRPr lang="en-US" altLang="ru-RU"/>
          </a:p>
        </p:txBody>
      </p:sp>
    </p:spTree>
    <p:extLst>
      <p:ext uri="{BB962C8B-B14F-4D97-AF65-F5344CB8AC3E}">
        <p14:creationId xmlns:p14="http://schemas.microsoft.com/office/powerpoint/2010/main" val="15453911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09800"/>
            <a:ext cx="2057400" cy="39163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09800"/>
            <a:ext cx="6019800" cy="39163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6F2FA329-F2C8-43AB-B972-5B2E6350424E}" type="slidenum">
              <a:rPr lang="en-US" altLang="ru-RU"/>
              <a:pPr/>
              <a:t>‹#›</a:t>
            </a:fld>
            <a:endParaRPr lang="en-US" altLang="ru-RU"/>
          </a:p>
        </p:txBody>
      </p:sp>
    </p:spTree>
    <p:extLst>
      <p:ext uri="{BB962C8B-B14F-4D97-AF65-F5344CB8AC3E}">
        <p14:creationId xmlns:p14="http://schemas.microsoft.com/office/powerpoint/2010/main" val="10646987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573BDF11-07AF-4377-9F0F-97865E7651A6}" type="slidenum">
              <a:rPr lang="en-US" altLang="ru-RU"/>
              <a:pPr/>
              <a:t>‹#›</a:t>
            </a:fld>
            <a:endParaRPr lang="en-US" altLang="ru-RU"/>
          </a:p>
        </p:txBody>
      </p:sp>
    </p:spTree>
    <p:extLst>
      <p:ext uri="{BB962C8B-B14F-4D97-AF65-F5344CB8AC3E}">
        <p14:creationId xmlns:p14="http://schemas.microsoft.com/office/powerpoint/2010/main" val="23345957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23C37E43-1DBA-4314-8D27-5B50CD59E6DA}" type="slidenum">
              <a:rPr lang="en-US" altLang="ru-RU"/>
              <a:pPr/>
              <a:t>‹#›</a:t>
            </a:fld>
            <a:endParaRPr lang="en-US" altLang="ru-RU"/>
          </a:p>
        </p:txBody>
      </p:sp>
    </p:spTree>
    <p:extLst>
      <p:ext uri="{BB962C8B-B14F-4D97-AF65-F5344CB8AC3E}">
        <p14:creationId xmlns:p14="http://schemas.microsoft.com/office/powerpoint/2010/main" val="232289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99B4C67D-95E3-4068-AACE-4EF73819C054}" type="slidenum">
              <a:rPr lang="en-US" altLang="ru-RU"/>
              <a:pPr/>
              <a:t>‹#›</a:t>
            </a:fld>
            <a:endParaRPr lang="en-US" altLang="ru-RU"/>
          </a:p>
        </p:txBody>
      </p:sp>
    </p:spTree>
    <p:extLst>
      <p:ext uri="{BB962C8B-B14F-4D97-AF65-F5344CB8AC3E}">
        <p14:creationId xmlns:p14="http://schemas.microsoft.com/office/powerpoint/2010/main" val="2449507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DEAA1436-EE43-4DC5-BCEA-E33C629871EE}" type="slidenum">
              <a:rPr lang="en-US" altLang="ru-RU"/>
              <a:pPr/>
              <a:t>‹#›</a:t>
            </a:fld>
            <a:endParaRPr lang="en-US" altLang="ru-RU"/>
          </a:p>
        </p:txBody>
      </p:sp>
    </p:spTree>
    <p:extLst>
      <p:ext uri="{BB962C8B-B14F-4D97-AF65-F5344CB8AC3E}">
        <p14:creationId xmlns:p14="http://schemas.microsoft.com/office/powerpoint/2010/main" val="359425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ltLang="ru-RU"/>
          </a:p>
        </p:txBody>
      </p:sp>
      <p:sp>
        <p:nvSpPr>
          <p:cNvPr id="4" name="Нижний колонтитул 3"/>
          <p:cNvSpPr>
            <a:spLocks noGrp="1"/>
          </p:cNvSpPr>
          <p:nvPr>
            <p:ph type="ftr" sz="quarter" idx="11"/>
          </p:nvPr>
        </p:nvSpPr>
        <p:spPr/>
        <p:txBody>
          <a:bodyPr/>
          <a:lstStyle>
            <a:lvl1pPr>
              <a:defRPr/>
            </a:lvl1pPr>
          </a:lstStyle>
          <a:p>
            <a:endParaRPr lang="en-US" altLang="ru-RU"/>
          </a:p>
        </p:txBody>
      </p:sp>
      <p:sp>
        <p:nvSpPr>
          <p:cNvPr id="5" name="Номер слайда 4"/>
          <p:cNvSpPr>
            <a:spLocks noGrp="1"/>
          </p:cNvSpPr>
          <p:nvPr>
            <p:ph type="sldNum" sz="quarter" idx="12"/>
          </p:nvPr>
        </p:nvSpPr>
        <p:spPr/>
        <p:txBody>
          <a:bodyPr/>
          <a:lstStyle>
            <a:lvl1pPr>
              <a:defRPr/>
            </a:lvl1pPr>
          </a:lstStyle>
          <a:p>
            <a:fld id="{2D32F5A0-2981-45ED-BF3D-E8ED6309BDC6}" type="slidenum">
              <a:rPr lang="en-US" altLang="ru-RU"/>
              <a:pPr/>
              <a:t>‹#›</a:t>
            </a:fld>
            <a:endParaRPr lang="en-US" altLang="ru-RU"/>
          </a:p>
        </p:txBody>
      </p:sp>
    </p:spTree>
    <p:extLst>
      <p:ext uri="{BB962C8B-B14F-4D97-AF65-F5344CB8AC3E}">
        <p14:creationId xmlns:p14="http://schemas.microsoft.com/office/powerpoint/2010/main" val="13517573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ltLang="ru-RU"/>
          </a:p>
        </p:txBody>
      </p:sp>
      <p:sp>
        <p:nvSpPr>
          <p:cNvPr id="8" name="Нижний колонтитул 7"/>
          <p:cNvSpPr>
            <a:spLocks noGrp="1"/>
          </p:cNvSpPr>
          <p:nvPr>
            <p:ph type="ftr" sz="quarter" idx="11"/>
          </p:nvPr>
        </p:nvSpPr>
        <p:spPr/>
        <p:txBody>
          <a:bodyPr/>
          <a:lstStyle>
            <a:lvl1pPr>
              <a:defRPr/>
            </a:lvl1pPr>
          </a:lstStyle>
          <a:p>
            <a:endParaRPr lang="en-US" altLang="ru-RU"/>
          </a:p>
        </p:txBody>
      </p:sp>
      <p:sp>
        <p:nvSpPr>
          <p:cNvPr id="9" name="Номер слайда 8"/>
          <p:cNvSpPr>
            <a:spLocks noGrp="1"/>
          </p:cNvSpPr>
          <p:nvPr>
            <p:ph type="sldNum" sz="quarter" idx="12"/>
          </p:nvPr>
        </p:nvSpPr>
        <p:spPr/>
        <p:txBody>
          <a:bodyPr/>
          <a:lstStyle>
            <a:lvl1pPr>
              <a:defRPr/>
            </a:lvl1pPr>
          </a:lstStyle>
          <a:p>
            <a:fld id="{D71DC04B-0344-4289-9D2A-DA9A8C24EC62}" type="slidenum">
              <a:rPr lang="en-US" altLang="ru-RU"/>
              <a:pPr/>
              <a:t>‹#›</a:t>
            </a:fld>
            <a:endParaRPr lang="en-US" altLang="ru-RU"/>
          </a:p>
        </p:txBody>
      </p:sp>
    </p:spTree>
    <p:extLst>
      <p:ext uri="{BB962C8B-B14F-4D97-AF65-F5344CB8AC3E}">
        <p14:creationId xmlns:p14="http://schemas.microsoft.com/office/powerpoint/2010/main" val="13873950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ltLang="ru-RU"/>
          </a:p>
        </p:txBody>
      </p:sp>
      <p:sp>
        <p:nvSpPr>
          <p:cNvPr id="4" name="Нижний колонтитул 3"/>
          <p:cNvSpPr>
            <a:spLocks noGrp="1"/>
          </p:cNvSpPr>
          <p:nvPr>
            <p:ph type="ftr" sz="quarter" idx="11"/>
          </p:nvPr>
        </p:nvSpPr>
        <p:spPr/>
        <p:txBody>
          <a:bodyPr/>
          <a:lstStyle>
            <a:lvl1pPr>
              <a:defRPr/>
            </a:lvl1pPr>
          </a:lstStyle>
          <a:p>
            <a:endParaRPr lang="en-US" altLang="ru-RU"/>
          </a:p>
        </p:txBody>
      </p:sp>
      <p:sp>
        <p:nvSpPr>
          <p:cNvPr id="5" name="Номер слайда 4"/>
          <p:cNvSpPr>
            <a:spLocks noGrp="1"/>
          </p:cNvSpPr>
          <p:nvPr>
            <p:ph type="sldNum" sz="quarter" idx="12"/>
          </p:nvPr>
        </p:nvSpPr>
        <p:spPr/>
        <p:txBody>
          <a:bodyPr/>
          <a:lstStyle>
            <a:lvl1pPr>
              <a:defRPr/>
            </a:lvl1pPr>
          </a:lstStyle>
          <a:p>
            <a:fld id="{9DF3CBEC-19AD-4616-8F2D-FBF7914309DD}" type="slidenum">
              <a:rPr lang="en-US" altLang="ru-RU"/>
              <a:pPr/>
              <a:t>‹#›</a:t>
            </a:fld>
            <a:endParaRPr lang="en-US" altLang="ru-RU"/>
          </a:p>
        </p:txBody>
      </p:sp>
    </p:spTree>
    <p:extLst>
      <p:ext uri="{BB962C8B-B14F-4D97-AF65-F5344CB8AC3E}">
        <p14:creationId xmlns:p14="http://schemas.microsoft.com/office/powerpoint/2010/main" val="21662570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ltLang="ru-RU"/>
          </a:p>
        </p:txBody>
      </p:sp>
      <p:sp>
        <p:nvSpPr>
          <p:cNvPr id="3" name="Нижний колонтитул 2"/>
          <p:cNvSpPr>
            <a:spLocks noGrp="1"/>
          </p:cNvSpPr>
          <p:nvPr>
            <p:ph type="ftr" sz="quarter" idx="11"/>
          </p:nvPr>
        </p:nvSpPr>
        <p:spPr/>
        <p:txBody>
          <a:bodyPr/>
          <a:lstStyle>
            <a:lvl1pPr>
              <a:defRPr/>
            </a:lvl1pPr>
          </a:lstStyle>
          <a:p>
            <a:endParaRPr lang="en-US" altLang="ru-RU"/>
          </a:p>
        </p:txBody>
      </p:sp>
      <p:sp>
        <p:nvSpPr>
          <p:cNvPr id="4" name="Номер слайда 3"/>
          <p:cNvSpPr>
            <a:spLocks noGrp="1"/>
          </p:cNvSpPr>
          <p:nvPr>
            <p:ph type="sldNum" sz="quarter" idx="12"/>
          </p:nvPr>
        </p:nvSpPr>
        <p:spPr/>
        <p:txBody>
          <a:bodyPr/>
          <a:lstStyle>
            <a:lvl1pPr>
              <a:defRPr/>
            </a:lvl1pPr>
          </a:lstStyle>
          <a:p>
            <a:fld id="{5B1A6011-2A71-4DE2-A673-60A7D4374C61}" type="slidenum">
              <a:rPr lang="en-US" altLang="ru-RU"/>
              <a:pPr/>
              <a:t>‹#›</a:t>
            </a:fld>
            <a:endParaRPr lang="en-US" altLang="ru-RU"/>
          </a:p>
        </p:txBody>
      </p:sp>
    </p:spTree>
    <p:extLst>
      <p:ext uri="{BB962C8B-B14F-4D97-AF65-F5344CB8AC3E}">
        <p14:creationId xmlns:p14="http://schemas.microsoft.com/office/powerpoint/2010/main" val="3712505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CA9B623A-ED7A-48A1-98E4-63819F775737}" type="slidenum">
              <a:rPr lang="en-US" altLang="ru-RU"/>
              <a:pPr/>
              <a:t>‹#›</a:t>
            </a:fld>
            <a:endParaRPr lang="en-US" altLang="ru-RU"/>
          </a:p>
        </p:txBody>
      </p:sp>
    </p:spTree>
    <p:extLst>
      <p:ext uri="{BB962C8B-B14F-4D97-AF65-F5344CB8AC3E}">
        <p14:creationId xmlns:p14="http://schemas.microsoft.com/office/powerpoint/2010/main" val="12639851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41E9F3C9-8B33-4290-8287-CB84F8620595}" type="slidenum">
              <a:rPr lang="en-US" altLang="ru-RU"/>
              <a:pPr/>
              <a:t>‹#›</a:t>
            </a:fld>
            <a:endParaRPr lang="en-US" altLang="ru-RU"/>
          </a:p>
        </p:txBody>
      </p:sp>
    </p:spTree>
    <p:extLst>
      <p:ext uri="{BB962C8B-B14F-4D97-AF65-F5344CB8AC3E}">
        <p14:creationId xmlns:p14="http://schemas.microsoft.com/office/powerpoint/2010/main" val="14665117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90DFB908-AA33-491E-916B-A5DD1F0AA73D}" type="slidenum">
              <a:rPr lang="en-US" altLang="ru-RU"/>
              <a:pPr/>
              <a:t>‹#›</a:t>
            </a:fld>
            <a:endParaRPr lang="en-US" altLang="ru-RU"/>
          </a:p>
        </p:txBody>
      </p:sp>
    </p:spTree>
    <p:extLst>
      <p:ext uri="{BB962C8B-B14F-4D97-AF65-F5344CB8AC3E}">
        <p14:creationId xmlns:p14="http://schemas.microsoft.com/office/powerpoint/2010/main" val="3789064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FE4C8D84-595D-4866-ACA5-39445D6504C1}" type="slidenum">
              <a:rPr lang="en-US" altLang="ru-RU"/>
              <a:pPr/>
              <a:t>‹#›</a:t>
            </a:fld>
            <a:endParaRPr lang="en-US" altLang="ru-RU"/>
          </a:p>
        </p:txBody>
      </p:sp>
    </p:spTree>
    <p:extLst>
      <p:ext uri="{BB962C8B-B14F-4D97-AF65-F5344CB8AC3E}">
        <p14:creationId xmlns:p14="http://schemas.microsoft.com/office/powerpoint/2010/main" val="5505569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CEFCBEF8-0374-4BBA-9435-4DA2B1AFAD1C}" type="slidenum">
              <a:rPr lang="en-US" altLang="ru-RU"/>
              <a:pPr/>
              <a:t>‹#›</a:t>
            </a:fld>
            <a:endParaRPr lang="en-US" altLang="ru-RU"/>
          </a:p>
        </p:txBody>
      </p:sp>
    </p:spTree>
    <p:extLst>
      <p:ext uri="{BB962C8B-B14F-4D97-AF65-F5344CB8AC3E}">
        <p14:creationId xmlns:p14="http://schemas.microsoft.com/office/powerpoint/2010/main" val="36082348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71D406F1-BE4E-41CA-83E9-AD4FDC835BB5}" type="slidenum">
              <a:rPr lang="en-US" altLang="ru-RU"/>
              <a:pPr/>
              <a:t>‹#›</a:t>
            </a:fld>
            <a:endParaRPr lang="en-US" altLang="ru-RU"/>
          </a:p>
        </p:txBody>
      </p:sp>
    </p:spTree>
    <p:extLst>
      <p:ext uri="{BB962C8B-B14F-4D97-AF65-F5344CB8AC3E}">
        <p14:creationId xmlns:p14="http://schemas.microsoft.com/office/powerpoint/2010/main" val="3309795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1653639C-C993-43D4-9E6D-7A51FABB3457}" type="slidenum">
              <a:rPr lang="en-US" altLang="ru-RU"/>
              <a:pPr/>
              <a:t>‹#›</a:t>
            </a:fld>
            <a:endParaRPr lang="en-US" altLang="ru-RU"/>
          </a:p>
        </p:txBody>
      </p:sp>
    </p:spTree>
    <p:extLst>
      <p:ext uri="{BB962C8B-B14F-4D97-AF65-F5344CB8AC3E}">
        <p14:creationId xmlns:p14="http://schemas.microsoft.com/office/powerpoint/2010/main" val="291346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ltLang="ru-RU"/>
          </a:p>
        </p:txBody>
      </p:sp>
      <p:sp>
        <p:nvSpPr>
          <p:cNvPr id="3" name="Нижний колонтитул 2"/>
          <p:cNvSpPr>
            <a:spLocks noGrp="1"/>
          </p:cNvSpPr>
          <p:nvPr>
            <p:ph type="ftr" sz="quarter" idx="11"/>
          </p:nvPr>
        </p:nvSpPr>
        <p:spPr/>
        <p:txBody>
          <a:bodyPr/>
          <a:lstStyle>
            <a:lvl1pPr>
              <a:defRPr/>
            </a:lvl1pPr>
          </a:lstStyle>
          <a:p>
            <a:endParaRPr lang="en-US" altLang="ru-RU"/>
          </a:p>
        </p:txBody>
      </p:sp>
      <p:sp>
        <p:nvSpPr>
          <p:cNvPr id="4" name="Номер слайда 3"/>
          <p:cNvSpPr>
            <a:spLocks noGrp="1"/>
          </p:cNvSpPr>
          <p:nvPr>
            <p:ph type="sldNum" sz="quarter" idx="12"/>
          </p:nvPr>
        </p:nvSpPr>
        <p:spPr/>
        <p:txBody>
          <a:bodyPr/>
          <a:lstStyle>
            <a:lvl1pPr>
              <a:defRPr/>
            </a:lvl1pPr>
          </a:lstStyle>
          <a:p>
            <a:fld id="{FB08A4F9-3947-4ABD-89CD-37D98D52906D}" type="slidenum">
              <a:rPr lang="en-US" altLang="ru-RU"/>
              <a:pPr/>
              <a:t>‹#›</a:t>
            </a:fld>
            <a:endParaRPr lang="en-US" altLang="ru-RU"/>
          </a:p>
        </p:txBody>
      </p:sp>
    </p:spTree>
    <p:extLst>
      <p:ext uri="{BB962C8B-B14F-4D97-AF65-F5344CB8AC3E}">
        <p14:creationId xmlns:p14="http://schemas.microsoft.com/office/powerpoint/2010/main" val="31541484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7EC1EC79-0A3F-4D26-A6E3-484168AADE58}" type="slidenum">
              <a:rPr lang="en-US" altLang="ru-RU"/>
              <a:pPr/>
              <a:t>‹#›</a:t>
            </a:fld>
            <a:endParaRPr lang="en-US" altLang="ru-RU"/>
          </a:p>
        </p:txBody>
      </p:sp>
    </p:spTree>
    <p:extLst>
      <p:ext uri="{BB962C8B-B14F-4D97-AF65-F5344CB8AC3E}">
        <p14:creationId xmlns:p14="http://schemas.microsoft.com/office/powerpoint/2010/main" val="6423965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ltLang="ru-RU"/>
          </a:p>
        </p:txBody>
      </p:sp>
      <p:sp>
        <p:nvSpPr>
          <p:cNvPr id="8" name="Нижний колонтитул 7"/>
          <p:cNvSpPr>
            <a:spLocks noGrp="1"/>
          </p:cNvSpPr>
          <p:nvPr>
            <p:ph type="ftr" sz="quarter" idx="11"/>
          </p:nvPr>
        </p:nvSpPr>
        <p:spPr/>
        <p:txBody>
          <a:bodyPr/>
          <a:lstStyle>
            <a:lvl1pPr>
              <a:defRPr/>
            </a:lvl1pPr>
          </a:lstStyle>
          <a:p>
            <a:endParaRPr lang="en-US" altLang="ru-RU"/>
          </a:p>
        </p:txBody>
      </p:sp>
      <p:sp>
        <p:nvSpPr>
          <p:cNvPr id="9" name="Номер слайда 8"/>
          <p:cNvSpPr>
            <a:spLocks noGrp="1"/>
          </p:cNvSpPr>
          <p:nvPr>
            <p:ph type="sldNum" sz="quarter" idx="12"/>
          </p:nvPr>
        </p:nvSpPr>
        <p:spPr/>
        <p:txBody>
          <a:bodyPr/>
          <a:lstStyle>
            <a:lvl1pPr>
              <a:defRPr/>
            </a:lvl1pPr>
          </a:lstStyle>
          <a:p>
            <a:fld id="{FDF92527-4841-4704-B54D-72E06EAF9817}" type="slidenum">
              <a:rPr lang="en-US" altLang="ru-RU"/>
              <a:pPr/>
              <a:t>‹#›</a:t>
            </a:fld>
            <a:endParaRPr lang="en-US" altLang="ru-RU"/>
          </a:p>
        </p:txBody>
      </p:sp>
    </p:spTree>
    <p:extLst>
      <p:ext uri="{BB962C8B-B14F-4D97-AF65-F5344CB8AC3E}">
        <p14:creationId xmlns:p14="http://schemas.microsoft.com/office/powerpoint/2010/main" val="435874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ltLang="ru-RU"/>
          </a:p>
        </p:txBody>
      </p:sp>
      <p:sp>
        <p:nvSpPr>
          <p:cNvPr id="4" name="Нижний колонтитул 3"/>
          <p:cNvSpPr>
            <a:spLocks noGrp="1"/>
          </p:cNvSpPr>
          <p:nvPr>
            <p:ph type="ftr" sz="quarter" idx="11"/>
          </p:nvPr>
        </p:nvSpPr>
        <p:spPr/>
        <p:txBody>
          <a:bodyPr/>
          <a:lstStyle>
            <a:lvl1pPr>
              <a:defRPr/>
            </a:lvl1pPr>
          </a:lstStyle>
          <a:p>
            <a:endParaRPr lang="en-US" altLang="ru-RU"/>
          </a:p>
        </p:txBody>
      </p:sp>
      <p:sp>
        <p:nvSpPr>
          <p:cNvPr id="5" name="Номер слайда 4"/>
          <p:cNvSpPr>
            <a:spLocks noGrp="1"/>
          </p:cNvSpPr>
          <p:nvPr>
            <p:ph type="sldNum" sz="quarter" idx="12"/>
          </p:nvPr>
        </p:nvSpPr>
        <p:spPr/>
        <p:txBody>
          <a:bodyPr/>
          <a:lstStyle>
            <a:lvl1pPr>
              <a:defRPr/>
            </a:lvl1pPr>
          </a:lstStyle>
          <a:p>
            <a:fld id="{C41C27D2-BFD4-4399-A1ED-CA54B6CD36C8}" type="slidenum">
              <a:rPr lang="en-US" altLang="ru-RU"/>
              <a:pPr/>
              <a:t>‹#›</a:t>
            </a:fld>
            <a:endParaRPr lang="en-US" altLang="ru-RU"/>
          </a:p>
        </p:txBody>
      </p:sp>
    </p:spTree>
    <p:extLst>
      <p:ext uri="{BB962C8B-B14F-4D97-AF65-F5344CB8AC3E}">
        <p14:creationId xmlns:p14="http://schemas.microsoft.com/office/powerpoint/2010/main" val="30805402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ltLang="ru-RU"/>
          </a:p>
        </p:txBody>
      </p:sp>
      <p:sp>
        <p:nvSpPr>
          <p:cNvPr id="3" name="Нижний колонтитул 2"/>
          <p:cNvSpPr>
            <a:spLocks noGrp="1"/>
          </p:cNvSpPr>
          <p:nvPr>
            <p:ph type="ftr" sz="quarter" idx="11"/>
          </p:nvPr>
        </p:nvSpPr>
        <p:spPr/>
        <p:txBody>
          <a:bodyPr/>
          <a:lstStyle>
            <a:lvl1pPr>
              <a:defRPr/>
            </a:lvl1pPr>
          </a:lstStyle>
          <a:p>
            <a:endParaRPr lang="en-US" altLang="ru-RU"/>
          </a:p>
        </p:txBody>
      </p:sp>
      <p:sp>
        <p:nvSpPr>
          <p:cNvPr id="4" name="Номер слайда 3"/>
          <p:cNvSpPr>
            <a:spLocks noGrp="1"/>
          </p:cNvSpPr>
          <p:nvPr>
            <p:ph type="sldNum" sz="quarter" idx="12"/>
          </p:nvPr>
        </p:nvSpPr>
        <p:spPr/>
        <p:txBody>
          <a:bodyPr/>
          <a:lstStyle>
            <a:lvl1pPr>
              <a:defRPr/>
            </a:lvl1pPr>
          </a:lstStyle>
          <a:p>
            <a:fld id="{6CE3E37C-FEEB-4CB8-B430-A8BC3019CE0B}" type="slidenum">
              <a:rPr lang="en-US" altLang="ru-RU"/>
              <a:pPr/>
              <a:t>‹#›</a:t>
            </a:fld>
            <a:endParaRPr lang="en-US" altLang="ru-RU"/>
          </a:p>
        </p:txBody>
      </p:sp>
    </p:spTree>
    <p:extLst>
      <p:ext uri="{BB962C8B-B14F-4D97-AF65-F5344CB8AC3E}">
        <p14:creationId xmlns:p14="http://schemas.microsoft.com/office/powerpoint/2010/main" val="17945552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A68A2CDE-88E3-471E-A4C7-7505284E5DAE}" type="slidenum">
              <a:rPr lang="en-US" altLang="ru-RU"/>
              <a:pPr/>
              <a:t>‹#›</a:t>
            </a:fld>
            <a:endParaRPr lang="en-US" altLang="ru-RU"/>
          </a:p>
        </p:txBody>
      </p:sp>
    </p:spTree>
    <p:extLst>
      <p:ext uri="{BB962C8B-B14F-4D97-AF65-F5344CB8AC3E}">
        <p14:creationId xmlns:p14="http://schemas.microsoft.com/office/powerpoint/2010/main" val="37698258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93285D52-7785-4340-AB84-A0CDF38E3029}" type="slidenum">
              <a:rPr lang="en-US" altLang="ru-RU"/>
              <a:pPr/>
              <a:t>‹#›</a:t>
            </a:fld>
            <a:endParaRPr lang="en-US" altLang="ru-RU"/>
          </a:p>
        </p:txBody>
      </p:sp>
    </p:spTree>
    <p:extLst>
      <p:ext uri="{BB962C8B-B14F-4D97-AF65-F5344CB8AC3E}">
        <p14:creationId xmlns:p14="http://schemas.microsoft.com/office/powerpoint/2010/main" val="4260350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423A9339-B3EA-4073-8C4E-3BDF697E4CF2}" type="slidenum">
              <a:rPr lang="en-US" altLang="ru-RU"/>
              <a:pPr/>
              <a:t>‹#›</a:t>
            </a:fld>
            <a:endParaRPr lang="en-US" altLang="ru-RU"/>
          </a:p>
        </p:txBody>
      </p:sp>
    </p:spTree>
    <p:extLst>
      <p:ext uri="{BB962C8B-B14F-4D97-AF65-F5344CB8AC3E}">
        <p14:creationId xmlns:p14="http://schemas.microsoft.com/office/powerpoint/2010/main" val="29150706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85800"/>
            <a:ext cx="2057400" cy="54403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85800"/>
            <a:ext cx="6019800" cy="54403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7B04EB2D-90D2-40B3-A5CE-6303A5387041}" type="slidenum">
              <a:rPr lang="en-US" altLang="ru-RU"/>
              <a:pPr/>
              <a:t>‹#›</a:t>
            </a:fld>
            <a:endParaRPr lang="en-US" altLang="ru-RU"/>
          </a:p>
        </p:txBody>
      </p:sp>
    </p:spTree>
    <p:extLst>
      <p:ext uri="{BB962C8B-B14F-4D97-AF65-F5344CB8AC3E}">
        <p14:creationId xmlns:p14="http://schemas.microsoft.com/office/powerpoint/2010/main" val="32005680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214C5CCB-1666-4563-BF89-4D8E9B2AD66D}" type="slidenum">
              <a:rPr lang="en-US" altLang="ru-RU"/>
              <a:pPr/>
              <a:t>‹#›</a:t>
            </a:fld>
            <a:endParaRPr lang="en-US" altLang="ru-RU"/>
          </a:p>
        </p:txBody>
      </p:sp>
    </p:spTree>
    <p:extLst>
      <p:ext uri="{BB962C8B-B14F-4D97-AF65-F5344CB8AC3E}">
        <p14:creationId xmlns:p14="http://schemas.microsoft.com/office/powerpoint/2010/main" val="42117748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EC870D24-BEF6-4752-AFD1-567F9C7F541C}" type="slidenum">
              <a:rPr lang="en-US" altLang="ru-RU"/>
              <a:pPr/>
              <a:t>‹#›</a:t>
            </a:fld>
            <a:endParaRPr lang="en-US" altLang="ru-RU"/>
          </a:p>
        </p:txBody>
      </p:sp>
    </p:spTree>
    <p:extLst>
      <p:ext uri="{BB962C8B-B14F-4D97-AF65-F5344CB8AC3E}">
        <p14:creationId xmlns:p14="http://schemas.microsoft.com/office/powerpoint/2010/main" val="248757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BD2E07C2-4D3B-44BE-ABC3-6BF01830EAB0}" type="slidenum">
              <a:rPr lang="en-US" altLang="ru-RU"/>
              <a:pPr/>
              <a:t>‹#›</a:t>
            </a:fld>
            <a:endParaRPr lang="en-US" altLang="ru-RU"/>
          </a:p>
        </p:txBody>
      </p:sp>
    </p:spTree>
    <p:extLst>
      <p:ext uri="{BB962C8B-B14F-4D97-AF65-F5344CB8AC3E}">
        <p14:creationId xmlns:p14="http://schemas.microsoft.com/office/powerpoint/2010/main" val="10662221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3BA28892-698D-4D59-BCA2-913FACA9B70E}" type="slidenum">
              <a:rPr lang="en-US" altLang="ru-RU"/>
              <a:pPr/>
              <a:t>‹#›</a:t>
            </a:fld>
            <a:endParaRPr lang="en-US" altLang="ru-RU"/>
          </a:p>
        </p:txBody>
      </p:sp>
    </p:spTree>
    <p:extLst>
      <p:ext uri="{BB962C8B-B14F-4D97-AF65-F5344CB8AC3E}">
        <p14:creationId xmlns:p14="http://schemas.microsoft.com/office/powerpoint/2010/main" val="3799661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3276600"/>
            <a:ext cx="4038600" cy="284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3276600"/>
            <a:ext cx="4038600" cy="284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519BC367-0EC3-44FF-93F6-E9469A2374EB}" type="slidenum">
              <a:rPr lang="en-US" altLang="ru-RU"/>
              <a:pPr/>
              <a:t>‹#›</a:t>
            </a:fld>
            <a:endParaRPr lang="en-US" altLang="ru-RU"/>
          </a:p>
        </p:txBody>
      </p:sp>
    </p:spTree>
    <p:extLst>
      <p:ext uri="{BB962C8B-B14F-4D97-AF65-F5344CB8AC3E}">
        <p14:creationId xmlns:p14="http://schemas.microsoft.com/office/powerpoint/2010/main" val="25762857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ltLang="ru-RU"/>
          </a:p>
        </p:txBody>
      </p:sp>
      <p:sp>
        <p:nvSpPr>
          <p:cNvPr id="8" name="Нижний колонтитул 7"/>
          <p:cNvSpPr>
            <a:spLocks noGrp="1"/>
          </p:cNvSpPr>
          <p:nvPr>
            <p:ph type="ftr" sz="quarter" idx="11"/>
          </p:nvPr>
        </p:nvSpPr>
        <p:spPr/>
        <p:txBody>
          <a:bodyPr/>
          <a:lstStyle>
            <a:lvl1pPr>
              <a:defRPr/>
            </a:lvl1pPr>
          </a:lstStyle>
          <a:p>
            <a:endParaRPr lang="en-US" altLang="ru-RU"/>
          </a:p>
        </p:txBody>
      </p:sp>
      <p:sp>
        <p:nvSpPr>
          <p:cNvPr id="9" name="Номер слайда 8"/>
          <p:cNvSpPr>
            <a:spLocks noGrp="1"/>
          </p:cNvSpPr>
          <p:nvPr>
            <p:ph type="sldNum" sz="quarter" idx="12"/>
          </p:nvPr>
        </p:nvSpPr>
        <p:spPr/>
        <p:txBody>
          <a:bodyPr/>
          <a:lstStyle>
            <a:lvl1pPr>
              <a:defRPr/>
            </a:lvl1pPr>
          </a:lstStyle>
          <a:p>
            <a:fld id="{82ED6734-0221-4AE6-BDDB-62105BCD230A}" type="slidenum">
              <a:rPr lang="en-US" altLang="ru-RU"/>
              <a:pPr/>
              <a:t>‹#›</a:t>
            </a:fld>
            <a:endParaRPr lang="en-US" altLang="ru-RU"/>
          </a:p>
        </p:txBody>
      </p:sp>
    </p:spTree>
    <p:extLst>
      <p:ext uri="{BB962C8B-B14F-4D97-AF65-F5344CB8AC3E}">
        <p14:creationId xmlns:p14="http://schemas.microsoft.com/office/powerpoint/2010/main" val="21404939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ltLang="ru-RU"/>
          </a:p>
        </p:txBody>
      </p:sp>
      <p:sp>
        <p:nvSpPr>
          <p:cNvPr id="4" name="Нижний колонтитул 3"/>
          <p:cNvSpPr>
            <a:spLocks noGrp="1"/>
          </p:cNvSpPr>
          <p:nvPr>
            <p:ph type="ftr" sz="quarter" idx="11"/>
          </p:nvPr>
        </p:nvSpPr>
        <p:spPr/>
        <p:txBody>
          <a:bodyPr/>
          <a:lstStyle>
            <a:lvl1pPr>
              <a:defRPr/>
            </a:lvl1pPr>
          </a:lstStyle>
          <a:p>
            <a:endParaRPr lang="en-US" altLang="ru-RU"/>
          </a:p>
        </p:txBody>
      </p:sp>
      <p:sp>
        <p:nvSpPr>
          <p:cNvPr id="5" name="Номер слайда 4"/>
          <p:cNvSpPr>
            <a:spLocks noGrp="1"/>
          </p:cNvSpPr>
          <p:nvPr>
            <p:ph type="sldNum" sz="quarter" idx="12"/>
          </p:nvPr>
        </p:nvSpPr>
        <p:spPr/>
        <p:txBody>
          <a:bodyPr/>
          <a:lstStyle>
            <a:lvl1pPr>
              <a:defRPr/>
            </a:lvl1pPr>
          </a:lstStyle>
          <a:p>
            <a:fld id="{665C330D-C533-41B7-A4DA-F6F0B26FBC70}" type="slidenum">
              <a:rPr lang="en-US" altLang="ru-RU"/>
              <a:pPr/>
              <a:t>‹#›</a:t>
            </a:fld>
            <a:endParaRPr lang="en-US" altLang="ru-RU"/>
          </a:p>
        </p:txBody>
      </p:sp>
    </p:spTree>
    <p:extLst>
      <p:ext uri="{BB962C8B-B14F-4D97-AF65-F5344CB8AC3E}">
        <p14:creationId xmlns:p14="http://schemas.microsoft.com/office/powerpoint/2010/main" val="17471287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ltLang="ru-RU"/>
          </a:p>
        </p:txBody>
      </p:sp>
      <p:sp>
        <p:nvSpPr>
          <p:cNvPr id="3" name="Нижний колонтитул 2"/>
          <p:cNvSpPr>
            <a:spLocks noGrp="1"/>
          </p:cNvSpPr>
          <p:nvPr>
            <p:ph type="ftr" sz="quarter" idx="11"/>
          </p:nvPr>
        </p:nvSpPr>
        <p:spPr/>
        <p:txBody>
          <a:bodyPr/>
          <a:lstStyle>
            <a:lvl1pPr>
              <a:defRPr/>
            </a:lvl1pPr>
          </a:lstStyle>
          <a:p>
            <a:endParaRPr lang="en-US" altLang="ru-RU"/>
          </a:p>
        </p:txBody>
      </p:sp>
      <p:sp>
        <p:nvSpPr>
          <p:cNvPr id="4" name="Номер слайда 3"/>
          <p:cNvSpPr>
            <a:spLocks noGrp="1"/>
          </p:cNvSpPr>
          <p:nvPr>
            <p:ph type="sldNum" sz="quarter" idx="12"/>
          </p:nvPr>
        </p:nvSpPr>
        <p:spPr/>
        <p:txBody>
          <a:bodyPr/>
          <a:lstStyle>
            <a:lvl1pPr>
              <a:defRPr/>
            </a:lvl1pPr>
          </a:lstStyle>
          <a:p>
            <a:fld id="{942BEC28-0BC4-46C3-97BC-BD586615970E}" type="slidenum">
              <a:rPr lang="en-US" altLang="ru-RU"/>
              <a:pPr/>
              <a:t>‹#›</a:t>
            </a:fld>
            <a:endParaRPr lang="en-US" altLang="ru-RU"/>
          </a:p>
        </p:txBody>
      </p:sp>
    </p:spTree>
    <p:extLst>
      <p:ext uri="{BB962C8B-B14F-4D97-AF65-F5344CB8AC3E}">
        <p14:creationId xmlns:p14="http://schemas.microsoft.com/office/powerpoint/2010/main" val="22510666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16FF1D06-29BD-4D77-810C-063E6702A22F}" type="slidenum">
              <a:rPr lang="en-US" altLang="ru-RU"/>
              <a:pPr/>
              <a:t>‹#›</a:t>
            </a:fld>
            <a:endParaRPr lang="en-US" altLang="ru-RU"/>
          </a:p>
        </p:txBody>
      </p:sp>
    </p:spTree>
    <p:extLst>
      <p:ext uri="{BB962C8B-B14F-4D97-AF65-F5344CB8AC3E}">
        <p14:creationId xmlns:p14="http://schemas.microsoft.com/office/powerpoint/2010/main" val="24293629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73604117-9D67-4888-9D00-744900C4B651}" type="slidenum">
              <a:rPr lang="en-US" altLang="ru-RU"/>
              <a:pPr/>
              <a:t>‹#›</a:t>
            </a:fld>
            <a:endParaRPr lang="en-US" altLang="ru-RU"/>
          </a:p>
        </p:txBody>
      </p:sp>
    </p:spTree>
    <p:extLst>
      <p:ext uri="{BB962C8B-B14F-4D97-AF65-F5344CB8AC3E}">
        <p14:creationId xmlns:p14="http://schemas.microsoft.com/office/powerpoint/2010/main" val="16915331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DA5E0159-A6A0-4E54-98EB-02D5407BEA94}" type="slidenum">
              <a:rPr lang="en-US" altLang="ru-RU"/>
              <a:pPr/>
              <a:t>‹#›</a:t>
            </a:fld>
            <a:endParaRPr lang="en-US" altLang="ru-RU"/>
          </a:p>
        </p:txBody>
      </p:sp>
    </p:spTree>
    <p:extLst>
      <p:ext uri="{BB962C8B-B14F-4D97-AF65-F5344CB8AC3E}">
        <p14:creationId xmlns:p14="http://schemas.microsoft.com/office/powerpoint/2010/main" val="42074365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09800"/>
            <a:ext cx="2057400" cy="39163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09800"/>
            <a:ext cx="6019800" cy="39163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E2AC20E7-6544-42C6-B82D-C12CAB42212A}" type="slidenum">
              <a:rPr lang="en-US" altLang="ru-RU"/>
              <a:pPr/>
              <a:t>‹#›</a:t>
            </a:fld>
            <a:endParaRPr lang="en-US" altLang="ru-RU"/>
          </a:p>
        </p:txBody>
      </p:sp>
    </p:spTree>
    <p:extLst>
      <p:ext uri="{BB962C8B-B14F-4D97-AF65-F5344CB8AC3E}">
        <p14:creationId xmlns:p14="http://schemas.microsoft.com/office/powerpoint/2010/main" val="4748764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lvl1pPr>
              <a:defRPr/>
            </a:lvl1pPr>
          </a:lstStyle>
          <a:p>
            <a:endParaRPr lang="en-US" altLang="ru-RU"/>
          </a:p>
        </p:txBody>
      </p:sp>
      <p:sp>
        <p:nvSpPr>
          <p:cNvPr id="5" name="Footer Placeholder 4"/>
          <p:cNvSpPr>
            <a:spLocks noGrp="1"/>
          </p:cNvSpPr>
          <p:nvPr>
            <p:ph type="ftr" sz="quarter" idx="11"/>
          </p:nvPr>
        </p:nvSpPr>
        <p:spPr/>
        <p:txBody>
          <a:bodyPr/>
          <a:lstStyle>
            <a:lvl1pPr>
              <a:defRPr/>
            </a:lvl1pPr>
          </a:lstStyle>
          <a:p>
            <a:endParaRPr lang="en-US" altLang="ru-RU"/>
          </a:p>
        </p:txBody>
      </p:sp>
      <p:sp>
        <p:nvSpPr>
          <p:cNvPr id="6" name="Slide Number Placeholder 5"/>
          <p:cNvSpPr>
            <a:spLocks noGrp="1"/>
          </p:cNvSpPr>
          <p:nvPr>
            <p:ph type="sldNum" sz="quarter" idx="12"/>
          </p:nvPr>
        </p:nvSpPr>
        <p:spPr/>
        <p:txBody>
          <a:bodyPr/>
          <a:lstStyle>
            <a:lvl1pPr>
              <a:defRPr/>
            </a:lvl1pPr>
          </a:lstStyle>
          <a:p>
            <a:fld id="{AC5A4810-2F37-44A8-83D4-7F7475E85918}" type="slidenum">
              <a:rPr lang="en-US" altLang="ru-RU" smtClean="0"/>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3FBDD72A-8C43-4151-A3A4-514266C2157A}" type="slidenum">
              <a:rPr lang="en-US" altLang="ru-RU"/>
              <a:pPr/>
              <a:t>‹#›</a:t>
            </a:fld>
            <a:endParaRPr lang="en-US" altLang="ru-RU"/>
          </a:p>
        </p:txBody>
      </p:sp>
    </p:spTree>
    <p:extLst>
      <p:ext uri="{BB962C8B-B14F-4D97-AF65-F5344CB8AC3E}">
        <p14:creationId xmlns:p14="http://schemas.microsoft.com/office/powerpoint/2010/main" val="977011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en-US" altLang="ru-RU"/>
          </a:p>
        </p:txBody>
      </p:sp>
      <p:sp>
        <p:nvSpPr>
          <p:cNvPr id="5" name="Footer Placeholder 4"/>
          <p:cNvSpPr>
            <a:spLocks noGrp="1"/>
          </p:cNvSpPr>
          <p:nvPr>
            <p:ph type="ftr" sz="quarter" idx="11"/>
          </p:nvPr>
        </p:nvSpPr>
        <p:spPr/>
        <p:txBody>
          <a:bodyPr/>
          <a:lstStyle>
            <a:lvl1pPr>
              <a:defRPr/>
            </a:lvl1pPr>
          </a:lstStyle>
          <a:p>
            <a:endParaRPr lang="en-US" altLang="ru-RU"/>
          </a:p>
        </p:txBody>
      </p:sp>
      <p:sp>
        <p:nvSpPr>
          <p:cNvPr id="6" name="Slide Number Placeholder 5"/>
          <p:cNvSpPr>
            <a:spLocks noGrp="1"/>
          </p:cNvSpPr>
          <p:nvPr>
            <p:ph type="sldNum" sz="quarter" idx="12"/>
          </p:nvPr>
        </p:nvSpPr>
        <p:spPr/>
        <p:txBody>
          <a:bodyPr/>
          <a:lstStyle>
            <a:lvl1pPr>
              <a:defRPr/>
            </a:lvl1pPr>
          </a:lstStyle>
          <a:p>
            <a:fld id="{D78F0193-64D0-4856-ABD4-28B837263579}" type="slidenum">
              <a:rPr lang="en-US" altLang="ru-RU" smtClean="0"/>
              <a:pPr/>
              <a:t>‹#›</a:t>
            </a:fld>
            <a:endParaRPr lang="en-US" alt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endParaRPr lang="en-US" altLang="ru-RU"/>
          </a:p>
        </p:txBody>
      </p:sp>
      <p:sp>
        <p:nvSpPr>
          <p:cNvPr id="5" name="Footer Placeholder 4"/>
          <p:cNvSpPr>
            <a:spLocks noGrp="1"/>
          </p:cNvSpPr>
          <p:nvPr>
            <p:ph type="ftr" sz="quarter" idx="11"/>
          </p:nvPr>
        </p:nvSpPr>
        <p:spPr/>
        <p:txBody>
          <a:bodyPr/>
          <a:lstStyle>
            <a:lvl1pPr>
              <a:defRPr/>
            </a:lvl1pPr>
          </a:lstStyle>
          <a:p>
            <a:endParaRPr lang="en-US" altLang="ru-RU"/>
          </a:p>
        </p:txBody>
      </p:sp>
      <p:sp>
        <p:nvSpPr>
          <p:cNvPr id="6" name="Slide Number Placeholder 5"/>
          <p:cNvSpPr>
            <a:spLocks noGrp="1"/>
          </p:cNvSpPr>
          <p:nvPr>
            <p:ph type="sldNum" sz="quarter" idx="12"/>
          </p:nvPr>
        </p:nvSpPr>
        <p:spPr/>
        <p:txBody>
          <a:bodyPr/>
          <a:lstStyle>
            <a:lvl1pPr>
              <a:defRPr/>
            </a:lvl1pPr>
          </a:lstStyle>
          <a:p>
            <a:fld id="{FF0DF2C7-B4ED-4C23-8F71-D77DBE6EFA91}" type="slidenum">
              <a:rPr lang="en-US" altLang="ru-RU" smtClean="0"/>
              <a:pPr/>
              <a:t>‹#›</a:t>
            </a:fld>
            <a:endParaRPr lang="en-US" alt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endParaRPr lang="en-US" altLang="ru-RU"/>
          </a:p>
        </p:txBody>
      </p:sp>
      <p:sp>
        <p:nvSpPr>
          <p:cNvPr id="6" name="Footer Placeholder 4"/>
          <p:cNvSpPr>
            <a:spLocks noGrp="1"/>
          </p:cNvSpPr>
          <p:nvPr>
            <p:ph type="ftr" sz="quarter" idx="11"/>
          </p:nvPr>
        </p:nvSpPr>
        <p:spPr/>
        <p:txBody>
          <a:bodyPr/>
          <a:lstStyle>
            <a:lvl1pPr>
              <a:defRPr/>
            </a:lvl1pPr>
          </a:lstStyle>
          <a:p>
            <a:endParaRPr lang="en-US" altLang="ru-RU"/>
          </a:p>
        </p:txBody>
      </p:sp>
      <p:sp>
        <p:nvSpPr>
          <p:cNvPr id="7" name="Slide Number Placeholder 5"/>
          <p:cNvSpPr>
            <a:spLocks noGrp="1"/>
          </p:cNvSpPr>
          <p:nvPr>
            <p:ph type="sldNum" sz="quarter" idx="12"/>
          </p:nvPr>
        </p:nvSpPr>
        <p:spPr/>
        <p:txBody>
          <a:bodyPr/>
          <a:lstStyle>
            <a:lvl1pPr>
              <a:defRPr/>
            </a:lvl1pPr>
          </a:lstStyle>
          <a:p>
            <a:fld id="{4431C75F-E0D4-48FE-9516-2EBADFD1BA5F}" type="slidenum">
              <a:rPr lang="en-US" altLang="ru-RU" smtClean="0"/>
              <a:pPr/>
              <a:t>‹#›</a:t>
            </a:fld>
            <a:endParaRPr lang="en-US" alt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0"/>
          </p:nvPr>
        </p:nvSpPr>
        <p:spPr/>
        <p:txBody>
          <a:bodyPr/>
          <a:lstStyle>
            <a:lvl1pPr>
              <a:defRPr/>
            </a:lvl1pPr>
          </a:lstStyle>
          <a:p>
            <a:endParaRPr lang="en-US" altLang="ru-RU"/>
          </a:p>
        </p:txBody>
      </p:sp>
      <p:sp>
        <p:nvSpPr>
          <p:cNvPr id="8" name="Footer Placeholder 4"/>
          <p:cNvSpPr>
            <a:spLocks noGrp="1"/>
          </p:cNvSpPr>
          <p:nvPr>
            <p:ph type="ftr" sz="quarter" idx="11"/>
          </p:nvPr>
        </p:nvSpPr>
        <p:spPr/>
        <p:txBody>
          <a:bodyPr/>
          <a:lstStyle>
            <a:lvl1pPr>
              <a:defRPr/>
            </a:lvl1pPr>
          </a:lstStyle>
          <a:p>
            <a:endParaRPr lang="en-US" altLang="ru-RU"/>
          </a:p>
        </p:txBody>
      </p:sp>
      <p:sp>
        <p:nvSpPr>
          <p:cNvPr id="9" name="Slide Number Placeholder 5"/>
          <p:cNvSpPr>
            <a:spLocks noGrp="1"/>
          </p:cNvSpPr>
          <p:nvPr>
            <p:ph type="sldNum" sz="quarter" idx="12"/>
          </p:nvPr>
        </p:nvSpPr>
        <p:spPr/>
        <p:txBody>
          <a:bodyPr/>
          <a:lstStyle>
            <a:lvl1pPr>
              <a:defRPr/>
            </a:lvl1pPr>
          </a:lstStyle>
          <a:p>
            <a:fld id="{7DC1F1AB-664B-465F-BE4C-F1CE5C5C5581}" type="slidenum">
              <a:rPr lang="en-US" altLang="ru-RU" smtClean="0"/>
              <a:pPr/>
              <a:t>‹#›</a:t>
            </a:fld>
            <a:endParaRPr lang="en-US" alt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endParaRPr lang="en-US" altLang="ru-RU"/>
          </a:p>
        </p:txBody>
      </p:sp>
      <p:sp>
        <p:nvSpPr>
          <p:cNvPr id="4" name="Footer Placeholder 4"/>
          <p:cNvSpPr>
            <a:spLocks noGrp="1"/>
          </p:cNvSpPr>
          <p:nvPr>
            <p:ph type="ftr" sz="quarter" idx="11"/>
          </p:nvPr>
        </p:nvSpPr>
        <p:spPr/>
        <p:txBody>
          <a:bodyPr/>
          <a:lstStyle>
            <a:lvl1pPr>
              <a:defRPr/>
            </a:lvl1pPr>
          </a:lstStyle>
          <a:p>
            <a:endParaRPr lang="en-US" altLang="ru-RU"/>
          </a:p>
        </p:txBody>
      </p:sp>
      <p:sp>
        <p:nvSpPr>
          <p:cNvPr id="5" name="Slide Number Placeholder 5"/>
          <p:cNvSpPr>
            <a:spLocks noGrp="1"/>
          </p:cNvSpPr>
          <p:nvPr>
            <p:ph type="sldNum" sz="quarter" idx="12"/>
          </p:nvPr>
        </p:nvSpPr>
        <p:spPr/>
        <p:txBody>
          <a:bodyPr/>
          <a:lstStyle>
            <a:lvl1pPr>
              <a:defRPr/>
            </a:lvl1pPr>
          </a:lstStyle>
          <a:p>
            <a:fld id="{22CFEC6C-4E13-474C-8F6A-BC6588F6B9D2}" type="slidenum">
              <a:rPr lang="en-US" altLang="ru-RU" smtClean="0"/>
              <a:pPr/>
              <a:t>‹#›</a:t>
            </a:fld>
            <a:endParaRPr lang="en-US" alt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ru-RU"/>
          </a:p>
        </p:txBody>
      </p:sp>
      <p:sp>
        <p:nvSpPr>
          <p:cNvPr id="3" name="Footer Placeholder 4"/>
          <p:cNvSpPr>
            <a:spLocks noGrp="1"/>
          </p:cNvSpPr>
          <p:nvPr>
            <p:ph type="ftr" sz="quarter" idx="11"/>
          </p:nvPr>
        </p:nvSpPr>
        <p:spPr/>
        <p:txBody>
          <a:bodyPr/>
          <a:lstStyle>
            <a:lvl1pPr>
              <a:defRPr/>
            </a:lvl1pPr>
          </a:lstStyle>
          <a:p>
            <a:endParaRPr lang="en-US" altLang="ru-RU"/>
          </a:p>
        </p:txBody>
      </p:sp>
      <p:sp>
        <p:nvSpPr>
          <p:cNvPr id="4" name="Slide Number Placeholder 5"/>
          <p:cNvSpPr>
            <a:spLocks noGrp="1"/>
          </p:cNvSpPr>
          <p:nvPr>
            <p:ph type="sldNum" sz="quarter" idx="12"/>
          </p:nvPr>
        </p:nvSpPr>
        <p:spPr/>
        <p:txBody>
          <a:bodyPr/>
          <a:lstStyle>
            <a:lvl1pPr>
              <a:defRPr/>
            </a:lvl1pPr>
          </a:lstStyle>
          <a:p>
            <a:fld id="{093BF73A-6C49-48F4-B1C0-09538BFCE6E0}" type="slidenum">
              <a:rPr lang="en-US" altLang="ru-RU" smtClean="0"/>
              <a:pPr/>
              <a:t>‹#›</a:t>
            </a:fld>
            <a:endParaRPr lang="en-US" alt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endParaRPr lang="en-US" altLang="ru-RU"/>
          </a:p>
        </p:txBody>
      </p:sp>
      <p:sp>
        <p:nvSpPr>
          <p:cNvPr id="6" name="Footer Placeholder 4"/>
          <p:cNvSpPr>
            <a:spLocks noGrp="1"/>
          </p:cNvSpPr>
          <p:nvPr>
            <p:ph type="ftr" sz="quarter" idx="11"/>
          </p:nvPr>
        </p:nvSpPr>
        <p:spPr/>
        <p:txBody>
          <a:bodyPr/>
          <a:lstStyle>
            <a:lvl1pPr>
              <a:defRPr/>
            </a:lvl1pPr>
          </a:lstStyle>
          <a:p>
            <a:endParaRPr lang="en-US" altLang="ru-RU"/>
          </a:p>
        </p:txBody>
      </p:sp>
      <p:sp>
        <p:nvSpPr>
          <p:cNvPr id="7" name="Slide Number Placeholder 5"/>
          <p:cNvSpPr>
            <a:spLocks noGrp="1"/>
          </p:cNvSpPr>
          <p:nvPr>
            <p:ph type="sldNum" sz="quarter" idx="12"/>
          </p:nvPr>
        </p:nvSpPr>
        <p:spPr/>
        <p:txBody>
          <a:bodyPr/>
          <a:lstStyle>
            <a:lvl1pPr>
              <a:defRPr/>
            </a:lvl1pPr>
          </a:lstStyle>
          <a:p>
            <a:fld id="{8FACB673-581E-4FC0-A1B8-8C02EE2CD222}" type="slidenum">
              <a:rPr lang="en-US" altLang="ru-RU" smtClean="0"/>
              <a:pPr/>
              <a:t>‹#›</a:t>
            </a:fld>
            <a:endParaRPr lang="en-US" alt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endParaRPr lang="en-US" altLang="ru-RU"/>
          </a:p>
        </p:txBody>
      </p:sp>
      <p:sp>
        <p:nvSpPr>
          <p:cNvPr id="6" name="Footer Placeholder 4"/>
          <p:cNvSpPr>
            <a:spLocks noGrp="1"/>
          </p:cNvSpPr>
          <p:nvPr>
            <p:ph type="ftr" sz="quarter" idx="11"/>
          </p:nvPr>
        </p:nvSpPr>
        <p:spPr/>
        <p:txBody>
          <a:bodyPr/>
          <a:lstStyle>
            <a:lvl1pPr>
              <a:defRPr/>
            </a:lvl1pPr>
          </a:lstStyle>
          <a:p>
            <a:endParaRPr lang="en-US" altLang="ru-RU"/>
          </a:p>
        </p:txBody>
      </p:sp>
      <p:sp>
        <p:nvSpPr>
          <p:cNvPr id="7" name="Slide Number Placeholder 5"/>
          <p:cNvSpPr>
            <a:spLocks noGrp="1"/>
          </p:cNvSpPr>
          <p:nvPr>
            <p:ph type="sldNum" sz="quarter" idx="12"/>
          </p:nvPr>
        </p:nvSpPr>
        <p:spPr/>
        <p:txBody>
          <a:bodyPr/>
          <a:lstStyle>
            <a:lvl1pPr>
              <a:defRPr/>
            </a:lvl1pPr>
          </a:lstStyle>
          <a:p>
            <a:fld id="{4AA8C91B-6A41-4754-A0B3-034B82898127}" type="slidenum">
              <a:rPr lang="en-US" altLang="ru-RU" smtClean="0"/>
              <a:pPr/>
              <a:t>‹#›</a:t>
            </a:fld>
            <a:endParaRPr lang="en-US" alt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en-US" altLang="ru-RU"/>
          </a:p>
        </p:txBody>
      </p:sp>
      <p:sp>
        <p:nvSpPr>
          <p:cNvPr id="5" name="Footer Placeholder 4"/>
          <p:cNvSpPr>
            <a:spLocks noGrp="1"/>
          </p:cNvSpPr>
          <p:nvPr>
            <p:ph type="ftr" sz="quarter" idx="11"/>
          </p:nvPr>
        </p:nvSpPr>
        <p:spPr/>
        <p:txBody>
          <a:bodyPr/>
          <a:lstStyle>
            <a:lvl1pPr>
              <a:defRPr/>
            </a:lvl1pPr>
          </a:lstStyle>
          <a:p>
            <a:endParaRPr lang="en-US" altLang="ru-RU"/>
          </a:p>
        </p:txBody>
      </p:sp>
      <p:sp>
        <p:nvSpPr>
          <p:cNvPr id="6" name="Slide Number Placeholder 5"/>
          <p:cNvSpPr>
            <a:spLocks noGrp="1"/>
          </p:cNvSpPr>
          <p:nvPr>
            <p:ph type="sldNum" sz="quarter" idx="12"/>
          </p:nvPr>
        </p:nvSpPr>
        <p:spPr/>
        <p:txBody>
          <a:bodyPr/>
          <a:lstStyle>
            <a:lvl1pPr>
              <a:defRPr/>
            </a:lvl1pPr>
          </a:lstStyle>
          <a:p>
            <a:fld id="{17271474-E8D8-4362-B5E1-BDE5419C6428}" type="slidenum">
              <a:rPr lang="en-US" altLang="ru-RU" smtClean="0"/>
              <a:pPr/>
              <a:t>‹#›</a:t>
            </a:fld>
            <a:endParaRPr lang="en-US" alt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en-US" altLang="ru-RU"/>
          </a:p>
        </p:txBody>
      </p:sp>
      <p:sp>
        <p:nvSpPr>
          <p:cNvPr id="5" name="Footer Placeholder 4"/>
          <p:cNvSpPr>
            <a:spLocks noGrp="1"/>
          </p:cNvSpPr>
          <p:nvPr>
            <p:ph type="ftr" sz="quarter" idx="11"/>
          </p:nvPr>
        </p:nvSpPr>
        <p:spPr/>
        <p:txBody>
          <a:bodyPr/>
          <a:lstStyle>
            <a:lvl1pPr>
              <a:defRPr/>
            </a:lvl1pPr>
          </a:lstStyle>
          <a:p>
            <a:endParaRPr lang="en-US" altLang="ru-RU"/>
          </a:p>
        </p:txBody>
      </p:sp>
      <p:sp>
        <p:nvSpPr>
          <p:cNvPr id="6" name="Slide Number Placeholder 5"/>
          <p:cNvSpPr>
            <a:spLocks noGrp="1"/>
          </p:cNvSpPr>
          <p:nvPr>
            <p:ph type="sldNum" sz="quarter" idx="12"/>
          </p:nvPr>
        </p:nvSpPr>
        <p:spPr/>
        <p:txBody>
          <a:bodyPr/>
          <a:lstStyle>
            <a:lvl1pPr>
              <a:defRPr/>
            </a:lvl1pPr>
          </a:lstStyle>
          <a:p>
            <a:fld id="{027A6EDB-85C6-4CFB-A184-89414296432F}" type="slidenum">
              <a:rPr lang="en-US" altLang="ru-RU" smtClean="0"/>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8195" name="Rectangle 3"/>
          <p:cNvSpPr>
            <a:spLocks noGrp="1" noChangeArrowheads="1"/>
          </p:cNvSpPr>
          <p:nvPr>
            <p:ph type="body" idx="1"/>
          </p:nvPr>
        </p:nvSpPr>
        <p:spPr bwMode="auto">
          <a:xfrm>
            <a:off x="457200" y="2133600"/>
            <a:ext cx="82296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ru-RU"/>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ru-RU"/>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45A8133-9223-46B6-A9B3-E287BA5B0A5B}" type="slidenum">
              <a:rPr lang="en-US" altLang="ru-RU"/>
              <a:pPr/>
              <a:t>‹#›</a:t>
            </a:fld>
            <a:endParaRPr lang="en-US" altLang="ru-RU"/>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209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9219" name="Rectangle 3"/>
          <p:cNvSpPr>
            <a:spLocks noGrp="1" noChangeArrowheads="1"/>
          </p:cNvSpPr>
          <p:nvPr>
            <p:ph type="body" idx="1"/>
          </p:nvPr>
        </p:nvSpPr>
        <p:spPr bwMode="auto">
          <a:xfrm>
            <a:off x="457200" y="3276600"/>
            <a:ext cx="8229600"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ru-RU"/>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ru-RU"/>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DB9604D-A870-4166-AE11-D26A49E322E3}" type="slidenum">
              <a:rPr lang="en-US" altLang="ru-RU"/>
              <a:pPr/>
              <a:t>‹#›</a:t>
            </a:fld>
            <a:endParaRPr lang="en-US" altLang="ru-RU"/>
          </a:p>
        </p:txBody>
      </p:sp>
    </p:spTree>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ru-RU"/>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ru-RU"/>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0779BF3-A68A-46AA-A5F3-B6C462EBEEF2}" type="slidenum">
              <a:rPr lang="en-US" altLang="ru-RU"/>
              <a:pPr/>
              <a:t>‹#›</a:t>
            </a:fld>
            <a:endParaRPr lang="en-US" altLang="ru-RU"/>
          </a:p>
        </p:txBody>
      </p:sp>
    </p:spTree>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1267" name="Rectangle 3"/>
          <p:cNvSpPr>
            <a:spLocks noGrp="1" noChangeArrowheads="1"/>
          </p:cNvSpPr>
          <p:nvPr>
            <p:ph type="body" idx="1"/>
          </p:nvPr>
        </p:nvSpPr>
        <p:spPr bwMode="auto">
          <a:xfrm>
            <a:off x="457200" y="2133600"/>
            <a:ext cx="82296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ru-RU"/>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ru-RU"/>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0BB48B1-1DC2-4D7E-AF1D-6344DF6930C7}"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209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2291" name="Rectangle 3"/>
          <p:cNvSpPr>
            <a:spLocks noGrp="1" noChangeArrowheads="1"/>
          </p:cNvSpPr>
          <p:nvPr>
            <p:ph type="body" idx="1"/>
          </p:nvPr>
        </p:nvSpPr>
        <p:spPr bwMode="auto">
          <a:xfrm>
            <a:off x="457200" y="3276600"/>
            <a:ext cx="8229600"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ru-RU"/>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ru-RU"/>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5810B93-C681-4062-A9EF-1DE0676CA20D}"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ru-RU"/>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ru-RU"/>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5C66DE6-6BEE-4217-B9BE-1E80FD08839B}" type="slidenum">
              <a:rPr lang="en-US" altLang="ru-RU"/>
              <a:pPr/>
              <a:t>‹#›</a:t>
            </a:fld>
            <a:endParaRPr lang="en-US" altLang="ru-RU"/>
          </a:p>
        </p:txBody>
      </p:sp>
    </p:spTree>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4339" name="Rectangle 3"/>
          <p:cNvSpPr>
            <a:spLocks noGrp="1" noChangeArrowheads="1"/>
          </p:cNvSpPr>
          <p:nvPr>
            <p:ph type="body" idx="1"/>
          </p:nvPr>
        </p:nvSpPr>
        <p:spPr bwMode="auto">
          <a:xfrm>
            <a:off x="457200" y="2133600"/>
            <a:ext cx="822960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ru-RU"/>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ru-RU"/>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C875803-E9CD-487D-9AE5-253B67901359}"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209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5363" name="Rectangle 3"/>
          <p:cNvSpPr>
            <a:spLocks noGrp="1" noChangeArrowheads="1"/>
          </p:cNvSpPr>
          <p:nvPr>
            <p:ph type="body" idx="1"/>
          </p:nvPr>
        </p:nvSpPr>
        <p:spPr bwMode="auto">
          <a:xfrm>
            <a:off x="457200" y="3276600"/>
            <a:ext cx="8229600"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ru-RU"/>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ru-RU"/>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FEB2AF7-A025-4442-9D26-AFB37F671AA9}"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endParaRPr lang="en-US" alt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lt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fld id="{4811B787-1722-4AB0-97CF-CBA487FEAD64}" type="slidenum">
              <a:rPr lang="en-US" altLang="ru-RU" smtClean="0"/>
              <a:pPr/>
              <a:t>‹#›</a:t>
            </a:fld>
            <a:endParaRPr lang="en-US" altLang="ru-RU"/>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0.xml"/></Relationships>
</file>

<file path=ppt/slides/_rels/slide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3" Type="http://schemas.openxmlformats.org/officeDocument/2006/relationships/hyperlink" Target="consultantplus://offline/ref=7D9C55DD45242DC329D531C23B25296CB7B262BE9BEEB6263D6E85DA29580615F37F07E2665EDAN5n1P" TargetMode="External"/><Relationship Id="rId2" Type="http://schemas.openxmlformats.org/officeDocument/2006/relationships/hyperlink" Target="consultantplus://offline/ref=7D9C55DD45242DC329D531C23B25296CB2BC61B294B3BC2E646287DD26071112BA7306E26355NDn9P" TargetMode="External"/><Relationship Id="rId1" Type="http://schemas.openxmlformats.org/officeDocument/2006/relationships/slideLayout" Target="../slideLayouts/slideLayout90.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3.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3.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90.xml"/></Relationships>
</file>

<file path=ppt/slides/_rels/slide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0.xml"/></Relationships>
</file>

<file path=ppt/slides/_rels/slide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0.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0.xml"/></Relationships>
</file>

<file path=ppt/slides/_rels/slide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0.xml"/></Relationships>
</file>

<file path=ppt/slides/_rels/slide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consultantplus://offline/ref=5D2F4FAD14D206909B89B2E235B44C6ED24D9AD5F3582D13C471E1FAC7224FFA9CAFE7D2EEC571900Bm2R" TargetMode="External"/><Relationship Id="rId1" Type="http://schemas.openxmlformats.org/officeDocument/2006/relationships/slideLayout" Target="../slideLayouts/slideLayout90.xml"/></Relationships>
</file>

<file path=ppt/slides/_rels/slide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0.xml"/></Relationships>
</file>

<file path=ppt/slides/_rels/slide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Цитата дня</a:t>
            </a:r>
          </a:p>
        </p:txBody>
      </p:sp>
      <p:sp>
        <p:nvSpPr>
          <p:cNvPr id="3" name="Объект 2"/>
          <p:cNvSpPr>
            <a:spLocks noGrp="1"/>
          </p:cNvSpPr>
          <p:nvPr>
            <p:ph idx="1"/>
          </p:nvPr>
        </p:nvSpPr>
        <p:spPr/>
        <p:txBody>
          <a:bodyPr/>
          <a:lstStyle/>
          <a:p>
            <a:pPr marL="0" lvl="0" indent="0">
              <a:buNone/>
            </a:pPr>
            <a:r>
              <a:rPr lang="ru-RU" dirty="0"/>
              <a:t>Свобода духа более всего и достойнее всего выражается в свободе слова. Поэтому свобода слова – вот неотъемлемое право человека. </a:t>
            </a:r>
            <a:endParaRPr lang="ru-RU" dirty="0" smtClean="0"/>
          </a:p>
          <a:p>
            <a:pPr marL="0" lvl="0" indent="0" algn="r">
              <a:buNone/>
            </a:pPr>
            <a:r>
              <a:rPr lang="ru-RU" sz="2400" b="1" i="1" dirty="0" smtClean="0"/>
              <a:t>Константин Аксаков </a:t>
            </a:r>
            <a:r>
              <a:rPr lang="ru-RU" sz="2000" b="1" i="1" dirty="0" smtClean="0"/>
              <a:t>– </a:t>
            </a:r>
            <a:r>
              <a:rPr lang="ru-RU" sz="2000" b="1" i="1" dirty="0"/>
              <a:t>русский публицист, поэт, литературный критик, историк и </a:t>
            </a:r>
            <a:r>
              <a:rPr lang="ru-RU" sz="2000" b="1" i="1" dirty="0" smtClean="0"/>
              <a:t>лингвист. Один из основоположников славянофильства (1817-1860)</a:t>
            </a:r>
            <a:endParaRPr lang="ru-RU" sz="2000" b="1" i="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3290" y="5476875"/>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0755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936104"/>
          </a:xfrm>
        </p:spPr>
        <p:txBody>
          <a:bodyPr/>
          <a:lstStyle/>
          <a:p>
            <a:r>
              <a:rPr lang="ru-RU" dirty="0" smtClean="0"/>
              <a:t>Минусы демократии</a:t>
            </a:r>
            <a:endParaRPr lang="ru-RU" dirty="0"/>
          </a:p>
        </p:txBody>
      </p:sp>
      <p:sp>
        <p:nvSpPr>
          <p:cNvPr id="3" name="Объект 2"/>
          <p:cNvSpPr>
            <a:spLocks noGrp="1"/>
          </p:cNvSpPr>
          <p:nvPr>
            <p:ph idx="1"/>
          </p:nvPr>
        </p:nvSpPr>
        <p:spPr>
          <a:xfrm>
            <a:off x="251520" y="1124744"/>
            <a:ext cx="8568952" cy="5544616"/>
          </a:xfrm>
        </p:spPr>
        <p:txBody>
          <a:bodyPr/>
          <a:lstStyle/>
          <a:p>
            <a:pPr marL="0" indent="0" algn="ctr">
              <a:buNone/>
            </a:pPr>
            <a:r>
              <a:rPr lang="ru-RU" altLang="ru-RU" u="sng" dirty="0" smtClean="0"/>
              <a:t>Появляются угрозы:</a:t>
            </a:r>
          </a:p>
          <a:p>
            <a:pPr>
              <a:buFont typeface="Wingdings" panose="05000000000000000000" pitchFamily="2" charset="2"/>
              <a:buChar char="ü"/>
            </a:pPr>
            <a:r>
              <a:rPr lang="ru-RU" altLang="ru-RU" dirty="0" smtClean="0"/>
              <a:t>охлократии;</a:t>
            </a:r>
            <a:endParaRPr lang="ru-RU" altLang="ru-RU" dirty="0"/>
          </a:p>
          <a:p>
            <a:pPr>
              <a:buFont typeface="Wingdings" panose="05000000000000000000" pitchFamily="2" charset="2"/>
              <a:buChar char="ü"/>
            </a:pPr>
            <a:r>
              <a:rPr lang="ru-RU" altLang="ru-RU" dirty="0"/>
              <a:t>размывания этического фундамента, на котором основаны государство и право;</a:t>
            </a:r>
          </a:p>
          <a:p>
            <a:pPr>
              <a:buFont typeface="Wingdings" panose="05000000000000000000" pitchFamily="2" charset="2"/>
              <a:buChar char="ü"/>
            </a:pPr>
            <a:r>
              <a:rPr lang="ru-RU" altLang="ru-RU" dirty="0" smtClean="0"/>
              <a:t>перерастания социальной государственности в социалистическую</a:t>
            </a:r>
          </a:p>
          <a:p>
            <a:pPr>
              <a:buFont typeface="Wingdings" panose="05000000000000000000" pitchFamily="2" charset="2"/>
              <a:buChar char="ü"/>
            </a:pPr>
            <a:r>
              <a:rPr lang="ru-RU" altLang="ru-RU" dirty="0"/>
              <a:t>тирании большинства (мажоритаризма).</a:t>
            </a:r>
          </a:p>
          <a:p>
            <a:pPr marL="0" indent="0" algn="ctr">
              <a:buNone/>
            </a:pPr>
            <a:r>
              <a:rPr lang="ru-RU" altLang="ru-RU" dirty="0" smtClean="0"/>
              <a:t>ДЕМОКРАТИЯ </a:t>
            </a:r>
            <a:r>
              <a:rPr lang="en-US" altLang="ru-RU" dirty="0" smtClean="0"/>
              <a:t>V</a:t>
            </a:r>
            <a:r>
              <a:rPr lang="ru-RU" altLang="ru-RU" dirty="0" smtClean="0"/>
              <a:t>. ПРАВО</a:t>
            </a:r>
            <a:endParaRPr lang="ru-RU" altLang="ru-RU" dirty="0"/>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7931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48072"/>
          </a:xfrm>
        </p:spPr>
        <p:txBody>
          <a:bodyPr/>
          <a:lstStyle/>
          <a:p>
            <a:r>
              <a:rPr lang="ru-RU" sz="2800" b="1" dirty="0" smtClean="0"/>
              <a:t>Постановление от 15 декабря 2004 г. №18-П</a:t>
            </a:r>
          </a:p>
        </p:txBody>
      </p:sp>
      <p:sp>
        <p:nvSpPr>
          <p:cNvPr id="3" name="Объект 2"/>
          <p:cNvSpPr>
            <a:spLocks noGrp="1"/>
          </p:cNvSpPr>
          <p:nvPr>
            <p:ph idx="1"/>
          </p:nvPr>
        </p:nvSpPr>
        <p:spPr>
          <a:xfrm>
            <a:off x="0" y="0"/>
            <a:ext cx="9144000" cy="5400600"/>
          </a:xfrm>
        </p:spPr>
        <p:txBody>
          <a:bodyPr/>
          <a:lstStyle/>
          <a:p>
            <a:pPr>
              <a:buNone/>
            </a:pPr>
            <a:endParaRPr lang="ru-RU" sz="2000" dirty="0" smtClean="0">
              <a:solidFill>
                <a:schemeClr val="tx1"/>
              </a:solidFill>
              <a:latin typeface="+mn-lt"/>
              <a:ea typeface="+mn-ea"/>
              <a:cs typeface="+mn-cs"/>
            </a:endParaRPr>
          </a:p>
          <a:p>
            <a:r>
              <a:rPr lang="ru-RU" sz="2000" b="1" dirty="0" smtClean="0">
                <a:solidFill>
                  <a:schemeClr val="tx1"/>
                </a:solidFill>
                <a:latin typeface="+mn-lt"/>
                <a:ea typeface="+mn-ea"/>
                <a:cs typeface="+mn-cs"/>
              </a:rPr>
              <a:t>Рассуждения КС РФ:</a:t>
            </a:r>
          </a:p>
          <a:p>
            <a:pPr>
              <a:buFont typeface="Wingdings" pitchFamily="2" charset="2"/>
              <a:buChar char="ü"/>
            </a:pPr>
            <a:r>
              <a:rPr lang="ru-RU" sz="2000" dirty="0" smtClean="0"/>
              <a:t>Религиозное объединение не может подменять политическую партию, оно надпартийно и </a:t>
            </a:r>
            <a:r>
              <a:rPr lang="ru-RU" sz="2000" dirty="0" err="1" smtClean="0"/>
              <a:t>неполитично</a:t>
            </a:r>
            <a:r>
              <a:rPr lang="ru-RU" sz="2000" dirty="0" smtClean="0"/>
              <a:t>, партия в силу своей политической природы не может быть религиозной организацией, она над(вне)</a:t>
            </a:r>
            <a:r>
              <a:rPr lang="ru-RU" sz="2000" dirty="0" err="1" smtClean="0"/>
              <a:t>конфессиональна</a:t>
            </a:r>
            <a:endParaRPr lang="ru-RU" sz="2000" dirty="0" smtClean="0"/>
          </a:p>
          <a:p>
            <a:pPr>
              <a:buFont typeface="Wingdings" pitchFamily="2" charset="2"/>
              <a:buChar char="ü"/>
            </a:pPr>
            <a:r>
              <a:rPr lang="ru-RU" sz="2000" dirty="0" smtClean="0"/>
              <a:t>ч.1 ст.3 и преамбула к Конституции		из-за истории не может применен к России принцип светского государства в понимании, сложившемся в странах с </a:t>
            </a:r>
            <a:r>
              <a:rPr lang="ru-RU" sz="2000" dirty="0" err="1" smtClean="0"/>
              <a:t>моноконфессиональным</a:t>
            </a:r>
            <a:r>
              <a:rPr lang="ru-RU" sz="2000" dirty="0" smtClean="0"/>
              <a:t> и мононациональным устройством общества и с развитыми традициями религиозной терпимости и плюрализма («христианский» у них – принадлежность к европейской системе ценностей и культуре)</a:t>
            </a:r>
          </a:p>
          <a:p>
            <a:pPr>
              <a:buFont typeface="Wingdings" pitchFamily="2" charset="2"/>
              <a:buChar char="ü"/>
            </a:pPr>
            <a:r>
              <a:rPr lang="ru-RU" sz="2000" dirty="0" smtClean="0"/>
              <a:t>На современном этапе российское общество, в том числе политические партии и религиозные объединения, еще не приобрели прочный опыт демократического существования			может быть расслоение многонационального общества, политизация религии и религиозных объединений, </a:t>
            </a:r>
            <a:r>
              <a:rPr lang="ru-RU" sz="2000" dirty="0" err="1" smtClean="0"/>
              <a:t>клерикализация</a:t>
            </a:r>
            <a:r>
              <a:rPr lang="ru-RU" sz="2000" dirty="0" smtClean="0"/>
              <a:t> партий</a:t>
            </a:r>
          </a:p>
          <a:p>
            <a:pPr>
              <a:buFont typeface="Wingdings" pitchFamily="2" charset="2"/>
              <a:buChar char="ü"/>
            </a:pPr>
            <a:r>
              <a:rPr lang="ru-RU" sz="2000" dirty="0" smtClean="0"/>
              <a:t>В условиях сохраняющейся напряженности межэтнических и межконфессиональных отношений… применительно к конкретно-историческим реалиям…		не допускается создание политических партий по признакам национальной и религиозной принадлежности	</a:t>
            </a:r>
            <a:r>
              <a:rPr lang="ru-RU" sz="2000" b="1" dirty="0" smtClean="0"/>
              <a:t>	нарушения Конституции нет</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445224"/>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Стрелка вправо 7"/>
          <p:cNvSpPr/>
          <p:nvPr/>
        </p:nvSpPr>
        <p:spPr>
          <a:xfrm>
            <a:off x="4139952" y="4293096"/>
            <a:ext cx="7920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4211960" y="1844824"/>
            <a:ext cx="7920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2915816" y="5805264"/>
            <a:ext cx="7920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7164288" y="6165304"/>
            <a:ext cx="1080120"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532042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rtlCol="0">
            <a:normAutofit fontScale="90000"/>
          </a:bodyPr>
          <a:lstStyle/>
          <a:p>
            <a:pPr fontAlgn="auto">
              <a:spcAft>
                <a:spcPts val="0"/>
              </a:spcAft>
              <a:defRPr/>
            </a:pPr>
            <a:r>
              <a:rPr lang="ru-RU" sz="4000" b="1" dirty="0" smtClean="0"/>
              <a:t>Демократическое государство (</a:t>
            </a:r>
            <a:r>
              <a:rPr lang="ru-RU" sz="4000" b="1" i="1" dirty="0" smtClean="0"/>
              <a:t>определение</a:t>
            </a:r>
            <a:r>
              <a:rPr lang="ru-RU" sz="4000" b="1" dirty="0" smtClean="0"/>
              <a:t>):</a:t>
            </a:r>
          </a:p>
        </p:txBody>
      </p:sp>
      <p:sp>
        <p:nvSpPr>
          <p:cNvPr id="47107" name="Rectangle 3"/>
          <p:cNvSpPr>
            <a:spLocks noGrp="1" noChangeArrowheads="1"/>
          </p:cNvSpPr>
          <p:nvPr>
            <p:ph type="body" sz="half" idx="1"/>
          </p:nvPr>
        </p:nvSpPr>
        <p:spPr>
          <a:xfrm flipV="1">
            <a:off x="468313" y="4941888"/>
            <a:ext cx="8351837" cy="1295400"/>
          </a:xfrm>
        </p:spPr>
        <p:txBody>
          <a:bodyPr/>
          <a:lstStyle/>
          <a:p>
            <a:pPr algn="just">
              <a:buFont typeface="Wingdings" pitchFamily="2" charset="2"/>
              <a:buNone/>
            </a:pPr>
            <a:r>
              <a:rPr lang="ru-RU" sz="2800" dirty="0" smtClean="0">
                <a:solidFill>
                  <a:schemeClr val="accent5">
                    <a:lumMod val="20000"/>
                    <a:lumOff val="80000"/>
                  </a:schemeClr>
                </a:solidFill>
              </a:rPr>
              <a:t>  </a:t>
            </a:r>
            <a:endParaRPr lang="ru-RU" sz="2400" dirty="0" smtClean="0">
              <a:solidFill>
                <a:schemeClr val="accent5">
                  <a:lumMod val="20000"/>
                  <a:lumOff val="80000"/>
                </a:schemeClr>
              </a:solidFill>
            </a:endParaRPr>
          </a:p>
        </p:txBody>
      </p:sp>
      <p:graphicFrame>
        <p:nvGraphicFramePr>
          <p:cNvPr id="299012" name="Group 4"/>
          <p:cNvGraphicFramePr>
            <a:graphicFrameLocks noGrp="1"/>
          </p:cNvGraphicFramePr>
          <p:nvPr>
            <p:ph sz="half" idx="2"/>
            <p:extLst>
              <p:ext uri="{D42A27DB-BD31-4B8C-83A1-F6EECF244321}">
                <p14:modId xmlns:p14="http://schemas.microsoft.com/office/powerpoint/2010/main" val="1632941463"/>
              </p:ext>
            </p:extLst>
          </p:nvPr>
        </p:nvGraphicFramePr>
        <p:xfrm>
          <a:off x="179388" y="1628774"/>
          <a:ext cx="8785225" cy="4968577"/>
        </p:xfrm>
        <a:graphic>
          <a:graphicData uri="http://schemas.openxmlformats.org/drawingml/2006/table">
            <a:tbl>
              <a:tblPr/>
              <a:tblGrid>
                <a:gridCol w="8785225"/>
              </a:tblGrid>
              <a:tr h="4968577">
                <a:tc>
                  <a:txBody>
                    <a:bodyPr/>
                    <a:lstStyle/>
                    <a:p>
                      <a:pPr marL="0" marR="0" lvl="0" indent="0" algn="just"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dirty="0" smtClean="0">
                        <a:ln>
                          <a:noFill/>
                        </a:ln>
                        <a:solidFill>
                          <a:srgbClr val="000000"/>
                        </a:solidFill>
                        <a:effectLst>
                          <a:outerShdw blurRad="38100" dist="38100" dir="2700000" algn="tl">
                            <a:srgbClr val="FFFFFF"/>
                          </a:outerShdw>
                        </a:effectLst>
                        <a:latin typeface="Arial" charset="0"/>
                      </a:endParaRPr>
                    </a:p>
                    <a:p>
                      <a:pPr marL="0" marR="0" lvl="0" indent="0" algn="just"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dirty="0" smtClean="0">
                        <a:ln>
                          <a:noFill/>
                        </a:ln>
                        <a:solidFill>
                          <a:srgbClr val="000000"/>
                        </a:solidFill>
                        <a:effectLst>
                          <a:outerShdw blurRad="38100" dist="38100" dir="2700000" algn="tl">
                            <a:srgbClr val="FFFFFF"/>
                          </a:outerShdw>
                        </a:effectLst>
                        <a:latin typeface="Arial" charset="0"/>
                      </a:endParaRPr>
                    </a:p>
                    <a:p>
                      <a:pPr marL="0" marR="0" lvl="0" indent="0" algn="just"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dirty="0" smtClean="0">
                          <a:ln>
                            <a:noFill/>
                          </a:ln>
                          <a:solidFill>
                            <a:srgbClr val="000000"/>
                          </a:solidFill>
                          <a:effectLst>
                            <a:outerShdw blurRad="38100" dist="38100" dir="2700000" algn="tl">
                              <a:srgbClr val="FFFFFF"/>
                            </a:outerShdw>
                          </a:effectLst>
                          <a:latin typeface="Arial" charset="0"/>
                        </a:rPr>
                        <a:t>Государство, в котором высшее (суверенное) право </a:t>
                      </a:r>
                      <a:r>
                        <a:rPr kumimoji="0" lang="ru-RU" sz="2800" b="1" i="1" u="none" strike="noStrike" cap="none" normalizeH="0" baseline="0" dirty="0" smtClean="0">
                          <a:ln>
                            <a:noFill/>
                          </a:ln>
                          <a:solidFill>
                            <a:srgbClr val="000000"/>
                          </a:solidFill>
                          <a:effectLst>
                            <a:outerShdw blurRad="38100" dist="38100" dir="2700000" algn="tl">
                              <a:srgbClr val="FFFFFF"/>
                            </a:outerShdw>
                          </a:effectLst>
                          <a:latin typeface="Arial" charset="0"/>
                        </a:rPr>
                        <a:t>определять политику</a:t>
                      </a:r>
                      <a:r>
                        <a:rPr kumimoji="0" lang="ru-RU" sz="2800" b="0" i="0" u="none" strike="noStrike" cap="none" normalizeH="0" baseline="0" dirty="0" smtClean="0">
                          <a:ln>
                            <a:noFill/>
                          </a:ln>
                          <a:solidFill>
                            <a:srgbClr val="000000"/>
                          </a:solidFill>
                          <a:effectLst>
                            <a:outerShdw blurRad="38100" dist="38100" dir="2700000" algn="tl">
                              <a:srgbClr val="FFFFFF"/>
                            </a:outerShdw>
                          </a:effectLst>
                          <a:latin typeface="Arial" charset="0"/>
                        </a:rPr>
                        <a:t>  (направления политики), выносить </a:t>
                      </a:r>
                      <a:r>
                        <a:rPr kumimoji="0" lang="ru-RU" sz="2800" b="1" i="1" u="none" strike="noStrike" cap="none" normalizeH="0" baseline="0" dirty="0" smtClean="0">
                          <a:ln>
                            <a:noFill/>
                          </a:ln>
                          <a:solidFill>
                            <a:srgbClr val="000000"/>
                          </a:solidFill>
                          <a:effectLst>
                            <a:outerShdw blurRad="38100" dist="38100" dir="2700000" algn="tl">
                              <a:srgbClr val="FFFFFF"/>
                            </a:outerShdw>
                          </a:effectLst>
                          <a:latin typeface="Arial" charset="0"/>
                        </a:rPr>
                        <a:t>политическую оценку</a:t>
                      </a:r>
                      <a:r>
                        <a:rPr kumimoji="0" lang="ru-RU" sz="2800" b="0" i="0" u="none" strike="noStrike" cap="none" normalizeH="0" baseline="0" dirty="0" smtClean="0">
                          <a:ln>
                            <a:noFill/>
                          </a:ln>
                          <a:solidFill>
                            <a:srgbClr val="000000"/>
                          </a:solidFill>
                          <a:effectLst>
                            <a:outerShdw blurRad="38100" dist="38100" dir="2700000" algn="tl">
                              <a:srgbClr val="FFFFFF"/>
                            </a:outerShdw>
                          </a:effectLst>
                          <a:latin typeface="Arial" charset="0"/>
                        </a:rPr>
                        <a:t> власти и в соответствии с этой оценкой </a:t>
                      </a:r>
                      <a:r>
                        <a:rPr kumimoji="0" lang="ru-RU" sz="2800" b="1" i="1" u="none" strike="noStrike" cap="none" normalizeH="0" baseline="0" dirty="0" smtClean="0">
                          <a:ln>
                            <a:noFill/>
                          </a:ln>
                          <a:solidFill>
                            <a:srgbClr val="000000"/>
                          </a:solidFill>
                          <a:effectLst>
                            <a:outerShdw blurRad="38100" dist="38100" dir="2700000" algn="tl">
                              <a:srgbClr val="FFFFFF"/>
                            </a:outerShdw>
                          </a:effectLst>
                          <a:latin typeface="Arial" charset="0"/>
                        </a:rPr>
                        <a:t>мирно менять</a:t>
                      </a:r>
                      <a:r>
                        <a:rPr kumimoji="0" lang="ru-RU" sz="2800" b="0" i="0" u="none" strike="noStrike" cap="none" normalizeH="0" baseline="0" dirty="0" smtClean="0">
                          <a:ln>
                            <a:noFill/>
                          </a:ln>
                          <a:solidFill>
                            <a:srgbClr val="000000"/>
                          </a:solidFill>
                          <a:effectLst>
                            <a:outerShdw blurRad="38100" dist="38100" dir="2700000" algn="tl">
                              <a:srgbClr val="FFFFFF"/>
                            </a:outerShdw>
                          </a:effectLst>
                          <a:latin typeface="Arial" charset="0"/>
                        </a:rPr>
                        <a:t> представителей власти принадлежит</a:t>
                      </a:r>
                      <a:r>
                        <a:rPr kumimoji="0" lang="ru-RU" sz="2800" b="1" i="0" u="none" strike="noStrike" cap="none" normalizeH="0" baseline="0" dirty="0" smtClean="0">
                          <a:ln>
                            <a:noFill/>
                          </a:ln>
                          <a:solidFill>
                            <a:srgbClr val="000000"/>
                          </a:solidFill>
                          <a:effectLst>
                            <a:outerShdw blurRad="38100" dist="38100" dir="2700000" algn="tl">
                              <a:srgbClr val="FFFFFF"/>
                            </a:outerShdw>
                          </a:effectLst>
                          <a:latin typeface="Arial" charset="0"/>
                        </a:rPr>
                        <a:t> народу </a:t>
                      </a:r>
                      <a:r>
                        <a:rPr kumimoji="0" lang="ru-RU" sz="2800" b="0" i="0" u="none" strike="noStrike" cap="none" normalizeH="0" baseline="0" dirty="0" smtClean="0">
                          <a:ln>
                            <a:noFill/>
                          </a:ln>
                          <a:solidFill>
                            <a:srgbClr val="000000"/>
                          </a:solidFill>
                          <a:effectLst>
                            <a:outerShdw blurRad="38100" dist="38100" dir="2700000" algn="tl">
                              <a:srgbClr val="FFFFFF"/>
                            </a:outerShdw>
                          </a:effectLst>
                          <a:latin typeface="Arial" charset="0"/>
                        </a:rPr>
                        <a:t>и осуществляется</a:t>
                      </a:r>
                      <a:r>
                        <a:rPr kumimoji="0" lang="ru-RU" sz="2800" b="1" i="0" u="none" strike="noStrike" cap="none" normalizeH="0" baseline="0" dirty="0" smtClean="0">
                          <a:ln>
                            <a:noFill/>
                          </a:ln>
                          <a:solidFill>
                            <a:srgbClr val="000000"/>
                          </a:solidFill>
                          <a:effectLst>
                            <a:outerShdw blurRad="38100" dist="38100" dir="2700000" algn="tl">
                              <a:srgbClr val="FFFFFF"/>
                            </a:outerShdw>
                          </a:effectLst>
                          <a:latin typeface="Arial" charset="0"/>
                        </a:rPr>
                        <a:t> народом</a:t>
                      </a:r>
                      <a:r>
                        <a:rPr kumimoji="0" lang="ru-RU" sz="2800" b="0" i="0" u="none" strike="noStrike" cap="none" normalizeH="0" baseline="0" dirty="0" smtClean="0">
                          <a:ln>
                            <a:noFill/>
                          </a:ln>
                          <a:solidFill>
                            <a:srgbClr val="000000"/>
                          </a:solidFill>
                          <a:effectLst>
                            <a:outerShdw blurRad="38100" dist="38100" dir="2700000" algn="tl">
                              <a:srgbClr val="FFFFFF"/>
                            </a:outerShdw>
                          </a:effectLst>
                          <a:latin typeface="Arial" charset="0"/>
                        </a:rPr>
                        <a:t>.</a:t>
                      </a:r>
                    </a:p>
                    <a:p>
                      <a:pPr marL="0" marR="0" lvl="0" indent="0" algn="just"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dirty="0" smtClean="0">
                        <a:ln>
                          <a:noFill/>
                        </a:ln>
                        <a:solidFill>
                          <a:srgbClr val="000000"/>
                        </a:solidFill>
                        <a:effectLst>
                          <a:outerShdw blurRad="38100" dist="38100" dir="2700000" algn="tl">
                            <a:srgbClr val="FFFFFF"/>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dirty="0" smtClean="0">
                        <a:ln>
                          <a:noFill/>
                        </a:ln>
                        <a:solidFill>
                          <a:srgbClr val="000000"/>
                        </a:solidFill>
                        <a:effectLst>
                          <a:outerShdw blurRad="38100" dist="38100" dir="2700000" algn="tl">
                            <a:srgbClr val="FFFFFF"/>
                          </a:outerShdw>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9FE22"/>
                    </a:solidFill>
                  </a:tcPr>
                </a:tc>
              </a:tr>
            </a:tbl>
          </a:graphicData>
        </a:graphic>
      </p:graphicFrame>
      <p:sp>
        <p:nvSpPr>
          <p:cNvPr id="12" name="Номер слайда 6"/>
          <p:cNvSpPr>
            <a:spLocks noGrp="1"/>
          </p:cNvSpPr>
          <p:nvPr>
            <p:ph type="sldNum" sz="quarter" idx="12"/>
          </p:nvPr>
        </p:nvSpPr>
        <p:spPr/>
        <p:txBody>
          <a:bodyPr/>
          <a:lstStyle/>
          <a:p>
            <a:pPr>
              <a:defRPr/>
            </a:pPr>
            <a:fld id="{E70ADE5E-8678-419B-9663-D38668A162BA}" type="slidenum">
              <a:rPr lang="ru-RU"/>
              <a:pPr>
                <a:defRPr/>
              </a:pPr>
              <a:t>101</a:t>
            </a:fld>
            <a:endParaRPr lang="ru-RU"/>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7" y="6058902"/>
            <a:ext cx="827584" cy="799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5551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ru-RU" dirty="0" smtClean="0">
              <a:solidFill>
                <a:schemeClr val="accent5">
                  <a:lumMod val="20000"/>
                  <a:lumOff val="80000"/>
                </a:schemeClr>
              </a:solidFill>
            </a:endParaRPr>
          </a:p>
        </p:txBody>
      </p:sp>
      <p:sp>
        <p:nvSpPr>
          <p:cNvPr id="46083" name="Rectangle 3"/>
          <p:cNvSpPr>
            <a:spLocks noGrp="1" noChangeArrowheads="1"/>
          </p:cNvSpPr>
          <p:nvPr>
            <p:ph idx="1"/>
          </p:nvPr>
        </p:nvSpPr>
        <p:spPr/>
        <p:txBody>
          <a:bodyPr/>
          <a:lstStyle/>
          <a:p>
            <a:endParaRPr lang="ru-RU" dirty="0" smtClean="0">
              <a:solidFill>
                <a:schemeClr val="accent5">
                  <a:lumMod val="20000"/>
                  <a:lumOff val="80000"/>
                </a:schemeClr>
              </a:solidFill>
            </a:endParaRPr>
          </a:p>
          <a:p>
            <a:endParaRPr lang="ru-RU" dirty="0">
              <a:solidFill>
                <a:schemeClr val="accent5">
                  <a:lumMod val="20000"/>
                  <a:lumOff val="80000"/>
                </a:schemeClr>
              </a:solidFill>
            </a:endParaRPr>
          </a:p>
          <a:p>
            <a:pPr marL="0" indent="0" algn="ctr">
              <a:buNone/>
            </a:pPr>
            <a:r>
              <a:rPr lang="ru-RU" sz="4400" dirty="0" smtClean="0"/>
              <a:t>Спасибо за внимание!</a:t>
            </a:r>
          </a:p>
        </p:txBody>
      </p:sp>
      <p:sp>
        <p:nvSpPr>
          <p:cNvPr id="6" name="Номер слайда 5"/>
          <p:cNvSpPr>
            <a:spLocks noGrp="1"/>
          </p:cNvSpPr>
          <p:nvPr>
            <p:ph type="sldNum" sz="quarter" idx="12"/>
          </p:nvPr>
        </p:nvSpPr>
        <p:spPr/>
        <p:txBody>
          <a:bodyPr/>
          <a:lstStyle/>
          <a:p>
            <a:pPr>
              <a:defRPr/>
            </a:pPr>
            <a:fld id="{367D276B-B426-484F-8067-703FE4FFB52F}" type="slidenum">
              <a:rPr lang="ru-RU"/>
              <a:pPr>
                <a:defRPr/>
              </a:pPr>
              <a:t>102</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59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Цитата дня</a:t>
            </a:r>
            <a:endParaRPr lang="ru-RU" dirty="0"/>
          </a:p>
        </p:txBody>
      </p:sp>
      <p:sp>
        <p:nvSpPr>
          <p:cNvPr id="3" name="Объект 2"/>
          <p:cNvSpPr>
            <a:spLocks noGrp="1"/>
          </p:cNvSpPr>
          <p:nvPr>
            <p:ph idx="1"/>
          </p:nvPr>
        </p:nvSpPr>
        <p:spPr/>
        <p:txBody>
          <a:bodyPr/>
          <a:lstStyle/>
          <a:p>
            <a:pPr marL="0" indent="0">
              <a:buNone/>
            </a:pPr>
            <a:r>
              <a:rPr lang="ru-RU" sz="3600" b="1" dirty="0"/>
              <a:t>Я не согласен с тем, что вы говорите, но буду до последней капли крови защищать ваше право высказать вашу собственную точку </a:t>
            </a:r>
            <a:r>
              <a:rPr lang="ru-RU" sz="3600" b="1" dirty="0" smtClean="0"/>
              <a:t>зрения.</a:t>
            </a:r>
          </a:p>
          <a:p>
            <a:pPr marL="0" indent="0" algn="r">
              <a:buNone/>
            </a:pPr>
            <a:r>
              <a:rPr lang="ru-RU" sz="2400" b="1" i="1" dirty="0" smtClean="0"/>
              <a:t>Франсуа-Мари </a:t>
            </a:r>
            <a:r>
              <a:rPr lang="ru-RU" sz="2400" b="1" i="1" dirty="0" err="1" smtClean="0"/>
              <a:t>Аруэ</a:t>
            </a:r>
            <a:r>
              <a:rPr lang="ru-RU" sz="2400" b="1" i="1" dirty="0" smtClean="0"/>
              <a:t> де </a:t>
            </a:r>
            <a:r>
              <a:rPr lang="ru-RU" b="1" i="1" dirty="0" smtClean="0"/>
              <a:t>Вольтер</a:t>
            </a:r>
            <a:r>
              <a:rPr lang="ru-RU" sz="2400" b="1" i="1" dirty="0" smtClean="0"/>
              <a:t> (1694–1778)</a:t>
            </a:r>
            <a:endParaRPr lang="ru-RU" sz="2400" b="1" i="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019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ru-RU" sz="3200" b="1" dirty="0" smtClean="0"/>
              <a:t>Институциональные признаки демократического государства</a:t>
            </a:r>
          </a:p>
        </p:txBody>
      </p:sp>
      <p:pic>
        <p:nvPicPr>
          <p:cNvPr id="1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028384" y="5774365"/>
            <a:ext cx="1115616" cy="1078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Номер слайда 5"/>
          <p:cNvSpPr>
            <a:spLocks noGrp="1"/>
          </p:cNvSpPr>
          <p:nvPr>
            <p:ph type="sldNum" sz="quarter" idx="12"/>
          </p:nvPr>
        </p:nvSpPr>
        <p:spPr/>
        <p:txBody>
          <a:bodyPr/>
          <a:lstStyle/>
          <a:p>
            <a:pPr>
              <a:defRPr/>
            </a:pPr>
            <a:fld id="{313CE14A-CBF6-408F-BEEA-8B07F01B79CD}" type="slidenum">
              <a:rPr lang="ru-RU"/>
              <a:pPr>
                <a:defRPr/>
              </a:pPr>
              <a:t>12</a:t>
            </a:fld>
            <a:endParaRPr lang="ru-RU"/>
          </a:p>
        </p:txBody>
      </p:sp>
      <p:sp>
        <p:nvSpPr>
          <p:cNvPr id="37893" name="Line 14"/>
          <p:cNvSpPr>
            <a:spLocks noChangeShapeType="1"/>
          </p:cNvSpPr>
          <p:nvPr/>
        </p:nvSpPr>
        <p:spPr bwMode="auto">
          <a:xfrm>
            <a:off x="5580063" y="4365625"/>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894" name="Line 20"/>
          <p:cNvSpPr>
            <a:spLocks noChangeShapeType="1"/>
          </p:cNvSpPr>
          <p:nvPr/>
        </p:nvSpPr>
        <p:spPr bwMode="auto">
          <a:xfrm>
            <a:off x="4211638" y="3141663"/>
            <a:ext cx="0" cy="12239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895" name="Line 18"/>
          <p:cNvSpPr>
            <a:spLocks noChangeShapeType="1"/>
          </p:cNvSpPr>
          <p:nvPr/>
        </p:nvSpPr>
        <p:spPr bwMode="auto">
          <a:xfrm flipV="1">
            <a:off x="5580063" y="2852738"/>
            <a:ext cx="647700" cy="12239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896" name="Line 17"/>
          <p:cNvSpPr>
            <a:spLocks noChangeShapeType="1"/>
          </p:cNvSpPr>
          <p:nvPr/>
        </p:nvSpPr>
        <p:spPr bwMode="auto">
          <a:xfrm>
            <a:off x="1692275" y="2852738"/>
            <a:ext cx="1150938"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897" name="Line 13"/>
          <p:cNvSpPr>
            <a:spLocks noChangeShapeType="1"/>
          </p:cNvSpPr>
          <p:nvPr/>
        </p:nvSpPr>
        <p:spPr bwMode="auto">
          <a:xfrm>
            <a:off x="2484438" y="4365625"/>
            <a:ext cx="503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898" name="Rectangle 5"/>
          <p:cNvSpPr>
            <a:spLocks noChangeArrowheads="1"/>
          </p:cNvSpPr>
          <p:nvPr/>
        </p:nvSpPr>
        <p:spPr bwMode="auto">
          <a:xfrm>
            <a:off x="2771775" y="3933825"/>
            <a:ext cx="2881313" cy="7921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b="1" dirty="0">
                <a:solidFill>
                  <a:schemeClr val="bg1"/>
                </a:solidFill>
              </a:rPr>
              <a:t>Народный суверенитет</a:t>
            </a:r>
          </a:p>
        </p:txBody>
      </p:sp>
      <p:sp>
        <p:nvSpPr>
          <p:cNvPr id="37899" name="Oval 7"/>
          <p:cNvSpPr>
            <a:spLocks noChangeArrowheads="1"/>
          </p:cNvSpPr>
          <p:nvPr/>
        </p:nvSpPr>
        <p:spPr bwMode="auto">
          <a:xfrm>
            <a:off x="179388" y="1844675"/>
            <a:ext cx="2160587" cy="1655763"/>
          </a:xfrm>
          <a:prstGeom prst="ellipse">
            <a:avLst/>
          </a:prstGeom>
          <a:solidFill>
            <a:srgbClr val="F9FE2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b="1" i="1" dirty="0"/>
              <a:t>Прямые формы</a:t>
            </a:r>
          </a:p>
          <a:p>
            <a:pPr algn="ctr"/>
            <a:r>
              <a:rPr lang="ru-RU" b="1" i="1" dirty="0"/>
              <a:t> народного</a:t>
            </a:r>
          </a:p>
          <a:p>
            <a:pPr algn="ctr"/>
            <a:r>
              <a:rPr lang="ru-RU" b="1" i="1" dirty="0"/>
              <a:t>волеизъявления</a:t>
            </a:r>
          </a:p>
        </p:txBody>
      </p:sp>
      <p:sp>
        <p:nvSpPr>
          <p:cNvPr id="37900" name="Oval 10"/>
          <p:cNvSpPr>
            <a:spLocks noChangeArrowheads="1"/>
          </p:cNvSpPr>
          <p:nvPr/>
        </p:nvSpPr>
        <p:spPr bwMode="auto">
          <a:xfrm>
            <a:off x="5867400" y="1773238"/>
            <a:ext cx="2520950" cy="1728787"/>
          </a:xfrm>
          <a:prstGeom prst="ellipse">
            <a:avLst/>
          </a:prstGeom>
          <a:solidFill>
            <a:srgbClr val="F9FE2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b="1" dirty="0"/>
              <a:t>Идеологический </a:t>
            </a:r>
          </a:p>
          <a:p>
            <a:pPr algn="ctr"/>
            <a:r>
              <a:rPr lang="ru-RU" b="1" dirty="0"/>
              <a:t>и политический </a:t>
            </a:r>
          </a:p>
          <a:p>
            <a:pPr algn="ctr"/>
            <a:r>
              <a:rPr lang="ru-RU" b="1" dirty="0"/>
              <a:t>плюрализм</a:t>
            </a:r>
          </a:p>
        </p:txBody>
      </p:sp>
      <p:sp>
        <p:nvSpPr>
          <p:cNvPr id="37901" name="Oval 11"/>
          <p:cNvSpPr>
            <a:spLocks noChangeArrowheads="1"/>
          </p:cNvSpPr>
          <p:nvPr/>
        </p:nvSpPr>
        <p:spPr bwMode="auto">
          <a:xfrm>
            <a:off x="468313" y="3573463"/>
            <a:ext cx="2087562" cy="1562100"/>
          </a:xfrm>
          <a:prstGeom prst="ellipse">
            <a:avLst/>
          </a:prstGeom>
          <a:solidFill>
            <a:srgbClr val="F9FE2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b="1" dirty="0"/>
              <a:t>Разделение </a:t>
            </a:r>
          </a:p>
          <a:p>
            <a:pPr algn="ctr"/>
            <a:r>
              <a:rPr lang="ru-RU" b="1" dirty="0"/>
              <a:t>властей</a:t>
            </a:r>
          </a:p>
        </p:txBody>
      </p:sp>
      <p:sp>
        <p:nvSpPr>
          <p:cNvPr id="37902" name="Oval 12"/>
          <p:cNvSpPr>
            <a:spLocks noChangeArrowheads="1"/>
          </p:cNvSpPr>
          <p:nvPr/>
        </p:nvSpPr>
        <p:spPr bwMode="auto">
          <a:xfrm>
            <a:off x="6011863" y="3644900"/>
            <a:ext cx="2374900" cy="1584325"/>
          </a:xfrm>
          <a:prstGeom prst="ellipse">
            <a:avLst/>
          </a:prstGeom>
          <a:solidFill>
            <a:srgbClr val="F9FE2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b="1" dirty="0"/>
              <a:t>Политическая </a:t>
            </a:r>
          </a:p>
          <a:p>
            <a:pPr algn="ctr"/>
            <a:r>
              <a:rPr lang="ru-RU" b="1" dirty="0"/>
              <a:t>конкуренция</a:t>
            </a:r>
          </a:p>
        </p:txBody>
      </p:sp>
      <p:sp>
        <p:nvSpPr>
          <p:cNvPr id="37903" name="Oval 19"/>
          <p:cNvSpPr>
            <a:spLocks noChangeArrowheads="1"/>
          </p:cNvSpPr>
          <p:nvPr/>
        </p:nvSpPr>
        <p:spPr bwMode="auto">
          <a:xfrm>
            <a:off x="2627313" y="2060575"/>
            <a:ext cx="2952750" cy="1368425"/>
          </a:xfrm>
          <a:prstGeom prst="ellipse">
            <a:avLst/>
          </a:prstGeom>
          <a:solidFill>
            <a:srgbClr val="F9FE2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b="1" i="1" dirty="0"/>
              <a:t>Народное </a:t>
            </a:r>
          </a:p>
          <a:p>
            <a:pPr algn="ctr"/>
            <a:r>
              <a:rPr lang="ru-RU" b="1" i="1" dirty="0"/>
              <a:t>представительство</a:t>
            </a:r>
          </a:p>
        </p:txBody>
      </p:sp>
    </p:spTree>
    <p:extLst>
      <p:ext uri="{BB962C8B-B14F-4D97-AF65-F5344CB8AC3E}">
        <p14:creationId xmlns:p14="http://schemas.microsoft.com/office/powerpoint/2010/main" val="768739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ru-RU" dirty="0" smtClean="0"/>
              <a:t>Суверенитет народа</a:t>
            </a:r>
          </a:p>
        </p:txBody>
      </p:sp>
      <p:sp>
        <p:nvSpPr>
          <p:cNvPr id="38915" name="Rectangle 3"/>
          <p:cNvSpPr>
            <a:spLocks noGrp="1" noChangeArrowheads="1"/>
          </p:cNvSpPr>
          <p:nvPr>
            <p:ph idx="1"/>
          </p:nvPr>
        </p:nvSpPr>
        <p:spPr>
          <a:xfrm>
            <a:off x="457200" y="1268759"/>
            <a:ext cx="8507288" cy="5485581"/>
          </a:xfrm>
        </p:spPr>
        <p:txBody>
          <a:bodyPr/>
          <a:lstStyle/>
          <a:p>
            <a:pPr marL="609600" indent="-609600">
              <a:lnSpc>
                <a:spcPct val="80000"/>
              </a:lnSpc>
              <a:buFont typeface="Wingdings" pitchFamily="2" charset="2"/>
              <a:buNone/>
            </a:pPr>
            <a:r>
              <a:rPr lang="ru-RU" sz="2000" dirty="0" smtClean="0"/>
              <a:t>         </a:t>
            </a:r>
            <a:r>
              <a:rPr lang="ru-RU" sz="2000" i="1" dirty="0" smtClean="0"/>
              <a:t>«Носителем суверенитета и единственным источником власти в Российской Федерации является ее многонациональный народ» (ст.3)</a:t>
            </a:r>
          </a:p>
          <a:p>
            <a:pPr marL="609600" indent="-609600">
              <a:lnSpc>
                <a:spcPct val="80000"/>
              </a:lnSpc>
              <a:buFont typeface="Wingdings" pitchFamily="2" charset="2"/>
              <a:buNone/>
            </a:pPr>
            <a:endParaRPr lang="ru-RU" sz="2000" i="1" dirty="0" smtClean="0"/>
          </a:p>
          <a:p>
            <a:pPr marL="609600" indent="-609600" algn="ctr">
              <a:lnSpc>
                <a:spcPct val="80000"/>
              </a:lnSpc>
              <a:buFont typeface="Wingdings" pitchFamily="2" charset="2"/>
              <a:buNone/>
            </a:pPr>
            <a:r>
              <a:rPr lang="ru-RU" sz="2000" dirty="0" smtClean="0"/>
              <a:t> </a:t>
            </a:r>
            <a:r>
              <a:rPr lang="ru-RU" sz="2000" u="sng" dirty="0" smtClean="0"/>
              <a:t>Это означает, что</a:t>
            </a:r>
            <a:r>
              <a:rPr lang="ru-RU" sz="2000" dirty="0" smtClean="0"/>
              <a:t>:</a:t>
            </a:r>
          </a:p>
          <a:p>
            <a:pPr marL="609600" indent="-609600">
              <a:lnSpc>
                <a:spcPct val="80000"/>
              </a:lnSpc>
              <a:buFont typeface="Wingdings" pitchFamily="2" charset="2"/>
              <a:buAutoNum type="arabicParenR"/>
            </a:pPr>
            <a:r>
              <a:rPr lang="ru-RU" sz="2000" dirty="0" smtClean="0"/>
              <a:t>народ ни с кем не делит свою власть;</a:t>
            </a:r>
          </a:p>
          <a:p>
            <a:pPr marL="609600" indent="-609600">
              <a:lnSpc>
                <a:spcPct val="80000"/>
              </a:lnSpc>
              <a:buFont typeface="Wingdings" pitchFamily="2" charset="2"/>
              <a:buAutoNum type="arabicParenR"/>
            </a:pPr>
            <a:r>
              <a:rPr lang="ru-RU" sz="2000" dirty="0" smtClean="0"/>
              <a:t>воля народа – высшая и потому не требует чьего–либо утверждения или подтверждения;</a:t>
            </a:r>
          </a:p>
          <a:p>
            <a:pPr marL="609600" indent="-609600">
              <a:lnSpc>
                <a:spcPct val="80000"/>
              </a:lnSpc>
              <a:buFont typeface="Wingdings" pitchFamily="2" charset="2"/>
              <a:buAutoNum type="arabicParenR"/>
            </a:pPr>
            <a:r>
              <a:rPr lang="ru-RU" sz="2000" dirty="0" smtClean="0"/>
              <a:t>народ осуществляет свою власть самостоятельно и независимо от каких-либо внешних или внутренних сил;</a:t>
            </a:r>
          </a:p>
          <a:p>
            <a:pPr marL="609600" indent="-609600">
              <a:lnSpc>
                <a:spcPct val="80000"/>
              </a:lnSpc>
              <a:buFont typeface="Wingdings" pitchFamily="2" charset="2"/>
              <a:buAutoNum type="arabicParenR"/>
            </a:pPr>
            <a:r>
              <a:rPr lang="ru-RU" sz="2000" dirty="0" smtClean="0"/>
              <a:t>все органы, осуществляющие публично-властные функции (государство в узком смысле слова) получают легитимность только благодаря волеизъявлению народа (прямому или косвенному);</a:t>
            </a:r>
          </a:p>
          <a:p>
            <a:pPr marL="609600" indent="-609600">
              <a:lnSpc>
                <a:spcPct val="80000"/>
              </a:lnSpc>
              <a:buFont typeface="Wingdings" pitchFamily="2" charset="2"/>
              <a:buAutoNum type="arabicParenR"/>
            </a:pPr>
            <a:r>
              <a:rPr lang="ru-RU" sz="2000" dirty="0" smtClean="0"/>
              <a:t>органы публичной власти прямо или косвенно подконтрольны народу.</a:t>
            </a:r>
          </a:p>
          <a:p>
            <a:pPr marL="0" indent="0">
              <a:lnSpc>
                <a:spcPct val="80000"/>
              </a:lnSpc>
              <a:buNone/>
            </a:pPr>
            <a:endParaRPr lang="ru-RU" sz="2000" dirty="0" smtClean="0"/>
          </a:p>
          <a:p>
            <a:pPr marL="609600" indent="-609600">
              <a:lnSpc>
                <a:spcPct val="80000"/>
              </a:lnSpc>
              <a:buFont typeface="Wingdings" pitchFamily="2" charset="2"/>
              <a:buAutoNum type="arabicParenR"/>
            </a:pPr>
            <a:endParaRPr lang="ru-RU" sz="2000" dirty="0" smtClean="0"/>
          </a:p>
          <a:p>
            <a:pPr marL="609600" indent="-609600">
              <a:lnSpc>
                <a:spcPct val="80000"/>
              </a:lnSpc>
              <a:buFont typeface="Wingdings" pitchFamily="2" charset="2"/>
              <a:buAutoNum type="arabicParenR"/>
            </a:pPr>
            <a:endParaRPr lang="ru-RU" sz="2000" dirty="0" smtClean="0"/>
          </a:p>
        </p:txBody>
      </p:sp>
      <p:sp>
        <p:nvSpPr>
          <p:cNvPr id="6" name="Номер слайда 5"/>
          <p:cNvSpPr>
            <a:spLocks noGrp="1"/>
          </p:cNvSpPr>
          <p:nvPr>
            <p:ph type="sldNum" sz="quarter" idx="12"/>
          </p:nvPr>
        </p:nvSpPr>
        <p:spPr/>
        <p:txBody>
          <a:bodyPr/>
          <a:lstStyle/>
          <a:p>
            <a:pPr>
              <a:defRPr/>
            </a:pPr>
            <a:fld id="{899C43EA-2FAF-4A59-A060-5E8296AC0F60}" type="slidenum">
              <a:rPr lang="ru-RU"/>
              <a:pPr>
                <a:defRPr/>
              </a:pPr>
              <a:t>13</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063778"/>
            <a:ext cx="780678"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832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t>Соотношение народного и государственного суверенитетов</a:t>
            </a:r>
            <a:endParaRPr lang="ru-RU" sz="3200" b="1" dirty="0"/>
          </a:p>
        </p:txBody>
      </p:sp>
      <p:sp>
        <p:nvSpPr>
          <p:cNvPr id="3" name="Объект 2"/>
          <p:cNvSpPr>
            <a:spLocks noGrp="1"/>
          </p:cNvSpPr>
          <p:nvPr>
            <p:ph idx="1"/>
          </p:nvPr>
        </p:nvSpPr>
        <p:spPr/>
        <p:txBody>
          <a:bodyPr/>
          <a:lstStyle/>
          <a:p>
            <a:endParaRPr lang="ru-RU" dirty="0" smtClean="0"/>
          </a:p>
          <a:p>
            <a:endParaRPr lang="ru-RU" dirty="0" smtClean="0"/>
          </a:p>
          <a:p>
            <a:pPr marL="0" indent="0" algn="ctr">
              <a:buNone/>
            </a:pPr>
            <a:r>
              <a:rPr lang="ru-RU" dirty="0" smtClean="0"/>
              <a:t>Государственный суверенитет производен от народного суверенитета.</a:t>
            </a:r>
          </a:p>
          <a:p>
            <a:pPr marL="0" indent="0" algn="ctr">
              <a:buNone/>
            </a:pPr>
            <a:endParaRPr lang="ru-RU" dirty="0"/>
          </a:p>
          <a:p>
            <a:pPr marL="0" indent="0" algn="ctr">
              <a:buNone/>
            </a:pPr>
            <a:r>
              <a:rPr lang="ru-RU" sz="2800" i="1" dirty="0" smtClean="0"/>
              <a:t>Внутри страны не может быть государственных интересов. Могут быть только общественные (публичные) интересы</a:t>
            </a:r>
            <a:endParaRPr lang="ru-RU" sz="2800" i="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5877272"/>
            <a:ext cx="924694" cy="877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216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ru-RU" sz="4000" b="1" dirty="0" smtClean="0"/>
              <a:t>Проявления суверенитета российского народа</a:t>
            </a:r>
          </a:p>
        </p:txBody>
      </p:sp>
      <p:sp>
        <p:nvSpPr>
          <p:cNvPr id="39939" name="Rectangle 3"/>
          <p:cNvSpPr>
            <a:spLocks noGrp="1" noChangeArrowheads="1"/>
          </p:cNvSpPr>
          <p:nvPr>
            <p:ph idx="1"/>
          </p:nvPr>
        </p:nvSpPr>
        <p:spPr>
          <a:xfrm>
            <a:off x="251520" y="1484784"/>
            <a:ext cx="8640960" cy="5256584"/>
          </a:xfrm>
        </p:spPr>
        <p:txBody>
          <a:bodyPr/>
          <a:lstStyle/>
          <a:p>
            <a:r>
              <a:rPr lang="ru-RU" dirty="0" smtClean="0"/>
              <a:t>Прямая (непосредственная) демократия</a:t>
            </a:r>
          </a:p>
          <a:p>
            <a:pPr lvl="3" algn="ctr">
              <a:buFont typeface="Wingdings" pitchFamily="2" charset="2"/>
              <a:buNone/>
            </a:pPr>
            <a:r>
              <a:rPr lang="ru-RU" i="1" dirty="0" smtClean="0"/>
              <a:t>Императивные формы</a:t>
            </a:r>
          </a:p>
          <a:p>
            <a:pPr lvl="3"/>
            <a:r>
              <a:rPr lang="ru-RU" dirty="0" smtClean="0"/>
              <a:t>Выборы</a:t>
            </a:r>
          </a:p>
          <a:p>
            <a:pPr lvl="3"/>
            <a:r>
              <a:rPr lang="ru-RU" dirty="0" smtClean="0"/>
              <a:t>Референдум</a:t>
            </a:r>
          </a:p>
          <a:p>
            <a:pPr lvl="3" algn="ctr">
              <a:buFont typeface="Wingdings" pitchFamily="2" charset="2"/>
              <a:buNone/>
            </a:pPr>
            <a:r>
              <a:rPr lang="ru-RU" i="1" dirty="0" smtClean="0"/>
              <a:t>Диспозитивные формы</a:t>
            </a:r>
          </a:p>
          <a:p>
            <a:pPr lvl="3"/>
            <a:r>
              <a:rPr lang="ru-RU" dirty="0" smtClean="0"/>
              <a:t>Обсуждение законопроектов</a:t>
            </a:r>
          </a:p>
          <a:p>
            <a:pPr lvl="3"/>
            <a:r>
              <a:rPr lang="ru-RU" dirty="0" smtClean="0"/>
              <a:t>Народная правотворческая инициатива</a:t>
            </a:r>
          </a:p>
          <a:p>
            <a:pPr lvl="3"/>
            <a:r>
              <a:rPr lang="ru-RU" dirty="0" smtClean="0"/>
              <a:t>Сход, собрание, конференция (на местном уровне)</a:t>
            </a:r>
          </a:p>
          <a:p>
            <a:pPr lvl="3"/>
            <a:r>
              <a:rPr lang="ru-RU" dirty="0" smtClean="0"/>
              <a:t>Участие в суде присяжных</a:t>
            </a:r>
          </a:p>
          <a:p>
            <a:pPr lvl="3"/>
            <a:r>
              <a:rPr lang="ru-RU" dirty="0" smtClean="0"/>
              <a:t>Иные </a:t>
            </a:r>
          </a:p>
          <a:p>
            <a:pPr lvl="3">
              <a:buFont typeface="Wingdings" pitchFamily="2" charset="2"/>
              <a:buNone/>
            </a:pPr>
            <a:endParaRPr lang="ru-RU" dirty="0" smtClean="0"/>
          </a:p>
          <a:p>
            <a:r>
              <a:rPr lang="ru-RU" dirty="0" smtClean="0"/>
              <a:t>Представительная демократия</a:t>
            </a:r>
          </a:p>
          <a:p>
            <a:pPr>
              <a:lnSpc>
                <a:spcPct val="90000"/>
              </a:lnSpc>
            </a:pPr>
            <a:endParaRPr lang="ru-RU" sz="2400" dirty="0" smtClean="0">
              <a:solidFill>
                <a:schemeClr val="accent5">
                  <a:lumMod val="20000"/>
                  <a:lumOff val="80000"/>
                </a:schemeClr>
              </a:solidFill>
            </a:endParaRPr>
          </a:p>
        </p:txBody>
      </p:sp>
      <p:sp>
        <p:nvSpPr>
          <p:cNvPr id="6" name="Номер слайда 5"/>
          <p:cNvSpPr>
            <a:spLocks noGrp="1"/>
          </p:cNvSpPr>
          <p:nvPr>
            <p:ph type="sldNum" sz="quarter" idx="12"/>
          </p:nvPr>
        </p:nvSpPr>
        <p:spPr/>
        <p:txBody>
          <a:bodyPr/>
          <a:lstStyle/>
          <a:p>
            <a:pPr>
              <a:defRPr/>
            </a:pPr>
            <a:fld id="{42753512-AAFF-4D5E-8AD7-191B4C077177}" type="slidenum">
              <a:rPr lang="ru-RU"/>
              <a:pPr>
                <a:defRPr/>
              </a:pPr>
              <a:t>15</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059738"/>
            <a:ext cx="827584" cy="799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945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lgn="ctr">
              <a:buNone/>
            </a:pPr>
            <a:endParaRPr lang="ru-RU" dirty="0" smtClean="0"/>
          </a:p>
          <a:p>
            <a:pPr marL="0" indent="0" algn="ctr">
              <a:buNone/>
            </a:pPr>
            <a:endParaRPr lang="ru-RU" dirty="0"/>
          </a:p>
          <a:p>
            <a:pPr marL="0" indent="0" algn="ctr">
              <a:buNone/>
            </a:pPr>
            <a:r>
              <a:rPr lang="ru-RU" b="1" dirty="0" smtClean="0"/>
              <a:t>ФОРМЫ НЕПОСРЕДСТВЕННОЙ ДЕМОКРАТИИ</a:t>
            </a:r>
            <a:endParaRPr lang="ru-RU"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059738"/>
            <a:ext cx="827584" cy="799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6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Институт референдума</a:t>
            </a:r>
            <a:endParaRPr lang="ru-RU" dirty="0"/>
          </a:p>
        </p:txBody>
      </p:sp>
      <p:sp>
        <p:nvSpPr>
          <p:cNvPr id="3" name="Объект 2"/>
          <p:cNvSpPr>
            <a:spLocks noGrp="1"/>
          </p:cNvSpPr>
          <p:nvPr>
            <p:ph idx="1"/>
          </p:nvPr>
        </p:nvSpPr>
        <p:spPr>
          <a:xfrm>
            <a:off x="457200" y="1600200"/>
            <a:ext cx="8435280" cy="5141168"/>
          </a:xfrm>
        </p:spPr>
        <p:txBody>
          <a:bodyPr/>
          <a:lstStyle/>
          <a:p>
            <a:pPr marL="0" indent="0" algn="ctr">
              <a:buNone/>
            </a:pPr>
            <a:r>
              <a:rPr lang="ru-RU" b="1" i="1" dirty="0" smtClean="0">
                <a:solidFill>
                  <a:schemeClr val="tx1"/>
                </a:solidFill>
                <a:latin typeface="+mn-lt"/>
                <a:ea typeface="+mn-ea"/>
                <a:cs typeface="+mn-cs"/>
              </a:rPr>
              <a:t>ФКЗ от 28</a:t>
            </a:r>
            <a:r>
              <a:rPr lang="ru-RU" b="1" i="1" dirty="0">
                <a:solidFill>
                  <a:schemeClr val="tx1"/>
                </a:solidFill>
                <a:latin typeface="+mn-lt"/>
                <a:ea typeface="+mn-ea"/>
                <a:cs typeface="+mn-cs"/>
              </a:rPr>
              <a:t> июня </a:t>
            </a:r>
            <a:r>
              <a:rPr lang="ru-RU" b="1" i="1" dirty="0" smtClean="0">
                <a:solidFill>
                  <a:schemeClr val="tx1"/>
                </a:solidFill>
                <a:latin typeface="+mn-lt"/>
                <a:ea typeface="+mn-ea"/>
                <a:cs typeface="+mn-cs"/>
              </a:rPr>
              <a:t>2004 г. №</a:t>
            </a:r>
            <a:r>
              <a:rPr lang="la-Latn" b="1" i="1" dirty="0">
                <a:solidFill>
                  <a:schemeClr val="tx1"/>
                </a:solidFill>
                <a:latin typeface="+mn-lt"/>
                <a:ea typeface="+mn-ea"/>
                <a:cs typeface="+mn-cs"/>
              </a:rPr>
              <a:t> 5-</a:t>
            </a:r>
            <a:r>
              <a:rPr lang="ru-RU" b="1" i="1" dirty="0">
                <a:solidFill>
                  <a:schemeClr val="tx1"/>
                </a:solidFill>
                <a:latin typeface="+mn-lt"/>
                <a:ea typeface="+mn-ea"/>
                <a:cs typeface="+mn-cs"/>
              </a:rPr>
              <a:t>ФКЗ</a:t>
            </a:r>
          </a:p>
          <a:p>
            <a:pPr marL="0" indent="0" algn="ctr">
              <a:buNone/>
            </a:pPr>
            <a:r>
              <a:rPr lang="ru-RU" b="1" dirty="0" smtClean="0">
                <a:solidFill>
                  <a:schemeClr val="tx1"/>
                </a:solidFill>
                <a:latin typeface="+mn-lt"/>
                <a:ea typeface="+mn-ea"/>
                <a:cs typeface="+mn-cs"/>
              </a:rPr>
              <a:t>«О </a:t>
            </a:r>
            <a:r>
              <a:rPr lang="ru-RU" b="1" dirty="0">
                <a:solidFill>
                  <a:schemeClr val="tx1"/>
                </a:solidFill>
                <a:latin typeface="+mn-lt"/>
                <a:ea typeface="+mn-ea"/>
                <a:cs typeface="+mn-cs"/>
              </a:rPr>
              <a:t>РЕФЕРЕНДУМЕ РОССИЙСКОЙ </a:t>
            </a:r>
            <a:r>
              <a:rPr lang="ru-RU" b="1" dirty="0" smtClean="0">
                <a:solidFill>
                  <a:schemeClr val="tx1"/>
                </a:solidFill>
                <a:latin typeface="+mn-lt"/>
                <a:ea typeface="+mn-ea"/>
                <a:cs typeface="+mn-cs"/>
              </a:rPr>
              <a:t>ФЕДЕРАЦИИ»</a:t>
            </a:r>
          </a:p>
          <a:p>
            <a:pPr marL="0" indent="0">
              <a:buNone/>
            </a:pPr>
            <a:r>
              <a:rPr lang="ru-RU" dirty="0" smtClean="0"/>
              <a:t>«Референдум </a:t>
            </a:r>
            <a:r>
              <a:rPr lang="ru-RU" dirty="0"/>
              <a:t>Российской </a:t>
            </a:r>
            <a:r>
              <a:rPr lang="ru-RU" dirty="0" smtClean="0"/>
              <a:t>Федерации </a:t>
            </a:r>
            <a:r>
              <a:rPr lang="ru-RU" dirty="0"/>
              <a:t>- всенародное голосование граждан Российской Федерации, обладающих правом на участие в референдуме, </a:t>
            </a:r>
            <a:r>
              <a:rPr lang="ru-RU" b="1" dirty="0"/>
              <a:t>по вопросам государственного </a:t>
            </a:r>
            <a:r>
              <a:rPr lang="ru-RU" b="1" dirty="0" smtClean="0"/>
              <a:t>значения</a:t>
            </a:r>
            <a:r>
              <a:rPr lang="ru-RU" dirty="0" smtClean="0"/>
              <a:t>» (ст.1).</a:t>
            </a:r>
            <a:endParaRPr lang="ru-RU" dirty="0"/>
          </a:p>
          <a:p>
            <a:pPr marL="0" indent="0" algn="ctr">
              <a:buNone/>
            </a:pPr>
            <a:endParaRPr lang="ru-RU" b="1" dirty="0">
              <a:latin typeface="+mn-lt"/>
              <a:ea typeface="+mn-ea"/>
              <a:cs typeface="+mn-cs"/>
            </a:endParaRP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5290" y="5824914"/>
            <a:ext cx="1068710" cy="1033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79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Суть и пределы референдума</a:t>
            </a:r>
            <a:endParaRPr lang="ru-RU" sz="3600" dirty="0"/>
          </a:p>
        </p:txBody>
      </p:sp>
      <p:sp>
        <p:nvSpPr>
          <p:cNvPr id="3" name="Объект 2"/>
          <p:cNvSpPr>
            <a:spLocks noGrp="1"/>
          </p:cNvSpPr>
          <p:nvPr>
            <p:ph idx="1"/>
          </p:nvPr>
        </p:nvSpPr>
        <p:spPr>
          <a:xfrm>
            <a:off x="457200" y="1600200"/>
            <a:ext cx="8229600" cy="5069160"/>
          </a:xfrm>
        </p:spPr>
        <p:txBody>
          <a:bodyPr/>
          <a:lstStyle/>
          <a:p>
            <a:pPr marL="0" indent="0">
              <a:buNone/>
            </a:pPr>
            <a:r>
              <a:rPr lang="ru-RU" sz="2200" dirty="0"/>
              <a:t>«Референдум наряду со свободными выборами является высшим непосредственным выражением власти народа. Государством гарантируются свободное волеизъявление граждан Российской Федерации на референдуме Российской Федерации, защита демократических принципов и норм права, определяющих право граждан на участие в референдуме.</a:t>
            </a:r>
          </a:p>
          <a:p>
            <a:pPr marL="0" indent="0">
              <a:buNone/>
            </a:pPr>
            <a:r>
              <a:rPr lang="ru-RU" sz="2200" dirty="0" smtClean="0"/>
              <a:t>Референдум </a:t>
            </a:r>
            <a:r>
              <a:rPr lang="ru-RU" sz="2200" dirty="0"/>
              <a:t>Российской Федерации </a:t>
            </a:r>
            <a:r>
              <a:rPr lang="ru-RU" sz="2200" i="1" dirty="0"/>
              <a:t>не может быть использован </a:t>
            </a:r>
            <a:r>
              <a:rPr lang="ru-RU" sz="2200" dirty="0"/>
              <a:t>в целях принятия решений, противоречащих Конституции Российской Федерации, а также в целях ограничения, отмены или умаления общепризнанных прав и свобод человека и гражданина, конституционных гарантий реализации таких прав и </a:t>
            </a:r>
            <a:r>
              <a:rPr lang="ru-RU" sz="2200" dirty="0" smtClean="0"/>
              <a:t>свобод».</a:t>
            </a:r>
          </a:p>
          <a:p>
            <a:pPr marL="0" indent="0" algn="r">
              <a:buNone/>
            </a:pPr>
            <a:r>
              <a:rPr lang="ru-RU" sz="2200" dirty="0" smtClean="0"/>
              <a:t>(</a:t>
            </a:r>
            <a:r>
              <a:rPr lang="ru-RU" sz="2200" i="1" dirty="0" smtClean="0"/>
              <a:t>Преамбула ФКЗ о референдуме</a:t>
            </a:r>
            <a:r>
              <a:rPr lang="ru-RU" sz="2200" dirty="0" smtClean="0"/>
              <a:t>)</a:t>
            </a:r>
            <a:endParaRPr lang="ru-RU" sz="2200" dirty="0"/>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4416" y="6419263"/>
            <a:ext cx="420009" cy="438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974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1296144"/>
          </a:xfrm>
        </p:spPr>
        <p:txBody>
          <a:bodyPr/>
          <a:lstStyle/>
          <a:p>
            <a:r>
              <a:rPr lang="ru-RU" sz="3600" dirty="0"/>
              <a:t>Вопросы, </a:t>
            </a:r>
            <a:r>
              <a:rPr lang="ru-RU" sz="3600" dirty="0" smtClean="0"/>
              <a:t>запрещенные выносить </a:t>
            </a:r>
            <a:r>
              <a:rPr lang="ru-RU" sz="3600" dirty="0"/>
              <a:t>на референдум</a:t>
            </a:r>
          </a:p>
        </p:txBody>
      </p:sp>
      <p:sp>
        <p:nvSpPr>
          <p:cNvPr id="3" name="Объект 2"/>
          <p:cNvSpPr>
            <a:spLocks noGrp="1"/>
          </p:cNvSpPr>
          <p:nvPr>
            <p:ph idx="1"/>
          </p:nvPr>
        </p:nvSpPr>
        <p:spPr>
          <a:xfrm>
            <a:off x="168085" y="1694789"/>
            <a:ext cx="8964488" cy="5139952"/>
          </a:xfrm>
        </p:spPr>
        <p:txBody>
          <a:bodyPr/>
          <a:lstStyle/>
          <a:p>
            <a:pPr marL="0" indent="0">
              <a:buNone/>
            </a:pPr>
            <a:r>
              <a:rPr lang="ru-RU" sz="1600" dirty="0" smtClean="0"/>
              <a:t>1) об изменении статуса субъекта (субъектов) РФ, закрепленного Конституцией РФ;</a:t>
            </a:r>
          </a:p>
          <a:p>
            <a:pPr marL="0" indent="0">
              <a:buNone/>
            </a:pPr>
            <a:r>
              <a:rPr lang="ru-RU" sz="1600" dirty="0" smtClean="0"/>
              <a:t>2) о досрочном прекращении или продлении срока полномочий Президента РФ, Государственной Думы, а также о проведении досрочных выборов Президента РФ, депутатов Государственной Думы либо о перенесении сроков проведения таких выборов;</a:t>
            </a:r>
          </a:p>
          <a:p>
            <a:pPr marL="0" indent="0">
              <a:buNone/>
            </a:pPr>
            <a:r>
              <a:rPr lang="ru-RU" sz="1600" dirty="0" smtClean="0"/>
              <a:t>3) об избрании, о назначении на должность, досрочном прекращении, приостановлении или продлении полномочий лиц, замещающих государственные должности РФ;</a:t>
            </a:r>
          </a:p>
          <a:p>
            <a:pPr marL="0" indent="0">
              <a:buNone/>
            </a:pPr>
            <a:r>
              <a:rPr lang="ru-RU" sz="1600" dirty="0" smtClean="0"/>
              <a:t>4) о персональном составе федеральных органов государственной власти, иных федеральных государственных органов;</a:t>
            </a:r>
          </a:p>
          <a:p>
            <a:pPr marL="0" indent="0">
              <a:buNone/>
            </a:pPr>
            <a:r>
              <a:rPr lang="ru-RU" sz="1600" dirty="0"/>
              <a:t>5) об избрании, о досрочном </a:t>
            </a:r>
            <a:r>
              <a:rPr lang="ru-RU" sz="1600" dirty="0" smtClean="0"/>
              <a:t>прекращении</a:t>
            </a:r>
            <a:r>
              <a:rPr lang="ru-RU" sz="1600" dirty="0"/>
              <a:t>, приостановлении или продлении срока полномочий органов, образованных в соответствии с международным договором Российской Федерации, либо должностных лиц, избираемых или назначаемых на должность в соответствии с международным договором Российской Федерации, а также о создании таких органов либо назначении на должность таких лиц, если иное не предусмотрено международным договором Российской Федерации;</a:t>
            </a:r>
          </a:p>
          <a:p>
            <a:pPr marL="0" indent="0">
              <a:buNone/>
            </a:pPr>
            <a:r>
              <a:rPr lang="ru-RU" sz="1600" dirty="0"/>
              <a:t>6) о принятии чрезвычайных и срочных мер по обеспечению здоровья и безопасности населения;</a:t>
            </a:r>
          </a:p>
          <a:p>
            <a:pPr marL="0" indent="0">
              <a:buNone/>
            </a:pPr>
            <a:r>
              <a:rPr lang="ru-RU" sz="1600" dirty="0"/>
              <a:t>7) отнесенные Конституцией Российской Федерации, федеральными конституционными законами к исключительной компетенции федеральных органов государственной власти.</a:t>
            </a:r>
          </a:p>
          <a:p>
            <a:pPr marL="0" indent="0">
              <a:buNone/>
            </a:pPr>
            <a:endParaRPr lang="ru-RU" sz="2000" dirty="0" smtClean="0"/>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3" y="6183921"/>
            <a:ext cx="697322" cy="674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95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FF0000"/>
                </a:solidFill>
                <a:latin typeface="LC Chalk" pitchFamily="2" charset="-52"/>
              </a:rPr>
              <a:t>Демократическое государство</a:t>
            </a:r>
            <a:endParaRPr lang="ru-RU" dirty="0">
              <a:solidFill>
                <a:srgbClr val="FF0000"/>
              </a:solidFill>
              <a:latin typeface="LC Chalk" pitchFamily="2" charset="-52"/>
            </a:endParaRPr>
          </a:p>
        </p:txBody>
      </p:sp>
      <p:sp>
        <p:nvSpPr>
          <p:cNvPr id="3" name="Подзаголовок 2"/>
          <p:cNvSpPr>
            <a:spLocks noGrp="1"/>
          </p:cNvSpPr>
          <p:nvPr>
            <p:ph type="subTitle" idx="1"/>
          </p:nvPr>
        </p:nvSpPr>
        <p:spPr/>
        <p:txBody>
          <a:bodyPr/>
          <a:lstStyle/>
          <a:p>
            <a:r>
              <a:rPr lang="ru-RU" dirty="0" smtClean="0">
                <a:solidFill>
                  <a:srgbClr val="FF0000"/>
                </a:solidFill>
                <a:latin typeface="LC Chalk" pitchFamily="2" charset="-52"/>
              </a:rPr>
              <a:t>Тема 6.</a:t>
            </a:r>
          </a:p>
          <a:p>
            <a:r>
              <a:rPr lang="ru-RU" dirty="0" smtClean="0">
                <a:solidFill>
                  <a:srgbClr val="FF0000"/>
                </a:solidFill>
                <a:latin typeface="LC Chalk" pitchFamily="2" charset="-52"/>
              </a:rPr>
              <a:t>8 час.</a:t>
            </a:r>
            <a:endParaRPr lang="ru-RU" dirty="0">
              <a:solidFill>
                <a:srgbClr val="FF0000"/>
              </a:solidFill>
              <a:latin typeface="LC Chalk" pitchFamily="2" charset="-5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7631" y="5476875"/>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577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Определенность вопросов</a:t>
            </a:r>
            <a:endParaRPr lang="ru-RU" dirty="0"/>
          </a:p>
        </p:txBody>
      </p:sp>
      <p:sp>
        <p:nvSpPr>
          <p:cNvPr id="3" name="Объект 2"/>
          <p:cNvSpPr>
            <a:spLocks noGrp="1"/>
          </p:cNvSpPr>
          <p:nvPr>
            <p:ph idx="1"/>
          </p:nvPr>
        </p:nvSpPr>
        <p:spPr>
          <a:xfrm>
            <a:off x="457200" y="1600200"/>
            <a:ext cx="8229600" cy="4997152"/>
          </a:xfrm>
        </p:spPr>
        <p:txBody>
          <a:bodyPr/>
          <a:lstStyle/>
          <a:p>
            <a:pPr marL="0" indent="0">
              <a:buNone/>
            </a:pPr>
            <a:r>
              <a:rPr lang="ru-RU" dirty="0"/>
              <a:t>Вопрос, выносимый на референдум, должен быть сформулирован таким образом, чтобы </a:t>
            </a:r>
            <a:r>
              <a:rPr lang="ru-RU" b="1" dirty="0"/>
              <a:t>исключалась возможность его множественного толкования</a:t>
            </a:r>
            <a:r>
              <a:rPr lang="ru-RU" dirty="0"/>
              <a:t>, чтобы на него можно было дать </a:t>
            </a:r>
            <a:r>
              <a:rPr lang="ru-RU" b="1" dirty="0"/>
              <a:t>только однозначный ответ </a:t>
            </a:r>
            <a:r>
              <a:rPr lang="ru-RU" dirty="0"/>
              <a:t>и чтобы исключалась </a:t>
            </a:r>
            <a:r>
              <a:rPr lang="ru-RU" b="1" dirty="0"/>
              <a:t>неопределенность правовых последствий </a:t>
            </a:r>
            <a:r>
              <a:rPr lang="ru-RU" dirty="0"/>
              <a:t>принятого на референдуме решения.</a:t>
            </a:r>
          </a:p>
          <a:p>
            <a:endParaRPr lang="ru-RU"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7" y="5696665"/>
            <a:ext cx="1201378" cy="1161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315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Альтернативность вопросов</a:t>
            </a:r>
            <a:endParaRPr lang="ru-RU" dirty="0"/>
          </a:p>
        </p:txBody>
      </p:sp>
      <p:sp>
        <p:nvSpPr>
          <p:cNvPr id="3" name="Объект 2"/>
          <p:cNvSpPr>
            <a:spLocks noGrp="1"/>
          </p:cNvSpPr>
          <p:nvPr>
            <p:ph idx="1"/>
          </p:nvPr>
        </p:nvSpPr>
        <p:spPr>
          <a:xfrm>
            <a:off x="457200" y="1484784"/>
            <a:ext cx="8229600" cy="5184576"/>
          </a:xfrm>
        </p:spPr>
        <p:txBody>
          <a:bodyPr/>
          <a:lstStyle/>
          <a:p>
            <a:endParaRPr lang="ru-RU" dirty="0" smtClean="0"/>
          </a:p>
          <a:p>
            <a:endParaRPr lang="ru-RU" dirty="0"/>
          </a:p>
          <a:p>
            <a:pPr marL="0" indent="0">
              <a:buNone/>
            </a:pPr>
            <a:r>
              <a:rPr lang="ru-RU" dirty="0" smtClean="0"/>
              <a:t>Разные </a:t>
            </a:r>
            <a:r>
              <a:rPr lang="ru-RU" dirty="0"/>
              <a:t>инициативные группы по проведению референдума могут предложить для вынесения на референдум </a:t>
            </a:r>
            <a:r>
              <a:rPr lang="ru-RU" b="1" dirty="0"/>
              <a:t>разные, в том числе альтернативные, вопросы</a:t>
            </a:r>
            <a:r>
              <a:rPr lang="ru-RU" dirty="0"/>
              <a:t>.</a:t>
            </a: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9737" y="5661248"/>
            <a:ext cx="1238017" cy="119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88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«Конкуренция» с законодателем</a:t>
            </a:r>
            <a:endParaRPr lang="ru-RU" sz="3600" dirty="0"/>
          </a:p>
        </p:txBody>
      </p:sp>
      <p:sp>
        <p:nvSpPr>
          <p:cNvPr id="3" name="Объект 2"/>
          <p:cNvSpPr>
            <a:spLocks noGrp="1"/>
          </p:cNvSpPr>
          <p:nvPr>
            <p:ph idx="1"/>
          </p:nvPr>
        </p:nvSpPr>
        <p:spPr>
          <a:xfrm>
            <a:off x="457200" y="1600200"/>
            <a:ext cx="8229600" cy="4853136"/>
          </a:xfrm>
        </p:spPr>
        <p:txBody>
          <a:bodyPr/>
          <a:lstStyle/>
          <a:p>
            <a:r>
              <a:rPr lang="ru-RU" sz="2400" dirty="0" smtClean="0"/>
              <a:t>Принятие органом </a:t>
            </a:r>
            <a:r>
              <a:rPr lang="ru-RU" sz="2400" dirty="0"/>
              <a:t>государственной </a:t>
            </a:r>
            <a:r>
              <a:rPr lang="ru-RU" sz="2400" dirty="0" smtClean="0"/>
              <a:t>власти решения </a:t>
            </a:r>
            <a:r>
              <a:rPr lang="ru-RU" sz="2400" dirty="0"/>
              <a:t>по существу вопроса, который </a:t>
            </a:r>
            <a:r>
              <a:rPr lang="ru-RU" sz="2400" dirty="0" smtClean="0"/>
              <a:t>может </a:t>
            </a:r>
            <a:r>
              <a:rPr lang="ru-RU" sz="2400" dirty="0"/>
              <a:t>быть вынесен на референдум, не является обстоятельством, препятствующим проведению референдума по данному </a:t>
            </a:r>
            <a:r>
              <a:rPr lang="ru-RU" sz="2400" dirty="0" smtClean="0"/>
              <a:t>вопросу.</a:t>
            </a:r>
          </a:p>
          <a:p>
            <a:pPr marL="0" indent="0" algn="ctr">
              <a:buNone/>
            </a:pPr>
            <a:r>
              <a:rPr lang="ru-RU" sz="2400" b="1" dirty="0" smtClean="0"/>
              <a:t>НО:</a:t>
            </a:r>
          </a:p>
          <a:p>
            <a:r>
              <a:rPr lang="ru-RU" sz="2400" dirty="0"/>
              <a:t>Принятие </a:t>
            </a:r>
            <a:r>
              <a:rPr lang="ru-RU" sz="2400" dirty="0" smtClean="0"/>
              <a:t>органом </a:t>
            </a:r>
            <a:r>
              <a:rPr lang="ru-RU" sz="2400" dirty="0"/>
              <a:t>государственной </a:t>
            </a:r>
            <a:r>
              <a:rPr lang="ru-RU" sz="2400" dirty="0" smtClean="0"/>
              <a:t>власти </a:t>
            </a:r>
            <a:r>
              <a:rPr lang="ru-RU" sz="2400" dirty="0"/>
              <a:t>решения по существу вопроса, который в соответствии с международным договором Российской Федерации подлежит обязательному вынесению на референдум, не </a:t>
            </a:r>
            <a:r>
              <a:rPr lang="ru-RU" sz="2400" dirty="0" smtClean="0"/>
              <a:t>допускается.</a:t>
            </a:r>
            <a:endParaRPr lang="ru-RU" sz="2400" dirty="0"/>
          </a:p>
          <a:p>
            <a:endParaRPr lang="ru-RU" sz="2400" dirty="0"/>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059738"/>
            <a:ext cx="827584" cy="799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256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008112"/>
          </a:xfrm>
        </p:spPr>
        <p:txBody>
          <a:bodyPr/>
          <a:lstStyle/>
          <a:p>
            <a:r>
              <a:rPr lang="ru-RU" sz="3200" b="1" dirty="0" smtClean="0">
                <a:solidFill>
                  <a:schemeClr val="tx1"/>
                </a:solidFill>
              </a:rPr>
              <a:t>Инициатива проведения референдума принадлежит:</a:t>
            </a:r>
            <a:endParaRPr lang="ru-RU" sz="3200" b="1" dirty="0"/>
          </a:p>
        </p:txBody>
      </p:sp>
      <p:sp>
        <p:nvSpPr>
          <p:cNvPr id="3" name="Объект 2"/>
          <p:cNvSpPr>
            <a:spLocks noGrp="1"/>
          </p:cNvSpPr>
          <p:nvPr>
            <p:ph idx="1"/>
          </p:nvPr>
        </p:nvSpPr>
        <p:spPr>
          <a:xfrm>
            <a:off x="467544" y="1124744"/>
            <a:ext cx="8229600" cy="5616624"/>
          </a:xfrm>
        </p:spPr>
        <p:txBody>
          <a:bodyPr/>
          <a:lstStyle/>
          <a:p>
            <a:pPr marL="457200" indent="-457200">
              <a:buAutoNum type="arabicParenR"/>
            </a:pPr>
            <a:r>
              <a:rPr lang="ru-RU" sz="2400" dirty="0" smtClean="0"/>
              <a:t>не </a:t>
            </a:r>
            <a:r>
              <a:rPr lang="ru-RU" sz="2400" dirty="0"/>
              <a:t>менее чем двум миллионам граждан </a:t>
            </a:r>
            <a:r>
              <a:rPr lang="ru-RU" sz="2400" dirty="0" smtClean="0"/>
              <a:t>РФ, при </a:t>
            </a:r>
            <a:r>
              <a:rPr lang="ru-RU" sz="2400" dirty="0"/>
              <a:t>условии, что на территории одного субъекта </a:t>
            </a:r>
            <a:r>
              <a:rPr lang="ru-RU" sz="2400" dirty="0" smtClean="0"/>
              <a:t>РФ или </a:t>
            </a:r>
            <a:r>
              <a:rPr lang="ru-RU" sz="2400" dirty="0"/>
              <a:t>в совокупности за пределами территории </a:t>
            </a:r>
            <a:r>
              <a:rPr lang="ru-RU" sz="2400" dirty="0" smtClean="0"/>
              <a:t>РФ </a:t>
            </a:r>
            <a:r>
              <a:rPr lang="ru-RU" sz="2400" dirty="0"/>
              <a:t>находится место жительства не более 50 тысяч из </a:t>
            </a:r>
            <a:r>
              <a:rPr lang="ru-RU" sz="2400" dirty="0" smtClean="0"/>
              <a:t>них. </a:t>
            </a:r>
            <a:r>
              <a:rPr lang="ru-RU" sz="2400" dirty="0"/>
              <a:t>Но только не в период общефедеральной избирательной кампании, а также в случае, если проведение референдума приходится на последний год полномочий Президента РФ и Государственной </a:t>
            </a:r>
            <a:r>
              <a:rPr lang="ru-RU" sz="2400" dirty="0" smtClean="0"/>
              <a:t>Думы.</a:t>
            </a:r>
            <a:endParaRPr lang="ru-RU" sz="2400" dirty="0"/>
          </a:p>
          <a:p>
            <a:pPr marL="457200" indent="-457200">
              <a:buAutoNum type="arabicParenR"/>
            </a:pPr>
            <a:r>
              <a:rPr lang="ru-RU" sz="2400" dirty="0" smtClean="0"/>
              <a:t>Конституционному </a:t>
            </a:r>
            <a:r>
              <a:rPr lang="ru-RU" sz="2400" dirty="0"/>
              <a:t>Собранию;</a:t>
            </a:r>
            <a:endParaRPr lang="ru-RU" sz="2400" dirty="0">
              <a:hlinkClick r:id="rId2"/>
            </a:endParaRPr>
          </a:p>
          <a:p>
            <a:pPr marL="457200" indent="-457200">
              <a:buAutoNum type="arabicParenR"/>
            </a:pPr>
            <a:r>
              <a:rPr lang="ru-RU" sz="2400" dirty="0" smtClean="0"/>
              <a:t>федеральным </a:t>
            </a:r>
            <a:r>
              <a:rPr lang="ru-RU" sz="2400" dirty="0"/>
              <a:t>органам государственной власти, если в соответствии с международным договором РФ проект нормативного акта или вопрос государственного значения подлежит вынесению на референдум.</a:t>
            </a:r>
          </a:p>
          <a:p>
            <a:pPr marL="0" indent="0">
              <a:buNone/>
            </a:pPr>
            <a:endParaRPr lang="ru-RU" sz="2000" dirty="0">
              <a:hlinkClick r:id="rId3"/>
            </a:endParaRPr>
          </a:p>
          <a:p>
            <a:pPr marL="0" indent="0">
              <a:buNone/>
            </a:pPr>
            <a:endParaRPr lang="ru-RU" sz="2400"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1012" y="6309320"/>
            <a:ext cx="582988" cy="563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735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Украли полномочие?</a:t>
            </a:r>
            <a:endParaRPr lang="ru-RU" dirty="0"/>
          </a:p>
        </p:txBody>
      </p:sp>
      <p:sp>
        <p:nvSpPr>
          <p:cNvPr id="3" name="Объект 2"/>
          <p:cNvSpPr>
            <a:spLocks noGrp="1"/>
          </p:cNvSpPr>
          <p:nvPr>
            <p:ph idx="1"/>
          </p:nvPr>
        </p:nvSpPr>
        <p:spPr/>
        <p:txBody>
          <a:bodyPr/>
          <a:lstStyle/>
          <a:p>
            <a:pPr marL="0" indent="0">
              <a:buNone/>
            </a:pPr>
            <a:endParaRPr lang="ru-RU" i="1" dirty="0" smtClean="0"/>
          </a:p>
          <a:p>
            <a:pPr marL="0" indent="0">
              <a:buNone/>
            </a:pPr>
            <a:r>
              <a:rPr lang="ru-RU" i="1" dirty="0" smtClean="0"/>
              <a:t>Ст.84 </a:t>
            </a:r>
            <a:r>
              <a:rPr lang="ru-RU" i="1" dirty="0"/>
              <a:t>Конституции РФ:</a:t>
            </a:r>
          </a:p>
          <a:p>
            <a:pPr marL="0" indent="0" algn="just">
              <a:buNone/>
            </a:pPr>
            <a:r>
              <a:rPr lang="ru-RU" i="1" dirty="0"/>
              <a:t>Президент Российской Федерации: …</a:t>
            </a:r>
          </a:p>
          <a:p>
            <a:pPr marL="0" indent="0" algn="just">
              <a:buNone/>
            </a:pPr>
            <a:r>
              <a:rPr lang="ru-RU" i="1" dirty="0"/>
              <a:t>назначает референдум в порядке, установленном федеральным конституционным законом.</a:t>
            </a: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072878"/>
            <a:ext cx="827584" cy="799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375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143000"/>
          </a:xfrm>
        </p:spPr>
        <p:txBody>
          <a:bodyPr/>
          <a:lstStyle/>
          <a:p>
            <a:r>
              <a:rPr lang="ru-RU" sz="2800" b="1" dirty="0" smtClean="0"/>
              <a:t>С.А. Авакьян о возможности принятия новой Конституции на референдуме</a:t>
            </a:r>
            <a:endParaRPr lang="ru-RU" sz="2800" b="1" dirty="0"/>
          </a:p>
        </p:txBody>
      </p:sp>
      <p:sp>
        <p:nvSpPr>
          <p:cNvPr id="3" name="Объект 2"/>
          <p:cNvSpPr>
            <a:spLocks noGrp="1"/>
          </p:cNvSpPr>
          <p:nvPr>
            <p:ph idx="1"/>
          </p:nvPr>
        </p:nvSpPr>
        <p:spPr>
          <a:xfrm>
            <a:off x="457200" y="1600200"/>
            <a:ext cx="8507288" cy="5255173"/>
          </a:xfrm>
        </p:spPr>
        <p:txBody>
          <a:bodyPr/>
          <a:lstStyle/>
          <a:p>
            <a:pPr>
              <a:buFont typeface="Wingdings" panose="05000000000000000000" pitchFamily="2" charset="2"/>
              <a:buChar char="q"/>
            </a:pPr>
            <a:r>
              <a:rPr lang="ru-RU" sz="1800" dirty="0" smtClean="0"/>
              <a:t>Как </a:t>
            </a:r>
            <a:r>
              <a:rPr lang="ru-RU" sz="1800" dirty="0"/>
              <a:t>известно, Конституция РФ принята всенародным голосованием, значит, и изменить или отменить ее нормы можно </a:t>
            </a:r>
            <a:r>
              <a:rPr lang="ru-RU" sz="1800" b="1" i="1" dirty="0"/>
              <a:t>также </a:t>
            </a:r>
            <a:r>
              <a:rPr lang="ru-RU" sz="1800" b="1" i="1" dirty="0" smtClean="0"/>
              <a:t>референдумом</a:t>
            </a:r>
            <a:r>
              <a:rPr lang="ru-RU" sz="1800" dirty="0" smtClean="0"/>
              <a:t>. </a:t>
            </a:r>
          </a:p>
          <a:p>
            <a:pPr>
              <a:buFont typeface="Wingdings" panose="05000000000000000000" pitchFamily="2" charset="2"/>
              <a:buChar char="q"/>
            </a:pPr>
            <a:r>
              <a:rPr lang="ru-RU" sz="1800" dirty="0" smtClean="0"/>
              <a:t>Конституция не </a:t>
            </a:r>
            <a:r>
              <a:rPr lang="ru-RU" sz="1800" dirty="0"/>
              <a:t>отвечает на вопрос: </a:t>
            </a:r>
            <a:r>
              <a:rPr lang="ru-RU" sz="1800" b="1" i="1" dirty="0" smtClean="0"/>
              <a:t>можно </a:t>
            </a:r>
            <a:r>
              <a:rPr lang="ru-RU" sz="1800" b="1" i="1" dirty="0"/>
              <a:t>ли подготовить вообще новый текст Конституции, вынести его на референдум, принять таким путем и тем самым "опрокинуть" действующую Конституцию с ее усложненным порядком пересмотра</a:t>
            </a:r>
            <a:r>
              <a:rPr lang="ru-RU" sz="1800" b="1" dirty="0"/>
              <a:t>? </a:t>
            </a:r>
            <a:endParaRPr lang="ru-RU" sz="1800" b="1" dirty="0" smtClean="0"/>
          </a:p>
          <a:p>
            <a:pPr>
              <a:buFont typeface="Wingdings" panose="05000000000000000000" pitchFamily="2" charset="2"/>
              <a:buChar char="q"/>
            </a:pPr>
            <a:r>
              <a:rPr lang="ru-RU" sz="1800" dirty="0" smtClean="0"/>
              <a:t>Согласно </a:t>
            </a:r>
            <a:r>
              <a:rPr lang="ru-RU" sz="1800" dirty="0"/>
              <a:t>ст. 1 </a:t>
            </a:r>
            <a:r>
              <a:rPr lang="ru-RU" sz="1800" dirty="0" smtClean="0"/>
              <a:t>ФКЗ о </a:t>
            </a:r>
            <a:r>
              <a:rPr lang="ru-RU" sz="1800" dirty="0"/>
              <a:t>референдуме РФ 1995 г, референдум РФ - всенародное голосование граждан РФ по законопроектам, действующим законам и другим вопросам государственного значения. Достаточно очевидно, что </a:t>
            </a:r>
            <a:r>
              <a:rPr lang="ru-RU" sz="1800" b="1" i="1" dirty="0"/>
              <a:t>проект новой Конституции РФ - в этом смысле также законопроект.</a:t>
            </a:r>
            <a:r>
              <a:rPr lang="ru-RU" sz="1800" dirty="0"/>
              <a:t> Следовательно, вроде бы его можно выносить на референдум</a:t>
            </a:r>
            <a:r>
              <a:rPr lang="ru-RU" sz="1800" dirty="0" smtClean="0"/>
              <a:t>.</a:t>
            </a:r>
            <a:r>
              <a:rPr lang="ru-RU" sz="1800" dirty="0"/>
              <a:t> </a:t>
            </a:r>
            <a:endParaRPr lang="ru-RU" sz="1800" dirty="0" smtClean="0"/>
          </a:p>
          <a:p>
            <a:pPr>
              <a:buFont typeface="Wingdings" panose="05000000000000000000" pitchFamily="2" charset="2"/>
              <a:buChar char="q"/>
            </a:pPr>
            <a:r>
              <a:rPr lang="ru-RU" sz="1800" dirty="0" smtClean="0"/>
              <a:t>Однако </a:t>
            </a:r>
            <a:r>
              <a:rPr lang="ru-RU" sz="1800" dirty="0"/>
              <a:t>в ст. 3 сказано, что на референдум РФ в обязательном порядке выносится вопрос о принятии новой Конституции РФ, </a:t>
            </a:r>
            <a:r>
              <a:rPr lang="ru-RU" sz="1800" b="1" i="1" dirty="0"/>
              <a:t>если Конституционное Собрание принимает решение</a:t>
            </a:r>
            <a:r>
              <a:rPr lang="ru-RU" sz="1800" dirty="0"/>
              <a:t> о вынесении на всенародное голосование проекта новой Конституции РФ. </a:t>
            </a:r>
            <a:endParaRPr lang="ru-RU" sz="1800"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4" y="6164810"/>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240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t>С.А. Авакьян о возможности принятия новой Конституции на </a:t>
            </a:r>
            <a:r>
              <a:rPr lang="ru-RU" sz="2800" b="1" dirty="0" smtClean="0"/>
              <a:t>референдуме</a:t>
            </a:r>
            <a:br>
              <a:rPr lang="ru-RU" sz="2800" b="1" dirty="0" smtClean="0"/>
            </a:br>
            <a:r>
              <a:rPr lang="ru-RU" sz="2000" i="1" dirty="0" smtClean="0"/>
              <a:t>(продолжение)</a:t>
            </a:r>
            <a:endParaRPr lang="ru-RU" sz="3600" i="1" dirty="0"/>
          </a:p>
        </p:txBody>
      </p:sp>
      <p:sp>
        <p:nvSpPr>
          <p:cNvPr id="3" name="Объект 2"/>
          <p:cNvSpPr>
            <a:spLocks noGrp="1"/>
          </p:cNvSpPr>
          <p:nvPr>
            <p:ph idx="1"/>
          </p:nvPr>
        </p:nvSpPr>
        <p:spPr/>
        <p:txBody>
          <a:bodyPr/>
          <a:lstStyle/>
          <a:p>
            <a:pPr lvl="0">
              <a:buFont typeface="Wingdings" panose="05000000000000000000" pitchFamily="2" charset="2"/>
              <a:buChar char="q"/>
            </a:pPr>
            <a:r>
              <a:rPr lang="ru-RU" sz="2000" dirty="0"/>
              <a:t>Помимо Конституционного Собрания </a:t>
            </a:r>
            <a:r>
              <a:rPr lang="ru-RU" sz="2000" b="1" i="1" dirty="0"/>
              <a:t>другим инициатором всероссийского референдума могут быть сами граждане РФ - если не менее 2 млн. подписалось</a:t>
            </a:r>
            <a:r>
              <a:rPr lang="ru-RU" sz="2000" b="1" dirty="0"/>
              <a:t> </a:t>
            </a:r>
            <a:r>
              <a:rPr lang="ru-RU" sz="2000" dirty="0"/>
              <a:t>за проведение референдума с соответствующей </a:t>
            </a:r>
            <a:r>
              <a:rPr lang="ru-RU" sz="2000" dirty="0" smtClean="0"/>
              <a:t>формулировкой. </a:t>
            </a:r>
          </a:p>
          <a:p>
            <a:pPr lvl="0">
              <a:buFont typeface="Wingdings" panose="05000000000000000000" pitchFamily="2" charset="2"/>
              <a:buChar char="q"/>
            </a:pPr>
            <a:r>
              <a:rPr lang="ru-RU" sz="2000" dirty="0" smtClean="0"/>
              <a:t>Думается</a:t>
            </a:r>
            <a:r>
              <a:rPr lang="ru-RU" sz="2000" dirty="0"/>
              <a:t>, что </a:t>
            </a:r>
            <a:r>
              <a:rPr lang="ru-RU" sz="2000" b="1" i="1" dirty="0"/>
              <a:t>один вариант принятия новой Конституции отнюдь не исключает другой</a:t>
            </a:r>
            <a:r>
              <a:rPr lang="ru-RU" sz="2000" dirty="0"/>
              <a:t>. </a:t>
            </a:r>
            <a:endParaRPr lang="ru-RU" sz="2000" dirty="0" smtClean="0"/>
          </a:p>
          <a:p>
            <a:pPr lvl="0">
              <a:buFont typeface="Wingdings" panose="05000000000000000000" pitchFamily="2" charset="2"/>
              <a:buChar char="q"/>
            </a:pPr>
            <a:r>
              <a:rPr lang="ru-RU" sz="2000" dirty="0" smtClean="0"/>
              <a:t>Поэтому </a:t>
            </a:r>
            <a:r>
              <a:rPr lang="ru-RU" sz="2000" dirty="0"/>
              <a:t>мы считаем вполне возможной разработку проекта новой Конституции, сбор 2 млн. подписей за вынесение ее на референдум, </a:t>
            </a:r>
            <a:r>
              <a:rPr lang="ru-RU" sz="2000" b="1" i="1" dirty="0"/>
              <a:t>проведение референдума и принятие таким путем новой Конституции</a:t>
            </a:r>
            <a:r>
              <a:rPr lang="ru-RU" sz="2000" dirty="0"/>
              <a:t>… </a:t>
            </a:r>
            <a:endParaRPr lang="ru-RU" sz="2000" dirty="0" smtClean="0"/>
          </a:p>
          <a:p>
            <a:pPr lvl="0">
              <a:buFont typeface="Wingdings" panose="05000000000000000000" pitchFamily="2" charset="2"/>
              <a:buChar char="q"/>
            </a:pPr>
            <a:r>
              <a:rPr lang="ru-RU" sz="2000" dirty="0" smtClean="0"/>
              <a:t>Отметим</a:t>
            </a:r>
            <a:r>
              <a:rPr lang="ru-RU" sz="2000" dirty="0"/>
              <a:t>, что само по себе принятие новой Конституции России референдумом кажется </a:t>
            </a:r>
            <a:r>
              <a:rPr lang="ru-RU" sz="2000" b="1" i="1" dirty="0"/>
              <a:t>не самым лучшим </a:t>
            </a:r>
            <a:r>
              <a:rPr lang="ru-RU" sz="2000" b="1" i="1" dirty="0" smtClean="0"/>
              <a:t>вариантом</a:t>
            </a:r>
            <a:r>
              <a:rPr lang="ru-RU" sz="2000" dirty="0" smtClean="0"/>
              <a:t>. </a:t>
            </a:r>
            <a:endParaRPr lang="ru-RU" sz="2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059738"/>
            <a:ext cx="827584" cy="799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548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t>Органы, участвующие в процессе подготовки референдума</a:t>
            </a:r>
            <a:endParaRPr lang="ru-RU" sz="3200" b="1" dirty="0"/>
          </a:p>
        </p:txBody>
      </p:sp>
      <p:sp>
        <p:nvSpPr>
          <p:cNvPr id="3" name="Объект 2"/>
          <p:cNvSpPr>
            <a:spLocks noGrp="1"/>
          </p:cNvSpPr>
          <p:nvPr>
            <p:ph idx="1"/>
          </p:nvPr>
        </p:nvSpPr>
        <p:spPr/>
        <p:txBody>
          <a:bodyPr/>
          <a:lstStyle/>
          <a:p>
            <a:pPr marL="0" indent="0">
              <a:buNone/>
            </a:pPr>
            <a:r>
              <a:rPr lang="ru-RU" sz="2400" dirty="0" smtClean="0"/>
              <a:t>1. Президент РФ назначает референдум и с этой целью направляет документы в Конституционный суд РФ (КС РФ).</a:t>
            </a:r>
          </a:p>
          <a:p>
            <a:pPr marL="0" indent="0">
              <a:buNone/>
            </a:pPr>
            <a:r>
              <a:rPr lang="ru-RU" sz="2400" dirty="0" smtClean="0"/>
              <a:t>2. КС РФ проверяет соответствие порядка выдвижения инициативы и предложенного вопроса (вопросов) Конституции РФ и направляет свое решение Президенту РФ.</a:t>
            </a:r>
          </a:p>
          <a:p>
            <a:pPr marL="0" indent="0">
              <a:buNone/>
            </a:pPr>
            <a:r>
              <a:rPr lang="ru-RU" sz="2400" dirty="0" smtClean="0"/>
              <a:t>3. Если решение положительное, Президент РФ назначает день голосования.</a:t>
            </a:r>
          </a:p>
          <a:p>
            <a:pPr marL="0" indent="0">
              <a:buNone/>
            </a:pPr>
            <a:r>
              <a:rPr lang="ru-RU" sz="2400" dirty="0" smtClean="0"/>
              <a:t>4. Центризбирком РФ и нижестоящие избиркомы осуществляют подготовку и проведение голосования.</a:t>
            </a:r>
            <a:endParaRPr lang="ru-RU"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9306" y="6046854"/>
            <a:ext cx="924694" cy="80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174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008112"/>
          </a:xfrm>
        </p:spPr>
        <p:txBody>
          <a:bodyPr/>
          <a:lstStyle/>
          <a:p>
            <a:r>
              <a:rPr lang="ru-RU" sz="3600" b="1" dirty="0" smtClean="0"/>
              <a:t>Правовые последствия референдума</a:t>
            </a:r>
            <a:endParaRPr lang="ru-RU" sz="3600" b="1" dirty="0"/>
          </a:p>
        </p:txBody>
      </p:sp>
      <p:sp>
        <p:nvSpPr>
          <p:cNvPr id="3" name="Объект 2"/>
          <p:cNvSpPr>
            <a:spLocks noGrp="1"/>
          </p:cNvSpPr>
          <p:nvPr>
            <p:ph idx="1"/>
          </p:nvPr>
        </p:nvSpPr>
        <p:spPr>
          <a:xfrm>
            <a:off x="179512" y="1124744"/>
            <a:ext cx="8784976" cy="5616624"/>
          </a:xfrm>
        </p:spPr>
        <p:txBody>
          <a:bodyPr/>
          <a:lstStyle/>
          <a:p>
            <a:endParaRPr lang="ru-RU" sz="2200" dirty="0" smtClean="0">
              <a:solidFill>
                <a:schemeClr val="tx1"/>
              </a:solidFill>
              <a:latin typeface="+mn-lt"/>
              <a:ea typeface="+mn-ea"/>
              <a:cs typeface="+mn-cs"/>
            </a:endParaRPr>
          </a:p>
          <a:p>
            <a:r>
              <a:rPr lang="ru-RU" sz="2200" dirty="0" smtClean="0">
                <a:solidFill>
                  <a:schemeClr val="tx1"/>
                </a:solidFill>
                <a:latin typeface="+mn-lt"/>
                <a:ea typeface="+mn-ea"/>
                <a:cs typeface="+mn-cs"/>
              </a:rPr>
              <a:t>Решение референдума </a:t>
            </a:r>
            <a:r>
              <a:rPr lang="ru-RU" sz="2200" dirty="0">
                <a:solidFill>
                  <a:schemeClr val="tx1"/>
                </a:solidFill>
                <a:latin typeface="+mn-lt"/>
                <a:ea typeface="+mn-ea"/>
                <a:cs typeface="+mn-cs"/>
              </a:rPr>
              <a:t>вступает в силу со дня официального опубликования </a:t>
            </a:r>
            <a:r>
              <a:rPr lang="ru-RU" sz="2200" dirty="0" smtClean="0">
                <a:solidFill>
                  <a:schemeClr val="tx1"/>
                </a:solidFill>
                <a:latin typeface="+mn-lt"/>
                <a:ea typeface="+mn-ea"/>
                <a:cs typeface="+mn-cs"/>
              </a:rPr>
              <a:t>ЦИК РФ </a:t>
            </a:r>
            <a:r>
              <a:rPr lang="ru-RU" sz="2200" dirty="0">
                <a:solidFill>
                  <a:schemeClr val="tx1"/>
                </a:solidFill>
                <a:latin typeface="+mn-lt"/>
                <a:ea typeface="+mn-ea"/>
                <a:cs typeface="+mn-cs"/>
              </a:rPr>
              <a:t>результатов </a:t>
            </a:r>
            <a:r>
              <a:rPr lang="ru-RU" sz="2200" dirty="0" smtClean="0">
                <a:solidFill>
                  <a:schemeClr val="tx1"/>
                </a:solidFill>
                <a:latin typeface="+mn-lt"/>
                <a:ea typeface="+mn-ea"/>
                <a:cs typeface="+mn-cs"/>
              </a:rPr>
              <a:t>референдума.</a:t>
            </a:r>
          </a:p>
          <a:p>
            <a:r>
              <a:rPr lang="ru-RU" sz="2200" dirty="0" smtClean="0">
                <a:solidFill>
                  <a:schemeClr val="tx1"/>
                </a:solidFill>
                <a:latin typeface="+mn-lt"/>
                <a:ea typeface="+mn-ea"/>
                <a:cs typeface="+mn-cs"/>
              </a:rPr>
              <a:t>Решение референдума </a:t>
            </a:r>
            <a:r>
              <a:rPr lang="ru-RU" sz="2200" dirty="0">
                <a:solidFill>
                  <a:schemeClr val="tx1"/>
                </a:solidFill>
                <a:latin typeface="+mn-lt"/>
                <a:ea typeface="+mn-ea"/>
                <a:cs typeface="+mn-cs"/>
              </a:rPr>
              <a:t>может быть отменено или изменено не иначе как путем принятия решения на новом референдуме, если в самом решении не указан иной порядок отмены или изменения такого решения</a:t>
            </a:r>
            <a:r>
              <a:rPr lang="ru-RU" sz="2200" dirty="0" smtClean="0">
                <a:solidFill>
                  <a:schemeClr val="tx1"/>
                </a:solidFill>
                <a:latin typeface="+mn-lt"/>
                <a:ea typeface="+mn-ea"/>
                <a:cs typeface="+mn-cs"/>
              </a:rPr>
              <a:t>.</a:t>
            </a:r>
          </a:p>
          <a:p>
            <a:r>
              <a:rPr lang="ru-RU" sz="2200" dirty="0">
                <a:solidFill>
                  <a:schemeClr val="tx1"/>
                </a:solidFill>
                <a:latin typeface="+mn-lt"/>
                <a:ea typeface="+mn-ea"/>
                <a:cs typeface="+mn-cs"/>
              </a:rPr>
              <a:t>Если для реализации </a:t>
            </a:r>
            <a:r>
              <a:rPr lang="ru-RU" sz="2200" dirty="0" smtClean="0">
                <a:solidFill>
                  <a:schemeClr val="tx1"/>
                </a:solidFill>
                <a:latin typeface="+mn-lt"/>
                <a:ea typeface="+mn-ea"/>
                <a:cs typeface="+mn-cs"/>
              </a:rPr>
              <a:t>решения референдума </a:t>
            </a:r>
            <a:r>
              <a:rPr lang="ru-RU" sz="2200" dirty="0">
                <a:solidFill>
                  <a:schemeClr val="tx1"/>
                </a:solidFill>
                <a:latin typeface="+mn-lt"/>
                <a:ea typeface="+mn-ea"/>
                <a:cs typeface="+mn-cs"/>
              </a:rPr>
              <a:t>требуется издание нормативного правового акта, федеральный орган государственной власти, в компетенцию которого входит данный вопрос, </a:t>
            </a:r>
            <a:r>
              <a:rPr lang="ru-RU" sz="2200" b="1" dirty="0">
                <a:solidFill>
                  <a:srgbClr val="C00000"/>
                </a:solidFill>
                <a:latin typeface="+mn-lt"/>
                <a:ea typeface="+mn-ea"/>
                <a:cs typeface="+mn-cs"/>
              </a:rPr>
              <a:t>обязан в течение 15 дней</a:t>
            </a:r>
            <a:r>
              <a:rPr lang="ru-RU" sz="2200" b="1" dirty="0">
                <a:solidFill>
                  <a:srgbClr val="92D050"/>
                </a:solidFill>
                <a:latin typeface="+mn-lt"/>
                <a:ea typeface="+mn-ea"/>
                <a:cs typeface="+mn-cs"/>
              </a:rPr>
              <a:t> </a:t>
            </a:r>
            <a:r>
              <a:rPr lang="ru-RU" sz="2200" dirty="0">
                <a:solidFill>
                  <a:schemeClr val="tx1"/>
                </a:solidFill>
                <a:latin typeface="+mn-lt"/>
                <a:ea typeface="+mn-ea"/>
                <a:cs typeface="+mn-cs"/>
              </a:rPr>
              <a:t>со дня вступления в силу </a:t>
            </a:r>
            <a:r>
              <a:rPr lang="ru-RU" sz="2200" dirty="0" smtClean="0">
                <a:solidFill>
                  <a:schemeClr val="tx1"/>
                </a:solidFill>
                <a:latin typeface="+mn-lt"/>
                <a:ea typeface="+mn-ea"/>
                <a:cs typeface="+mn-cs"/>
              </a:rPr>
              <a:t>решения референдума </a:t>
            </a:r>
            <a:r>
              <a:rPr lang="ru-RU" sz="2200" dirty="0">
                <a:solidFill>
                  <a:schemeClr val="tx1"/>
                </a:solidFill>
                <a:latin typeface="+mn-lt"/>
                <a:ea typeface="+mn-ea"/>
                <a:cs typeface="+mn-cs"/>
              </a:rPr>
              <a:t>определить срок подготовки этого нормативного правового акта, который не должен превышать </a:t>
            </a:r>
            <a:r>
              <a:rPr lang="ru-RU" sz="2200" b="1" dirty="0">
                <a:solidFill>
                  <a:srgbClr val="C00000"/>
                </a:solidFill>
                <a:latin typeface="+mn-lt"/>
                <a:ea typeface="+mn-ea"/>
                <a:cs typeface="+mn-cs"/>
              </a:rPr>
              <a:t>три месяца со дня принятия решения на референдуме.</a:t>
            </a:r>
          </a:p>
          <a:p>
            <a:endParaRPr lang="ru-RU" sz="2400" dirty="0">
              <a:solidFill>
                <a:schemeClr val="tx1"/>
              </a:solidFill>
              <a:latin typeface="+mn-lt"/>
              <a:ea typeface="+mn-ea"/>
              <a:cs typeface="+mn-cs"/>
            </a:endParaRPr>
          </a:p>
          <a:p>
            <a:endParaRPr lang="ru-RU" sz="2800" dirty="0">
              <a:solidFill>
                <a:schemeClr val="tx1"/>
              </a:solidFill>
              <a:latin typeface="+mn-lt"/>
              <a:ea typeface="+mn-ea"/>
              <a:cs typeface="+mn-cs"/>
            </a:endParaRP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4" y="6157228"/>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61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91264" cy="792088"/>
          </a:xfrm>
        </p:spPr>
        <p:txBody>
          <a:bodyPr/>
          <a:lstStyle/>
          <a:p>
            <a:r>
              <a:rPr lang="ru-RU" sz="3600" b="1" dirty="0" smtClean="0"/>
              <a:t>Статья </a:t>
            </a:r>
            <a:r>
              <a:rPr lang="ru-RU" sz="3600" b="1" dirty="0"/>
              <a:t>23. Назначение </a:t>
            </a:r>
            <a:r>
              <a:rPr lang="ru-RU" sz="3600" b="1" dirty="0" smtClean="0"/>
              <a:t>референдума</a:t>
            </a:r>
            <a:endParaRPr lang="ru-RU" sz="3600" b="1" dirty="0"/>
          </a:p>
        </p:txBody>
      </p:sp>
      <p:sp>
        <p:nvSpPr>
          <p:cNvPr id="3" name="Объект 2"/>
          <p:cNvSpPr>
            <a:spLocks noGrp="1"/>
          </p:cNvSpPr>
          <p:nvPr>
            <p:ph idx="1"/>
          </p:nvPr>
        </p:nvSpPr>
        <p:spPr>
          <a:xfrm>
            <a:off x="457200" y="980728"/>
            <a:ext cx="8229600" cy="5832648"/>
          </a:xfrm>
        </p:spPr>
        <p:txBody>
          <a:bodyPr/>
          <a:lstStyle/>
          <a:p>
            <a:r>
              <a:rPr lang="ru-RU" sz="1200" dirty="0" smtClean="0"/>
              <a:t>1</a:t>
            </a:r>
            <a:r>
              <a:rPr lang="ru-RU" sz="1200" dirty="0"/>
              <a:t>. </a:t>
            </a:r>
            <a:r>
              <a:rPr lang="ru-RU" sz="1200" b="1" dirty="0"/>
              <a:t>Референдум назначает Президент Российской Федерации</a:t>
            </a:r>
            <a:r>
              <a:rPr lang="ru-RU" sz="1200" dirty="0"/>
              <a:t>. Не позднее чем через 10 дней со дня поступления документов, на основании которых назначается референдум, Президент Российской Федерации направляет их в Конституционный Суд Российской Федерации с запросом о соответствии Конституции Российской Федерации инициативы проведения референдума по предложенному вопросу (предложенным вопросам) референдума. Конституционный Суд Российской Федерации рассматривает данное обращение, принимает по нему решение и направляет это решение Президенту Российской Федерации. Решение Конституционного Суда Российской Федерации подлежит незамедлительному опубликованию.</a:t>
            </a:r>
          </a:p>
          <a:p>
            <a:r>
              <a:rPr lang="ru-RU" sz="1200" dirty="0"/>
              <a:t>2. </a:t>
            </a:r>
            <a:r>
              <a:rPr lang="ru-RU" sz="1200" b="1" dirty="0"/>
              <a:t>Если Конституционный Суд Российской Федерации </a:t>
            </a:r>
            <a:r>
              <a:rPr lang="ru-RU" sz="1200" dirty="0"/>
              <a:t>признал инициативу проведения референдума по предложенному вопросу (предложенным вопросам) референдума соответствующей Конституции Российской Федерации, Президент Российской Федерации не позднее чем через 15 дней со дня поступления решения Конституционного Суда Российской Федерации назначает референдум. В случае, если указанная инициатива признана не соответствующей Конституции Российской Федерации, процедуры по ее реализации прекращаются с момента вступления в силу решения Конституционного Суда Российской Федерации.</a:t>
            </a:r>
          </a:p>
          <a:p>
            <a:r>
              <a:rPr lang="ru-RU" sz="1200" dirty="0"/>
              <a:t>3. При назначении референдума Президент Российской Федерации определяет день голосования, которым может быть только воскресенье в период от 60 до 100 дней со дня официального опубликования решения о назначении референдума. Голосование не может быть назначено на предпраздничный и нерабочий праздничный день, день, следующий за нерабочим праздничным днем, а также на воскресенье, которое в установленном порядке объявлено рабочим днем. Решение о назначении референдума подлежит официальному опубликованию не позднее чем через пять дней со дня его принятия.</a:t>
            </a:r>
          </a:p>
          <a:p>
            <a:r>
              <a:rPr lang="ru-RU" sz="1200" dirty="0"/>
              <a:t>4. При назначении референдума в соответствии с международным договором Российской Федерации могут быть установлены иные, чем указанные в части 3 настоящей статьи, сроки проведения референдума.</a:t>
            </a:r>
          </a:p>
          <a:p>
            <a:r>
              <a:rPr lang="ru-RU" sz="1200" dirty="0"/>
              <a:t>5. Если в период реализации инициативы проведения референдума, выдвинутой одной инициативной группой по проведению референдума, другая инициативная группа по проведению референдума выдвинула инициативу проведения референдума по иному вопросу (иным вопросам), голосование по вопросам референдума, инициированного указанными группами, может быть назначено на один день.</a:t>
            </a:r>
          </a:p>
          <a:p>
            <a:r>
              <a:rPr lang="ru-RU" sz="1200" dirty="0"/>
              <a:t>6. </a:t>
            </a:r>
            <a:r>
              <a:rPr lang="ru-RU" sz="1200" b="1" dirty="0"/>
              <a:t>Не допускается совмещение дня голосования на референдуме с днем голосования на выборах в федеральные органы государственной власти, проводимых одновременно на всей территории Российской Федерации</a:t>
            </a:r>
            <a:r>
              <a:rPr lang="ru-RU" sz="1200" dirty="0"/>
              <a:t>.</a:t>
            </a: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4" y="6157228"/>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14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ru-RU" dirty="0" smtClean="0"/>
              <a:t>Вопросы темы</a:t>
            </a:r>
            <a:endParaRPr lang="ru-RU" dirty="0"/>
          </a:p>
        </p:txBody>
      </p:sp>
      <p:sp>
        <p:nvSpPr>
          <p:cNvPr id="3" name="Объект 2"/>
          <p:cNvSpPr>
            <a:spLocks noGrp="1"/>
          </p:cNvSpPr>
          <p:nvPr>
            <p:ph idx="1"/>
          </p:nvPr>
        </p:nvSpPr>
        <p:spPr>
          <a:xfrm>
            <a:off x="204092" y="1099852"/>
            <a:ext cx="8832403" cy="5641515"/>
          </a:xfrm>
        </p:spPr>
        <p:txBody>
          <a:bodyPr/>
          <a:lstStyle/>
          <a:p>
            <a:pPr lvl="0">
              <a:buFont typeface="+mj-lt"/>
              <a:buAutoNum type="arabicPeriod"/>
            </a:pPr>
            <a:r>
              <a:rPr lang="ru-RU" sz="1800" dirty="0"/>
              <a:t>Общая характеристика демократического государства.</a:t>
            </a:r>
          </a:p>
          <a:p>
            <a:pPr lvl="0">
              <a:buFont typeface="+mj-lt"/>
              <a:buAutoNum type="arabicPeriod"/>
            </a:pPr>
            <a:r>
              <a:rPr lang="ru-RU" sz="1800" dirty="0"/>
              <a:t>Народный суверенитет как основа демократии. Соотношение народного и государственного суверенитета. </a:t>
            </a:r>
          </a:p>
          <a:p>
            <a:pPr lvl="0">
              <a:buFont typeface="+mj-lt"/>
              <a:buAutoNum type="arabicPeriod"/>
            </a:pPr>
            <a:r>
              <a:rPr lang="ru-RU" sz="1800" dirty="0"/>
              <a:t>Прямые и представительные формы демократии.</a:t>
            </a:r>
          </a:p>
          <a:p>
            <a:pPr lvl="0">
              <a:buFont typeface="+mj-lt"/>
              <a:buAutoNum type="arabicPeriod"/>
            </a:pPr>
            <a:r>
              <a:rPr lang="ru-RU" sz="1800" dirty="0"/>
              <a:t>Народное волеизъявление в прямых формах </a:t>
            </a:r>
          </a:p>
          <a:p>
            <a:pPr lvl="1"/>
            <a:r>
              <a:rPr lang="ru-RU" sz="1400" dirty="0"/>
              <a:t>Институт референдума и его особенности в России.</a:t>
            </a:r>
          </a:p>
          <a:p>
            <a:pPr lvl="1"/>
            <a:r>
              <a:rPr lang="ru-RU" sz="1400" dirty="0"/>
              <a:t>Выборы. Принципы российского избирательного права. </a:t>
            </a:r>
          </a:p>
          <a:p>
            <a:pPr lvl="1"/>
            <a:r>
              <a:rPr lang="ru-RU" sz="1400" dirty="0"/>
              <a:t>Основные избирательные системы. </a:t>
            </a:r>
          </a:p>
          <a:p>
            <a:pPr lvl="1"/>
            <a:r>
              <a:rPr lang="ru-RU" sz="1400" dirty="0"/>
              <a:t>Правовое регулирование избирательных кампаний. </a:t>
            </a:r>
          </a:p>
          <a:p>
            <a:pPr lvl="1"/>
            <a:r>
              <a:rPr lang="ru-RU" sz="1400" dirty="0"/>
              <a:t>Проблемы избирательного права и избирательной системы.</a:t>
            </a:r>
          </a:p>
          <a:p>
            <a:pPr lvl="0">
              <a:buFont typeface="+mj-lt"/>
              <a:buAutoNum type="arabicPeriod"/>
            </a:pPr>
            <a:r>
              <a:rPr lang="ru-RU" sz="1800" dirty="0"/>
              <a:t>Иные формы участия граждан в управлении делами государства.</a:t>
            </a:r>
          </a:p>
          <a:p>
            <a:pPr lvl="0">
              <a:buFont typeface="+mj-lt"/>
              <a:buAutoNum type="arabicPeriod"/>
            </a:pPr>
            <a:r>
              <a:rPr lang="ru-RU" sz="1800" dirty="0"/>
              <a:t>Разделение властей.</a:t>
            </a:r>
          </a:p>
          <a:p>
            <a:pPr lvl="0">
              <a:buFont typeface="+mj-lt"/>
              <a:buAutoNum type="arabicPeriod"/>
            </a:pPr>
            <a:r>
              <a:rPr lang="ru-RU" sz="1800" dirty="0"/>
              <a:t>Идеологический и политический плюрализм.</a:t>
            </a:r>
          </a:p>
          <a:p>
            <a:pPr lvl="0">
              <a:buFont typeface="+mj-lt"/>
              <a:buAutoNum type="arabicPeriod"/>
            </a:pPr>
            <a:r>
              <a:rPr lang="ru-RU" sz="1800" dirty="0"/>
              <a:t>Политическая конкуренция. Правовой статус политических партий: порядок создания, приостановления деятельности и ликвидации, внутреннее устройство, государственная поддержка политических партий, порядок их участия в выборах и референдумах.</a:t>
            </a:r>
          </a:p>
          <a:p>
            <a:pPr lvl="0">
              <a:buFont typeface="+mj-lt"/>
              <a:buAutoNum type="arabicPeriod"/>
            </a:pPr>
            <a:r>
              <a:rPr lang="ru-RU" sz="1800" dirty="0"/>
              <a:t>Политическая оппозиция.</a:t>
            </a:r>
          </a:p>
          <a:p>
            <a:pPr>
              <a:buFont typeface="+mj-lt"/>
              <a:buAutoNum type="arabicPeriod"/>
            </a:pPr>
            <a:endParaRPr lang="ru-RU" sz="1800" dirty="0">
              <a:solidFill>
                <a:schemeClr val="accent5">
                  <a:lumMod val="20000"/>
                  <a:lumOff val="80000"/>
                </a:schemeClr>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2440" y="6241021"/>
            <a:ext cx="599827" cy="616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533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200"/>
            <a:ext cx="8892480" cy="1409576"/>
          </a:xfrm>
        </p:spPr>
        <p:txBody>
          <a:bodyPr/>
          <a:lstStyle/>
          <a:p>
            <a:r>
              <a:rPr lang="ru-RU" sz="2400" b="1" dirty="0" smtClean="0"/>
              <a:t/>
            </a:r>
            <a:br>
              <a:rPr lang="ru-RU" sz="2400" b="1" dirty="0" smtClean="0"/>
            </a:br>
            <a:r>
              <a:rPr lang="ru-RU" sz="2000" b="1" dirty="0" smtClean="0"/>
              <a:t>Постановление от 21 марта 2007 г. №3-П «По делу о проверке конституционности ряда положений статей 6 и 15 Федерального конституционного закона "О референдуме Российской Федерации" в связи с жалобой граждан В.И. Лакеева, В.Г. Соловьева и В.Д. </a:t>
            </a:r>
            <a:r>
              <a:rPr lang="ru-RU" sz="2000" b="1" dirty="0" err="1" smtClean="0"/>
              <a:t>Уласа</a:t>
            </a:r>
            <a:r>
              <a:rPr lang="ru-RU" sz="2000" b="1" dirty="0" smtClean="0"/>
              <a:t>» </a:t>
            </a:r>
          </a:p>
        </p:txBody>
      </p:sp>
      <p:sp>
        <p:nvSpPr>
          <p:cNvPr id="3" name="Объект 2"/>
          <p:cNvSpPr>
            <a:spLocks noGrp="1"/>
          </p:cNvSpPr>
          <p:nvPr>
            <p:ph idx="1"/>
          </p:nvPr>
        </p:nvSpPr>
        <p:spPr>
          <a:xfrm>
            <a:off x="179512" y="1484784"/>
            <a:ext cx="8856984" cy="5256584"/>
          </a:xfrm>
        </p:spPr>
        <p:txBody>
          <a:bodyPr/>
          <a:lstStyle/>
          <a:p>
            <a:r>
              <a:rPr lang="ru-RU" sz="1800" dirty="0" smtClean="0">
                <a:solidFill>
                  <a:schemeClr val="tx1"/>
                </a:solidFill>
                <a:ea typeface="+mn-ea"/>
                <a:cs typeface="+mn-cs"/>
              </a:rPr>
              <a:t>Заявителям </a:t>
            </a:r>
            <a:r>
              <a:rPr lang="ru-RU" sz="1800" dirty="0" smtClean="0"/>
              <a:t>отказали в регистрации Московской городской региональной подгруппы инициативной группы по проведению референдума РФ после проверки ЦИКом вопросов на соответствие законодательству</a:t>
            </a:r>
          </a:p>
          <a:p>
            <a:r>
              <a:rPr lang="ru-RU" sz="1800" b="1" dirty="0" smtClean="0"/>
              <a:t>Предмет рассмотрения: </a:t>
            </a:r>
            <a:r>
              <a:rPr lang="ru-RU" sz="1800" dirty="0" smtClean="0"/>
              <a:t>нормы, определяющие механизм судебной проверки решений ЦИК РФ о соответствии вопросов референдума требованиям ФКЗ </a:t>
            </a:r>
          </a:p>
          <a:p>
            <a:r>
              <a:rPr lang="ru-RU" sz="1800" b="1" dirty="0" smtClean="0">
                <a:solidFill>
                  <a:schemeClr val="tx1"/>
                </a:solidFill>
                <a:ea typeface="+mn-ea"/>
                <a:cs typeface="+mn-cs"/>
              </a:rPr>
              <a:t>Заявители считают, что ст.6 </a:t>
            </a:r>
            <a:r>
              <a:rPr lang="ru-RU" sz="1800" b="1" dirty="0" smtClean="0">
                <a:ea typeface="+mn-ea"/>
                <a:cs typeface="+mn-cs"/>
              </a:rPr>
              <a:t>ФКЗ:</a:t>
            </a:r>
            <a:endParaRPr lang="ru-RU" sz="1800" b="1" dirty="0" smtClean="0">
              <a:solidFill>
                <a:schemeClr val="tx1"/>
              </a:solidFill>
              <a:ea typeface="+mn-ea"/>
              <a:cs typeface="+mn-cs"/>
            </a:endParaRPr>
          </a:p>
          <a:p>
            <a:pPr>
              <a:buFont typeface="Wingdings" pitchFamily="2" charset="2"/>
              <a:buChar char="ü"/>
            </a:pPr>
            <a:r>
              <a:rPr lang="ru-RU" sz="1800" b="1" dirty="0" smtClean="0">
                <a:ea typeface="+mn-ea"/>
                <a:cs typeface="+mn-cs"/>
              </a:rPr>
              <a:t>п.6 ч.5. – </a:t>
            </a:r>
            <a:r>
              <a:rPr lang="ru-RU" sz="1800" dirty="0" smtClean="0"/>
              <a:t>позволяет запрещать вынесение на референдум РФ какого бы то ни было вопроса, касающегося федерального бюджета и обязанностей государства нести соответствующие расходы, при том что любой вопрос так или иначе затрагивает бюджет и связан с расходами государства. </a:t>
            </a:r>
          </a:p>
          <a:p>
            <a:pPr>
              <a:buFont typeface="Wingdings" pitchFamily="2" charset="2"/>
              <a:buChar char="ü"/>
            </a:pPr>
            <a:r>
              <a:rPr lang="ru-RU" sz="1800" b="1" dirty="0" smtClean="0">
                <a:solidFill>
                  <a:schemeClr val="tx1"/>
                </a:solidFill>
                <a:ea typeface="+mn-ea"/>
                <a:cs typeface="+mn-cs"/>
              </a:rPr>
              <a:t>ч. 7 </a:t>
            </a:r>
            <a:r>
              <a:rPr lang="ru-RU" sz="1800" b="1" dirty="0">
                <a:ea typeface="+mn-ea"/>
                <a:cs typeface="+mn-cs"/>
              </a:rPr>
              <a:t> </a:t>
            </a:r>
            <a:r>
              <a:rPr lang="ru-RU" sz="1400" i="1" dirty="0" smtClean="0">
                <a:ea typeface="+mn-ea"/>
                <a:cs typeface="+mn-cs"/>
              </a:rPr>
              <a:t>(«Вопрос</a:t>
            </a:r>
            <a:r>
              <a:rPr lang="ru-RU" sz="1400" i="1" dirty="0">
                <a:ea typeface="+mn-ea"/>
                <a:cs typeface="+mn-cs"/>
              </a:rPr>
              <a:t>, выносимый на референдум, должен быть сформулирован таким образом, чтобы исключалась возможность его множественного толкования, чтобы на него можно было дать только однозначный ответ и чтобы исключалась неопределенность правовых последствий принятого на референдуме </a:t>
            </a:r>
            <a:r>
              <a:rPr lang="ru-RU" sz="1400" i="1" dirty="0" smtClean="0">
                <a:ea typeface="+mn-ea"/>
                <a:cs typeface="+mn-cs"/>
              </a:rPr>
              <a:t>решения») </a:t>
            </a:r>
            <a:r>
              <a:rPr lang="ru-RU" sz="1800" b="1" dirty="0" smtClean="0">
                <a:solidFill>
                  <a:schemeClr val="tx1"/>
                </a:solidFill>
                <a:ea typeface="+mn-ea"/>
                <a:cs typeface="+mn-cs"/>
              </a:rPr>
              <a:t>– </a:t>
            </a:r>
            <a:r>
              <a:rPr lang="ru-RU" sz="1800" dirty="0" smtClean="0"/>
              <a:t>допускает расширительное и произвольное толкование правоприменительными органами содержащихся требований</a:t>
            </a:r>
          </a:p>
          <a:p>
            <a:pPr>
              <a:buFont typeface="Wingdings" pitchFamily="2" charset="2"/>
              <a:buChar char="ü"/>
            </a:pPr>
            <a:r>
              <a:rPr lang="ru-RU" sz="1800" b="1" dirty="0" smtClean="0"/>
              <a:t>ч. 13 ст. 15 ФКЗ </a:t>
            </a:r>
            <a:r>
              <a:rPr lang="ru-RU" sz="1800" dirty="0" smtClean="0"/>
              <a:t>наделяет ЦИК РФ полномочием – проверка соответствия вопросов положениям ФЗ, которое может принадлежать только обладающим соответствующей компетенцией конституционным органам госвласти</a:t>
            </a:r>
          </a:p>
          <a:p>
            <a:pPr>
              <a:buFont typeface="Wingdings" pitchFamily="2" charset="2"/>
              <a:buChar char="ü"/>
            </a:pPr>
            <a:endParaRPr lang="ru-RU" sz="1800" dirty="0">
              <a:solidFill>
                <a:schemeClr val="tx1"/>
              </a:solidFill>
              <a:latin typeface="+mn-lt"/>
              <a:ea typeface="+mn-ea"/>
              <a:cs typeface="+mn-cs"/>
            </a:endParaRPr>
          </a:p>
          <a:p>
            <a:endParaRPr lang="ru-RU" sz="2000" dirty="0">
              <a:solidFill>
                <a:schemeClr val="tx1"/>
              </a:solidFill>
              <a:latin typeface="+mn-lt"/>
              <a:ea typeface="+mn-ea"/>
              <a:cs typeface="+mn-cs"/>
            </a:endParaRPr>
          </a:p>
          <a:p>
            <a:endParaRPr lang="ru-RU"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2564904"/>
            <a:ext cx="539551" cy="521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2795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648072"/>
          </a:xfrm>
        </p:spPr>
        <p:txBody>
          <a:bodyPr/>
          <a:lstStyle/>
          <a:p>
            <a:r>
              <a:rPr lang="ru-RU" sz="2800" b="1" dirty="0" smtClean="0"/>
              <a:t>Постановление от 21 марта 2007 г. №3-П</a:t>
            </a:r>
          </a:p>
        </p:txBody>
      </p:sp>
      <p:sp>
        <p:nvSpPr>
          <p:cNvPr id="3" name="Объект 2"/>
          <p:cNvSpPr>
            <a:spLocks noGrp="1"/>
          </p:cNvSpPr>
          <p:nvPr>
            <p:ph idx="1"/>
          </p:nvPr>
        </p:nvSpPr>
        <p:spPr>
          <a:xfrm>
            <a:off x="107504" y="836712"/>
            <a:ext cx="8856984" cy="6021288"/>
          </a:xfrm>
        </p:spPr>
        <p:txBody>
          <a:bodyPr/>
          <a:lstStyle/>
          <a:p>
            <a:pPr marL="0" indent="0">
              <a:buNone/>
            </a:pPr>
            <a:r>
              <a:rPr lang="ru-RU" sz="2800" b="1" dirty="0" smtClean="0">
                <a:solidFill>
                  <a:schemeClr val="tx1"/>
                </a:solidFill>
                <a:ea typeface="+mn-ea"/>
                <a:cs typeface="+mn-cs"/>
              </a:rPr>
              <a:t>Ходатайство </a:t>
            </a:r>
            <a:r>
              <a:rPr lang="ru-RU" sz="2800" dirty="0" smtClean="0">
                <a:solidFill>
                  <a:schemeClr val="tx1"/>
                </a:solidFill>
                <a:ea typeface="+mn-ea"/>
                <a:cs typeface="+mn-cs"/>
              </a:rPr>
              <a:t>о прекращении рассмотрения (это ФКЗ, а не ФЗ) </a:t>
            </a:r>
            <a:r>
              <a:rPr lang="ru-RU" sz="2800" dirty="0" smtClean="0">
                <a:ea typeface="+mn-ea"/>
                <a:cs typeface="+mn-cs"/>
              </a:rPr>
              <a:t>Суд отклонил, потому что:</a:t>
            </a:r>
          </a:p>
          <a:p>
            <a:pPr lvl="2">
              <a:buFont typeface="Wingdings" pitchFamily="2" charset="2"/>
              <a:buChar char="ü"/>
            </a:pPr>
            <a:r>
              <a:rPr lang="ru-RU" dirty="0" smtClean="0">
                <a:ea typeface="+mn-ea"/>
                <a:cs typeface="+mn-cs"/>
              </a:rPr>
              <a:t>Конституция РФ обладает высшей юридической силой		верховенство к ФКЗ и ФЗ  		  не допускается существование нормативных актов, не подлежащих проверке</a:t>
            </a:r>
          </a:p>
          <a:p>
            <a:pPr lvl="2">
              <a:buFont typeface="Wingdings" pitchFamily="2" charset="2"/>
              <a:buChar char="ü"/>
            </a:pPr>
            <a:r>
              <a:rPr lang="ru-RU" dirty="0">
                <a:ea typeface="+mn-ea"/>
                <a:cs typeface="+mn-cs"/>
              </a:rPr>
              <a:t> </a:t>
            </a:r>
            <a:r>
              <a:rPr lang="ru-RU" dirty="0" smtClean="0">
                <a:ea typeface="+mn-ea"/>
                <a:cs typeface="+mn-cs"/>
              </a:rPr>
              <a:t>Использование Конституцией термина </a:t>
            </a:r>
            <a:r>
              <a:rPr lang="ru-RU" dirty="0">
                <a:ea typeface="+mn-ea"/>
                <a:cs typeface="+mn-cs"/>
              </a:rPr>
              <a:t>"федеральный закон</a:t>
            </a:r>
            <a:r>
              <a:rPr lang="ru-RU" dirty="0" smtClean="0">
                <a:ea typeface="+mn-ea"/>
                <a:cs typeface="+mn-cs"/>
              </a:rPr>
              <a:t>", </a:t>
            </a:r>
            <a:r>
              <a:rPr lang="ru-RU" dirty="0">
                <a:ea typeface="+mn-ea"/>
                <a:cs typeface="+mn-cs"/>
              </a:rPr>
              <a:t>поскольку иное специально не оговорено, охватываются как федеральные конституционные законы, так и собственно федеральные законы</a:t>
            </a:r>
          </a:p>
          <a:p>
            <a:pPr lvl="2">
              <a:buFont typeface="Wingdings" pitchFamily="2" charset="2"/>
              <a:buChar char="ü"/>
            </a:pPr>
            <a:r>
              <a:rPr lang="ru-RU" dirty="0" smtClean="0">
                <a:ea typeface="+mn-ea"/>
                <a:cs typeface="+mn-cs"/>
              </a:rPr>
              <a:t>Объект проверки КС РФ – все законы, принимаемые Федеральным Собранием</a:t>
            </a:r>
          </a:p>
          <a:p>
            <a:pPr lvl="2">
              <a:buFont typeface="Wingdings" pitchFamily="2" charset="2"/>
              <a:buChar char="ü"/>
            </a:pPr>
            <a:r>
              <a:rPr lang="ru-RU" dirty="0" smtClean="0">
                <a:ea typeface="+mn-ea"/>
                <a:cs typeface="+mn-cs"/>
              </a:rPr>
              <a:t>ФКЗ не изменяют положения Конституции 			должны ей соответствовать.</a:t>
            </a:r>
          </a:p>
          <a:p>
            <a:pPr>
              <a:buFont typeface="Wingdings" pitchFamily="2" charset="2"/>
              <a:buChar char="ü"/>
            </a:pPr>
            <a:endParaRPr lang="ru-RU" sz="2400" dirty="0">
              <a:solidFill>
                <a:schemeClr val="tx1"/>
              </a:solidFill>
              <a:ea typeface="+mn-ea"/>
              <a:cs typeface="+mn-cs"/>
            </a:endParaRPr>
          </a:p>
          <a:p>
            <a:endParaRPr lang="ru-RU" sz="2800" dirty="0">
              <a:solidFill>
                <a:schemeClr val="tx1"/>
              </a:solidFill>
              <a:latin typeface="+mn-lt"/>
              <a:ea typeface="+mn-ea"/>
              <a:cs typeface="+mn-cs"/>
            </a:endParaRP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6167437"/>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Стрелка вправо 4"/>
          <p:cNvSpPr/>
          <p:nvPr/>
        </p:nvSpPr>
        <p:spPr>
          <a:xfrm>
            <a:off x="1043608" y="2276872"/>
            <a:ext cx="864096"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5322134" y="2299557"/>
            <a:ext cx="792088"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7092280" y="5805264"/>
            <a:ext cx="576064"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4287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648072"/>
          </a:xfrm>
        </p:spPr>
        <p:txBody>
          <a:bodyPr/>
          <a:lstStyle/>
          <a:p>
            <a:r>
              <a:rPr lang="ru-RU" sz="2800" b="1" dirty="0" smtClean="0"/>
              <a:t>Постановление от 21 марта 2007 г. №3-П</a:t>
            </a:r>
          </a:p>
        </p:txBody>
      </p:sp>
      <p:sp>
        <p:nvSpPr>
          <p:cNvPr id="3" name="Объект 2"/>
          <p:cNvSpPr>
            <a:spLocks noGrp="1"/>
          </p:cNvSpPr>
          <p:nvPr>
            <p:ph idx="1"/>
          </p:nvPr>
        </p:nvSpPr>
        <p:spPr>
          <a:xfrm>
            <a:off x="0" y="836712"/>
            <a:ext cx="8964488" cy="6021288"/>
          </a:xfrm>
        </p:spPr>
        <p:txBody>
          <a:bodyPr/>
          <a:lstStyle/>
          <a:p>
            <a:pPr>
              <a:buNone/>
            </a:pPr>
            <a:endParaRPr lang="ru-RU" sz="2400" dirty="0" smtClean="0">
              <a:solidFill>
                <a:schemeClr val="tx1"/>
              </a:solidFill>
              <a:latin typeface="+mn-lt"/>
              <a:ea typeface="+mn-ea"/>
              <a:cs typeface="+mn-cs"/>
            </a:endParaRPr>
          </a:p>
          <a:p>
            <a:pPr marL="0" indent="0" algn="ctr">
              <a:buNone/>
            </a:pPr>
            <a:r>
              <a:rPr lang="ru-RU" sz="2400" b="1" dirty="0" smtClean="0">
                <a:solidFill>
                  <a:schemeClr val="tx1"/>
                </a:solidFill>
                <a:latin typeface="+mn-lt"/>
                <a:ea typeface="+mn-ea"/>
                <a:cs typeface="+mn-cs"/>
              </a:rPr>
              <a:t>Рассуждения КС РФ:</a:t>
            </a:r>
          </a:p>
          <a:p>
            <a:pPr>
              <a:buFont typeface="Wingdings" pitchFamily="2" charset="2"/>
              <a:buChar char="ü"/>
            </a:pPr>
            <a:r>
              <a:rPr lang="ru-RU" sz="2400" dirty="0">
                <a:ea typeface="+mn-ea"/>
                <a:cs typeface="+mn-cs"/>
              </a:rPr>
              <a:t>Референдум, обеспечивающий непосредственное участие граждан в управлении делами государства и открытость процессов принятия политических решений, легитимируемых волей народа, </a:t>
            </a:r>
            <a:r>
              <a:rPr lang="ru-RU" sz="2400" b="1" dirty="0">
                <a:ea typeface="+mn-ea"/>
                <a:cs typeface="+mn-cs"/>
              </a:rPr>
              <a:t>не может подменять органы народного </a:t>
            </a:r>
            <a:r>
              <a:rPr lang="ru-RU" sz="2400" b="1" dirty="0" smtClean="0">
                <a:ea typeface="+mn-ea"/>
                <a:cs typeface="+mn-cs"/>
              </a:rPr>
              <a:t>представительства </a:t>
            </a:r>
            <a:r>
              <a:rPr lang="ru-RU" sz="2400" dirty="0" smtClean="0">
                <a:ea typeface="+mn-ea"/>
                <a:cs typeface="+mn-cs"/>
              </a:rPr>
              <a:t>(подтверждается Рекомендацией Парламентской Ассамблеи Совета Европы 1704)</a:t>
            </a:r>
          </a:p>
          <a:p>
            <a:pPr>
              <a:buFont typeface="Wingdings" pitchFamily="2" charset="2"/>
              <a:buChar char="ü"/>
            </a:pPr>
            <a:r>
              <a:rPr lang="ru-RU" sz="2400" dirty="0" smtClean="0">
                <a:ea typeface="+mn-ea"/>
                <a:cs typeface="+mn-cs"/>
              </a:rPr>
              <a:t>Законодатель должен установить такие условия и порядок реализации референдума, чтобы он </a:t>
            </a:r>
            <a:r>
              <a:rPr lang="ru-RU" sz="2400" b="1" i="1" dirty="0" smtClean="0">
                <a:ea typeface="+mn-ea"/>
                <a:cs typeface="+mn-cs"/>
              </a:rPr>
              <a:t>не</a:t>
            </a:r>
            <a:r>
              <a:rPr lang="ru-RU" sz="2400" dirty="0" smtClean="0">
                <a:ea typeface="+mn-ea"/>
                <a:cs typeface="+mn-cs"/>
              </a:rPr>
              <a:t> рассматривался как институт, подменяющий иные институты непосредственной и представительной демократии. </a:t>
            </a:r>
          </a:p>
          <a:p>
            <a:pPr>
              <a:buFont typeface="Wingdings" pitchFamily="2" charset="2"/>
              <a:buChar char="ü"/>
            </a:pPr>
            <a:r>
              <a:rPr lang="ru-RU" sz="2400" dirty="0" smtClean="0">
                <a:ea typeface="+mn-ea"/>
                <a:cs typeface="+mn-cs"/>
              </a:rPr>
              <a:t>Законодатель не вправе отменить или умалить само принадлежащее гражданам РФ право на участие в референдуме либо несоразмерно его ограничить</a:t>
            </a:r>
            <a:endParaRPr lang="ru-RU" sz="2400" dirty="0" smtClean="0"/>
          </a:p>
          <a:p>
            <a:pPr>
              <a:buFont typeface="Wingdings" pitchFamily="2" charset="2"/>
              <a:buChar char="ü"/>
            </a:pPr>
            <a:endParaRPr lang="ru-RU" sz="2400" dirty="0">
              <a:solidFill>
                <a:schemeClr val="tx1"/>
              </a:solidFill>
              <a:latin typeface="+mn-lt"/>
              <a:ea typeface="+mn-ea"/>
              <a:cs typeface="+mn-cs"/>
            </a:endParaRPr>
          </a:p>
          <a:p>
            <a:endParaRPr lang="ru-RU" sz="2800" dirty="0">
              <a:solidFill>
                <a:schemeClr val="tx1"/>
              </a:solidFill>
              <a:latin typeface="+mn-lt"/>
              <a:ea typeface="+mn-ea"/>
              <a:cs typeface="+mn-cs"/>
            </a:endParaRP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6167437"/>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право 5"/>
          <p:cNvSpPr/>
          <p:nvPr/>
        </p:nvSpPr>
        <p:spPr>
          <a:xfrm>
            <a:off x="6876256" y="3558750"/>
            <a:ext cx="1080120"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38326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648072"/>
          </a:xfrm>
        </p:spPr>
        <p:txBody>
          <a:bodyPr/>
          <a:lstStyle/>
          <a:p>
            <a:r>
              <a:rPr lang="ru-RU" sz="2800" b="1" dirty="0" smtClean="0"/>
              <a:t>Постановление от 21 марта 2007 г. №3-П</a:t>
            </a:r>
          </a:p>
        </p:txBody>
      </p:sp>
      <p:sp>
        <p:nvSpPr>
          <p:cNvPr id="3" name="Объект 2"/>
          <p:cNvSpPr>
            <a:spLocks noGrp="1"/>
          </p:cNvSpPr>
          <p:nvPr>
            <p:ph idx="1"/>
          </p:nvPr>
        </p:nvSpPr>
        <p:spPr>
          <a:xfrm>
            <a:off x="0" y="476672"/>
            <a:ext cx="8964488" cy="5400600"/>
          </a:xfrm>
        </p:spPr>
        <p:txBody>
          <a:bodyPr/>
          <a:lstStyle/>
          <a:p>
            <a:pPr>
              <a:buNone/>
            </a:pPr>
            <a:endParaRPr lang="ru-RU" sz="2000" dirty="0" smtClean="0">
              <a:solidFill>
                <a:schemeClr val="tx1"/>
              </a:solidFill>
              <a:latin typeface="+mn-lt"/>
              <a:ea typeface="+mn-ea"/>
              <a:cs typeface="+mn-cs"/>
            </a:endParaRPr>
          </a:p>
          <a:p>
            <a:pPr marL="0" indent="0" algn="ctr">
              <a:buNone/>
            </a:pPr>
            <a:r>
              <a:rPr lang="ru-RU" sz="2000" b="1" dirty="0" smtClean="0">
                <a:solidFill>
                  <a:schemeClr val="tx1"/>
                </a:solidFill>
                <a:latin typeface="+mn-lt"/>
                <a:ea typeface="+mn-ea"/>
                <a:cs typeface="+mn-cs"/>
              </a:rPr>
              <a:t>Рассуждения КС РФ:</a:t>
            </a:r>
          </a:p>
          <a:p>
            <a:pPr>
              <a:buFont typeface="Wingdings" pitchFamily="2" charset="2"/>
              <a:buChar char="ü"/>
            </a:pPr>
            <a:r>
              <a:rPr lang="ru-RU" sz="2000" dirty="0" smtClean="0">
                <a:ea typeface="+mn-ea"/>
                <a:cs typeface="+mn-cs"/>
              </a:rPr>
              <a:t>Из Постановления от 23.04.2004 №9-П следует, что федеральный бюджет – самостоятельная сфера правового регулирования;… его форма – ФЗ о федеральном бюджете; … социальная и юридическая значимость предмета объясняют особый порядок разработки и принятия с необходимым участием Правительства, а также контроль за исполнением со стороны Счетной Палаты</a:t>
            </a:r>
          </a:p>
          <a:p>
            <a:pPr>
              <a:buFont typeface="Wingdings" pitchFamily="2" charset="2"/>
              <a:buChar char="ü"/>
            </a:pPr>
            <a:r>
              <a:rPr lang="ru-RU" sz="2000" dirty="0" smtClean="0">
                <a:ea typeface="+mn-ea"/>
                <a:cs typeface="+mn-cs"/>
              </a:rPr>
              <a:t>Запрет на вынесение подобных вопросов на референдум</a:t>
            </a:r>
          </a:p>
          <a:p>
            <a:pPr>
              <a:buFont typeface="Wingdings" pitchFamily="2" charset="2"/>
              <a:buChar char="ü"/>
            </a:pPr>
            <a:r>
              <a:rPr lang="ru-RU" sz="2000" dirty="0" smtClean="0">
                <a:ea typeface="+mn-ea"/>
                <a:cs typeface="+mn-cs"/>
              </a:rPr>
              <a:t>Иначе: …это могло бы приводить к подмене закрепленного в Конституции механизма принятия решений по вопросам исключительной прерогативы Федерального Собрания</a:t>
            </a:r>
          </a:p>
          <a:p>
            <a:pPr>
              <a:buFont typeface="Wingdings" pitchFamily="2" charset="2"/>
              <a:buChar char="ü"/>
            </a:pPr>
            <a:r>
              <a:rPr lang="ru-RU" sz="2000" dirty="0" smtClean="0">
                <a:ea typeface="+mn-ea"/>
                <a:cs typeface="+mn-cs"/>
              </a:rPr>
              <a:t>Финансовые обязательства – бюджетные, а не любые расходные обязательства РФ</a:t>
            </a:r>
          </a:p>
          <a:p>
            <a:pPr>
              <a:buFont typeface="Wingdings" pitchFamily="2" charset="2"/>
              <a:buChar char="ü"/>
            </a:pPr>
            <a:r>
              <a:rPr lang="ru-RU" sz="2000" dirty="0" smtClean="0">
                <a:ea typeface="+mn-ea"/>
                <a:cs typeface="+mn-cs"/>
              </a:rPr>
              <a:t>п.6 ч. 5 ст.6 ФЗ не противоречит по конституционно-правовому смыслу, так как не допускает вынесения на референдум вопросов, связанных с собственно бюджетными обязательствами РФ, и не предполагает при этом запрет вынесения вопросов, ответы на которые могут повлечь изменения расходных обязательств РФ</a:t>
            </a:r>
            <a:endParaRPr lang="ru-RU" sz="2000" dirty="0" smtClean="0"/>
          </a:p>
          <a:p>
            <a:pPr>
              <a:buFont typeface="Wingdings" pitchFamily="2" charset="2"/>
              <a:buChar char="ü"/>
            </a:pPr>
            <a:endParaRPr lang="ru-RU" sz="2000" dirty="0">
              <a:solidFill>
                <a:schemeClr val="tx1"/>
              </a:solidFill>
              <a:latin typeface="+mn-lt"/>
              <a:ea typeface="+mn-ea"/>
              <a:cs typeface="+mn-cs"/>
            </a:endParaRPr>
          </a:p>
          <a:p>
            <a:endParaRPr lang="ru-RU" sz="2400" dirty="0">
              <a:solidFill>
                <a:schemeClr val="tx1"/>
              </a:solidFill>
              <a:latin typeface="+mn-lt"/>
              <a:ea typeface="+mn-ea"/>
              <a:cs typeface="+mn-cs"/>
            </a:endParaRPr>
          </a:p>
          <a:p>
            <a:endParaRPr lang="ru-RU"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6167437"/>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право 5"/>
          <p:cNvSpPr/>
          <p:nvPr/>
        </p:nvSpPr>
        <p:spPr>
          <a:xfrm>
            <a:off x="1331640" y="2852936"/>
            <a:ext cx="1296144"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2426094" y="4800162"/>
            <a:ext cx="1152128" cy="3600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45718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648072"/>
          </a:xfrm>
        </p:spPr>
        <p:txBody>
          <a:bodyPr/>
          <a:lstStyle/>
          <a:p>
            <a:r>
              <a:rPr lang="ru-RU" sz="2800" b="1" dirty="0" smtClean="0"/>
              <a:t>Постановление от 21 марта 2007 г. №3-П</a:t>
            </a:r>
          </a:p>
        </p:txBody>
      </p:sp>
      <p:sp>
        <p:nvSpPr>
          <p:cNvPr id="3" name="Объект 2"/>
          <p:cNvSpPr>
            <a:spLocks noGrp="1"/>
          </p:cNvSpPr>
          <p:nvPr>
            <p:ph idx="1"/>
          </p:nvPr>
        </p:nvSpPr>
        <p:spPr>
          <a:xfrm>
            <a:off x="0" y="476672"/>
            <a:ext cx="9144000" cy="6264696"/>
          </a:xfrm>
        </p:spPr>
        <p:txBody>
          <a:bodyPr/>
          <a:lstStyle/>
          <a:p>
            <a:pPr>
              <a:buNone/>
            </a:pPr>
            <a:endParaRPr lang="ru-RU" sz="2000" dirty="0" smtClean="0">
              <a:solidFill>
                <a:schemeClr val="tx1"/>
              </a:solidFill>
              <a:latin typeface="+mn-lt"/>
              <a:ea typeface="+mn-ea"/>
              <a:cs typeface="+mn-cs"/>
            </a:endParaRPr>
          </a:p>
          <a:p>
            <a:pPr marL="0" indent="0" algn="ctr">
              <a:buNone/>
            </a:pPr>
            <a:r>
              <a:rPr lang="ru-RU" sz="2000" b="1" dirty="0" smtClean="0">
                <a:solidFill>
                  <a:schemeClr val="tx1"/>
                </a:solidFill>
                <a:latin typeface="+mn-lt"/>
                <a:ea typeface="+mn-ea"/>
                <a:cs typeface="+mn-cs"/>
              </a:rPr>
              <a:t>Рассуждения КС РФ:</a:t>
            </a:r>
          </a:p>
          <a:p>
            <a:pPr>
              <a:buFont typeface="Wingdings" pitchFamily="2" charset="2"/>
              <a:buChar char="ü"/>
            </a:pPr>
            <a:r>
              <a:rPr lang="ru-RU" sz="2000" dirty="0" smtClean="0">
                <a:ea typeface="+mn-ea"/>
                <a:cs typeface="+mn-cs"/>
              </a:rPr>
              <a:t>Из Постановления </a:t>
            </a:r>
            <a:r>
              <a:rPr lang="ru-RU" sz="2000" dirty="0" smtClean="0"/>
              <a:t>от 13 марта 1992 г. № 3-П, от 21 апреля 1993 г. № 8-П выявляются требования, предъявляемые к выносимым на референдум вопросам</a:t>
            </a:r>
          </a:p>
          <a:p>
            <a:pPr lvl="1">
              <a:buFont typeface="Wingdings" pitchFamily="2" charset="2"/>
              <a:buChar char="Ø"/>
            </a:pPr>
            <a:r>
              <a:rPr lang="ru-RU" sz="1600" dirty="0" smtClean="0"/>
              <a:t>формулировка вопроса, выносимого на референдум, должна позволять воспринять его </a:t>
            </a:r>
            <a:r>
              <a:rPr lang="ru-RU" sz="1600" b="1" dirty="0" smtClean="0"/>
              <a:t>как единое целое</a:t>
            </a:r>
          </a:p>
          <a:p>
            <a:pPr lvl="1">
              <a:buFont typeface="Wingdings" pitchFamily="2" charset="2"/>
              <a:buChar char="Ø"/>
            </a:pPr>
            <a:r>
              <a:rPr lang="ru-RU" sz="1600" dirty="0" smtClean="0"/>
              <a:t>один и тот же вопрос не должен </a:t>
            </a:r>
            <a:r>
              <a:rPr lang="ru-RU" sz="1600" b="1" dirty="0" smtClean="0"/>
              <a:t>относиться к разным уровням законодательства</a:t>
            </a:r>
            <a:r>
              <a:rPr lang="ru-RU" sz="1600" dirty="0" smtClean="0"/>
              <a:t>, обусловленным его иерархией и федеративным устройством РФ</a:t>
            </a:r>
          </a:p>
          <a:p>
            <a:pPr lvl="1">
              <a:buFont typeface="Wingdings" pitchFamily="2" charset="2"/>
              <a:buChar char="Ø"/>
            </a:pPr>
            <a:r>
              <a:rPr lang="ru-RU" sz="1600" dirty="0" smtClean="0"/>
              <a:t>не должно иметь место </a:t>
            </a:r>
            <a:r>
              <a:rPr lang="ru-RU" sz="1600" b="1" dirty="0" smtClean="0"/>
              <a:t>сочетание составленного в общих выражениях предложения и вопроса принципиального характера</a:t>
            </a:r>
          </a:p>
          <a:p>
            <a:pPr lvl="1">
              <a:buFont typeface="Wingdings" pitchFamily="2" charset="2"/>
              <a:buChar char="Ø"/>
            </a:pPr>
            <a:r>
              <a:rPr lang="ru-RU" sz="1600" dirty="0" smtClean="0"/>
              <a:t>правовые последствия принятого на референдуме решения должны быть </a:t>
            </a:r>
            <a:r>
              <a:rPr lang="ru-RU" sz="1600" b="1" dirty="0" smtClean="0"/>
              <a:t>определенными</a:t>
            </a:r>
            <a:r>
              <a:rPr lang="ru-RU" sz="1600" dirty="0" smtClean="0"/>
              <a:t> по своему содержанию и по возлагаемым на соответствующие органы государственной власти полномочиям.</a:t>
            </a:r>
          </a:p>
          <a:p>
            <a:pPr>
              <a:buFont typeface="Wingdings" pitchFamily="2" charset="2"/>
              <a:buChar char="ü"/>
            </a:pPr>
            <a:r>
              <a:rPr lang="ru-RU" sz="2000" dirty="0" smtClean="0"/>
              <a:t> В противном случае ставится под сомнение адекватность волеизъявления граждан РФ, участвующих в референдуме, а реализация федеральными органами госвласти выраженной на референдуме воли народа становится проблематичной</a:t>
            </a:r>
            <a:endParaRPr lang="ru-RU" sz="2000" dirty="0">
              <a:solidFill>
                <a:schemeClr val="tx1"/>
              </a:solidFill>
              <a:latin typeface="+mn-lt"/>
              <a:ea typeface="+mn-ea"/>
              <a:cs typeface="+mn-cs"/>
            </a:endParaRPr>
          </a:p>
          <a:p>
            <a:endParaRPr lang="ru-RU" sz="2400" dirty="0">
              <a:solidFill>
                <a:schemeClr val="tx1"/>
              </a:solidFill>
              <a:latin typeface="+mn-lt"/>
              <a:ea typeface="+mn-ea"/>
              <a:cs typeface="+mn-cs"/>
            </a:endParaRPr>
          </a:p>
          <a:p>
            <a:endParaRPr lang="ru-RU"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6167437"/>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327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648072"/>
          </a:xfrm>
        </p:spPr>
        <p:txBody>
          <a:bodyPr/>
          <a:lstStyle/>
          <a:p>
            <a:r>
              <a:rPr lang="ru-RU" sz="2800" b="1" dirty="0" smtClean="0"/>
              <a:t>Постановление от 21 марта 2007 г. №3-П</a:t>
            </a:r>
          </a:p>
        </p:txBody>
      </p:sp>
      <p:sp>
        <p:nvSpPr>
          <p:cNvPr id="3" name="Объект 2"/>
          <p:cNvSpPr>
            <a:spLocks noGrp="1"/>
          </p:cNvSpPr>
          <p:nvPr>
            <p:ph idx="1"/>
          </p:nvPr>
        </p:nvSpPr>
        <p:spPr>
          <a:xfrm>
            <a:off x="107504" y="188640"/>
            <a:ext cx="8856984" cy="6669360"/>
          </a:xfrm>
        </p:spPr>
        <p:txBody>
          <a:bodyPr/>
          <a:lstStyle/>
          <a:p>
            <a:pPr>
              <a:buNone/>
            </a:pPr>
            <a:endParaRPr lang="ru-RU" sz="2000" dirty="0" smtClean="0">
              <a:solidFill>
                <a:schemeClr val="tx1"/>
              </a:solidFill>
              <a:latin typeface="+mn-lt"/>
              <a:ea typeface="+mn-ea"/>
              <a:cs typeface="+mn-cs"/>
            </a:endParaRPr>
          </a:p>
          <a:p>
            <a:pPr marL="0" indent="0" algn="ctr">
              <a:buNone/>
            </a:pPr>
            <a:endParaRPr lang="ru-RU" sz="2000" b="1" dirty="0" smtClean="0">
              <a:solidFill>
                <a:schemeClr val="tx1"/>
              </a:solidFill>
              <a:latin typeface="+mn-lt"/>
              <a:ea typeface="+mn-ea"/>
              <a:cs typeface="+mn-cs"/>
            </a:endParaRPr>
          </a:p>
          <a:p>
            <a:pPr marL="0" indent="0" algn="ctr">
              <a:buNone/>
            </a:pPr>
            <a:endParaRPr lang="ru-RU" sz="2000" b="1" dirty="0">
              <a:ea typeface="+mn-ea"/>
              <a:cs typeface="+mn-cs"/>
            </a:endParaRPr>
          </a:p>
          <a:p>
            <a:pPr marL="0" indent="0" algn="ctr">
              <a:buNone/>
            </a:pPr>
            <a:r>
              <a:rPr lang="ru-RU" sz="2000" b="1" dirty="0" smtClean="0">
                <a:solidFill>
                  <a:schemeClr val="tx1"/>
                </a:solidFill>
                <a:latin typeface="+mn-lt"/>
                <a:ea typeface="+mn-ea"/>
                <a:cs typeface="+mn-cs"/>
              </a:rPr>
              <a:t>Рассуждения КС РФ:</a:t>
            </a:r>
          </a:p>
          <a:p>
            <a:pPr>
              <a:buFont typeface="Wingdings" pitchFamily="2" charset="2"/>
              <a:buChar char="ü"/>
            </a:pPr>
            <a:r>
              <a:rPr lang="ru-RU" sz="2000" dirty="0" smtClean="0">
                <a:ea typeface="+mn-ea"/>
                <a:cs typeface="+mn-cs"/>
              </a:rPr>
              <a:t>Наделение ЦИК полномочиями по предварительной проверке не противоречит Конституции, потому что </a:t>
            </a:r>
          </a:p>
          <a:p>
            <a:pPr lvl="1">
              <a:buFont typeface="Wingdings" pitchFamily="2" charset="2"/>
              <a:buChar char="Ø"/>
            </a:pPr>
            <a:r>
              <a:rPr lang="ru-RU" sz="1600" dirty="0" smtClean="0">
                <a:ea typeface="+mn-ea"/>
                <a:cs typeface="+mn-cs"/>
              </a:rPr>
              <a:t>согласуется со статусом ЦИК, </a:t>
            </a:r>
          </a:p>
          <a:p>
            <a:pPr lvl="1">
              <a:buFont typeface="Wingdings" pitchFamily="2" charset="2"/>
              <a:buChar char="Ø"/>
            </a:pPr>
            <a:r>
              <a:rPr lang="ru-RU" sz="1600" dirty="0" smtClean="0">
                <a:ea typeface="+mn-ea"/>
                <a:cs typeface="+mn-cs"/>
              </a:rPr>
              <a:t>направленно на защиту конституционных прав граждан на участие в референдуме, </a:t>
            </a:r>
          </a:p>
          <a:p>
            <a:pPr lvl="1">
              <a:buFont typeface="Wingdings" pitchFamily="2" charset="2"/>
              <a:buChar char="Ø"/>
            </a:pPr>
            <a:r>
              <a:rPr lang="ru-RU" sz="1600" dirty="0" smtClean="0">
                <a:ea typeface="+mn-ea"/>
                <a:cs typeface="+mn-cs"/>
              </a:rPr>
              <a:t>не затрагивает компетенцию каких-либо федеральных органов госвласти, </a:t>
            </a:r>
          </a:p>
          <a:p>
            <a:pPr lvl="1">
              <a:buFont typeface="Wingdings" pitchFamily="2" charset="2"/>
              <a:buChar char="Ø"/>
            </a:pPr>
            <a:r>
              <a:rPr lang="ru-RU" sz="1600" dirty="0" smtClean="0"/>
              <a:t>предполагает подконтрольность ЦИК РФ суду, решения которого обязательны для исполнения </a:t>
            </a:r>
          </a:p>
          <a:p>
            <a:pPr>
              <a:buFont typeface="Wingdings" pitchFamily="2" charset="2"/>
              <a:buChar char="ü"/>
            </a:pPr>
            <a:r>
              <a:rPr lang="ru-RU" sz="2000" dirty="0" smtClean="0"/>
              <a:t>Из Постановлений КС от 16 июня 1998 г. № 19-П и от 11 апреля 2000 г. № 6-П вытекает, что все споры, которые по своей юридической природе, характеру и последствиям являются конституционными, разрешаются в порядке конституционного судопроизводства. </a:t>
            </a:r>
          </a:p>
          <a:p>
            <a:pPr>
              <a:buFont typeface="Wingdings" pitchFamily="2" charset="2"/>
              <a:buChar char="ü"/>
            </a:pPr>
            <a:r>
              <a:rPr lang="ru-RU" sz="2000" dirty="0" smtClean="0"/>
              <a:t>ЦИК подконтролен судам общей юрисдикции – неадекватная подведомственность</a:t>
            </a:r>
          </a:p>
          <a:p>
            <a:pPr>
              <a:buFont typeface="Wingdings" pitchFamily="2" charset="2"/>
              <a:buChar char="ü"/>
            </a:pPr>
            <a:r>
              <a:rPr lang="ru-RU" sz="2000" dirty="0" smtClean="0"/>
              <a:t>Законодателю надлежит урегулировать в ФКЗ полномочия по судебному конституционному контролю возникающих споров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6167437"/>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Стрелка вправо 6"/>
          <p:cNvSpPr/>
          <p:nvPr/>
        </p:nvSpPr>
        <p:spPr>
          <a:xfrm>
            <a:off x="3059832" y="5373216"/>
            <a:ext cx="1152128" cy="3600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179794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648072"/>
          </a:xfrm>
        </p:spPr>
        <p:txBody>
          <a:bodyPr/>
          <a:lstStyle/>
          <a:p>
            <a:r>
              <a:rPr lang="ru-RU" sz="2800" b="1" dirty="0" smtClean="0"/>
              <a:t>Особое мнение судьи С.М.Казанцева </a:t>
            </a:r>
          </a:p>
        </p:txBody>
      </p:sp>
      <p:sp>
        <p:nvSpPr>
          <p:cNvPr id="3" name="Объект 2"/>
          <p:cNvSpPr>
            <a:spLocks noGrp="1"/>
          </p:cNvSpPr>
          <p:nvPr>
            <p:ph idx="1"/>
          </p:nvPr>
        </p:nvSpPr>
        <p:spPr>
          <a:xfrm>
            <a:off x="107504" y="980728"/>
            <a:ext cx="9036496" cy="5760640"/>
          </a:xfrm>
        </p:spPr>
        <p:txBody>
          <a:bodyPr/>
          <a:lstStyle/>
          <a:p>
            <a:pPr>
              <a:buNone/>
            </a:pPr>
            <a:endParaRPr lang="ru-RU" sz="2400" dirty="0" smtClean="0">
              <a:solidFill>
                <a:schemeClr val="tx1"/>
              </a:solidFill>
              <a:latin typeface="+mn-lt"/>
              <a:ea typeface="+mn-ea"/>
              <a:cs typeface="+mn-cs"/>
            </a:endParaRPr>
          </a:p>
          <a:p>
            <a:pPr>
              <a:buFont typeface="Wingdings" pitchFamily="2" charset="2"/>
              <a:buChar char="ü"/>
            </a:pPr>
            <a:r>
              <a:rPr lang="ru-RU" sz="2400" dirty="0" smtClean="0"/>
              <a:t>КС РФ, даже действуя из лучших побуждений, не имеет права по собственной инициативе расширять предмет обращения, но  расширил, проверив ст. 15 ФЗ</a:t>
            </a:r>
          </a:p>
          <a:p>
            <a:pPr>
              <a:buFont typeface="Wingdings" pitchFamily="2" charset="2"/>
              <a:buChar char="ü"/>
            </a:pPr>
            <a:r>
              <a:rPr lang="ru-RU" sz="2400" dirty="0" smtClean="0"/>
              <a:t>КС РФ расширил свою компетенцию, обязав законодателя урегулировать участие КС в решении правомерности вопросов, выносимых на референдум, а  перечень полномочий конституционного суда является исчерпывающим, не примерным. Этот перечень может быть расширен непосредственно Конституцией РФ или законом, но не собственным постановлением КС РФ.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6167437"/>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367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C00000"/>
                </a:solidFill>
              </a:rPr>
              <a:t>Цитата дня</a:t>
            </a:r>
          </a:p>
        </p:txBody>
      </p:sp>
      <p:sp>
        <p:nvSpPr>
          <p:cNvPr id="3" name="Объект 2"/>
          <p:cNvSpPr>
            <a:spLocks noGrp="1"/>
          </p:cNvSpPr>
          <p:nvPr>
            <p:ph idx="1"/>
          </p:nvPr>
        </p:nvSpPr>
        <p:spPr/>
        <p:txBody>
          <a:bodyPr/>
          <a:lstStyle/>
          <a:p>
            <a:pPr marL="0" indent="0">
              <a:buNone/>
            </a:pPr>
            <a:r>
              <a:rPr lang="ru-RU" b="1" dirty="0">
                <a:solidFill>
                  <a:srgbClr val="C00000"/>
                </a:solidFill>
              </a:rPr>
              <a:t>Где законы могут быть нарушены </a:t>
            </a:r>
            <a:r>
              <a:rPr lang="ru-RU" b="1" dirty="0" smtClean="0">
                <a:solidFill>
                  <a:srgbClr val="C00000"/>
                </a:solidFill>
              </a:rPr>
              <a:t> под </a:t>
            </a:r>
            <a:r>
              <a:rPr lang="ru-RU" b="1" dirty="0">
                <a:solidFill>
                  <a:srgbClr val="C00000"/>
                </a:solidFill>
              </a:rPr>
              <a:t>предлогом общего спасения, там нет </a:t>
            </a:r>
            <a:r>
              <a:rPr lang="ru-RU" b="1" dirty="0" smtClean="0">
                <a:solidFill>
                  <a:srgbClr val="C00000"/>
                </a:solidFill>
              </a:rPr>
              <a:t>конституции.</a:t>
            </a:r>
          </a:p>
          <a:p>
            <a:pPr marL="0" indent="0" algn="r">
              <a:buNone/>
            </a:pPr>
            <a:r>
              <a:rPr lang="ru-RU" sz="2800" b="1" i="1" dirty="0" smtClean="0">
                <a:solidFill>
                  <a:srgbClr val="C00000"/>
                </a:solidFill>
              </a:rPr>
              <a:t>Николя Мальбранш – </a:t>
            </a:r>
            <a:r>
              <a:rPr lang="ru-RU" sz="2400" b="1" i="1" dirty="0">
                <a:solidFill>
                  <a:srgbClr val="C00000"/>
                </a:solidFill>
              </a:rPr>
              <a:t>французский </a:t>
            </a:r>
            <a:r>
              <a:rPr lang="ru-RU" sz="2400" b="1" i="1" dirty="0" smtClean="0">
                <a:solidFill>
                  <a:srgbClr val="C00000"/>
                </a:solidFill>
              </a:rPr>
              <a:t>философ (1638—1715</a:t>
            </a:r>
            <a:r>
              <a:rPr lang="ru-RU" sz="2400" b="1" i="1" dirty="0">
                <a:solidFill>
                  <a:srgbClr val="C00000"/>
                </a:solidFill>
              </a:rPr>
              <a:t>)</a:t>
            </a:r>
            <a:r>
              <a:rPr lang="ru-RU" b="1" i="1" dirty="0">
                <a:solidFill>
                  <a:srgbClr val="C00000"/>
                </a:solidFill>
              </a:rPr>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819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Выборы</a:t>
            </a:r>
            <a:endParaRPr lang="ru-RU" dirty="0"/>
          </a:p>
        </p:txBody>
      </p:sp>
      <p:sp>
        <p:nvSpPr>
          <p:cNvPr id="3" name="Объект 2"/>
          <p:cNvSpPr>
            <a:spLocks noGrp="1"/>
          </p:cNvSpPr>
          <p:nvPr>
            <p:ph idx="1"/>
          </p:nvPr>
        </p:nvSpPr>
        <p:spPr/>
        <p:txBody>
          <a:bodyPr/>
          <a:lstStyle/>
          <a:p>
            <a:pPr marL="987425" lvl="2" indent="14288">
              <a:lnSpc>
                <a:spcPct val="90000"/>
              </a:lnSpc>
              <a:defRPr/>
            </a:pPr>
            <a:endParaRPr lang="ru-RU" dirty="0" smtClean="0"/>
          </a:p>
          <a:p>
            <a:pPr marL="987425" lvl="2" indent="14288">
              <a:lnSpc>
                <a:spcPct val="90000"/>
              </a:lnSpc>
              <a:defRPr/>
            </a:pPr>
            <a:endParaRPr lang="ru-RU" dirty="0"/>
          </a:p>
          <a:p>
            <a:pPr marL="987425" lvl="2" indent="14288">
              <a:lnSpc>
                <a:spcPct val="90000"/>
              </a:lnSpc>
              <a:defRPr/>
            </a:pPr>
            <a:r>
              <a:rPr lang="ru-RU" sz="3600" dirty="0" smtClean="0"/>
              <a:t>Средство </a:t>
            </a:r>
            <a:r>
              <a:rPr lang="ru-RU" sz="3600" dirty="0"/>
              <a:t>формирования </a:t>
            </a:r>
            <a:r>
              <a:rPr lang="ru-RU" sz="3600" dirty="0" smtClean="0"/>
              <a:t>органов публичной власти</a:t>
            </a:r>
            <a:endParaRPr lang="ru-RU" sz="3600" dirty="0"/>
          </a:p>
          <a:p>
            <a:pPr marL="987425" lvl="2" indent="14288">
              <a:lnSpc>
                <a:spcPct val="90000"/>
              </a:lnSpc>
              <a:defRPr/>
            </a:pPr>
            <a:r>
              <a:rPr lang="ru-RU" sz="3600" dirty="0"/>
              <a:t>Форма непосредственной демократии</a:t>
            </a: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2384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Выборы </a:t>
            </a:r>
            <a:r>
              <a:rPr lang="en-US" dirty="0" smtClean="0"/>
              <a:t>v</a:t>
            </a:r>
            <a:r>
              <a:rPr lang="ru-RU" dirty="0" smtClean="0"/>
              <a:t>. жеребьевка</a:t>
            </a:r>
            <a:endParaRPr lang="ru-RU" dirty="0"/>
          </a:p>
        </p:txBody>
      </p:sp>
      <p:sp>
        <p:nvSpPr>
          <p:cNvPr id="3" name="Объект 2"/>
          <p:cNvSpPr>
            <a:spLocks noGrp="1"/>
          </p:cNvSpPr>
          <p:nvPr>
            <p:ph idx="1"/>
          </p:nvPr>
        </p:nvSpPr>
        <p:spPr/>
        <p:txBody>
          <a:bodyPr/>
          <a:lstStyle/>
          <a:p>
            <a:r>
              <a:rPr lang="ru-RU" dirty="0" err="1" smtClean="0"/>
              <a:t>А.Пшеворский</a:t>
            </a:r>
            <a:r>
              <a:rPr lang="ru-RU" dirty="0" smtClean="0"/>
              <a:t>:</a:t>
            </a:r>
          </a:p>
          <a:p>
            <a:r>
              <a:rPr lang="ru-RU" sz="2800" dirty="0" smtClean="0"/>
              <a:t>«Поскольку… шансы на победу не зависят от поведения избираемых, нет оснований ожидать, что они будут действовать на благо своих избирателей – связь между жеребьевкой и представительством отсутствует».</a:t>
            </a:r>
          </a:p>
          <a:p>
            <a:r>
              <a:rPr lang="ru-RU" sz="2800" dirty="0" smtClean="0"/>
              <a:t>+ слабая легитимность.</a:t>
            </a:r>
            <a:endParaRPr lang="ru-RU"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50" y="5499447"/>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75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r>
            <a:br>
              <a:rPr lang="ru-RU" dirty="0" smtClean="0"/>
            </a:br>
            <a:r>
              <a:rPr lang="ru-RU" b="1" dirty="0" smtClean="0"/>
              <a:t>ДЕМОКРАТИЯ</a:t>
            </a:r>
            <a:r>
              <a:rPr lang="ru-RU" b="1" dirty="0"/>
              <a:t>…</a:t>
            </a:r>
            <a:br>
              <a:rPr lang="ru-RU" b="1" dirty="0"/>
            </a:br>
            <a:endParaRPr lang="ru-RU" b="1" dirty="0"/>
          </a:p>
        </p:txBody>
      </p:sp>
      <p:sp>
        <p:nvSpPr>
          <p:cNvPr id="3" name="Объект 2"/>
          <p:cNvSpPr>
            <a:spLocks noGrp="1"/>
          </p:cNvSpPr>
          <p:nvPr>
            <p:ph idx="1"/>
          </p:nvPr>
        </p:nvSpPr>
        <p:spPr/>
        <p:txBody>
          <a:bodyPr/>
          <a:lstStyle/>
          <a:p>
            <a:pPr marL="0" indent="0" algn="ctr">
              <a:buNone/>
            </a:pPr>
            <a:endParaRPr lang="ru-RU" dirty="0" smtClean="0"/>
          </a:p>
          <a:p>
            <a:pPr marL="0" indent="0" algn="ctr">
              <a:buNone/>
            </a:pPr>
            <a:endParaRPr lang="ru-RU" dirty="0" smtClean="0"/>
          </a:p>
          <a:p>
            <a:pPr marL="0" indent="0" algn="ctr">
              <a:buNone/>
            </a:pPr>
            <a:endParaRPr lang="ru-RU" dirty="0"/>
          </a:p>
          <a:p>
            <a:pPr marL="0" indent="0" algn="ctr">
              <a:buNone/>
            </a:pPr>
            <a:r>
              <a:rPr lang="ru-RU" sz="3600" b="1" dirty="0" smtClean="0"/>
              <a:t>А ЧТО ЭТО ТАКОЕ?</a:t>
            </a:r>
            <a:endParaRPr lang="ru-RU" sz="3600"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574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chemeClr val="bg1">
              <a:alpha val="0"/>
            </a:schemeClr>
          </a:solidFill>
        </p:spPr>
        <p:style>
          <a:lnRef idx="2">
            <a:schemeClr val="accent2">
              <a:shade val="50000"/>
            </a:schemeClr>
          </a:lnRef>
          <a:fillRef idx="1">
            <a:schemeClr val="accent2"/>
          </a:fillRef>
          <a:effectRef idx="0">
            <a:schemeClr val="accent2"/>
          </a:effectRef>
          <a:fontRef idx="minor">
            <a:schemeClr val="lt1"/>
          </a:fontRef>
        </p:style>
        <p:txBody>
          <a:bodyPr/>
          <a:lstStyle/>
          <a:p>
            <a:pPr algn="ctr" eaLnBrk="1" hangingPunct="1">
              <a:defRPr/>
            </a:pPr>
            <a:r>
              <a:rPr lang="ru-RU" sz="3600" b="1" dirty="0" smtClean="0">
                <a:solidFill>
                  <a:schemeClr val="tx1"/>
                </a:solidFill>
              </a:rPr>
              <a:t>Понятие избирательного права в объективном смысле</a:t>
            </a:r>
          </a:p>
        </p:txBody>
      </p:sp>
      <p:sp>
        <p:nvSpPr>
          <p:cNvPr id="6147" name="Rectangle 3"/>
          <p:cNvSpPr>
            <a:spLocks noGrp="1" noChangeArrowheads="1"/>
          </p:cNvSpPr>
          <p:nvPr>
            <p:ph idx="1"/>
          </p:nvPr>
        </p:nvSpPr>
        <p:spPr>
          <a:xfrm>
            <a:off x="468313" y="1795463"/>
            <a:ext cx="8424862" cy="4873625"/>
          </a:xfrm>
        </p:spPr>
        <p:txBody>
          <a:bodyPr/>
          <a:lstStyle/>
          <a:p>
            <a:pPr marL="0" indent="0" eaLnBrk="1" hangingPunct="1">
              <a:lnSpc>
                <a:spcPct val="90000"/>
              </a:lnSpc>
              <a:buFont typeface="Wingdings" pitchFamily="2" charset="2"/>
              <a:buNone/>
              <a:defRPr/>
            </a:pPr>
            <a:r>
              <a:rPr lang="ru-RU" sz="2400" dirty="0" smtClean="0">
                <a:solidFill>
                  <a:schemeClr val="accent5">
                    <a:lumMod val="20000"/>
                    <a:lumOff val="80000"/>
                  </a:schemeClr>
                </a:solidFill>
              </a:rPr>
              <a:t>	</a:t>
            </a:r>
            <a:endParaRPr lang="ru-RU" sz="2400" dirty="0" smtClean="0"/>
          </a:p>
          <a:p>
            <a:pPr marL="0" indent="0" eaLnBrk="1" hangingPunct="1">
              <a:lnSpc>
                <a:spcPct val="90000"/>
              </a:lnSpc>
              <a:buFont typeface="Wingdings" pitchFamily="2" charset="2"/>
              <a:buNone/>
              <a:defRPr/>
            </a:pPr>
            <a:endParaRPr lang="ru-RU" sz="2400" dirty="0" smtClean="0"/>
          </a:p>
          <a:p>
            <a:pPr marL="0" indent="0" algn="ctr" eaLnBrk="1" hangingPunct="1">
              <a:lnSpc>
                <a:spcPct val="90000"/>
              </a:lnSpc>
              <a:buFont typeface="Wingdings" pitchFamily="2" charset="2"/>
              <a:buNone/>
              <a:defRPr/>
            </a:pPr>
            <a:r>
              <a:rPr lang="ru-RU" dirty="0" smtClean="0"/>
              <a:t>Избирательное право – это совокупность норм, которые регулируют процесс избрания членов представительных органов и отдельных должностных лиц, а также голосование на референдуме </a:t>
            </a:r>
          </a:p>
          <a:p>
            <a:pPr marL="987425" lvl="2" indent="14288" eaLnBrk="1" hangingPunct="1">
              <a:lnSpc>
                <a:spcPct val="90000"/>
              </a:lnSpc>
              <a:buFont typeface="Wingdings" pitchFamily="2" charset="2"/>
              <a:buNone/>
              <a:defRPr/>
            </a:pPr>
            <a:r>
              <a:rPr lang="ru-RU" dirty="0" smtClean="0"/>
              <a:t> </a:t>
            </a:r>
          </a:p>
          <a:p>
            <a:pPr marL="987425" lvl="2" indent="14288" eaLnBrk="1" hangingPunct="1">
              <a:lnSpc>
                <a:spcPct val="90000"/>
              </a:lnSpc>
              <a:buFont typeface="Wingdings" pitchFamily="2" charset="2"/>
              <a:buNone/>
              <a:defRPr/>
            </a:pPr>
            <a:endParaRPr lang="ru-RU" dirty="0" smtClean="0">
              <a:solidFill>
                <a:schemeClr val="accent5">
                  <a:lumMod val="20000"/>
                  <a:lumOff val="80000"/>
                </a:schemeClr>
              </a:solidFill>
            </a:endParaRPr>
          </a:p>
        </p:txBody>
      </p:sp>
      <p:sp>
        <p:nvSpPr>
          <p:cNvPr id="6" name="Номер слайда 5"/>
          <p:cNvSpPr>
            <a:spLocks noGrp="1"/>
          </p:cNvSpPr>
          <p:nvPr>
            <p:ph type="sldNum" sz="quarter" idx="12"/>
          </p:nvPr>
        </p:nvSpPr>
        <p:spPr/>
        <p:txBody>
          <a:bodyPr/>
          <a:lstStyle/>
          <a:p>
            <a:pPr>
              <a:defRPr/>
            </a:pPr>
            <a:fld id="{51986E65-3D0A-4FCA-A720-EFCC02B3C10B}" type="slidenum">
              <a:rPr lang="ru-RU"/>
              <a:pPr>
                <a:defRPr/>
              </a:pPr>
              <a:t>40</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171392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defRPr/>
            </a:pPr>
            <a:r>
              <a:rPr lang="ru-RU" sz="4000" b="1" dirty="0" smtClean="0"/>
              <a:t>Понятие избирательного права в субъективном смысле</a:t>
            </a:r>
          </a:p>
        </p:txBody>
      </p:sp>
      <p:sp>
        <p:nvSpPr>
          <p:cNvPr id="7171" name="Rectangle 3"/>
          <p:cNvSpPr>
            <a:spLocks noGrp="1" noChangeArrowheads="1"/>
          </p:cNvSpPr>
          <p:nvPr>
            <p:ph idx="1"/>
          </p:nvPr>
        </p:nvSpPr>
        <p:spPr>
          <a:xfrm>
            <a:off x="467544" y="2060848"/>
            <a:ext cx="8229600" cy="4525963"/>
          </a:xfrm>
        </p:spPr>
        <p:txBody>
          <a:bodyPr/>
          <a:lstStyle/>
          <a:p>
            <a:pPr marL="0" indent="0" eaLnBrk="1" hangingPunct="1">
              <a:buFont typeface="Wingdings" pitchFamily="2" charset="2"/>
              <a:buNone/>
              <a:defRPr/>
            </a:pPr>
            <a:endParaRPr lang="ru-RU" dirty="0" smtClean="0"/>
          </a:p>
          <a:p>
            <a:pPr marL="0" indent="0" algn="ctr" eaLnBrk="1" hangingPunct="1">
              <a:buFont typeface="Wingdings" pitchFamily="2" charset="2"/>
              <a:buNone/>
              <a:defRPr/>
            </a:pPr>
            <a:r>
              <a:rPr lang="ru-RU" sz="3600" dirty="0" smtClean="0"/>
              <a:t>Право избирать (активное право) и быть избранным (пассивное право) в органы государственной (муниципальной) власти и на государственную (муниципальную) должность</a:t>
            </a:r>
          </a:p>
        </p:txBody>
      </p:sp>
      <p:sp>
        <p:nvSpPr>
          <p:cNvPr id="6" name="Номер слайда 5"/>
          <p:cNvSpPr>
            <a:spLocks noGrp="1"/>
          </p:cNvSpPr>
          <p:nvPr>
            <p:ph type="sldNum" sz="quarter" idx="12"/>
          </p:nvPr>
        </p:nvSpPr>
        <p:spPr/>
        <p:txBody>
          <a:bodyPr/>
          <a:lstStyle/>
          <a:p>
            <a:pPr>
              <a:defRPr/>
            </a:pPr>
            <a:fld id="{68CB9A58-95DE-458C-A574-D63A125C05F9}" type="slidenum">
              <a:rPr lang="ru-RU"/>
              <a:pPr>
                <a:defRPr/>
              </a:pPr>
              <a:t>41</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50" y="5443204"/>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59547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defRPr/>
            </a:pPr>
            <a:r>
              <a:rPr lang="ru-RU" sz="4000" dirty="0" smtClean="0"/>
              <a:t>Принципы избирательного права</a:t>
            </a:r>
          </a:p>
        </p:txBody>
      </p:sp>
      <p:sp>
        <p:nvSpPr>
          <p:cNvPr id="11267" name="Rectangle 3"/>
          <p:cNvSpPr>
            <a:spLocks noGrp="1" noChangeArrowheads="1"/>
          </p:cNvSpPr>
          <p:nvPr>
            <p:ph idx="1"/>
          </p:nvPr>
        </p:nvSpPr>
        <p:spPr/>
        <p:txBody>
          <a:bodyPr/>
          <a:lstStyle/>
          <a:p>
            <a:pPr eaLnBrk="1" hangingPunct="1">
              <a:defRPr/>
            </a:pPr>
            <a:endParaRPr lang="ru-RU" b="1" i="1" dirty="0" smtClean="0"/>
          </a:p>
          <a:p>
            <a:pPr eaLnBrk="1" hangingPunct="1">
              <a:defRPr/>
            </a:pPr>
            <a:r>
              <a:rPr lang="ru-RU" b="1" i="1" dirty="0" smtClean="0"/>
              <a:t>Всеобщие выборы</a:t>
            </a:r>
          </a:p>
          <a:p>
            <a:pPr eaLnBrk="1" hangingPunct="1">
              <a:defRPr/>
            </a:pPr>
            <a:r>
              <a:rPr lang="ru-RU" b="1" i="1" dirty="0" smtClean="0"/>
              <a:t>Равные выборы</a:t>
            </a:r>
          </a:p>
          <a:p>
            <a:pPr eaLnBrk="1" hangingPunct="1">
              <a:defRPr/>
            </a:pPr>
            <a:r>
              <a:rPr lang="ru-RU" b="1" i="1" dirty="0" smtClean="0"/>
              <a:t>Прямые выборы</a:t>
            </a:r>
          </a:p>
          <a:p>
            <a:pPr eaLnBrk="1" hangingPunct="1">
              <a:defRPr/>
            </a:pPr>
            <a:r>
              <a:rPr lang="ru-RU" b="1" i="1" dirty="0" smtClean="0"/>
              <a:t>Тайное голосование</a:t>
            </a:r>
            <a:r>
              <a:rPr lang="ru-RU" dirty="0" smtClean="0"/>
              <a:t> </a:t>
            </a:r>
          </a:p>
        </p:txBody>
      </p:sp>
      <p:sp>
        <p:nvSpPr>
          <p:cNvPr id="6" name="Номер слайда 5"/>
          <p:cNvSpPr>
            <a:spLocks noGrp="1"/>
          </p:cNvSpPr>
          <p:nvPr>
            <p:ph type="sldNum" sz="quarter" idx="12"/>
          </p:nvPr>
        </p:nvSpPr>
        <p:spPr/>
        <p:txBody>
          <a:bodyPr/>
          <a:lstStyle/>
          <a:p>
            <a:pPr>
              <a:defRPr/>
            </a:pPr>
            <a:fld id="{92862961-D77C-41A8-82F1-6C7AA8416C54}" type="slidenum">
              <a:rPr lang="ru-RU"/>
              <a:pPr>
                <a:defRPr/>
              </a:pPr>
              <a:t>42</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3283" y="5476875"/>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41057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defRPr/>
            </a:pPr>
            <a:r>
              <a:rPr lang="ru-RU" dirty="0" smtClean="0"/>
              <a:t>Всеобщие выборы</a:t>
            </a:r>
          </a:p>
        </p:txBody>
      </p:sp>
      <p:sp>
        <p:nvSpPr>
          <p:cNvPr id="40963" name="Rectangle 3"/>
          <p:cNvSpPr>
            <a:spLocks noGrp="1" noChangeArrowheads="1"/>
          </p:cNvSpPr>
          <p:nvPr>
            <p:ph idx="1"/>
          </p:nvPr>
        </p:nvSpPr>
        <p:spPr/>
        <p:txBody>
          <a:bodyPr/>
          <a:lstStyle/>
          <a:p>
            <a:pPr marL="0" indent="0" eaLnBrk="1" hangingPunct="1">
              <a:buFont typeface="Wingdings" pitchFamily="2" charset="2"/>
              <a:buNone/>
              <a:defRPr/>
            </a:pPr>
            <a:r>
              <a:rPr lang="ru-RU" dirty="0" smtClean="0"/>
              <a:t>Субъективное избирательное право предоставляется каждому гражданину РФ по достижении определенного возраста, кроме случаев, когда гражданин признан судом недееспособным или лишен свободы по приговору суда</a:t>
            </a:r>
          </a:p>
          <a:p>
            <a:pPr marL="0" indent="0" eaLnBrk="1" hangingPunct="1">
              <a:buFont typeface="Wingdings" pitchFamily="2" charset="2"/>
              <a:buNone/>
              <a:defRPr/>
            </a:pPr>
            <a:r>
              <a:rPr lang="ru-RU" i="1" u="sng" dirty="0" smtClean="0"/>
              <a:t>Противоположность</a:t>
            </a:r>
            <a:r>
              <a:rPr lang="ru-RU" dirty="0" smtClean="0"/>
              <a:t> – цензы. Но не только…   </a:t>
            </a:r>
          </a:p>
        </p:txBody>
      </p:sp>
      <p:sp>
        <p:nvSpPr>
          <p:cNvPr id="6" name="Номер слайда 5"/>
          <p:cNvSpPr>
            <a:spLocks noGrp="1"/>
          </p:cNvSpPr>
          <p:nvPr>
            <p:ph type="sldNum" sz="quarter" idx="12"/>
          </p:nvPr>
        </p:nvSpPr>
        <p:spPr/>
        <p:txBody>
          <a:bodyPr/>
          <a:lstStyle/>
          <a:p>
            <a:pPr>
              <a:defRPr/>
            </a:pPr>
            <a:fld id="{2451380C-7294-4C22-9D8D-C28539496A2C}" type="slidenum">
              <a:rPr lang="ru-RU"/>
              <a:pPr>
                <a:defRPr/>
              </a:pPr>
              <a:t>43</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50" y="5476875"/>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564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sz="3200" dirty="0" smtClean="0"/>
              <a:t>За кого вы проголосуете?</a:t>
            </a:r>
            <a:br>
              <a:rPr lang="ru-RU" sz="3200" dirty="0" smtClean="0"/>
            </a:br>
            <a:r>
              <a:rPr lang="ru-RU" sz="3200" dirty="0" smtClean="0"/>
              <a:t>(тест)</a:t>
            </a:r>
            <a:endParaRPr lang="ru-RU" sz="3200" dirty="0"/>
          </a:p>
        </p:txBody>
      </p:sp>
      <p:sp>
        <p:nvSpPr>
          <p:cNvPr id="3" name="Объект 2"/>
          <p:cNvSpPr>
            <a:spLocks noGrp="1"/>
          </p:cNvSpPr>
          <p:nvPr>
            <p:ph idx="1"/>
          </p:nvPr>
        </p:nvSpPr>
        <p:spPr>
          <a:xfrm>
            <a:off x="457200" y="1124744"/>
            <a:ext cx="8435280" cy="5616624"/>
          </a:xfrm>
        </p:spPr>
        <p:txBody>
          <a:bodyPr/>
          <a:lstStyle/>
          <a:p>
            <a:r>
              <a:rPr lang="ru-RU" sz="2400" b="1" u="sng" dirty="0" smtClean="0"/>
              <a:t>Кандидат 1.</a:t>
            </a:r>
            <a:r>
              <a:rPr lang="ru-RU" sz="2400" u="sng" dirty="0" smtClean="0"/>
              <a:t> </a:t>
            </a:r>
            <a:r>
              <a:rPr lang="ru-RU" sz="2400" dirty="0" smtClean="0"/>
              <a:t>Неоднократно был замечен в связях с полуподпольными финансовыми воротилами и бывшими бандитами. Физически нездоров. Имел двух любовниц. Выпивает 8-10 стаканов Мартини каждый день.</a:t>
            </a:r>
          </a:p>
          <a:p>
            <a:r>
              <a:rPr lang="ru-RU" sz="2400" b="1" u="sng" dirty="0"/>
              <a:t>Кандидат </a:t>
            </a:r>
            <a:r>
              <a:rPr lang="ru-RU" sz="2400" b="1" u="sng" dirty="0" smtClean="0"/>
              <a:t>2. </a:t>
            </a:r>
            <a:r>
              <a:rPr lang="ru-RU" sz="2400" dirty="0" smtClean="0"/>
              <a:t>Дважды изгонялся со своей службы. Имеет привычку спать до полудня. Во время учебы употреблял наркотики. Каждый день выпивает бутылку коньяка.</a:t>
            </a:r>
          </a:p>
          <a:p>
            <a:r>
              <a:rPr lang="ru-RU" sz="2400" b="1" u="sng" dirty="0"/>
              <a:t>Кандидат 2</a:t>
            </a:r>
            <a:r>
              <a:rPr lang="ru-RU" sz="2400" b="1" u="sng" dirty="0" smtClean="0"/>
              <a:t>.</a:t>
            </a:r>
            <a:r>
              <a:rPr lang="ru-RU" sz="2400" b="1" dirty="0" smtClean="0"/>
              <a:t> </a:t>
            </a:r>
            <a:r>
              <a:rPr lang="ru-RU" sz="2400" dirty="0" smtClean="0"/>
              <a:t>Имеет боевые награды за мужество и героизм. Вегетарианец. Не курит. Из алкогольных напитков употребляет только пиво. Никогда не был замешан в контактах с уголовниками и незаконных действиях. Скромен в быту.</a:t>
            </a:r>
          </a:p>
          <a:p>
            <a:endParaRPr lang="ru-RU" sz="2400" dirty="0"/>
          </a:p>
        </p:txBody>
      </p:sp>
    </p:spTree>
    <p:extLst>
      <p:ext uri="{BB962C8B-B14F-4D97-AF65-F5344CB8AC3E}">
        <p14:creationId xmlns:p14="http://schemas.microsoft.com/office/powerpoint/2010/main" val="3725805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defRPr/>
            </a:pPr>
            <a:r>
              <a:rPr lang="ru-RU" dirty="0" smtClean="0"/>
              <a:t>Равные выборы</a:t>
            </a:r>
          </a:p>
        </p:txBody>
      </p:sp>
      <p:sp>
        <p:nvSpPr>
          <p:cNvPr id="10244" name="Rectangle 3"/>
          <p:cNvSpPr>
            <a:spLocks noGrp="1" noChangeArrowheads="1"/>
          </p:cNvSpPr>
          <p:nvPr>
            <p:ph idx="1"/>
          </p:nvPr>
        </p:nvSpPr>
        <p:spPr/>
        <p:txBody>
          <a:bodyPr/>
          <a:lstStyle/>
          <a:p>
            <a:pPr marL="0" indent="14288" eaLnBrk="1" hangingPunct="1">
              <a:lnSpc>
                <a:spcPct val="90000"/>
              </a:lnSpc>
              <a:buFont typeface="Wingdings" pitchFamily="2" charset="2"/>
              <a:buNone/>
            </a:pPr>
            <a:endParaRPr lang="ru-RU" dirty="0" smtClean="0">
              <a:effectLst/>
            </a:endParaRPr>
          </a:p>
          <a:p>
            <a:pPr marL="0" indent="14288" eaLnBrk="1" hangingPunct="1">
              <a:lnSpc>
                <a:spcPct val="90000"/>
              </a:lnSpc>
              <a:buFont typeface="Wingdings" pitchFamily="2" charset="2"/>
              <a:buNone/>
            </a:pPr>
            <a:r>
              <a:rPr lang="ru-RU" dirty="0" smtClean="0">
                <a:effectLst/>
              </a:rPr>
              <a:t>Предоставление каждому гражданину в одинаковой степени с другими гражданами влиять на исход выборов</a:t>
            </a:r>
          </a:p>
          <a:p>
            <a:pPr marL="0" indent="14288" eaLnBrk="1" hangingPunct="1">
              <a:lnSpc>
                <a:spcPct val="90000"/>
              </a:lnSpc>
              <a:buFont typeface="Wingdings" pitchFamily="2" charset="2"/>
              <a:buNone/>
            </a:pPr>
            <a:endParaRPr lang="ru-RU" dirty="0" smtClean="0">
              <a:effectLst/>
            </a:endParaRPr>
          </a:p>
          <a:p>
            <a:pPr marL="0" indent="14288" eaLnBrk="1" hangingPunct="1">
              <a:lnSpc>
                <a:spcPct val="90000"/>
              </a:lnSpc>
              <a:buFont typeface="Wingdings" pitchFamily="2" charset="2"/>
              <a:buNone/>
            </a:pPr>
            <a:r>
              <a:rPr lang="ru-RU" i="1" u="sng" dirty="0" smtClean="0">
                <a:effectLst/>
              </a:rPr>
              <a:t>Противоположность</a:t>
            </a:r>
            <a:r>
              <a:rPr lang="ru-RU" dirty="0" smtClean="0">
                <a:effectLst/>
              </a:rPr>
              <a:t>:</a:t>
            </a:r>
          </a:p>
          <a:p>
            <a:pPr marL="0" indent="14288" eaLnBrk="1" hangingPunct="1">
              <a:lnSpc>
                <a:spcPct val="90000"/>
              </a:lnSpc>
              <a:buFont typeface="Wingdings" pitchFamily="2" charset="2"/>
              <a:buNone/>
            </a:pPr>
            <a:r>
              <a:rPr lang="ru-RU" dirty="0" smtClean="0">
                <a:effectLst/>
              </a:rPr>
              <a:t>Сословное представительство</a:t>
            </a:r>
          </a:p>
          <a:p>
            <a:pPr marL="0" indent="14288" eaLnBrk="1" hangingPunct="1">
              <a:lnSpc>
                <a:spcPct val="90000"/>
              </a:lnSpc>
              <a:buFont typeface="Wingdings" pitchFamily="2" charset="2"/>
              <a:buNone/>
            </a:pPr>
            <a:r>
              <a:rPr lang="ru-RU" dirty="0" smtClean="0">
                <a:effectLst/>
              </a:rPr>
              <a:t>Неравное представительство </a:t>
            </a:r>
          </a:p>
        </p:txBody>
      </p:sp>
      <p:sp>
        <p:nvSpPr>
          <p:cNvPr id="6" name="Номер слайда 5"/>
          <p:cNvSpPr>
            <a:spLocks noGrp="1"/>
          </p:cNvSpPr>
          <p:nvPr>
            <p:ph type="sldNum" sz="quarter" idx="12"/>
          </p:nvPr>
        </p:nvSpPr>
        <p:spPr/>
        <p:txBody>
          <a:bodyPr/>
          <a:lstStyle/>
          <a:p>
            <a:pPr>
              <a:defRPr/>
            </a:pPr>
            <a:fld id="{7DC1E746-273C-4FF9-B997-D45DEB4121AE}" type="slidenum">
              <a:rPr lang="ru-RU"/>
              <a:pPr>
                <a:defRPr/>
              </a:pPr>
              <a:t>45</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4899" y="5476875"/>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985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defRPr/>
            </a:pPr>
            <a:r>
              <a:rPr lang="ru-RU" dirty="0" smtClean="0"/>
              <a:t>Прямые выборы</a:t>
            </a:r>
          </a:p>
        </p:txBody>
      </p:sp>
      <p:sp>
        <p:nvSpPr>
          <p:cNvPr id="43011" name="Rectangle 3"/>
          <p:cNvSpPr>
            <a:spLocks noGrp="1" noChangeArrowheads="1"/>
          </p:cNvSpPr>
          <p:nvPr>
            <p:ph idx="1"/>
          </p:nvPr>
        </p:nvSpPr>
        <p:spPr>
          <a:xfrm>
            <a:off x="457200" y="1600200"/>
            <a:ext cx="8229600" cy="4925144"/>
          </a:xfrm>
        </p:spPr>
        <p:txBody>
          <a:bodyPr/>
          <a:lstStyle/>
          <a:p>
            <a:pPr marL="0" indent="0" eaLnBrk="1" hangingPunct="1">
              <a:lnSpc>
                <a:spcPct val="90000"/>
              </a:lnSpc>
              <a:buFont typeface="Wingdings" pitchFamily="2" charset="2"/>
              <a:buNone/>
              <a:defRPr/>
            </a:pPr>
            <a:endParaRPr lang="ru-RU" dirty="0" smtClean="0"/>
          </a:p>
          <a:p>
            <a:pPr marL="0" indent="0" eaLnBrk="1" hangingPunct="1">
              <a:lnSpc>
                <a:spcPct val="90000"/>
              </a:lnSpc>
              <a:buFont typeface="Wingdings" pitchFamily="2" charset="2"/>
              <a:buNone/>
              <a:defRPr/>
            </a:pPr>
            <a:r>
              <a:rPr lang="ru-RU" dirty="0" smtClean="0"/>
              <a:t>Система, при которой членов данного представительного органа или должностное лицо граждане избирают непосредственно</a:t>
            </a:r>
          </a:p>
          <a:p>
            <a:pPr marL="0" indent="0" eaLnBrk="1" hangingPunct="1">
              <a:lnSpc>
                <a:spcPct val="90000"/>
              </a:lnSpc>
              <a:buFont typeface="Wingdings" pitchFamily="2" charset="2"/>
              <a:buNone/>
              <a:defRPr/>
            </a:pPr>
            <a:r>
              <a:rPr lang="ru-RU" i="1" u="sng" dirty="0" smtClean="0"/>
              <a:t>Противоположность</a:t>
            </a:r>
            <a:r>
              <a:rPr lang="ru-RU" dirty="0" smtClean="0"/>
              <a:t>:</a:t>
            </a:r>
          </a:p>
          <a:p>
            <a:pPr marL="0" indent="0" eaLnBrk="1" hangingPunct="1">
              <a:lnSpc>
                <a:spcPct val="90000"/>
              </a:lnSpc>
              <a:buFont typeface="Wingdings" pitchFamily="2" charset="2"/>
              <a:buNone/>
              <a:defRPr/>
            </a:pPr>
            <a:r>
              <a:rPr lang="ru-RU" dirty="0" smtClean="0"/>
              <a:t>Непрямые выборы – косвенные и многоступенчатые</a:t>
            </a:r>
          </a:p>
        </p:txBody>
      </p:sp>
      <p:sp>
        <p:nvSpPr>
          <p:cNvPr id="6" name="Номер слайда 5"/>
          <p:cNvSpPr>
            <a:spLocks noGrp="1"/>
          </p:cNvSpPr>
          <p:nvPr>
            <p:ph type="sldNum" sz="quarter" idx="12"/>
          </p:nvPr>
        </p:nvSpPr>
        <p:spPr/>
        <p:txBody>
          <a:bodyPr/>
          <a:lstStyle/>
          <a:p>
            <a:pPr>
              <a:defRPr/>
            </a:pPr>
            <a:fld id="{38242379-3282-4960-B7B3-189EFECB23FB}" type="slidenum">
              <a:rPr lang="ru-RU"/>
              <a:pPr>
                <a:defRPr/>
              </a:pPr>
              <a:t>46</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4899" y="5433767"/>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568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defRPr/>
            </a:pPr>
            <a:r>
              <a:rPr lang="ru-RU" dirty="0" smtClean="0"/>
              <a:t>Тайное голосование</a:t>
            </a:r>
          </a:p>
        </p:txBody>
      </p:sp>
      <p:sp>
        <p:nvSpPr>
          <p:cNvPr id="44035" name="Rectangle 3"/>
          <p:cNvSpPr>
            <a:spLocks noGrp="1" noChangeArrowheads="1"/>
          </p:cNvSpPr>
          <p:nvPr>
            <p:ph idx="1"/>
          </p:nvPr>
        </p:nvSpPr>
        <p:spPr/>
        <p:txBody>
          <a:bodyPr/>
          <a:lstStyle/>
          <a:p>
            <a:pPr marL="0" indent="0" eaLnBrk="1" hangingPunct="1">
              <a:lnSpc>
                <a:spcPct val="80000"/>
              </a:lnSpc>
              <a:buFont typeface="Wingdings" pitchFamily="2" charset="2"/>
              <a:buNone/>
              <a:defRPr/>
            </a:pPr>
            <a:endParaRPr lang="ru-RU" sz="2800" dirty="0" smtClean="0"/>
          </a:p>
          <a:p>
            <a:pPr marL="0" indent="0" eaLnBrk="1" hangingPunct="1">
              <a:lnSpc>
                <a:spcPct val="80000"/>
              </a:lnSpc>
              <a:buFont typeface="Wingdings" pitchFamily="2" charset="2"/>
              <a:buNone/>
              <a:defRPr/>
            </a:pPr>
            <a:r>
              <a:rPr lang="ru-RU" sz="2800" dirty="0" smtClean="0"/>
              <a:t>Запрет кому бы то ни было наблюдать за выбором, который делает  конкретный гражданин.</a:t>
            </a:r>
          </a:p>
          <a:p>
            <a:pPr marL="0" indent="0" eaLnBrk="1" hangingPunct="1">
              <a:lnSpc>
                <a:spcPct val="80000"/>
              </a:lnSpc>
              <a:buFont typeface="Wingdings" pitchFamily="2" charset="2"/>
              <a:buNone/>
              <a:defRPr/>
            </a:pPr>
            <a:r>
              <a:rPr lang="ru-RU" sz="2800" dirty="0" smtClean="0"/>
              <a:t>Гарантия полной свободы волеизъявления</a:t>
            </a:r>
          </a:p>
          <a:p>
            <a:pPr marL="0" indent="0" eaLnBrk="1" hangingPunct="1">
              <a:lnSpc>
                <a:spcPct val="80000"/>
              </a:lnSpc>
              <a:buFont typeface="Wingdings" pitchFamily="2" charset="2"/>
              <a:buNone/>
              <a:defRPr/>
            </a:pPr>
            <a:endParaRPr lang="ru-RU" sz="2800" i="1" u="sng" dirty="0" smtClean="0"/>
          </a:p>
          <a:p>
            <a:pPr marL="0" indent="0" eaLnBrk="1" hangingPunct="1">
              <a:lnSpc>
                <a:spcPct val="80000"/>
              </a:lnSpc>
              <a:buFont typeface="Wingdings" pitchFamily="2" charset="2"/>
              <a:buNone/>
              <a:defRPr/>
            </a:pPr>
            <a:r>
              <a:rPr lang="ru-RU" sz="2800" i="1" u="sng" dirty="0" smtClean="0"/>
              <a:t>Противоположность</a:t>
            </a:r>
            <a:r>
              <a:rPr lang="ru-RU" sz="2800" dirty="0" smtClean="0"/>
              <a:t> –  открытое голосование + контроль за голосованием («эстетика» избирательных участков; голосование на дому и проч.)</a:t>
            </a:r>
          </a:p>
        </p:txBody>
      </p:sp>
      <p:sp>
        <p:nvSpPr>
          <p:cNvPr id="6" name="Номер слайда 5"/>
          <p:cNvSpPr>
            <a:spLocks noGrp="1"/>
          </p:cNvSpPr>
          <p:nvPr>
            <p:ph type="sldNum" sz="quarter" idx="12"/>
          </p:nvPr>
        </p:nvSpPr>
        <p:spPr/>
        <p:txBody>
          <a:bodyPr/>
          <a:lstStyle/>
          <a:p>
            <a:pPr>
              <a:defRPr/>
            </a:pPr>
            <a:fld id="{A9F201BF-D90D-4592-97F2-968A2E7127EC}" type="slidenum">
              <a:rPr lang="ru-RU"/>
              <a:pPr>
                <a:defRPr/>
              </a:pPr>
              <a:t>47</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0788" y="5476875"/>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288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144000" cy="1944216"/>
          </a:xfrm>
        </p:spPr>
        <p:txBody>
          <a:bodyPr/>
          <a:lstStyle/>
          <a:p>
            <a:r>
              <a:rPr lang="ru-RU" sz="2000" b="1" dirty="0" smtClean="0"/>
              <a:t>Постановление от 10 октября 2013 г. № 20-П «По делу о проверке конституционности подпункта "а" пункта 3.2 статьи 4 Федерального закона "Об основных гарантиях избирательных прав и права на участие в референдуме граждан Российской Федерации", части первой статьи 10 и части шестой статьи 86 Уголовного кодекса Российской Федерации в связи с жалобами граждан Г.Б. Егорова, А.Л. Казакова, И.Ю. Кравцова, А.В. Куприянова, А.С. </a:t>
            </a:r>
            <a:r>
              <a:rPr lang="ru-RU" sz="2000" b="1" dirty="0" err="1" smtClean="0"/>
              <a:t>Латыпова</a:t>
            </a:r>
            <a:r>
              <a:rPr lang="ru-RU" sz="2000" b="1" dirty="0" smtClean="0"/>
              <a:t> и В.Ю. Синькова»</a:t>
            </a:r>
          </a:p>
        </p:txBody>
      </p:sp>
      <p:sp>
        <p:nvSpPr>
          <p:cNvPr id="3" name="Объект 2"/>
          <p:cNvSpPr>
            <a:spLocks noGrp="1"/>
          </p:cNvSpPr>
          <p:nvPr>
            <p:ph idx="1"/>
          </p:nvPr>
        </p:nvSpPr>
        <p:spPr>
          <a:xfrm>
            <a:off x="0" y="1700808"/>
            <a:ext cx="9144000" cy="4968552"/>
          </a:xfrm>
        </p:spPr>
        <p:txBody>
          <a:bodyPr/>
          <a:lstStyle/>
          <a:p>
            <a:pPr>
              <a:buNone/>
            </a:pPr>
            <a:endParaRPr lang="ru-RU" sz="1800" dirty="0" smtClean="0">
              <a:solidFill>
                <a:schemeClr val="tx1"/>
              </a:solidFill>
              <a:latin typeface="+mn-lt"/>
              <a:ea typeface="+mn-ea"/>
              <a:cs typeface="+mn-cs"/>
            </a:endParaRPr>
          </a:p>
          <a:p>
            <a:r>
              <a:rPr lang="ru-RU" sz="1800" dirty="0" smtClean="0">
                <a:solidFill>
                  <a:schemeClr val="tx1"/>
                </a:solidFill>
                <a:latin typeface="+mn-lt"/>
                <a:ea typeface="+mn-ea"/>
                <a:cs typeface="+mn-cs"/>
              </a:rPr>
              <a:t>Заявителям </a:t>
            </a:r>
            <a:r>
              <a:rPr lang="ru-RU" sz="1800" dirty="0" smtClean="0"/>
              <a:t>отказывали в регистрации в качестве кандидатов на различные выборные должности</a:t>
            </a:r>
          </a:p>
          <a:p>
            <a:r>
              <a:rPr lang="ru-RU" sz="1800" b="1" dirty="0" smtClean="0"/>
              <a:t>Предмет рассмотрения: </a:t>
            </a:r>
            <a:r>
              <a:rPr lang="ru-RU" sz="1800" dirty="0" smtClean="0"/>
              <a:t>нормы, запрещающие реализацию пассивного избирательного права гражданам РФ, осужденных когда-либо к лишению свободы за совершение тяжких или особо тяжких преступлений</a:t>
            </a:r>
          </a:p>
          <a:p>
            <a:r>
              <a:rPr lang="ru-RU" sz="1800" b="1" dirty="0" smtClean="0">
                <a:solidFill>
                  <a:schemeClr val="tx1"/>
                </a:solidFill>
                <a:latin typeface="+mn-lt"/>
                <a:ea typeface="+mn-ea"/>
                <a:cs typeface="+mn-cs"/>
              </a:rPr>
              <a:t>Заявители считают, что</a:t>
            </a:r>
          </a:p>
          <a:p>
            <a:r>
              <a:rPr lang="ru-RU" sz="1800" b="1" dirty="0" err="1" smtClean="0">
                <a:ea typeface="+mn-ea"/>
                <a:cs typeface="+mn-cs"/>
              </a:rPr>
              <a:t>пп</a:t>
            </a:r>
            <a:r>
              <a:rPr lang="ru-RU" sz="1800" b="1" dirty="0" smtClean="0">
                <a:ea typeface="+mn-ea"/>
                <a:cs typeface="+mn-cs"/>
              </a:rPr>
              <a:t>. «а» п. 3.2 ст.4 ФЗ </a:t>
            </a:r>
            <a:r>
              <a:rPr lang="ru-RU" sz="1800" dirty="0" smtClean="0">
                <a:cs typeface="+mn-cs"/>
              </a:rPr>
              <a:t>устанавливает в</a:t>
            </a:r>
            <a:r>
              <a:rPr lang="ru-RU" sz="1800" dirty="0" smtClean="0"/>
              <a:t> отношении граждан РФ, осужденных когда-либо к лишению свободы за совершение тяжких и (или) особо тяжких преступлений, запрет на реализацию права быть избранными в органы государственной власти и органы МСУ; </a:t>
            </a:r>
          </a:p>
          <a:p>
            <a:pPr>
              <a:buFont typeface="Wingdings" pitchFamily="2" charset="2"/>
              <a:buChar char="ü"/>
            </a:pPr>
            <a:r>
              <a:rPr lang="ru-RU" sz="1800" b="1" dirty="0" err="1" smtClean="0"/>
              <a:t>пп</a:t>
            </a:r>
            <a:r>
              <a:rPr lang="ru-RU" sz="1800" b="1" dirty="0" smtClean="0"/>
              <a:t>. «а» п. 3.2 ст.4 ФЗ  и 86 УК РФ </a:t>
            </a:r>
            <a:r>
              <a:rPr lang="ru-RU" sz="1800" dirty="0" smtClean="0"/>
              <a:t>противоречат Конституции, так как на их основании решается вопрос о возможности ограничения пассивного права данных граждан</a:t>
            </a:r>
          </a:p>
          <a:p>
            <a:pPr>
              <a:buFont typeface="Wingdings" pitchFamily="2" charset="2"/>
              <a:buChar char="ü"/>
            </a:pPr>
            <a:r>
              <a:rPr lang="ru-RU" sz="1800" b="1" dirty="0" err="1" smtClean="0"/>
              <a:t>пп</a:t>
            </a:r>
            <a:r>
              <a:rPr lang="ru-RU" sz="1800" b="1" dirty="0" smtClean="0"/>
              <a:t>. «а» п. 3.2 ст.4 ФЗ  и 10 УК РФ </a:t>
            </a:r>
            <a:r>
              <a:rPr lang="ru-RU" sz="1800" dirty="0" smtClean="0"/>
              <a:t>решают на основании оспариваемого запрета вопрос о возможности распространения на тех из них, судимость которых снята или погашена, нового уголовного закона, в соответствии с которым совершенные ими деяния </a:t>
            </a:r>
          </a:p>
          <a:p>
            <a:pPr>
              <a:buNone/>
            </a:pPr>
            <a:r>
              <a:rPr lang="ru-RU" sz="1800" dirty="0" smtClean="0"/>
              <a:t>не относятся более к тяжким или особо тяжким преступлениям. </a:t>
            </a:r>
          </a:p>
          <a:p>
            <a:pPr>
              <a:buFont typeface="Wingdings" pitchFamily="2" charset="2"/>
              <a:buChar char="ü"/>
            </a:pPr>
            <a:endParaRPr lang="ru-RU" sz="1800" dirty="0">
              <a:solidFill>
                <a:schemeClr val="tx1"/>
              </a:solidFill>
              <a:latin typeface="+mn-lt"/>
              <a:ea typeface="+mn-ea"/>
              <a:cs typeface="+mn-cs"/>
            </a:endParaRPr>
          </a:p>
          <a:p>
            <a:endParaRPr lang="ru-RU" sz="2000" dirty="0">
              <a:solidFill>
                <a:schemeClr val="tx1"/>
              </a:solidFill>
              <a:latin typeface="+mn-lt"/>
              <a:ea typeface="+mn-ea"/>
              <a:cs typeface="+mn-cs"/>
            </a:endParaRPr>
          </a:p>
          <a:p>
            <a:endParaRPr lang="ru-RU"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6167437"/>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1308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648072"/>
          </a:xfrm>
        </p:spPr>
        <p:txBody>
          <a:bodyPr/>
          <a:lstStyle/>
          <a:p>
            <a:r>
              <a:rPr lang="ru-RU" sz="2800" b="1" dirty="0" smtClean="0"/>
              <a:t>Постановление от 10 октября 2013 г. № 20-П </a:t>
            </a:r>
          </a:p>
        </p:txBody>
      </p:sp>
      <p:sp>
        <p:nvSpPr>
          <p:cNvPr id="3" name="Объект 2"/>
          <p:cNvSpPr>
            <a:spLocks noGrp="1"/>
          </p:cNvSpPr>
          <p:nvPr>
            <p:ph idx="1"/>
          </p:nvPr>
        </p:nvSpPr>
        <p:spPr>
          <a:xfrm>
            <a:off x="0" y="476672"/>
            <a:ext cx="8964488" cy="5400600"/>
          </a:xfrm>
        </p:spPr>
        <p:txBody>
          <a:bodyPr/>
          <a:lstStyle/>
          <a:p>
            <a:pPr>
              <a:buNone/>
            </a:pPr>
            <a:endParaRPr lang="ru-RU" sz="2000" dirty="0" smtClean="0">
              <a:solidFill>
                <a:schemeClr val="tx1"/>
              </a:solidFill>
              <a:latin typeface="+mn-lt"/>
              <a:ea typeface="+mn-ea"/>
              <a:cs typeface="+mn-cs"/>
            </a:endParaRPr>
          </a:p>
          <a:p>
            <a:r>
              <a:rPr lang="ru-RU" sz="2000" b="1" dirty="0" smtClean="0">
                <a:solidFill>
                  <a:schemeClr val="tx1"/>
                </a:solidFill>
                <a:latin typeface="+mn-lt"/>
                <a:ea typeface="+mn-ea"/>
                <a:cs typeface="+mn-cs"/>
              </a:rPr>
              <a:t>Рассуждения КС РФ:</a:t>
            </a:r>
          </a:p>
          <a:p>
            <a:pPr>
              <a:buFont typeface="Wingdings" pitchFamily="2" charset="2"/>
              <a:buChar char="ü"/>
            </a:pPr>
            <a:r>
              <a:rPr lang="ru-RU" sz="2000" dirty="0" smtClean="0">
                <a:ea typeface="+mn-ea"/>
                <a:cs typeface="+mn-cs"/>
              </a:rPr>
              <a:t>Избирательные права – элемент конституционного статуса избирателя и элемент публично-правового института свободных выборов – </a:t>
            </a:r>
            <a:r>
              <a:rPr lang="ru-RU" sz="2000" dirty="0" smtClean="0">
                <a:ea typeface="+mn-ea"/>
                <a:cs typeface="+mn-cs"/>
              </a:rPr>
              <a:t>воплощается </a:t>
            </a:r>
            <a:r>
              <a:rPr lang="ru-RU" sz="2000" dirty="0" smtClean="0">
                <a:ea typeface="+mn-ea"/>
                <a:cs typeface="+mn-cs"/>
              </a:rPr>
              <a:t>как личный интерес конкретного гражданина в принятии непосредственного участия в управлении делами государства, так и публичный интерес, реализующийся в объективных итогах выборов и формировании на этой основе самостоятельных и независимых органов публичной власти, призванных в своей деятельности гарантировать права и свободы человека и гражданина в РФ, осуществляя эффективное и ответственное управление делами государства и общества</a:t>
            </a:r>
          </a:p>
          <a:p>
            <a:pPr>
              <a:buFont typeface="Wingdings" pitchFamily="2" charset="2"/>
              <a:buChar char="ü"/>
            </a:pPr>
            <a:r>
              <a:rPr lang="ru-RU" sz="2000" dirty="0" smtClean="0">
                <a:ea typeface="+mn-ea"/>
                <a:cs typeface="+mn-cs"/>
              </a:rPr>
              <a:t>Позволяется предъявлять к претендентам на замещение выборных должностей специальные требования, проистекающие из конституционно-правового статуса лиц, замещающих соответствующие должности</a:t>
            </a:r>
          </a:p>
          <a:p>
            <a:pPr>
              <a:buFont typeface="Wingdings" pitchFamily="2" charset="2"/>
              <a:buChar char="ü"/>
            </a:pPr>
            <a:r>
              <a:rPr lang="ru-RU" sz="2000" dirty="0" smtClean="0">
                <a:ea typeface="+mn-ea"/>
                <a:cs typeface="+mn-cs"/>
              </a:rPr>
              <a:t>Избирательные права… не будучи абсолютными, могут быть подвергнуты определенным ограничениям при соблюдении определенных критериев… и недолжны искажать основное содержание данного конституционного права и посягать на само его существо</a:t>
            </a:r>
          </a:p>
          <a:p>
            <a:pPr>
              <a:buFont typeface="Wingdings" pitchFamily="2" charset="2"/>
              <a:buChar char="ü"/>
            </a:pPr>
            <a:r>
              <a:rPr lang="ru-RU" sz="2000" dirty="0" smtClean="0">
                <a:ea typeface="+mn-ea"/>
                <a:cs typeface="+mn-cs"/>
              </a:rPr>
              <a:t>Иное ведет к его умалению и отмене</a:t>
            </a:r>
          </a:p>
          <a:p>
            <a:pPr>
              <a:buFont typeface="Wingdings" pitchFamily="2" charset="2"/>
              <a:buChar char="ü"/>
            </a:pPr>
            <a:endParaRPr lang="ru-RU" sz="2000" dirty="0" smtClean="0">
              <a:ea typeface="+mn-ea"/>
              <a:cs typeface="+mn-cs"/>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6167437"/>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право 5"/>
          <p:cNvSpPr/>
          <p:nvPr/>
        </p:nvSpPr>
        <p:spPr>
          <a:xfrm>
            <a:off x="4067944" y="3717032"/>
            <a:ext cx="1296144"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3995936" y="5949280"/>
            <a:ext cx="1152128" cy="3600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40054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00" y="0"/>
            <a:ext cx="8229600" cy="1556792"/>
          </a:xfrm>
        </p:spPr>
        <p:txBody>
          <a:bodyPr/>
          <a:lstStyle/>
          <a:p>
            <a:r>
              <a:rPr lang="ru-RU" sz="3600" b="1" dirty="0"/>
              <a:t>Как понимают демократию наши </a:t>
            </a:r>
            <a:r>
              <a:rPr lang="ru-RU" sz="3600" b="1" dirty="0" smtClean="0"/>
              <a:t>граждане </a:t>
            </a:r>
            <a:br>
              <a:rPr lang="ru-RU" sz="3600" b="1" dirty="0" smtClean="0"/>
            </a:br>
            <a:r>
              <a:rPr lang="ru-RU" sz="2400" b="1" dirty="0" smtClean="0"/>
              <a:t>(</a:t>
            </a:r>
            <a:r>
              <a:rPr lang="ru-RU" sz="2400" b="1" i="1" dirty="0" smtClean="0"/>
              <a:t>Левада–Центр. 2013 г</a:t>
            </a:r>
            <a:r>
              <a:rPr lang="ru-RU" sz="2400" b="1" dirty="0" smtClean="0"/>
              <a:t>.)</a:t>
            </a:r>
            <a:endParaRPr lang="ru-RU" sz="2400" dirty="0"/>
          </a:p>
        </p:txBody>
      </p:sp>
      <p:sp>
        <p:nvSpPr>
          <p:cNvPr id="3" name="Объект 2"/>
          <p:cNvSpPr>
            <a:spLocks noGrp="1"/>
          </p:cNvSpPr>
          <p:nvPr>
            <p:ph idx="1"/>
          </p:nvPr>
        </p:nvSpPr>
        <p:spPr>
          <a:xfrm>
            <a:off x="467544" y="1700808"/>
            <a:ext cx="8676456" cy="5157192"/>
          </a:xfrm>
        </p:spPr>
        <p:txBody>
          <a:bodyPr/>
          <a:lstStyle/>
          <a:p>
            <a:r>
              <a:rPr lang="ru-RU" sz="2000" dirty="0"/>
              <a:t>Общественное устройство, при котором власть </a:t>
            </a:r>
            <a:r>
              <a:rPr lang="ru-RU" sz="2000" dirty="0" smtClean="0"/>
              <a:t>заботится </a:t>
            </a:r>
            <a:r>
              <a:rPr lang="ru-RU" sz="2000" dirty="0"/>
              <a:t>о нуждах людей </a:t>
            </a:r>
            <a:r>
              <a:rPr lang="ru-RU" sz="2000" dirty="0" smtClean="0"/>
              <a:t>– </a:t>
            </a:r>
            <a:r>
              <a:rPr lang="ru-RU" sz="2400" b="1" dirty="0" smtClean="0">
                <a:solidFill>
                  <a:srgbClr val="00B0F0"/>
                </a:solidFill>
              </a:rPr>
              <a:t>31%</a:t>
            </a:r>
            <a:r>
              <a:rPr lang="ru-RU" sz="2000" dirty="0">
                <a:solidFill>
                  <a:srgbClr val="00B0F0"/>
                </a:solidFill>
              </a:rPr>
              <a:t>	</a:t>
            </a:r>
          </a:p>
          <a:p>
            <a:r>
              <a:rPr lang="ru-RU" sz="2000" dirty="0"/>
              <a:t>Общественное устройство, при котором все, независимо от своего положения в обществе, обязаны соблюдать </a:t>
            </a:r>
            <a:r>
              <a:rPr lang="ru-RU" sz="2000" dirty="0" smtClean="0"/>
              <a:t>законы – </a:t>
            </a:r>
            <a:r>
              <a:rPr lang="ru-RU" sz="2400" b="1" dirty="0" smtClean="0">
                <a:solidFill>
                  <a:srgbClr val="00B0F0"/>
                </a:solidFill>
              </a:rPr>
              <a:t>32%</a:t>
            </a:r>
            <a:endParaRPr lang="ru-RU" sz="2000" b="1" dirty="0" smtClean="0">
              <a:solidFill>
                <a:srgbClr val="00B0F0"/>
              </a:solidFill>
            </a:endParaRPr>
          </a:p>
          <a:p>
            <a:r>
              <a:rPr lang="ru-RU" sz="2000" dirty="0" smtClean="0"/>
              <a:t>Общественное </a:t>
            </a:r>
            <a:r>
              <a:rPr lang="ru-RU" sz="2000" dirty="0"/>
              <a:t>устройство, при котором граждане могут свободно высказывать свое мнение о государственных </a:t>
            </a:r>
            <a:r>
              <a:rPr lang="ru-RU" sz="2000" dirty="0" smtClean="0"/>
              <a:t>делах – </a:t>
            </a:r>
            <a:r>
              <a:rPr lang="ru-RU" sz="2400" b="1" dirty="0" smtClean="0">
                <a:solidFill>
                  <a:srgbClr val="00B0F0"/>
                </a:solidFill>
              </a:rPr>
              <a:t>31%</a:t>
            </a:r>
          </a:p>
          <a:p>
            <a:r>
              <a:rPr lang="ru-RU" sz="2000" dirty="0" smtClean="0"/>
              <a:t>Общественное </a:t>
            </a:r>
            <a:r>
              <a:rPr lang="ru-RU" sz="2000" dirty="0"/>
              <a:t>устройство, при котором граждане защищены от вмешательства государства в их частную жизнь и </a:t>
            </a:r>
            <a:r>
              <a:rPr lang="ru-RU" sz="2000" dirty="0" smtClean="0"/>
              <a:t>бизнес – </a:t>
            </a:r>
            <a:r>
              <a:rPr lang="ru-RU" sz="2400" b="1" dirty="0" smtClean="0">
                <a:solidFill>
                  <a:srgbClr val="00B0F0"/>
                </a:solidFill>
              </a:rPr>
              <a:t>13%</a:t>
            </a:r>
            <a:endParaRPr lang="ru-RU" sz="2000" b="1" dirty="0">
              <a:solidFill>
                <a:srgbClr val="00B0F0"/>
              </a:solidFill>
            </a:endParaRPr>
          </a:p>
          <a:p>
            <a:r>
              <a:rPr lang="ru-RU" sz="2000" dirty="0"/>
              <a:t>Общественное устройство, при котором все властные органы избираются на свободных альтернативных </a:t>
            </a:r>
            <a:r>
              <a:rPr lang="ru-RU" sz="2000" dirty="0" smtClean="0"/>
              <a:t>выборах – </a:t>
            </a:r>
            <a:r>
              <a:rPr lang="ru-RU" sz="2400" b="1" dirty="0" smtClean="0">
                <a:solidFill>
                  <a:srgbClr val="00B0F0"/>
                </a:solidFill>
              </a:rPr>
              <a:t>15%</a:t>
            </a:r>
            <a:endParaRPr lang="ru-RU" sz="2000" dirty="0">
              <a:solidFill>
                <a:srgbClr val="00B0F0"/>
              </a:solidFill>
            </a:endParaRPr>
          </a:p>
          <a:p>
            <a:r>
              <a:rPr lang="ru-RU" sz="2000" dirty="0" smtClean="0"/>
              <a:t>Общественное </a:t>
            </a:r>
            <a:r>
              <a:rPr lang="ru-RU" sz="2000" dirty="0"/>
              <a:t>устройство, при котором граждане имеют возможность контролировать деятельность </a:t>
            </a:r>
            <a:r>
              <a:rPr lang="ru-RU" sz="2000" dirty="0" smtClean="0"/>
              <a:t>власти – </a:t>
            </a:r>
            <a:r>
              <a:rPr lang="ru-RU" sz="2400" b="1" dirty="0" smtClean="0">
                <a:solidFill>
                  <a:srgbClr val="00B0F0"/>
                </a:solidFill>
              </a:rPr>
              <a:t>27%</a:t>
            </a:r>
            <a:endParaRPr lang="ru-RU" sz="2000" b="1" dirty="0">
              <a:solidFill>
                <a:srgbClr val="00B0F0"/>
              </a:solidFill>
            </a:endParaRPr>
          </a:p>
          <a:p>
            <a:endParaRPr lang="ru-RU" sz="1800"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926964"/>
            <a:ext cx="971600" cy="931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684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648072"/>
          </a:xfrm>
        </p:spPr>
        <p:txBody>
          <a:bodyPr/>
          <a:lstStyle/>
          <a:p>
            <a:r>
              <a:rPr lang="ru-RU" sz="2800" b="1" dirty="0" smtClean="0"/>
              <a:t>Постановление от 10 октября 2013 г. № 20-П </a:t>
            </a:r>
          </a:p>
        </p:txBody>
      </p:sp>
      <p:sp>
        <p:nvSpPr>
          <p:cNvPr id="3" name="Объект 2"/>
          <p:cNvSpPr>
            <a:spLocks noGrp="1"/>
          </p:cNvSpPr>
          <p:nvPr>
            <p:ph idx="1"/>
          </p:nvPr>
        </p:nvSpPr>
        <p:spPr>
          <a:xfrm>
            <a:off x="0" y="476672"/>
            <a:ext cx="8964488" cy="5400600"/>
          </a:xfrm>
        </p:spPr>
        <p:txBody>
          <a:bodyPr/>
          <a:lstStyle/>
          <a:p>
            <a:pPr>
              <a:buNone/>
            </a:pPr>
            <a:endParaRPr lang="ru-RU" sz="2000" dirty="0" smtClean="0">
              <a:solidFill>
                <a:schemeClr val="tx1"/>
              </a:solidFill>
              <a:latin typeface="+mn-lt"/>
              <a:ea typeface="+mn-ea"/>
              <a:cs typeface="+mn-cs"/>
            </a:endParaRPr>
          </a:p>
          <a:p>
            <a:r>
              <a:rPr lang="ru-RU" sz="2000" b="1" dirty="0" smtClean="0">
                <a:solidFill>
                  <a:schemeClr val="tx1"/>
                </a:solidFill>
                <a:latin typeface="+mn-lt"/>
                <a:ea typeface="+mn-ea"/>
                <a:cs typeface="+mn-cs"/>
              </a:rPr>
              <a:t>Рассуждения КС РФ:</a:t>
            </a:r>
          </a:p>
          <a:p>
            <a:pPr>
              <a:buFont typeface="Wingdings" pitchFamily="2" charset="2"/>
              <a:buChar char="ü"/>
            </a:pPr>
            <a:r>
              <a:rPr lang="ru-RU" sz="2000" dirty="0" smtClean="0">
                <a:ea typeface="+mn-ea"/>
                <a:cs typeface="+mn-cs"/>
              </a:rPr>
              <a:t>Право занимать публичную должность			осуществление политической власти, в том числе принятие НПА и правоприменительных актов, обязательных для других лиц		в отношении пассивного избирательного права могут вводиться более строгие ограничения</a:t>
            </a:r>
          </a:p>
          <a:p>
            <a:pPr>
              <a:buFont typeface="Wingdings" pitchFamily="2" charset="2"/>
              <a:buChar char="ü"/>
            </a:pPr>
            <a:r>
              <a:rPr lang="ru-RU" sz="2000" dirty="0" smtClean="0"/>
              <a:t>Правовая демократия, чтобы быть устойчивой, нуждается в эффективных правовых механизмах, способных охранять ее от злоупотреблений и криминализации публичной власти, легитимность которой во многом основывается на доверии общества		повышенные требования к репутации кандидатов</a:t>
            </a:r>
          </a:p>
          <a:p>
            <a:pPr>
              <a:buFont typeface="Wingdings" pitchFamily="2" charset="2"/>
              <a:buChar char="ü"/>
            </a:pPr>
            <a:r>
              <a:rPr lang="ru-RU" sz="2000" dirty="0" smtClean="0">
                <a:ea typeface="+mn-ea"/>
                <a:cs typeface="+mn-cs"/>
              </a:rPr>
              <a:t>Совершение преступления влияет… </a:t>
            </a:r>
            <a:r>
              <a:rPr lang="ru-RU" sz="2000" dirty="0" smtClean="0"/>
              <a:t>на оценку избирателями репутации кандидата на выборную должность и тем самым определяющим степень доверия граждан к институтам представительной демократии, а в конечном счете – их уверенность в незыблемости верховенства права и правовой демократии. </a:t>
            </a:r>
            <a:r>
              <a:rPr lang="ru-RU" sz="2000" dirty="0" smtClean="0">
                <a:ea typeface="+mn-ea"/>
                <a:cs typeface="+mn-cs"/>
              </a:rPr>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6167437"/>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право 5"/>
          <p:cNvSpPr/>
          <p:nvPr/>
        </p:nvSpPr>
        <p:spPr>
          <a:xfrm>
            <a:off x="4644008" y="1268760"/>
            <a:ext cx="648072"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3275856" y="5517232"/>
            <a:ext cx="2088232"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3635896" y="1916832"/>
            <a:ext cx="576064"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4283968" y="3501008"/>
            <a:ext cx="648072"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11497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648072"/>
          </a:xfrm>
        </p:spPr>
        <p:txBody>
          <a:bodyPr/>
          <a:lstStyle/>
          <a:p>
            <a:r>
              <a:rPr lang="ru-RU" sz="2800" b="1" dirty="0" smtClean="0"/>
              <a:t>Постановление от 10 октября 2013 г. № 20-П </a:t>
            </a:r>
          </a:p>
        </p:txBody>
      </p:sp>
      <p:sp>
        <p:nvSpPr>
          <p:cNvPr id="3" name="Объект 2"/>
          <p:cNvSpPr>
            <a:spLocks noGrp="1"/>
          </p:cNvSpPr>
          <p:nvPr>
            <p:ph idx="1"/>
          </p:nvPr>
        </p:nvSpPr>
        <p:spPr>
          <a:xfrm>
            <a:off x="0" y="476672"/>
            <a:ext cx="8964488" cy="5400600"/>
          </a:xfrm>
        </p:spPr>
        <p:txBody>
          <a:bodyPr/>
          <a:lstStyle/>
          <a:p>
            <a:pPr>
              <a:buNone/>
            </a:pPr>
            <a:endParaRPr lang="ru-RU" sz="2000" dirty="0" smtClean="0">
              <a:solidFill>
                <a:schemeClr val="tx1"/>
              </a:solidFill>
              <a:latin typeface="+mn-lt"/>
              <a:ea typeface="+mn-ea"/>
              <a:cs typeface="+mn-cs"/>
            </a:endParaRPr>
          </a:p>
          <a:p>
            <a:r>
              <a:rPr lang="ru-RU" sz="2000" b="1" dirty="0" smtClean="0">
                <a:solidFill>
                  <a:schemeClr val="tx1"/>
                </a:solidFill>
                <a:latin typeface="+mn-lt"/>
                <a:ea typeface="+mn-ea"/>
                <a:cs typeface="+mn-cs"/>
              </a:rPr>
              <a:t>Рассуждения КС РФ:</a:t>
            </a:r>
          </a:p>
          <a:p>
            <a:pPr>
              <a:buFont typeface="Wingdings" pitchFamily="2" charset="2"/>
              <a:buChar char="ü"/>
            </a:pPr>
            <a:endParaRPr lang="ru-RU" sz="2000" dirty="0" smtClean="0">
              <a:ea typeface="+mn-ea"/>
              <a:cs typeface="+mn-cs"/>
            </a:endParaRPr>
          </a:p>
          <a:p>
            <a:pPr>
              <a:buFont typeface="Wingdings" pitchFamily="2" charset="2"/>
              <a:buChar char="ü"/>
            </a:pPr>
            <a:r>
              <a:rPr lang="ru-RU" sz="2000" dirty="0" smtClean="0">
                <a:ea typeface="+mn-ea"/>
                <a:cs typeface="+mn-cs"/>
              </a:rPr>
              <a:t>Есть конституционно значимые цели для </a:t>
            </a:r>
            <a:r>
              <a:rPr lang="ru-RU" sz="2000" dirty="0" err="1" smtClean="0">
                <a:ea typeface="+mn-ea"/>
                <a:cs typeface="+mn-cs"/>
              </a:rPr>
              <a:t>ограничения:</a:t>
            </a:r>
            <a:r>
              <a:rPr lang="ru-RU" sz="2000" dirty="0" err="1" smtClean="0"/>
              <a:t>повышение</a:t>
            </a:r>
            <a:r>
              <a:rPr lang="ru-RU" sz="2000" dirty="0" smtClean="0"/>
              <a:t> конституционной ответственности и действенности принципов правового демократического государства, сохранения и надлежащего функционирования публичного правопорядка, предупреждения криминализации власти. </a:t>
            </a:r>
            <a:r>
              <a:rPr lang="ru-RU" sz="2000" dirty="0" smtClean="0">
                <a:ea typeface="+mn-ea"/>
                <a:cs typeface="+mn-cs"/>
              </a:rPr>
              <a:t> </a:t>
            </a:r>
          </a:p>
          <a:p>
            <a:pPr>
              <a:buFont typeface="Wingdings" pitchFamily="2" charset="2"/>
              <a:buChar char="ü"/>
            </a:pPr>
            <a:r>
              <a:rPr lang="ru-RU" sz="2000" dirty="0" smtClean="0">
                <a:ea typeface="+mn-ea"/>
                <a:cs typeface="+mn-cs"/>
              </a:rPr>
              <a:t>Соразмерность ограничения пассивного избирательного права осужденных обеспечивается его дифференциацией и индивидуальным применением – следует из постановлений ЕСПЧ:</a:t>
            </a:r>
          </a:p>
          <a:p>
            <a:pPr>
              <a:buFont typeface="Wingdings" pitchFamily="2" charset="2"/>
              <a:buChar char="Ø"/>
            </a:pPr>
            <a:r>
              <a:rPr lang="ru-RU" sz="2000" i="1" dirty="0" smtClean="0"/>
              <a:t>постановления от 6 октября 2005 года по делу «</a:t>
            </a:r>
            <a:r>
              <a:rPr lang="ru-RU" sz="2000" i="1" dirty="0" err="1" smtClean="0"/>
              <a:t>Хёрст</a:t>
            </a:r>
            <a:r>
              <a:rPr lang="ru-RU" sz="2000" i="1" dirty="0" smtClean="0"/>
              <a:t> (</a:t>
            </a:r>
            <a:r>
              <a:rPr lang="ru-RU" sz="2000" i="1" dirty="0" err="1" smtClean="0"/>
              <a:t>Hirst</a:t>
            </a:r>
            <a:r>
              <a:rPr lang="ru-RU" sz="2000" i="1" dirty="0" smtClean="0"/>
              <a:t>) против Соединенного Королевства» (№ 2), пункт 82; от 8 апреля 2010 года по делу </a:t>
            </a:r>
            <a:r>
              <a:rPr lang="ru-RU" sz="2000" dirty="0" smtClean="0"/>
              <a:t>«</a:t>
            </a:r>
            <a:r>
              <a:rPr lang="ru-RU" sz="2000" dirty="0" err="1" smtClean="0"/>
              <a:t>Фродль</a:t>
            </a:r>
            <a:r>
              <a:rPr lang="ru-RU" sz="2000" dirty="0" smtClean="0"/>
              <a:t> </a:t>
            </a:r>
            <a:r>
              <a:rPr lang="ru-RU" sz="2000" i="1" dirty="0" smtClean="0"/>
              <a:t>(</a:t>
            </a:r>
            <a:r>
              <a:rPr lang="ru-RU" sz="2000" i="1" dirty="0" err="1" smtClean="0"/>
              <a:t>Frodl</a:t>
            </a:r>
            <a:r>
              <a:rPr lang="ru-RU" sz="2000" i="1" dirty="0" smtClean="0"/>
              <a:t>) против Австрии», пункт 26; от 22 мая 2012 года по делу «</a:t>
            </a:r>
            <a:r>
              <a:rPr lang="ru-RU" sz="2000" i="1" dirty="0" err="1" smtClean="0"/>
              <a:t>Скоппола</a:t>
            </a:r>
            <a:r>
              <a:rPr lang="ru-RU" sz="2000" i="1" dirty="0" smtClean="0"/>
              <a:t> (</a:t>
            </a:r>
            <a:r>
              <a:rPr lang="ru-RU" sz="2000" i="1" dirty="0" err="1" smtClean="0"/>
              <a:t>Scoppola</a:t>
            </a:r>
            <a:r>
              <a:rPr lang="ru-RU" sz="2000" i="1" dirty="0" smtClean="0"/>
              <a:t>) против Италии» (№ 3), пункты 96, 99, 102 и 106. </a:t>
            </a:r>
            <a:endParaRPr lang="ru-RU" sz="2000" dirty="0" smtClean="0">
              <a:ea typeface="+mn-ea"/>
              <a:cs typeface="+mn-cs"/>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6167437"/>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5275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648072"/>
          </a:xfrm>
        </p:spPr>
        <p:txBody>
          <a:bodyPr/>
          <a:lstStyle/>
          <a:p>
            <a:r>
              <a:rPr lang="ru-RU" sz="2800" b="1" dirty="0" smtClean="0"/>
              <a:t>Постановление от 10 октября 2013 г. № 20-П </a:t>
            </a:r>
          </a:p>
        </p:txBody>
      </p:sp>
      <p:sp>
        <p:nvSpPr>
          <p:cNvPr id="3" name="Объект 2"/>
          <p:cNvSpPr>
            <a:spLocks noGrp="1"/>
          </p:cNvSpPr>
          <p:nvPr>
            <p:ph idx="1"/>
          </p:nvPr>
        </p:nvSpPr>
        <p:spPr>
          <a:xfrm>
            <a:off x="0" y="476672"/>
            <a:ext cx="8964488" cy="5400600"/>
          </a:xfrm>
        </p:spPr>
        <p:txBody>
          <a:bodyPr/>
          <a:lstStyle/>
          <a:p>
            <a:pPr>
              <a:buNone/>
            </a:pPr>
            <a:endParaRPr lang="ru-RU" sz="2000" dirty="0" smtClean="0">
              <a:solidFill>
                <a:schemeClr val="tx1"/>
              </a:solidFill>
              <a:latin typeface="+mn-lt"/>
              <a:ea typeface="+mn-ea"/>
              <a:cs typeface="+mn-cs"/>
            </a:endParaRPr>
          </a:p>
          <a:p>
            <a:r>
              <a:rPr lang="ru-RU" sz="2000" b="1" dirty="0" smtClean="0">
                <a:solidFill>
                  <a:schemeClr val="tx1"/>
                </a:solidFill>
                <a:latin typeface="+mn-lt"/>
                <a:ea typeface="+mn-ea"/>
                <a:cs typeface="+mn-cs"/>
              </a:rPr>
              <a:t>Рассуждения КС РФ:</a:t>
            </a:r>
          </a:p>
          <a:p>
            <a:pPr>
              <a:buFont typeface="Wingdings" pitchFamily="2" charset="2"/>
              <a:buChar char="ü"/>
            </a:pPr>
            <a:r>
              <a:rPr lang="ru-RU" sz="2000" dirty="0" smtClean="0">
                <a:ea typeface="+mn-ea"/>
                <a:cs typeface="+mn-cs"/>
              </a:rPr>
              <a:t>Ограничение пассивного избирательного права не относится к мерам уголовной ответственности, носит конституционно-правовой характер – особое конституционно-правовое квалифицирующее препятствие</a:t>
            </a:r>
          </a:p>
          <a:p>
            <a:pPr>
              <a:buFont typeface="Wingdings" pitchFamily="2" charset="2"/>
              <a:buChar char="ü"/>
            </a:pPr>
            <a:r>
              <a:rPr lang="ru-RU" sz="2000" dirty="0" smtClean="0">
                <a:ea typeface="+mn-ea"/>
                <a:cs typeface="+mn-cs"/>
              </a:rPr>
              <a:t>Подобные ограничения для данной категории граждан есть в других сферах: для судей, прокурорских работников, сотрудников полиции, СК РФ и в сфере образования и воспитания</a:t>
            </a:r>
          </a:p>
          <a:p>
            <a:pPr>
              <a:buFont typeface="Wingdings" pitchFamily="2" charset="2"/>
              <a:buChar char="ü"/>
            </a:pPr>
            <a:r>
              <a:rPr lang="ru-RU" sz="2000" dirty="0" smtClean="0">
                <a:ea typeface="+mn-ea"/>
                <a:cs typeface="+mn-cs"/>
              </a:rPr>
              <a:t>В оспариваемых нормах действует предположение о том, что лицо когда-либо осужденное к лишению свободы, недостойно осуществлять публичные властные и управленческие функции		только на этом логику нельзя строить		ограничение пассивного избирательного права… допустимо лишь как временная мера			бессрочное противоречит Конституции</a:t>
            </a:r>
          </a:p>
          <a:p>
            <a:pPr>
              <a:buFont typeface="Wingdings" pitchFamily="2" charset="2"/>
              <a:buChar char="ü"/>
            </a:pPr>
            <a:r>
              <a:rPr lang="ru-RU" sz="2000" dirty="0" smtClean="0">
                <a:ea typeface="+mn-ea"/>
                <a:cs typeface="+mn-cs"/>
              </a:rPr>
              <a:t>Мера в виде ограничения пассивного избирательного права суд не назначает… </a:t>
            </a:r>
            <a:r>
              <a:rPr lang="ru-RU" sz="2000" dirty="0" smtClean="0"/>
              <a:t>такое ограничение является «автоматическим» последствием приговора, а потому и его соразмерность… должна обеспечиваться дифференциацией в зависимости не только от категории преступления, но и от характера и степени его общественной опасности, обстоятельств совершения и личности осужденного. </a:t>
            </a:r>
            <a:endParaRPr lang="ru-RU" sz="2000" dirty="0" smtClean="0">
              <a:ea typeface="+mn-ea"/>
              <a:cs typeface="+mn-cs"/>
            </a:endParaRPr>
          </a:p>
          <a:p>
            <a:pPr>
              <a:buFont typeface="Wingdings" pitchFamily="2" charset="2"/>
              <a:buChar char="ü"/>
            </a:pPr>
            <a:endParaRPr lang="ru-RU" sz="2000" dirty="0" smtClean="0">
              <a:ea typeface="+mn-ea"/>
              <a:cs typeface="+mn-cs"/>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6167437"/>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право 5"/>
          <p:cNvSpPr/>
          <p:nvPr/>
        </p:nvSpPr>
        <p:spPr>
          <a:xfrm>
            <a:off x="3347864" y="4509120"/>
            <a:ext cx="648072"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1259632" y="4149080"/>
            <a:ext cx="576064"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4427984" y="3861048"/>
            <a:ext cx="648072"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716204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648072"/>
          </a:xfrm>
        </p:spPr>
        <p:txBody>
          <a:bodyPr/>
          <a:lstStyle/>
          <a:p>
            <a:r>
              <a:rPr lang="ru-RU" sz="2800" b="1" dirty="0" smtClean="0"/>
              <a:t>Постановление от 10 октября 2013 г. № 20-П </a:t>
            </a:r>
          </a:p>
        </p:txBody>
      </p:sp>
      <p:sp>
        <p:nvSpPr>
          <p:cNvPr id="3" name="Объект 2"/>
          <p:cNvSpPr>
            <a:spLocks noGrp="1"/>
          </p:cNvSpPr>
          <p:nvPr>
            <p:ph idx="1"/>
          </p:nvPr>
        </p:nvSpPr>
        <p:spPr>
          <a:xfrm>
            <a:off x="0" y="476672"/>
            <a:ext cx="8964488" cy="5400600"/>
          </a:xfrm>
        </p:spPr>
        <p:txBody>
          <a:bodyPr/>
          <a:lstStyle/>
          <a:p>
            <a:pPr>
              <a:buNone/>
            </a:pPr>
            <a:endParaRPr lang="ru-RU" sz="2000" dirty="0" smtClean="0">
              <a:solidFill>
                <a:schemeClr val="tx1"/>
              </a:solidFill>
              <a:latin typeface="+mn-lt"/>
              <a:ea typeface="+mn-ea"/>
              <a:cs typeface="+mn-cs"/>
            </a:endParaRPr>
          </a:p>
          <a:p>
            <a:r>
              <a:rPr lang="ru-RU" sz="2000" b="1" dirty="0" smtClean="0">
                <a:solidFill>
                  <a:schemeClr val="tx1"/>
                </a:solidFill>
                <a:latin typeface="+mn-lt"/>
                <a:ea typeface="+mn-ea"/>
                <a:cs typeface="+mn-cs"/>
              </a:rPr>
              <a:t>Рассуждения КС РФ:</a:t>
            </a:r>
          </a:p>
          <a:p>
            <a:pPr>
              <a:buFont typeface="Wingdings" pitchFamily="2" charset="2"/>
              <a:buChar char="ü"/>
            </a:pPr>
            <a:r>
              <a:rPr lang="ru-RU" sz="2000" dirty="0" smtClean="0"/>
              <a:t>Из Постановления от 19 марта 2003 года № 3-П: </a:t>
            </a:r>
          </a:p>
          <a:p>
            <a:pPr>
              <a:buFont typeface="Wingdings" pitchFamily="2" charset="2"/>
              <a:buChar char="Ø"/>
            </a:pPr>
            <a:r>
              <a:rPr lang="ru-RU" sz="2000" dirty="0" smtClean="0"/>
              <a:t>судимость, в первую очередь, это уголовно-правовой институт, который имеет значение для целей реализации уголовной ответственности. </a:t>
            </a:r>
          </a:p>
          <a:p>
            <a:pPr>
              <a:buFont typeface="Wingdings" pitchFamily="2" charset="2"/>
              <a:buChar char="ü"/>
            </a:pPr>
            <a:r>
              <a:rPr lang="ru-RU" sz="2000" dirty="0" smtClean="0"/>
              <a:t>За пределами уголовно-правового регулирования судимость приобретает автономное значение и влечет за собой не уголовно-правовые, а общеправовые, опосредованные последствия…		они  должны совпадать со сроком судимости, но может быть вопрос о сроках решен иным образом – с учетом предмета регулирования и при соблюдении критериев разумности и соразмерности</a:t>
            </a:r>
          </a:p>
          <a:p>
            <a:pPr>
              <a:buFont typeface="Wingdings" pitchFamily="2" charset="2"/>
              <a:buChar char="ü"/>
            </a:pPr>
            <a:r>
              <a:rPr lang="ru-RU" sz="2000" dirty="0" smtClean="0">
                <a:ea typeface="+mn-ea"/>
                <a:cs typeface="+mn-cs"/>
              </a:rPr>
              <a:t>Ч. 1 ст. 10 УК РФ, рассчитанная на применение в целях реализации уголовной ответственности, то есть в пределах уголовно-правовых последствий осуждения – не может служить препятствием распространения нового уголовного закона		</a:t>
            </a:r>
            <a:r>
              <a:rPr lang="ru-RU" sz="2000" dirty="0" err="1" smtClean="0">
                <a:ea typeface="+mn-ea"/>
                <a:cs typeface="+mn-cs"/>
              </a:rPr>
              <a:t>правоприменители</a:t>
            </a:r>
            <a:r>
              <a:rPr lang="ru-RU" sz="2000" dirty="0" smtClean="0">
                <a:ea typeface="+mn-ea"/>
                <a:cs typeface="+mn-cs"/>
              </a:rPr>
              <a:t> толкуют иначе		нарушается Конституция</a:t>
            </a:r>
          </a:p>
          <a:p>
            <a:pPr>
              <a:buNone/>
            </a:pPr>
            <a:endParaRPr lang="ru-RU" sz="2000" dirty="0" smtClean="0">
              <a:ea typeface="+mn-ea"/>
              <a:cs typeface="+mn-cs"/>
            </a:endParaRPr>
          </a:p>
          <a:p>
            <a:pPr algn="ctr">
              <a:buNone/>
            </a:pPr>
            <a:r>
              <a:rPr lang="ru-RU" sz="2000" dirty="0" smtClean="0">
                <a:ea typeface="+mn-ea"/>
                <a:cs typeface="+mn-cs"/>
              </a:rPr>
              <a:t>Федеральному законодателю надлежит внести изменения в законодательство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5445224"/>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право 5"/>
          <p:cNvSpPr/>
          <p:nvPr/>
        </p:nvSpPr>
        <p:spPr>
          <a:xfrm>
            <a:off x="2483768" y="5157192"/>
            <a:ext cx="648072"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 name="Стрелка вправо 7"/>
          <p:cNvSpPr/>
          <p:nvPr/>
        </p:nvSpPr>
        <p:spPr>
          <a:xfrm>
            <a:off x="7092280" y="5157192"/>
            <a:ext cx="576064"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 name="Стрелка вправо 8"/>
          <p:cNvSpPr/>
          <p:nvPr/>
        </p:nvSpPr>
        <p:spPr>
          <a:xfrm>
            <a:off x="5652120" y="2924944"/>
            <a:ext cx="648072"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0" name="Стрелка вправо 9"/>
          <p:cNvSpPr/>
          <p:nvPr/>
        </p:nvSpPr>
        <p:spPr>
          <a:xfrm rot="5400000">
            <a:off x="3851920" y="5661248"/>
            <a:ext cx="648072"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5801593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defRPr/>
            </a:pPr>
            <a:r>
              <a:rPr lang="ru-RU" dirty="0" smtClean="0"/>
              <a:t>Избирательная система</a:t>
            </a:r>
          </a:p>
        </p:txBody>
      </p:sp>
      <p:sp>
        <p:nvSpPr>
          <p:cNvPr id="46083" name="Rectangle 3"/>
          <p:cNvSpPr>
            <a:spLocks noGrp="1" noChangeArrowheads="1"/>
          </p:cNvSpPr>
          <p:nvPr>
            <p:ph idx="1"/>
          </p:nvPr>
        </p:nvSpPr>
        <p:spPr/>
        <p:txBody>
          <a:bodyPr/>
          <a:lstStyle/>
          <a:p>
            <a:pPr algn="ctr" eaLnBrk="1" hangingPunct="1">
              <a:buFont typeface="Wingdings" pitchFamily="2" charset="2"/>
              <a:buNone/>
              <a:defRPr/>
            </a:pPr>
            <a:endParaRPr lang="ru-RU" dirty="0" smtClean="0"/>
          </a:p>
          <a:p>
            <a:pPr algn="ctr" eaLnBrk="1" hangingPunct="1">
              <a:buFont typeface="Wingdings" pitchFamily="2" charset="2"/>
              <a:buNone/>
              <a:defRPr/>
            </a:pPr>
            <a:r>
              <a:rPr lang="ru-RU" dirty="0" smtClean="0"/>
              <a:t>Установленный законом способ определения результатов голосования и порядок распределения мандатов между партиями и/или кандидатами </a:t>
            </a:r>
          </a:p>
        </p:txBody>
      </p:sp>
      <p:sp>
        <p:nvSpPr>
          <p:cNvPr id="6" name="Номер слайда 5"/>
          <p:cNvSpPr>
            <a:spLocks noGrp="1"/>
          </p:cNvSpPr>
          <p:nvPr>
            <p:ph type="sldNum" sz="quarter" idx="12"/>
          </p:nvPr>
        </p:nvSpPr>
        <p:spPr/>
        <p:txBody>
          <a:bodyPr/>
          <a:lstStyle/>
          <a:p>
            <a:pPr>
              <a:defRPr/>
            </a:pPr>
            <a:fld id="{BA14A1DD-306A-4298-986A-C58898480B6C}" type="slidenum">
              <a:rPr lang="ru-RU"/>
              <a:pPr>
                <a:defRPr/>
              </a:pPr>
              <a:t>54</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0707" y="5476875"/>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123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defRPr/>
            </a:pPr>
            <a:r>
              <a:rPr lang="ru-RU" dirty="0" smtClean="0"/>
              <a:t>Основные виды избирательных систем</a:t>
            </a:r>
          </a:p>
        </p:txBody>
      </p:sp>
      <p:sp>
        <p:nvSpPr>
          <p:cNvPr id="53251" name="Rectangle 3"/>
          <p:cNvSpPr>
            <a:spLocks noGrp="1" noChangeArrowheads="1"/>
          </p:cNvSpPr>
          <p:nvPr>
            <p:ph idx="1"/>
          </p:nvPr>
        </p:nvSpPr>
        <p:spPr/>
        <p:txBody>
          <a:bodyPr/>
          <a:lstStyle/>
          <a:p>
            <a:pPr marL="0" indent="0" eaLnBrk="1" hangingPunct="1">
              <a:lnSpc>
                <a:spcPct val="80000"/>
              </a:lnSpc>
              <a:buFont typeface="Wingdings" pitchFamily="2" charset="2"/>
              <a:buNone/>
              <a:defRPr/>
            </a:pPr>
            <a:r>
              <a:rPr lang="ru-RU" sz="2800" dirty="0" smtClean="0"/>
              <a:t>1. </a:t>
            </a:r>
            <a:r>
              <a:rPr lang="ru-RU" sz="2800" b="1" u="sng" dirty="0" smtClean="0"/>
              <a:t>Мажоритарная</a:t>
            </a:r>
            <a:r>
              <a:rPr lang="ru-RU" sz="2800" dirty="0" smtClean="0"/>
              <a:t>: </a:t>
            </a:r>
          </a:p>
          <a:p>
            <a:pPr marL="0" indent="0" eaLnBrk="1" hangingPunct="1">
              <a:lnSpc>
                <a:spcPct val="80000"/>
              </a:lnSpc>
              <a:buFont typeface="Wingdings" pitchFamily="2" charset="2"/>
              <a:buNone/>
              <a:defRPr/>
            </a:pPr>
            <a:r>
              <a:rPr lang="ru-RU" sz="2800" dirty="0" smtClean="0"/>
              <a:t>для избрания кандидат должен получить </a:t>
            </a:r>
            <a:r>
              <a:rPr lang="ru-RU" sz="2800" i="1" dirty="0" smtClean="0"/>
              <a:t>большинство</a:t>
            </a:r>
            <a:r>
              <a:rPr lang="ru-RU" sz="2800" dirty="0" smtClean="0"/>
              <a:t> голосов избирателей данного округа или страны в целом (применима для выборов как депутатов, так и единоличных должностей)</a:t>
            </a:r>
          </a:p>
          <a:p>
            <a:pPr marL="0" indent="0" eaLnBrk="1" hangingPunct="1">
              <a:lnSpc>
                <a:spcPct val="80000"/>
              </a:lnSpc>
              <a:buFont typeface="Wingdings" pitchFamily="2" charset="2"/>
              <a:buNone/>
              <a:defRPr/>
            </a:pPr>
            <a:r>
              <a:rPr lang="ru-RU" sz="2800" dirty="0" smtClean="0"/>
              <a:t>2. </a:t>
            </a:r>
            <a:r>
              <a:rPr lang="ru-RU" sz="2800" b="1" u="sng" dirty="0" smtClean="0"/>
              <a:t>Пропорциональная:</a:t>
            </a:r>
          </a:p>
          <a:p>
            <a:pPr marL="0" indent="0" eaLnBrk="1" hangingPunct="1">
              <a:lnSpc>
                <a:spcPct val="80000"/>
              </a:lnSpc>
              <a:buFont typeface="Wingdings" pitchFamily="2" charset="2"/>
              <a:buNone/>
              <a:defRPr/>
            </a:pPr>
            <a:r>
              <a:rPr lang="ru-RU" sz="2800" dirty="0" smtClean="0"/>
              <a:t>депутатские места распределяются в парламенте между партиями </a:t>
            </a:r>
            <a:r>
              <a:rPr lang="ru-RU" sz="2800" i="1" dirty="0" smtClean="0"/>
              <a:t>пропорционально </a:t>
            </a:r>
            <a:r>
              <a:rPr lang="ru-RU" sz="2800" dirty="0" smtClean="0"/>
              <a:t>от числа голосов, которые получила каждая партия</a:t>
            </a:r>
            <a:endParaRPr lang="ru-RU" sz="2800" b="1" u="sng" dirty="0" smtClean="0"/>
          </a:p>
          <a:p>
            <a:pPr marL="0" indent="0" eaLnBrk="1" hangingPunct="1">
              <a:lnSpc>
                <a:spcPct val="80000"/>
              </a:lnSpc>
              <a:buFont typeface="Wingdings" pitchFamily="2" charset="2"/>
              <a:buNone/>
              <a:defRPr/>
            </a:pPr>
            <a:endParaRPr lang="ru-RU" sz="2800" b="1" u="sng" dirty="0" smtClean="0"/>
          </a:p>
          <a:p>
            <a:pPr marL="0" indent="0" eaLnBrk="1" hangingPunct="1">
              <a:lnSpc>
                <a:spcPct val="80000"/>
              </a:lnSpc>
              <a:defRPr/>
            </a:pPr>
            <a:endParaRPr lang="ru-RU" sz="2800" dirty="0" smtClean="0"/>
          </a:p>
        </p:txBody>
      </p:sp>
      <p:sp>
        <p:nvSpPr>
          <p:cNvPr id="6" name="Номер слайда 5"/>
          <p:cNvSpPr>
            <a:spLocks noGrp="1"/>
          </p:cNvSpPr>
          <p:nvPr>
            <p:ph type="sldNum" sz="quarter" idx="12"/>
          </p:nvPr>
        </p:nvSpPr>
        <p:spPr/>
        <p:txBody>
          <a:bodyPr/>
          <a:lstStyle/>
          <a:p>
            <a:pPr>
              <a:defRPr/>
            </a:pPr>
            <a:fld id="{90735C73-81D9-4C2E-BDC1-0894E3E30243}" type="slidenum">
              <a:rPr lang="ru-RU"/>
              <a:pPr>
                <a:defRPr/>
              </a:pPr>
              <a:t>55</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4847" y="5476875"/>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497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eaLnBrk="1" hangingPunct="1">
              <a:defRPr/>
            </a:pPr>
            <a:r>
              <a:rPr lang="ru-RU" b="0" spc="300" dirty="0" smtClean="0">
                <a:solidFill>
                  <a:srgbClr val="FF0000"/>
                </a:solidFill>
              </a:rPr>
              <a:t>Мажоритарная система</a:t>
            </a:r>
          </a:p>
        </p:txBody>
      </p:sp>
      <p:sp>
        <p:nvSpPr>
          <p:cNvPr id="47107" name="Rectangle 3"/>
          <p:cNvSpPr>
            <a:spLocks noGrp="1" noChangeArrowheads="1"/>
          </p:cNvSpPr>
          <p:nvPr>
            <p:ph idx="1"/>
          </p:nvPr>
        </p:nvSpPr>
        <p:spPr>
          <a:xfrm>
            <a:off x="971550" y="1989138"/>
            <a:ext cx="7543800" cy="4114800"/>
          </a:xfrm>
        </p:spPr>
        <p:txBody>
          <a:bodyPr/>
          <a:lstStyle/>
          <a:p>
            <a:pPr marL="0" indent="0" algn="ctr" eaLnBrk="1" hangingPunct="1">
              <a:buFont typeface="Wingdings" pitchFamily="2" charset="2"/>
              <a:buNone/>
              <a:defRPr/>
            </a:pPr>
            <a:endParaRPr lang="ru-RU" b="1" dirty="0" smtClean="0">
              <a:solidFill>
                <a:schemeClr val="accent5">
                  <a:lumMod val="20000"/>
                  <a:lumOff val="80000"/>
                </a:schemeClr>
              </a:solidFill>
            </a:endParaRPr>
          </a:p>
          <a:p>
            <a:pPr marL="0" indent="0" algn="ctr" eaLnBrk="1" hangingPunct="1">
              <a:buFont typeface="Wingdings" pitchFamily="2" charset="2"/>
              <a:buNone/>
              <a:defRPr/>
            </a:pPr>
            <a:endParaRPr lang="ru-RU" sz="2000" dirty="0" smtClean="0">
              <a:solidFill>
                <a:schemeClr val="accent5">
                  <a:lumMod val="20000"/>
                  <a:lumOff val="80000"/>
                </a:schemeClr>
              </a:solidFill>
            </a:endParaRPr>
          </a:p>
          <a:p>
            <a:pPr marL="0" indent="0" algn="ctr" eaLnBrk="1" hangingPunct="1">
              <a:buFont typeface="Wingdings" pitchFamily="2" charset="2"/>
              <a:buNone/>
              <a:defRPr/>
            </a:pPr>
            <a:endParaRPr lang="ru-RU" sz="2000" dirty="0" smtClean="0">
              <a:solidFill>
                <a:schemeClr val="accent5">
                  <a:lumMod val="20000"/>
                  <a:lumOff val="80000"/>
                </a:schemeClr>
              </a:solidFill>
            </a:endParaRPr>
          </a:p>
          <a:p>
            <a:pPr marL="0" indent="0" algn="ctr" eaLnBrk="1" hangingPunct="1">
              <a:buFont typeface="Wingdings" pitchFamily="2" charset="2"/>
              <a:buNone/>
              <a:defRPr/>
            </a:pPr>
            <a:endParaRPr lang="ru-RU" sz="2000" dirty="0" smtClean="0">
              <a:solidFill>
                <a:schemeClr val="accent5">
                  <a:lumMod val="20000"/>
                  <a:lumOff val="80000"/>
                </a:schemeClr>
              </a:solidFill>
            </a:endParaRPr>
          </a:p>
          <a:p>
            <a:pPr marL="0" indent="0" eaLnBrk="1" hangingPunct="1">
              <a:buFont typeface="Wingdings" pitchFamily="2" charset="2"/>
              <a:buNone/>
              <a:defRPr/>
            </a:pPr>
            <a:r>
              <a:rPr lang="ru-RU" sz="2000" dirty="0" smtClean="0">
                <a:solidFill>
                  <a:schemeClr val="accent5">
                    <a:lumMod val="20000"/>
                    <a:lumOff val="80000"/>
                  </a:schemeClr>
                </a:solidFill>
              </a:rPr>
              <a:t> </a:t>
            </a:r>
          </a:p>
          <a:p>
            <a:pPr marL="0" indent="0" eaLnBrk="1" hangingPunct="1">
              <a:buFont typeface="Wingdings" pitchFamily="2" charset="2"/>
              <a:buNone/>
              <a:defRPr/>
            </a:pPr>
            <a:endParaRPr lang="ru-RU" dirty="0" smtClean="0">
              <a:solidFill>
                <a:schemeClr val="accent5">
                  <a:lumMod val="20000"/>
                  <a:lumOff val="80000"/>
                </a:schemeClr>
              </a:solidFill>
            </a:endParaRPr>
          </a:p>
        </p:txBody>
      </p:sp>
      <p:sp>
        <p:nvSpPr>
          <p:cNvPr id="10" name="Номер слайда 5"/>
          <p:cNvSpPr>
            <a:spLocks noGrp="1"/>
          </p:cNvSpPr>
          <p:nvPr>
            <p:ph type="sldNum" sz="quarter" idx="12"/>
          </p:nvPr>
        </p:nvSpPr>
        <p:spPr/>
        <p:txBody>
          <a:bodyPr/>
          <a:lstStyle/>
          <a:p>
            <a:pPr>
              <a:defRPr/>
            </a:pPr>
            <a:fld id="{96A30804-B90B-4902-A1C3-CCC313AE0FBE}" type="slidenum">
              <a:rPr lang="ru-RU"/>
              <a:pPr>
                <a:defRPr/>
              </a:pPr>
              <a:t>56</a:t>
            </a:fld>
            <a:endParaRPr lang="ru-RU"/>
          </a:p>
        </p:txBody>
      </p:sp>
      <p:sp>
        <p:nvSpPr>
          <p:cNvPr id="15365" name="Line 4"/>
          <p:cNvSpPr>
            <a:spLocks noChangeShapeType="1"/>
          </p:cNvSpPr>
          <p:nvPr/>
        </p:nvSpPr>
        <p:spPr bwMode="auto">
          <a:xfrm>
            <a:off x="4787900" y="32131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366" name="Rectangle 8"/>
          <p:cNvSpPr>
            <a:spLocks noChangeArrowheads="1"/>
          </p:cNvSpPr>
          <p:nvPr/>
        </p:nvSpPr>
        <p:spPr bwMode="auto">
          <a:xfrm>
            <a:off x="2987675" y="1989138"/>
            <a:ext cx="2808288" cy="460851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b="1" i="1" dirty="0"/>
              <a:t>Мажоритарная</a:t>
            </a:r>
            <a:r>
              <a:rPr lang="ru-RU" b="1" dirty="0"/>
              <a:t>  </a:t>
            </a:r>
            <a:r>
              <a:rPr lang="ru-RU" b="1" i="1" dirty="0"/>
              <a:t>система абсолютного большинства</a:t>
            </a:r>
            <a:r>
              <a:rPr lang="ru-RU" dirty="0"/>
              <a:t>  – </a:t>
            </a:r>
          </a:p>
          <a:p>
            <a:r>
              <a:rPr lang="ru-RU" dirty="0"/>
              <a:t>для победы нужно получить  более половины всех голосов</a:t>
            </a:r>
          </a:p>
        </p:txBody>
      </p:sp>
      <p:sp>
        <p:nvSpPr>
          <p:cNvPr id="15367" name="Text Box 10"/>
          <p:cNvSpPr txBox="1">
            <a:spLocks noChangeArrowheads="1"/>
          </p:cNvSpPr>
          <p:nvPr/>
        </p:nvSpPr>
        <p:spPr bwMode="auto">
          <a:xfrm>
            <a:off x="179388" y="1989138"/>
            <a:ext cx="2376487" cy="460851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ru-RU" b="1" i="1" dirty="0"/>
              <a:t>Мажоритарная система относительного большинства</a:t>
            </a:r>
            <a:r>
              <a:rPr lang="ru-RU" dirty="0"/>
              <a:t>  – </a:t>
            </a:r>
          </a:p>
          <a:p>
            <a:pPr eaLnBrk="1" hangingPunct="1"/>
            <a:r>
              <a:rPr lang="ru-RU" dirty="0"/>
              <a:t>для победы нужно получить больше голосов, чем любой другой кандидат. Не обязательно больше половины </a:t>
            </a:r>
          </a:p>
        </p:txBody>
      </p:sp>
      <p:sp>
        <p:nvSpPr>
          <p:cNvPr id="15368" name="Rectangle 15"/>
          <p:cNvSpPr>
            <a:spLocks noChangeArrowheads="1"/>
          </p:cNvSpPr>
          <p:nvPr/>
        </p:nvSpPr>
        <p:spPr bwMode="auto">
          <a:xfrm>
            <a:off x="6227762" y="1989138"/>
            <a:ext cx="2808733" cy="460851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b="1" i="1" dirty="0"/>
              <a:t>Мажоритарная система квалифицированного большинства</a:t>
            </a:r>
            <a:r>
              <a:rPr lang="ru-RU" b="1" dirty="0"/>
              <a:t> </a:t>
            </a:r>
            <a:r>
              <a:rPr lang="ru-RU" dirty="0"/>
              <a:t>– </a:t>
            </a:r>
          </a:p>
          <a:p>
            <a:r>
              <a:rPr lang="ru-RU" dirty="0"/>
              <a:t>для победы нужно получить гораздо больше, чем половина голосов (например, 65%) </a:t>
            </a:r>
            <a:endParaRPr lang="ru-RU" b="1" dirty="0"/>
          </a:p>
          <a:p>
            <a:endParaRPr lang="ru-RU" b="1"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6577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eaLnBrk="1" hangingPunct="1">
              <a:defRPr/>
            </a:pPr>
            <a:r>
              <a:rPr lang="ru-RU" dirty="0" smtClean="0"/>
              <a:t>Мажоритарная система</a:t>
            </a:r>
          </a:p>
        </p:txBody>
      </p:sp>
      <p:sp>
        <p:nvSpPr>
          <p:cNvPr id="50179" name="Rectangle 3"/>
          <p:cNvSpPr>
            <a:spLocks noGrp="1" noChangeArrowheads="1"/>
          </p:cNvSpPr>
          <p:nvPr>
            <p:ph idx="1"/>
          </p:nvPr>
        </p:nvSpPr>
        <p:spPr>
          <a:xfrm>
            <a:off x="323850" y="1981200"/>
            <a:ext cx="8820150" cy="4114800"/>
          </a:xfrm>
        </p:spPr>
        <p:txBody>
          <a:bodyPr/>
          <a:lstStyle/>
          <a:p>
            <a:pPr algn="ctr" eaLnBrk="1" hangingPunct="1">
              <a:buFont typeface="Wingdings" pitchFamily="2" charset="2"/>
              <a:buNone/>
              <a:defRPr/>
            </a:pPr>
            <a:r>
              <a:rPr lang="ru-RU" b="1" u="sng" dirty="0" smtClean="0"/>
              <a:t>Округа</a:t>
            </a:r>
          </a:p>
          <a:p>
            <a:pPr algn="ctr" eaLnBrk="1" hangingPunct="1">
              <a:buFont typeface="Wingdings" pitchFamily="2" charset="2"/>
              <a:buNone/>
              <a:defRPr/>
            </a:pPr>
            <a:endParaRPr lang="ru-RU" b="1" u="sng" dirty="0" smtClean="0">
              <a:solidFill>
                <a:schemeClr val="accent5">
                  <a:lumMod val="20000"/>
                  <a:lumOff val="80000"/>
                </a:schemeClr>
              </a:solidFill>
            </a:endParaRPr>
          </a:p>
          <a:p>
            <a:pPr algn="ctr" eaLnBrk="1" hangingPunct="1">
              <a:buFont typeface="Wingdings" pitchFamily="2" charset="2"/>
              <a:buNone/>
              <a:defRPr/>
            </a:pPr>
            <a:r>
              <a:rPr lang="ru-RU" dirty="0" smtClean="0"/>
              <a:t>Униноминальные           </a:t>
            </a:r>
            <a:r>
              <a:rPr lang="ru-RU" dirty="0" err="1" smtClean="0"/>
              <a:t>Плюриноминальные</a:t>
            </a:r>
            <a:r>
              <a:rPr lang="ru-RU" dirty="0" smtClean="0"/>
              <a:t>	</a:t>
            </a:r>
          </a:p>
          <a:p>
            <a:pPr algn="ctr" eaLnBrk="1" hangingPunct="1">
              <a:buFont typeface="Wingdings" pitchFamily="2" charset="2"/>
              <a:buNone/>
              <a:defRPr/>
            </a:pPr>
            <a:r>
              <a:rPr lang="ru-RU" dirty="0" smtClean="0"/>
              <a:t> </a:t>
            </a:r>
          </a:p>
          <a:p>
            <a:pPr algn="ctr" eaLnBrk="1" hangingPunct="1">
              <a:buFont typeface="Wingdings" pitchFamily="2" charset="2"/>
              <a:buNone/>
              <a:defRPr/>
            </a:pPr>
            <a:endParaRPr lang="ru-RU" dirty="0" smtClean="0"/>
          </a:p>
          <a:p>
            <a:pPr algn="ctr" eaLnBrk="1" hangingPunct="1">
              <a:buFont typeface="Wingdings" pitchFamily="2" charset="2"/>
              <a:buNone/>
              <a:defRPr/>
            </a:pPr>
            <a:endParaRPr lang="ru-RU" dirty="0" smtClean="0"/>
          </a:p>
          <a:p>
            <a:pPr algn="ctr" eaLnBrk="1" hangingPunct="1">
              <a:buFont typeface="Wingdings" pitchFamily="2" charset="2"/>
              <a:buNone/>
              <a:defRPr/>
            </a:pPr>
            <a:endParaRPr lang="ru-RU" dirty="0" smtClean="0"/>
          </a:p>
        </p:txBody>
      </p:sp>
      <p:sp>
        <p:nvSpPr>
          <p:cNvPr id="8" name="Номер слайда 5"/>
          <p:cNvSpPr>
            <a:spLocks noGrp="1"/>
          </p:cNvSpPr>
          <p:nvPr>
            <p:ph type="sldNum" sz="quarter" idx="12"/>
          </p:nvPr>
        </p:nvSpPr>
        <p:spPr/>
        <p:txBody>
          <a:bodyPr/>
          <a:lstStyle/>
          <a:p>
            <a:pPr>
              <a:defRPr/>
            </a:pPr>
            <a:fld id="{47BE0694-9E1C-4F67-BFFA-A18B00317586}" type="slidenum">
              <a:rPr lang="ru-RU"/>
              <a:pPr>
                <a:defRPr/>
              </a:pPr>
              <a:t>57</a:t>
            </a:fld>
            <a:endParaRPr lang="ru-RU"/>
          </a:p>
        </p:txBody>
      </p:sp>
      <p:sp>
        <p:nvSpPr>
          <p:cNvPr id="16389" name="Line 4"/>
          <p:cNvSpPr>
            <a:spLocks noChangeShapeType="1"/>
          </p:cNvSpPr>
          <p:nvPr/>
        </p:nvSpPr>
        <p:spPr bwMode="auto">
          <a:xfrm flipH="1">
            <a:off x="2126797" y="2492896"/>
            <a:ext cx="252095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390" name="Line 5"/>
          <p:cNvSpPr>
            <a:spLocks noChangeShapeType="1"/>
          </p:cNvSpPr>
          <p:nvPr/>
        </p:nvSpPr>
        <p:spPr bwMode="auto">
          <a:xfrm>
            <a:off x="4647747" y="2492896"/>
            <a:ext cx="2376487"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547664" cy="148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91214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defRPr/>
            </a:pPr>
            <a:r>
              <a:rPr lang="ru-RU" dirty="0" smtClean="0"/>
              <a:t>Мажоритарная система</a:t>
            </a:r>
          </a:p>
        </p:txBody>
      </p:sp>
      <p:sp>
        <p:nvSpPr>
          <p:cNvPr id="54275" name="Rectangle 3"/>
          <p:cNvSpPr>
            <a:spLocks noGrp="1" noChangeArrowheads="1"/>
          </p:cNvSpPr>
          <p:nvPr>
            <p:ph sz="half" idx="1"/>
          </p:nvPr>
        </p:nvSpPr>
        <p:spPr>
          <a:xfrm>
            <a:off x="251520" y="1412776"/>
            <a:ext cx="4321175" cy="5328592"/>
          </a:xfrm>
        </p:spPr>
        <p:txBody>
          <a:bodyPr/>
          <a:lstStyle/>
          <a:p>
            <a:pPr marL="174625" indent="-174625" algn="ctr" eaLnBrk="1" hangingPunct="1">
              <a:lnSpc>
                <a:spcPct val="80000"/>
              </a:lnSpc>
              <a:buFont typeface="Wingdings" pitchFamily="2" charset="2"/>
              <a:buNone/>
              <a:defRPr/>
            </a:pPr>
            <a:r>
              <a:rPr lang="ru-RU" sz="2000" b="1" u="sng" dirty="0" smtClean="0"/>
              <a:t>Повторное голосование</a:t>
            </a:r>
          </a:p>
          <a:p>
            <a:pPr marL="174625" indent="-174625" algn="ctr" eaLnBrk="1" hangingPunct="1">
              <a:lnSpc>
                <a:spcPct val="80000"/>
              </a:lnSpc>
              <a:buFont typeface="Wingdings" pitchFamily="2" charset="2"/>
              <a:buNone/>
              <a:defRPr/>
            </a:pPr>
            <a:r>
              <a:rPr lang="ru-RU" sz="2000" b="1" u="sng" dirty="0" smtClean="0"/>
              <a:t>(«2-й тур»)</a:t>
            </a:r>
          </a:p>
          <a:p>
            <a:pPr marL="174625" indent="-270000" algn="just" eaLnBrk="1" hangingPunct="1">
              <a:spcBef>
                <a:spcPct val="10000"/>
              </a:spcBef>
              <a:spcAft>
                <a:spcPct val="10000"/>
              </a:spcAft>
              <a:defRPr/>
            </a:pPr>
            <a:r>
              <a:rPr lang="ru-RU" sz="2000" dirty="0" smtClean="0">
                <a:effectLst/>
              </a:rPr>
              <a:t>если в бюллетень было включено более двух кандидатов и ни один из них не получил необходимое для избрания число голосов избирателей</a:t>
            </a:r>
          </a:p>
          <a:p>
            <a:pPr marL="174625" indent="-270000" eaLnBrk="1" hangingPunct="1">
              <a:spcBef>
                <a:spcPct val="10000"/>
              </a:spcBef>
              <a:spcAft>
                <a:spcPct val="10000"/>
              </a:spcAft>
              <a:defRPr/>
            </a:pPr>
            <a:r>
              <a:rPr lang="ru-RU" sz="2000" dirty="0" smtClean="0"/>
              <a:t>требуется обычно при мажоритарной системе абсолютного и квалифицированного большинства</a:t>
            </a:r>
          </a:p>
          <a:p>
            <a:pPr marL="174625" indent="-270000" eaLnBrk="1" hangingPunct="1">
              <a:spcBef>
                <a:spcPct val="10000"/>
              </a:spcBef>
              <a:spcAft>
                <a:spcPct val="10000"/>
              </a:spcAft>
              <a:defRPr/>
            </a:pPr>
            <a:r>
              <a:rPr lang="ru-RU" sz="2000" dirty="0" smtClean="0"/>
              <a:t>в него выходят два участника, набравшие наибольшее число голосов </a:t>
            </a:r>
          </a:p>
          <a:p>
            <a:pPr marL="174625" indent="-270000" eaLnBrk="1" hangingPunct="1">
              <a:spcBef>
                <a:spcPct val="10000"/>
              </a:spcBef>
              <a:spcAft>
                <a:spcPct val="10000"/>
              </a:spcAft>
              <a:defRPr/>
            </a:pPr>
            <a:r>
              <a:rPr lang="ru-RU" sz="2000" dirty="0" smtClean="0"/>
              <a:t>для победы требуется набрать относительное большинство голосов</a:t>
            </a:r>
          </a:p>
          <a:p>
            <a:pPr marL="174625" indent="-174625" eaLnBrk="1" hangingPunct="1">
              <a:lnSpc>
                <a:spcPct val="75000"/>
              </a:lnSpc>
              <a:spcBef>
                <a:spcPct val="0"/>
              </a:spcBef>
              <a:buFont typeface="Wingdings" pitchFamily="2" charset="2"/>
              <a:buNone/>
              <a:defRPr/>
            </a:pPr>
            <a:endParaRPr lang="ru-RU" sz="2000" dirty="0" smtClean="0"/>
          </a:p>
        </p:txBody>
      </p:sp>
      <p:sp>
        <p:nvSpPr>
          <p:cNvPr id="54277" name="Rectangle 5"/>
          <p:cNvSpPr>
            <a:spLocks noGrp="1" noChangeArrowheads="1"/>
          </p:cNvSpPr>
          <p:nvPr>
            <p:ph sz="half" idx="2"/>
          </p:nvPr>
        </p:nvSpPr>
        <p:spPr>
          <a:xfrm>
            <a:off x="4716463" y="1412776"/>
            <a:ext cx="4427537" cy="5256312"/>
          </a:xfrm>
        </p:spPr>
        <p:txBody>
          <a:bodyPr/>
          <a:lstStyle/>
          <a:p>
            <a:pPr marL="174625" indent="-174625" algn="ctr" eaLnBrk="1" hangingPunct="1">
              <a:lnSpc>
                <a:spcPct val="75000"/>
              </a:lnSpc>
              <a:spcBef>
                <a:spcPct val="0"/>
              </a:spcBef>
              <a:buFont typeface="Wingdings" pitchFamily="2" charset="2"/>
              <a:buNone/>
              <a:defRPr/>
            </a:pPr>
            <a:r>
              <a:rPr lang="ru-RU" sz="2000" b="1" u="sng" dirty="0" smtClean="0">
                <a:effectLst/>
              </a:rPr>
              <a:t>Повторные выборы</a:t>
            </a:r>
          </a:p>
          <a:p>
            <a:pPr marL="174625" indent="-174625" eaLnBrk="1" hangingPunct="1">
              <a:lnSpc>
                <a:spcPct val="75000"/>
              </a:lnSpc>
              <a:spcBef>
                <a:spcPct val="0"/>
              </a:spcBef>
              <a:defRPr/>
            </a:pPr>
            <a:endParaRPr lang="ru-RU" sz="2000" b="1" dirty="0" smtClean="0">
              <a:effectLst/>
            </a:endParaRPr>
          </a:p>
          <a:p>
            <a:pPr marL="174625" indent="-174625" algn="just" eaLnBrk="1" hangingPunct="1">
              <a:lnSpc>
                <a:spcPct val="75000"/>
              </a:lnSpc>
              <a:spcBef>
                <a:spcPct val="0"/>
              </a:spcBef>
              <a:defRPr/>
            </a:pPr>
            <a:r>
              <a:rPr lang="ru-RU" sz="2000" dirty="0" smtClean="0">
                <a:effectLst/>
              </a:rPr>
              <a:t>в случае выбытия всех кандидатов</a:t>
            </a:r>
          </a:p>
          <a:p>
            <a:pPr marL="174625" indent="-174625" eaLnBrk="1" hangingPunct="1">
              <a:lnSpc>
                <a:spcPct val="75000"/>
              </a:lnSpc>
              <a:spcBef>
                <a:spcPct val="0"/>
              </a:spcBef>
              <a:defRPr/>
            </a:pPr>
            <a:endParaRPr lang="ru-RU" sz="2000" dirty="0" smtClean="0"/>
          </a:p>
          <a:p>
            <a:pPr marL="174625" indent="-174625" eaLnBrk="1" hangingPunct="1">
              <a:lnSpc>
                <a:spcPct val="75000"/>
              </a:lnSpc>
              <a:spcBef>
                <a:spcPct val="0"/>
              </a:spcBef>
              <a:defRPr/>
            </a:pPr>
            <a:r>
              <a:rPr lang="ru-RU" sz="2000" dirty="0" smtClean="0">
                <a:effectLst/>
              </a:rPr>
              <a:t>если выборы признаны несостоявшимися или недействительными</a:t>
            </a:r>
          </a:p>
          <a:p>
            <a:pPr marL="174625" indent="-174625" eaLnBrk="1" hangingPunct="1">
              <a:lnSpc>
                <a:spcPct val="75000"/>
              </a:lnSpc>
              <a:spcBef>
                <a:spcPct val="0"/>
              </a:spcBef>
              <a:defRPr/>
            </a:pPr>
            <a:endParaRPr lang="ru-RU" sz="2000" dirty="0" smtClean="0">
              <a:effectLst/>
            </a:endParaRPr>
          </a:p>
          <a:p>
            <a:pPr marL="174625" indent="-174625" algn="just" eaLnBrk="1" hangingPunct="1">
              <a:lnSpc>
                <a:spcPct val="75000"/>
              </a:lnSpc>
              <a:spcBef>
                <a:spcPct val="0"/>
              </a:spcBef>
              <a:defRPr/>
            </a:pPr>
            <a:r>
              <a:rPr lang="ru-RU" sz="2000" dirty="0" smtClean="0">
                <a:effectLst/>
              </a:rPr>
              <a:t>если избранный кандидат не сложил с себя полномочия, несовместимые со статусом депутата, а кандидат, избранный на должность выборного должностного лица, - полномочия, несовместимые со статусом выборного должностного лица</a:t>
            </a:r>
          </a:p>
          <a:p>
            <a:pPr marL="174625" indent="-174625" algn="just" eaLnBrk="1" hangingPunct="1">
              <a:lnSpc>
                <a:spcPct val="75000"/>
              </a:lnSpc>
              <a:spcBef>
                <a:spcPct val="0"/>
              </a:spcBef>
              <a:defRPr/>
            </a:pPr>
            <a:endParaRPr lang="ru-RU" sz="2000" dirty="0" smtClean="0">
              <a:effectLst/>
            </a:endParaRPr>
          </a:p>
          <a:p>
            <a:pPr marL="174625" indent="-174625" algn="just" eaLnBrk="1" hangingPunct="1">
              <a:lnSpc>
                <a:spcPct val="75000"/>
              </a:lnSpc>
              <a:spcBef>
                <a:spcPct val="0"/>
              </a:spcBef>
              <a:defRPr/>
            </a:pPr>
            <a:r>
              <a:rPr lang="ru-RU" sz="2000" dirty="0" smtClean="0">
                <a:effectLst/>
              </a:rPr>
              <a:t>если после подведения итогов голосования по многомандатным избирательным округам не все мандаты оказались замещенными</a:t>
            </a:r>
          </a:p>
          <a:p>
            <a:pPr marL="174625" indent="-174625" eaLnBrk="1" hangingPunct="1">
              <a:lnSpc>
                <a:spcPct val="75000"/>
              </a:lnSpc>
              <a:spcBef>
                <a:spcPct val="0"/>
              </a:spcBef>
              <a:defRPr/>
            </a:pPr>
            <a:endParaRPr lang="ru-RU" sz="2000" dirty="0" smtClean="0">
              <a:effectLst/>
            </a:endParaRPr>
          </a:p>
        </p:txBody>
      </p:sp>
      <p:sp>
        <p:nvSpPr>
          <p:cNvPr id="7" name="Номер слайда 6"/>
          <p:cNvSpPr>
            <a:spLocks noGrp="1"/>
          </p:cNvSpPr>
          <p:nvPr>
            <p:ph type="sldNum" sz="quarter" idx="12"/>
          </p:nvPr>
        </p:nvSpPr>
        <p:spPr/>
        <p:txBody>
          <a:bodyPr/>
          <a:lstStyle/>
          <a:p>
            <a:pPr>
              <a:defRPr/>
            </a:pPr>
            <a:fld id="{E84C983B-9BBF-47A4-BC14-C4D2E2432163}" type="slidenum">
              <a:rPr lang="ru-RU"/>
              <a:pPr>
                <a:defRPr/>
              </a:pPr>
              <a:t>58</a:t>
            </a:fld>
            <a:endParaRPr lang="ru-RU"/>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6165304"/>
            <a:ext cx="755576" cy="66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13360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hangingPunct="1">
              <a:defRPr/>
            </a:pPr>
            <a:r>
              <a:rPr lang="ru-RU" dirty="0" smtClean="0"/>
              <a:t>Пропорциональная система</a:t>
            </a:r>
          </a:p>
        </p:txBody>
      </p:sp>
      <p:sp>
        <p:nvSpPr>
          <p:cNvPr id="52227" name="Rectangle 3"/>
          <p:cNvSpPr>
            <a:spLocks noGrp="1" noChangeArrowheads="1"/>
          </p:cNvSpPr>
          <p:nvPr>
            <p:ph idx="1"/>
          </p:nvPr>
        </p:nvSpPr>
        <p:spPr>
          <a:xfrm>
            <a:off x="1066800" y="1484784"/>
            <a:ext cx="7543800" cy="5373216"/>
          </a:xfrm>
        </p:spPr>
        <p:txBody>
          <a:bodyPr/>
          <a:lstStyle/>
          <a:p>
            <a:pPr eaLnBrk="1" hangingPunct="1">
              <a:defRPr/>
            </a:pPr>
            <a:r>
              <a:rPr lang="ru-RU" sz="1800" dirty="0" smtClean="0"/>
              <a:t>Самое сложное при пропорциональной системе подсчитать, сколько мест причитается той или иной партии</a:t>
            </a:r>
          </a:p>
          <a:p>
            <a:pPr eaLnBrk="1" hangingPunct="1">
              <a:defRPr/>
            </a:pPr>
            <a:r>
              <a:rPr lang="ru-RU" sz="1800" dirty="0" smtClean="0"/>
              <a:t>Часто распределение осуществляется путем установления </a:t>
            </a:r>
            <a:r>
              <a:rPr lang="ru-RU" sz="1800" b="1" i="1" dirty="0" smtClean="0"/>
              <a:t>избирательной квоты (избирательного метра)</a:t>
            </a:r>
          </a:p>
          <a:p>
            <a:pPr eaLnBrk="1" hangingPunct="1">
              <a:defRPr/>
            </a:pPr>
            <a:r>
              <a:rPr lang="ru-RU" sz="1800" dirty="0" smtClean="0"/>
              <a:t>Определяется обычно путем деления общего числа действительных голосов на число мандатов, приходящихся на данный избирательный округ. </a:t>
            </a:r>
          </a:p>
          <a:p>
            <a:pPr eaLnBrk="1" hangingPunct="1">
              <a:defRPr/>
            </a:pPr>
            <a:r>
              <a:rPr lang="ru-RU" sz="1800" i="1" dirty="0" smtClean="0"/>
              <a:t>Если, скажем, 100 мандатов, значит, например, 60 млн. голосов делим на 100. Получается </a:t>
            </a:r>
            <a:r>
              <a:rPr lang="ru-RU" sz="1800" b="1" i="1" dirty="0" smtClean="0"/>
              <a:t>600.000</a:t>
            </a:r>
            <a:r>
              <a:rPr lang="ru-RU" sz="1800" b="1" dirty="0" smtClean="0"/>
              <a:t> </a:t>
            </a:r>
          </a:p>
          <a:p>
            <a:pPr eaLnBrk="1" hangingPunct="1">
              <a:defRPr/>
            </a:pPr>
            <a:r>
              <a:rPr lang="ru-RU" sz="1800" dirty="0" smtClean="0"/>
              <a:t>После этого от каждого партийного списка мандаты получают столько человек, сколько раз квота укладывается в собранное партией число голосов. </a:t>
            </a:r>
            <a:r>
              <a:rPr lang="ru-RU" sz="1800" i="1" dirty="0" smtClean="0"/>
              <a:t>Допустим, за партию проголосовало 1,5 млн. голосов. Это делим на 600 тыс. Получается 2,5 места</a:t>
            </a:r>
          </a:p>
          <a:p>
            <a:pPr eaLnBrk="1" hangingPunct="1">
              <a:defRPr/>
            </a:pPr>
            <a:r>
              <a:rPr lang="ru-RU" sz="1800" b="1" i="1" dirty="0" smtClean="0"/>
              <a:t>Остаток</a:t>
            </a:r>
            <a:r>
              <a:rPr lang="ru-RU" sz="1800" dirty="0" smtClean="0"/>
              <a:t> !</a:t>
            </a:r>
          </a:p>
          <a:p>
            <a:pPr eaLnBrk="1" hangingPunct="1">
              <a:defRPr/>
            </a:pPr>
            <a:r>
              <a:rPr lang="ru-RU" sz="1800" dirty="0" smtClean="0"/>
              <a:t>Весь вопрос, </a:t>
            </a:r>
            <a:r>
              <a:rPr lang="ru-RU" sz="1800" b="1" dirty="0" smtClean="0"/>
              <a:t>как учесть остатки</a:t>
            </a:r>
            <a:r>
              <a:rPr lang="ru-RU" sz="1800" dirty="0" smtClean="0"/>
              <a:t> </a:t>
            </a:r>
          </a:p>
        </p:txBody>
      </p:sp>
      <p:sp>
        <p:nvSpPr>
          <p:cNvPr id="6" name="Номер слайда 5"/>
          <p:cNvSpPr>
            <a:spLocks noGrp="1"/>
          </p:cNvSpPr>
          <p:nvPr>
            <p:ph type="sldNum" sz="quarter" idx="12"/>
          </p:nvPr>
        </p:nvSpPr>
        <p:spPr/>
        <p:txBody>
          <a:bodyPr/>
          <a:lstStyle/>
          <a:p>
            <a:pPr>
              <a:defRPr/>
            </a:pPr>
            <a:fld id="{EFC67975-B748-43C2-A500-B2F660FEE882}" type="slidenum">
              <a:rPr lang="ru-RU"/>
              <a:pPr>
                <a:defRPr/>
              </a:pPr>
              <a:t>59</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512" y="5476875"/>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171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Расплывающееся понятие</a:t>
            </a:r>
            <a:endParaRPr lang="ru-RU" dirty="0"/>
          </a:p>
        </p:txBody>
      </p:sp>
      <p:sp>
        <p:nvSpPr>
          <p:cNvPr id="3" name="Объект 2"/>
          <p:cNvSpPr>
            <a:spLocks noGrp="1"/>
          </p:cNvSpPr>
          <p:nvPr>
            <p:ph idx="1"/>
          </p:nvPr>
        </p:nvSpPr>
        <p:spPr/>
        <p:txBody>
          <a:bodyPr/>
          <a:lstStyle/>
          <a:p>
            <a:pPr marL="0" indent="0">
              <a:buNone/>
            </a:pPr>
            <a:r>
              <a:rPr lang="ru-RU" sz="2400" b="1" i="1" u="sng" dirty="0"/>
              <a:t>Адам </a:t>
            </a:r>
            <a:r>
              <a:rPr lang="ru-RU" sz="2400" b="1" i="1" u="sng" dirty="0" smtClean="0"/>
              <a:t>Пшеворский: </a:t>
            </a:r>
            <a:r>
              <a:rPr lang="ru-RU" sz="2400" dirty="0" smtClean="0"/>
              <a:t>«</a:t>
            </a:r>
            <a:r>
              <a:rPr lang="ru-RU" sz="2400" dirty="0"/>
              <a:t>Если поразмышлять над бесчисленными определениями демократии, то можно обнаружить, что демократия стала своего рода алтарем, куда </a:t>
            </a:r>
            <a:r>
              <a:rPr lang="ru-RU" sz="2400" i="1" dirty="0"/>
              <a:t>каждый несёт свои наиболее предпочтительные жертвоприношения</a:t>
            </a:r>
            <a:r>
              <a:rPr lang="ru-RU" sz="2400" dirty="0"/>
              <a:t>. Считается, что демократии присущи почти все необходимые с нормативной точки зрения аспекты политической, а иногда и социально-экономической жизни – такие как представительность, ответственность, равенство, участие, справедливость, достоинство, рациональность, безопасность, свобода (и этот список можно продолжить</a:t>
            </a:r>
            <a:r>
              <a:rPr lang="ru-RU" sz="2400" dirty="0" smtClean="0"/>
              <a:t>)».</a:t>
            </a:r>
            <a:endParaRPr lang="ru-RU" sz="2400" b="1" i="1" u="sng"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3282" y="5764907"/>
            <a:ext cx="1140718" cy="1093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9310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defRPr/>
            </a:pPr>
            <a:r>
              <a:rPr lang="ru-RU" dirty="0" smtClean="0"/>
              <a:t>Способы учета остатков</a:t>
            </a:r>
          </a:p>
        </p:txBody>
      </p:sp>
      <p:sp>
        <p:nvSpPr>
          <p:cNvPr id="56323" name="Rectangle 3"/>
          <p:cNvSpPr>
            <a:spLocks noGrp="1" noChangeArrowheads="1"/>
          </p:cNvSpPr>
          <p:nvPr>
            <p:ph idx="1"/>
          </p:nvPr>
        </p:nvSpPr>
        <p:spPr>
          <a:xfrm>
            <a:off x="755650" y="1412776"/>
            <a:ext cx="8208963" cy="5256312"/>
          </a:xfrm>
        </p:spPr>
        <p:txBody>
          <a:bodyPr/>
          <a:lstStyle/>
          <a:p>
            <a:pPr marL="0" indent="363538" algn="ctr" eaLnBrk="1" hangingPunct="1">
              <a:buFont typeface="Wingdings" pitchFamily="2" charset="2"/>
              <a:buNone/>
              <a:defRPr/>
            </a:pPr>
            <a:r>
              <a:rPr lang="ru-RU" b="1" u="sng" dirty="0" smtClean="0">
                <a:effectLst/>
              </a:rPr>
              <a:t>Правило наибольшего остатка </a:t>
            </a:r>
          </a:p>
          <a:p>
            <a:pPr marL="0" indent="363538" algn="ctr" eaLnBrk="1" hangingPunct="1">
              <a:buFont typeface="Wingdings" pitchFamily="2" charset="2"/>
              <a:buNone/>
              <a:defRPr/>
            </a:pPr>
            <a:r>
              <a:rPr lang="ru-RU" b="1" u="sng" dirty="0" smtClean="0">
                <a:effectLst/>
              </a:rPr>
              <a:t>(метод Т. </a:t>
            </a:r>
            <a:r>
              <a:rPr lang="ru-RU" b="1" u="sng" dirty="0" err="1" smtClean="0">
                <a:effectLst/>
              </a:rPr>
              <a:t>Хэра</a:t>
            </a:r>
            <a:r>
              <a:rPr lang="ru-RU" b="1" u="sng" dirty="0" smtClean="0">
                <a:effectLst/>
              </a:rPr>
              <a:t>)</a:t>
            </a:r>
          </a:p>
          <a:p>
            <a:pPr marL="0" indent="363538" eaLnBrk="1" hangingPunct="1">
              <a:buFont typeface="Wingdings" pitchFamily="2" charset="2"/>
              <a:buNone/>
              <a:defRPr/>
            </a:pPr>
            <a:r>
              <a:rPr lang="ru-RU" dirty="0" smtClean="0">
                <a:effectLst/>
              </a:rPr>
              <a:t>Дополнительные места из числа нераспределенных получают партии, имеющие наибольшие остатки, хотя и не строго пропорционально числу полученных голосов</a:t>
            </a:r>
          </a:p>
          <a:p>
            <a:pPr marL="0" indent="363538" eaLnBrk="1" hangingPunct="1">
              <a:buFont typeface="Wingdings" pitchFamily="2" charset="2"/>
              <a:buNone/>
              <a:defRPr/>
            </a:pPr>
            <a:r>
              <a:rPr lang="ru-RU" sz="2400" i="1" u="sng" dirty="0" smtClean="0"/>
              <a:t>Есть также методы</a:t>
            </a:r>
            <a:r>
              <a:rPr lang="ru-RU" sz="2400" i="1" dirty="0" smtClean="0"/>
              <a:t>:</a:t>
            </a:r>
          </a:p>
          <a:p>
            <a:pPr marL="0" indent="363538" eaLnBrk="1" hangingPunct="1">
              <a:buFont typeface="Wingdings" pitchFamily="2" charset="2"/>
              <a:buNone/>
              <a:defRPr/>
            </a:pPr>
            <a:r>
              <a:rPr lang="ru-RU" sz="2400" i="1" dirty="0" smtClean="0"/>
              <a:t>В. </a:t>
            </a:r>
            <a:r>
              <a:rPr lang="ru-RU" sz="2800" i="1" dirty="0" err="1" smtClean="0"/>
              <a:t>д'</a:t>
            </a:r>
            <a:r>
              <a:rPr lang="ru-RU" sz="2400" i="1" dirty="0" err="1" smtClean="0"/>
              <a:t>Ондта</a:t>
            </a:r>
            <a:r>
              <a:rPr lang="ru-RU" sz="2400" i="1" dirty="0" smtClean="0"/>
              <a:t>, </a:t>
            </a:r>
            <a:r>
              <a:rPr lang="ru-RU" sz="2400" i="1" dirty="0" err="1" smtClean="0"/>
              <a:t>Империали</a:t>
            </a:r>
            <a:r>
              <a:rPr lang="ru-RU" sz="2400" i="1" dirty="0" smtClean="0"/>
              <a:t>, Лаге, «датский метод» </a:t>
            </a:r>
          </a:p>
        </p:txBody>
      </p:sp>
      <p:sp>
        <p:nvSpPr>
          <p:cNvPr id="6" name="Номер слайда 5"/>
          <p:cNvSpPr>
            <a:spLocks noGrp="1"/>
          </p:cNvSpPr>
          <p:nvPr>
            <p:ph type="sldNum" sz="quarter" idx="12"/>
          </p:nvPr>
        </p:nvSpPr>
        <p:spPr/>
        <p:txBody>
          <a:bodyPr/>
          <a:lstStyle/>
          <a:p>
            <a:pPr>
              <a:defRPr/>
            </a:pPr>
            <a:fld id="{21648463-3011-4748-AF26-6FD50E2D0965}" type="slidenum">
              <a:rPr lang="ru-RU"/>
              <a:pPr>
                <a:defRPr/>
              </a:pPr>
              <a:t>60</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5999686"/>
            <a:ext cx="780678" cy="75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8493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Смешанная система</a:t>
            </a:r>
            <a:endParaRPr lang="ru-RU" dirty="0"/>
          </a:p>
        </p:txBody>
      </p:sp>
      <p:sp>
        <p:nvSpPr>
          <p:cNvPr id="3" name="Объект 2"/>
          <p:cNvSpPr>
            <a:spLocks noGrp="1"/>
          </p:cNvSpPr>
          <p:nvPr>
            <p:ph idx="1"/>
          </p:nvPr>
        </p:nvSpPr>
        <p:spPr/>
        <p:txBody>
          <a:bodyPr/>
          <a:lstStyle/>
          <a:p>
            <a:pPr marL="0" indent="0" algn="ctr">
              <a:buNone/>
            </a:pPr>
            <a:r>
              <a:rPr lang="ru-RU" dirty="0" smtClean="0"/>
              <a:t>Совмещение мажоритарной и пропорциональной.</a:t>
            </a:r>
          </a:p>
          <a:p>
            <a:pPr marL="0" indent="0" algn="ctr">
              <a:buNone/>
            </a:pPr>
            <a:r>
              <a:rPr lang="ru-RU" dirty="0" smtClean="0"/>
              <a:t>Виды:</a:t>
            </a:r>
          </a:p>
          <a:p>
            <a:r>
              <a:rPr lang="ru-RU" dirty="0" smtClean="0"/>
              <a:t>Не связанная (параллельная)</a:t>
            </a:r>
          </a:p>
          <a:p>
            <a:r>
              <a:rPr lang="ru-RU" dirty="0" smtClean="0"/>
              <a:t>Связанная</a:t>
            </a:r>
            <a:endParaRPr lang="ru-RU" dirty="0"/>
          </a:p>
        </p:txBody>
      </p:sp>
      <p:sp>
        <p:nvSpPr>
          <p:cNvPr id="4" name="Номер слайда 3"/>
          <p:cNvSpPr>
            <a:spLocks noGrp="1"/>
          </p:cNvSpPr>
          <p:nvPr>
            <p:ph type="sldNum" sz="quarter" idx="12"/>
          </p:nvPr>
        </p:nvSpPr>
        <p:spPr/>
        <p:txBody>
          <a:bodyPr/>
          <a:lstStyle/>
          <a:p>
            <a:pPr>
              <a:defRPr/>
            </a:pPr>
            <a:fld id="{A4839A64-0BD4-4C9E-B794-4E33D7ECC24B}" type="slidenum">
              <a:rPr lang="ru-RU" smtClean="0"/>
              <a:pPr>
                <a:defRPr/>
              </a:pPr>
              <a:t>61</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2020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080120"/>
          </a:xfrm>
        </p:spPr>
        <p:txBody>
          <a:bodyPr/>
          <a:lstStyle/>
          <a:p>
            <a:pPr algn="ctr"/>
            <a:r>
              <a:rPr lang="ru-RU" dirty="0" smtClean="0"/>
              <a:t>Мажоритарная система: плюсы </a:t>
            </a:r>
            <a:r>
              <a:rPr lang="ru-RU" dirty="0"/>
              <a:t>и </a:t>
            </a:r>
            <a:r>
              <a:rPr lang="ru-RU" dirty="0" smtClean="0"/>
              <a:t>минусы</a:t>
            </a:r>
            <a:endParaRPr lang="ru-RU" dirty="0"/>
          </a:p>
        </p:txBody>
      </p:sp>
      <p:sp>
        <p:nvSpPr>
          <p:cNvPr id="3" name="Текст 2"/>
          <p:cNvSpPr>
            <a:spLocks noGrp="1"/>
          </p:cNvSpPr>
          <p:nvPr>
            <p:ph type="body" idx="1"/>
          </p:nvPr>
        </p:nvSpPr>
        <p:spPr>
          <a:xfrm>
            <a:off x="457200" y="1535113"/>
            <a:ext cx="4040188" cy="597743"/>
          </a:xfrm>
        </p:spPr>
        <p:txBody>
          <a:bodyPr/>
          <a:lstStyle/>
          <a:p>
            <a:pPr algn="ctr"/>
            <a:r>
              <a:rPr lang="ru-RU" u="sng" dirty="0" smtClean="0"/>
              <a:t>Плюсы</a:t>
            </a:r>
            <a:endParaRPr lang="ru-RU" u="sng" dirty="0"/>
          </a:p>
        </p:txBody>
      </p:sp>
      <p:sp>
        <p:nvSpPr>
          <p:cNvPr id="4" name="Объект 3"/>
          <p:cNvSpPr>
            <a:spLocks noGrp="1"/>
          </p:cNvSpPr>
          <p:nvPr>
            <p:ph sz="half" idx="2"/>
          </p:nvPr>
        </p:nvSpPr>
        <p:spPr>
          <a:xfrm>
            <a:off x="457200" y="2174874"/>
            <a:ext cx="4040188" cy="4566493"/>
          </a:xfrm>
        </p:spPr>
        <p:txBody>
          <a:bodyPr/>
          <a:lstStyle/>
          <a:p>
            <a:r>
              <a:rPr lang="ru-RU" dirty="0" smtClean="0"/>
              <a:t>Тесная связь с избирателями</a:t>
            </a:r>
          </a:p>
          <a:p>
            <a:r>
              <a:rPr lang="ru-RU" dirty="0" smtClean="0"/>
              <a:t>Более простой подсчет голосов</a:t>
            </a:r>
          </a:p>
          <a:p>
            <a:endParaRPr lang="ru-RU" dirty="0"/>
          </a:p>
        </p:txBody>
      </p:sp>
      <p:sp>
        <p:nvSpPr>
          <p:cNvPr id="5" name="Текст 4"/>
          <p:cNvSpPr>
            <a:spLocks noGrp="1"/>
          </p:cNvSpPr>
          <p:nvPr>
            <p:ph type="body" sz="quarter" idx="3"/>
          </p:nvPr>
        </p:nvSpPr>
        <p:spPr/>
        <p:txBody>
          <a:bodyPr/>
          <a:lstStyle/>
          <a:p>
            <a:endParaRPr lang="ru-RU" dirty="0" smtClean="0">
              <a:solidFill>
                <a:schemeClr val="accent5">
                  <a:lumMod val="20000"/>
                  <a:lumOff val="80000"/>
                </a:schemeClr>
              </a:solidFill>
            </a:endParaRPr>
          </a:p>
          <a:p>
            <a:endParaRPr lang="ru-RU" dirty="0">
              <a:solidFill>
                <a:schemeClr val="accent5">
                  <a:lumMod val="20000"/>
                  <a:lumOff val="80000"/>
                </a:schemeClr>
              </a:solidFill>
            </a:endParaRPr>
          </a:p>
          <a:p>
            <a:endParaRPr lang="ru-RU" dirty="0" smtClean="0">
              <a:solidFill>
                <a:schemeClr val="accent5">
                  <a:lumMod val="20000"/>
                  <a:lumOff val="80000"/>
                </a:schemeClr>
              </a:solidFill>
            </a:endParaRPr>
          </a:p>
          <a:p>
            <a:pPr algn="ctr"/>
            <a:r>
              <a:rPr lang="ru-RU" u="sng" dirty="0" smtClean="0"/>
              <a:t>Минусы</a:t>
            </a:r>
            <a:endParaRPr lang="ru-RU" u="sng" dirty="0"/>
          </a:p>
        </p:txBody>
      </p:sp>
      <p:sp>
        <p:nvSpPr>
          <p:cNvPr id="6" name="Объект 5"/>
          <p:cNvSpPr>
            <a:spLocks noGrp="1"/>
          </p:cNvSpPr>
          <p:nvPr>
            <p:ph sz="quarter" idx="4"/>
          </p:nvPr>
        </p:nvSpPr>
        <p:spPr>
          <a:xfrm>
            <a:off x="4645025" y="2174874"/>
            <a:ext cx="4041775" cy="4683125"/>
          </a:xfrm>
        </p:spPr>
        <p:txBody>
          <a:bodyPr/>
          <a:lstStyle/>
          <a:p>
            <a:r>
              <a:rPr lang="ru-RU" sz="2000" dirty="0" smtClean="0"/>
              <a:t>Связь с избирателями работает, когда округ не очень большой (</a:t>
            </a:r>
            <a:r>
              <a:rPr lang="ru-RU" sz="2000" i="1" dirty="0" smtClean="0"/>
              <a:t>хорошо работала при избирательных цензах</a:t>
            </a:r>
            <a:r>
              <a:rPr lang="ru-RU" sz="2000" dirty="0" smtClean="0"/>
              <a:t>)</a:t>
            </a:r>
          </a:p>
          <a:p>
            <a:r>
              <a:rPr lang="ru-RU" sz="2000" dirty="0" smtClean="0"/>
              <a:t>Слабо воздействует на формирование партий</a:t>
            </a:r>
          </a:p>
          <a:p>
            <a:r>
              <a:rPr lang="ru-RU" sz="2000" dirty="0" smtClean="0"/>
              <a:t>Нет защиты от популистов, авантюристов</a:t>
            </a:r>
          </a:p>
          <a:p>
            <a:r>
              <a:rPr lang="ru-RU" sz="2000" dirty="0" smtClean="0"/>
              <a:t>Нет соответствия между реальным весом партий и числом мест в парламенте</a:t>
            </a:r>
          </a:p>
          <a:p>
            <a:r>
              <a:rPr lang="ru-RU" sz="2000" dirty="0" smtClean="0"/>
              <a:t>Перебежчики</a:t>
            </a:r>
            <a:endParaRPr lang="ru-RU" sz="2000" dirty="0"/>
          </a:p>
        </p:txBody>
      </p:sp>
      <p:sp>
        <p:nvSpPr>
          <p:cNvPr id="7" name="Номер слайда 6"/>
          <p:cNvSpPr>
            <a:spLocks noGrp="1"/>
          </p:cNvSpPr>
          <p:nvPr>
            <p:ph type="sldNum" sz="quarter" idx="12"/>
          </p:nvPr>
        </p:nvSpPr>
        <p:spPr/>
        <p:txBody>
          <a:bodyPr/>
          <a:lstStyle/>
          <a:p>
            <a:pPr>
              <a:defRPr/>
            </a:pPr>
            <a:fld id="{7A749C13-949D-4173-B0DB-D25FE7648570}" type="slidenum">
              <a:rPr lang="ru-RU" smtClean="0"/>
              <a:pPr>
                <a:defRPr/>
              </a:pPr>
              <a:t>62</a:t>
            </a:fld>
            <a:endParaRPr lang="ru-RU"/>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3322" y="6090567"/>
            <a:ext cx="780678" cy="75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9817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Пропорциональная система: плюсы и минусы</a:t>
            </a:r>
          </a:p>
        </p:txBody>
      </p:sp>
      <p:sp>
        <p:nvSpPr>
          <p:cNvPr id="3" name="Текст 2"/>
          <p:cNvSpPr>
            <a:spLocks noGrp="1"/>
          </p:cNvSpPr>
          <p:nvPr>
            <p:ph type="body" idx="1"/>
          </p:nvPr>
        </p:nvSpPr>
        <p:spPr/>
        <p:txBody>
          <a:bodyPr/>
          <a:lstStyle/>
          <a:p>
            <a:pPr algn="ctr"/>
            <a:r>
              <a:rPr lang="ru-RU" u="sng" dirty="0" smtClean="0"/>
              <a:t>Плюсы</a:t>
            </a:r>
            <a:endParaRPr lang="ru-RU" u="sng" dirty="0"/>
          </a:p>
        </p:txBody>
      </p:sp>
      <p:sp>
        <p:nvSpPr>
          <p:cNvPr id="4" name="Объект 3"/>
          <p:cNvSpPr>
            <a:spLocks noGrp="1"/>
          </p:cNvSpPr>
          <p:nvPr>
            <p:ph sz="half" idx="2"/>
          </p:nvPr>
        </p:nvSpPr>
        <p:spPr>
          <a:xfrm>
            <a:off x="467544" y="2204863"/>
            <a:ext cx="4040188" cy="4623387"/>
          </a:xfrm>
        </p:spPr>
        <p:txBody>
          <a:bodyPr/>
          <a:lstStyle/>
          <a:p>
            <a:pPr marL="342900" lvl="1" indent="-342900">
              <a:buClr>
                <a:schemeClr val="hlink"/>
              </a:buClr>
              <a:buSzPct val="70000"/>
              <a:buFont typeface="Wingdings" pitchFamily="2" charset="2"/>
              <a:buChar char="n"/>
            </a:pPr>
            <a:r>
              <a:rPr lang="ru-RU" sz="2800" dirty="0"/>
              <a:t>Более полный учет разнообразных интересов и ценностей, существующих в данном </a:t>
            </a:r>
            <a:r>
              <a:rPr lang="ru-RU" sz="2800" dirty="0" smtClean="0"/>
              <a:t>обществе</a:t>
            </a:r>
          </a:p>
          <a:p>
            <a:pPr marL="342900" lvl="1" indent="-342900">
              <a:buClr>
                <a:schemeClr val="hlink"/>
              </a:buClr>
              <a:buSzPct val="70000"/>
              <a:buFont typeface="Wingdings" pitchFamily="2" charset="2"/>
              <a:buChar char="n"/>
            </a:pPr>
            <a:r>
              <a:rPr lang="ru-RU" sz="2800" dirty="0"/>
              <a:t>Быстрее формируются партии</a:t>
            </a:r>
            <a:endParaRPr lang="ru-RU" sz="2800" u="sng" dirty="0"/>
          </a:p>
          <a:p>
            <a:pPr marL="342900" lvl="1" indent="-342900">
              <a:buClr>
                <a:schemeClr val="hlink"/>
              </a:buClr>
              <a:buSzPct val="70000"/>
              <a:buFont typeface="Wingdings" pitchFamily="2" charset="2"/>
              <a:buChar char="n"/>
            </a:pPr>
            <a:endParaRPr lang="ru-RU" sz="2800" dirty="0"/>
          </a:p>
          <a:p>
            <a:endParaRPr lang="ru-RU" sz="2800" dirty="0">
              <a:solidFill>
                <a:schemeClr val="accent5">
                  <a:lumMod val="20000"/>
                  <a:lumOff val="80000"/>
                </a:schemeClr>
              </a:solidFill>
            </a:endParaRPr>
          </a:p>
        </p:txBody>
      </p:sp>
      <p:sp>
        <p:nvSpPr>
          <p:cNvPr id="5" name="Текст 4"/>
          <p:cNvSpPr>
            <a:spLocks noGrp="1"/>
          </p:cNvSpPr>
          <p:nvPr>
            <p:ph type="body" sz="quarter" idx="3"/>
          </p:nvPr>
        </p:nvSpPr>
        <p:spPr/>
        <p:txBody>
          <a:bodyPr/>
          <a:lstStyle/>
          <a:p>
            <a:pPr algn="ctr"/>
            <a:r>
              <a:rPr lang="ru-RU" u="sng" dirty="0" smtClean="0"/>
              <a:t>Минусы</a:t>
            </a:r>
            <a:endParaRPr lang="ru-RU" u="sng" dirty="0"/>
          </a:p>
        </p:txBody>
      </p:sp>
      <p:sp>
        <p:nvSpPr>
          <p:cNvPr id="6" name="Объект 5"/>
          <p:cNvSpPr>
            <a:spLocks noGrp="1"/>
          </p:cNvSpPr>
          <p:nvPr>
            <p:ph sz="quarter" idx="4"/>
          </p:nvPr>
        </p:nvSpPr>
        <p:spPr>
          <a:xfrm>
            <a:off x="4645025" y="2174875"/>
            <a:ext cx="4391471" cy="4653376"/>
          </a:xfrm>
        </p:spPr>
        <p:txBody>
          <a:bodyPr/>
          <a:lstStyle/>
          <a:p>
            <a:pPr marL="342900" lvl="1" indent="-342900">
              <a:buClr>
                <a:schemeClr val="hlink"/>
              </a:buClr>
              <a:buSzPct val="70000"/>
              <a:buFont typeface="Wingdings" pitchFamily="2" charset="2"/>
              <a:buChar char="n"/>
            </a:pPr>
            <a:r>
              <a:rPr lang="ru-RU" sz="2400" dirty="0"/>
              <a:t>Обезличенность партийных списков</a:t>
            </a:r>
          </a:p>
          <a:p>
            <a:pPr marL="342900" lvl="1" indent="-342900">
              <a:buClr>
                <a:schemeClr val="hlink"/>
              </a:buClr>
              <a:buSzPct val="70000"/>
              <a:buFont typeface="Wingdings" pitchFamily="2" charset="2"/>
              <a:buChar char="n"/>
            </a:pPr>
            <a:r>
              <a:rPr lang="ru-RU" sz="2400" dirty="0"/>
              <a:t>Невозможность обеспечить стабильное большинство в парламенте (если много мелких партий</a:t>
            </a:r>
            <a:r>
              <a:rPr lang="ru-RU" sz="2400" dirty="0" smtClean="0"/>
              <a:t>)</a:t>
            </a:r>
          </a:p>
          <a:p>
            <a:pPr marL="342900" lvl="1" indent="-342900">
              <a:buClr>
                <a:schemeClr val="hlink"/>
              </a:buClr>
              <a:buSzPct val="70000"/>
              <a:buFont typeface="Wingdings" pitchFamily="2" charset="2"/>
              <a:buChar char="n"/>
            </a:pPr>
            <a:r>
              <a:rPr lang="ru-RU" sz="2400" dirty="0"/>
              <a:t>Требует полной свободы политических </a:t>
            </a:r>
            <a:r>
              <a:rPr lang="ru-RU" sz="2400" dirty="0" smtClean="0"/>
              <a:t>объединений</a:t>
            </a:r>
          </a:p>
          <a:p>
            <a:pPr marL="342900" lvl="1" indent="-342900">
              <a:buClr>
                <a:schemeClr val="hlink"/>
              </a:buClr>
              <a:buSzPct val="70000"/>
              <a:buFont typeface="Wingdings" pitchFamily="2" charset="2"/>
              <a:buChar char="n"/>
            </a:pPr>
            <a:r>
              <a:rPr lang="ru-RU" sz="2400" dirty="0"/>
              <a:t>Сложность подсчета </a:t>
            </a:r>
            <a:r>
              <a:rPr lang="ru-RU" sz="2400" dirty="0" smtClean="0"/>
              <a:t>голосов</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1314" y="6003988"/>
            <a:ext cx="852686" cy="82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1979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smtClean="0"/>
              <a:t>Проблема величины заградительного барьера</a:t>
            </a:r>
            <a:endParaRPr lang="ru-RU" sz="3600" dirty="0"/>
          </a:p>
        </p:txBody>
      </p:sp>
      <p:sp>
        <p:nvSpPr>
          <p:cNvPr id="3" name="Объект 2"/>
          <p:cNvSpPr>
            <a:spLocks noGrp="1"/>
          </p:cNvSpPr>
          <p:nvPr>
            <p:ph idx="1"/>
          </p:nvPr>
        </p:nvSpPr>
        <p:spPr>
          <a:xfrm>
            <a:off x="1066800" y="1628800"/>
            <a:ext cx="7543800" cy="5040560"/>
          </a:xfrm>
        </p:spPr>
        <p:txBody>
          <a:bodyPr/>
          <a:lstStyle/>
          <a:p>
            <a:r>
              <a:rPr lang="ru-RU" sz="2800" dirty="0" smtClean="0"/>
              <a:t>10% – Турция</a:t>
            </a:r>
          </a:p>
          <a:p>
            <a:r>
              <a:rPr lang="ru-RU" sz="2800" dirty="0" smtClean="0"/>
              <a:t>5% – Россия</a:t>
            </a:r>
          </a:p>
          <a:p>
            <a:r>
              <a:rPr lang="ru-RU" sz="2800" dirty="0" smtClean="0"/>
              <a:t>5% – ФРГ</a:t>
            </a:r>
          </a:p>
          <a:p>
            <a:r>
              <a:rPr lang="ru-RU" sz="2800" dirty="0" smtClean="0"/>
              <a:t>4% – Австрия, Норвегия, Швеция</a:t>
            </a:r>
          </a:p>
          <a:p>
            <a:r>
              <a:rPr lang="ru-RU" sz="2800" dirty="0" smtClean="0"/>
              <a:t>3% – Аргентина, Греция, Испания</a:t>
            </a:r>
          </a:p>
          <a:p>
            <a:r>
              <a:rPr lang="ru-RU" sz="2800" dirty="0" smtClean="0"/>
              <a:t>От 0,67% до 2% – Дания, Израиль, Нидерланды</a:t>
            </a:r>
          </a:p>
          <a:p>
            <a:r>
              <a:rPr lang="ru-RU" sz="2800" dirty="0" smtClean="0"/>
              <a:t>0% – Ирландия, Португалия, Финляндия и др.</a:t>
            </a:r>
            <a:endParaRPr lang="ru-RU" sz="2800" dirty="0"/>
          </a:p>
        </p:txBody>
      </p:sp>
      <p:sp>
        <p:nvSpPr>
          <p:cNvPr id="4" name="Номер слайда 3"/>
          <p:cNvSpPr>
            <a:spLocks noGrp="1"/>
          </p:cNvSpPr>
          <p:nvPr>
            <p:ph type="sldNum" sz="quarter" idx="12"/>
          </p:nvPr>
        </p:nvSpPr>
        <p:spPr/>
        <p:txBody>
          <a:bodyPr/>
          <a:lstStyle/>
          <a:p>
            <a:pPr>
              <a:defRPr/>
            </a:pPr>
            <a:fld id="{A4839A64-0BD4-4C9E-B794-4E33D7ECC24B}" type="slidenum">
              <a:rPr lang="ru-RU" smtClean="0"/>
              <a:pPr>
                <a:defRPr/>
              </a:pPr>
              <a:t>64</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9137" y="6025720"/>
            <a:ext cx="832822" cy="80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7522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080120"/>
          </a:xfrm>
        </p:spPr>
        <p:style>
          <a:lnRef idx="3">
            <a:schemeClr val="lt1"/>
          </a:lnRef>
          <a:fillRef idx="1">
            <a:schemeClr val="dk1"/>
          </a:fillRef>
          <a:effectRef idx="1">
            <a:schemeClr val="dk1"/>
          </a:effectRef>
          <a:fontRef idx="minor">
            <a:schemeClr val="lt1"/>
          </a:fontRef>
        </p:style>
        <p:txBody>
          <a:bodyPr/>
          <a:lstStyle/>
          <a:p>
            <a:pPr algn="ctr"/>
            <a:r>
              <a:rPr lang="ru-RU" sz="4000" b="1" dirty="0" smtClean="0">
                <a:solidFill>
                  <a:schemeClr val="accent5">
                    <a:lumMod val="20000"/>
                    <a:lumOff val="80000"/>
                  </a:schemeClr>
                </a:solidFill>
              </a:rPr>
              <a:t>Смешанная связанная система</a:t>
            </a:r>
            <a:endParaRPr lang="ru-RU" sz="4000" b="1" dirty="0">
              <a:solidFill>
                <a:schemeClr val="accent5">
                  <a:lumMod val="20000"/>
                  <a:lumOff val="80000"/>
                </a:schemeClr>
              </a:solidFill>
            </a:endParaRPr>
          </a:p>
        </p:txBody>
      </p:sp>
      <p:sp>
        <p:nvSpPr>
          <p:cNvPr id="3" name="Объект 2"/>
          <p:cNvSpPr>
            <a:spLocks noGrp="1"/>
          </p:cNvSpPr>
          <p:nvPr>
            <p:ph idx="1"/>
          </p:nvPr>
        </p:nvSpPr>
        <p:spPr>
          <a:xfrm>
            <a:off x="179512" y="1600200"/>
            <a:ext cx="8784976" cy="5141168"/>
          </a:xfrm>
        </p:spPr>
        <p:txBody>
          <a:bodyPr/>
          <a:lstStyle/>
          <a:p>
            <a:pPr marL="0" indent="0">
              <a:buClr>
                <a:srgbClr val="FFFFCC"/>
              </a:buClr>
              <a:buNone/>
            </a:pPr>
            <a:endParaRPr lang="ru-RU" sz="1900" dirty="0" smtClean="0">
              <a:effectLst/>
            </a:endParaRPr>
          </a:p>
          <a:p>
            <a:pPr marL="0" indent="0">
              <a:buClr>
                <a:srgbClr val="FFFFCC"/>
              </a:buClr>
              <a:buNone/>
            </a:pPr>
            <a:endParaRPr lang="ru-RU" sz="1900" dirty="0"/>
          </a:p>
          <a:p>
            <a:pPr marL="0" indent="0" algn="ctr">
              <a:buClr>
                <a:srgbClr val="FFFFCC"/>
              </a:buClr>
              <a:buNone/>
            </a:pPr>
            <a:r>
              <a:rPr lang="ru-RU" sz="2400" dirty="0" smtClean="0">
                <a:effectLst/>
              </a:rPr>
              <a:t>Распределение </a:t>
            </a:r>
            <a:r>
              <a:rPr lang="ru-RU" sz="2400" dirty="0">
                <a:effectLst/>
              </a:rPr>
              <a:t>мест по мажоритарной системе </a:t>
            </a:r>
            <a:r>
              <a:rPr lang="ru-RU" sz="2400" b="1" dirty="0">
                <a:solidFill>
                  <a:srgbClr val="C00000"/>
                </a:solidFill>
                <a:effectLst/>
              </a:rPr>
              <a:t>зависит от результатов выборов по пропорциональной системе</a:t>
            </a:r>
            <a:r>
              <a:rPr lang="ru-RU" sz="2400" dirty="0">
                <a:effectLst/>
              </a:rPr>
              <a:t>. </a:t>
            </a:r>
            <a:endParaRPr lang="ru-RU" sz="2400" dirty="0" smtClean="0">
              <a:effectLst/>
            </a:endParaRPr>
          </a:p>
          <a:p>
            <a:pPr marL="0" indent="0">
              <a:buClr>
                <a:srgbClr val="FFFFCC"/>
              </a:buClr>
              <a:buNone/>
            </a:pPr>
            <a:endParaRPr lang="ru-RU" sz="2400" dirty="0" smtClean="0">
              <a:effectLst/>
            </a:endParaRPr>
          </a:p>
          <a:p>
            <a:pPr marL="0" indent="0" algn="just">
              <a:buClr>
                <a:srgbClr val="FFFFCC"/>
              </a:buClr>
              <a:buNone/>
            </a:pPr>
            <a:r>
              <a:rPr lang="ru-RU" sz="2400" dirty="0" smtClean="0">
                <a:effectLst/>
              </a:rPr>
              <a:t>В </a:t>
            </a:r>
            <a:r>
              <a:rPr lang="ru-RU" sz="2400" dirty="0">
                <a:effectLst/>
              </a:rPr>
              <a:t>этом случае </a:t>
            </a:r>
            <a:r>
              <a:rPr lang="ru-RU" sz="2400" b="1" dirty="0">
                <a:solidFill>
                  <a:srgbClr val="C00000"/>
                </a:solidFill>
                <a:effectLst/>
              </a:rPr>
              <a:t>кандидаты в мажоритарных округах выдвигаются политическими партиями</a:t>
            </a:r>
            <a:r>
              <a:rPr lang="ru-RU" sz="2400" dirty="0">
                <a:effectLst/>
              </a:rPr>
              <a:t>, участвующими в выборах по пропорциональной системе. Мандаты, полученные партиями в мажоритарных округах, распределяются в зависимости от результатов выборов по пропорциональной системе. </a:t>
            </a:r>
            <a:endParaRPr lang="ru-RU" sz="2400" dirty="0" smtClean="0">
              <a:effectLst/>
            </a:endParaRPr>
          </a:p>
        </p:txBody>
      </p:sp>
      <p:sp>
        <p:nvSpPr>
          <p:cNvPr id="4" name="Номер слайда 3"/>
          <p:cNvSpPr>
            <a:spLocks noGrp="1"/>
          </p:cNvSpPr>
          <p:nvPr>
            <p:ph type="sldNum" sz="quarter" idx="12"/>
          </p:nvPr>
        </p:nvSpPr>
        <p:spPr/>
        <p:txBody>
          <a:bodyPr/>
          <a:lstStyle/>
          <a:p>
            <a:pPr>
              <a:defRPr/>
            </a:pPr>
            <a:fld id="{A4839A64-0BD4-4C9E-B794-4E33D7ECC24B}" type="slidenum">
              <a:rPr lang="ru-RU" smtClean="0"/>
              <a:pPr>
                <a:defRPr/>
              </a:pPr>
              <a:t>65</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4939" y="5824914"/>
            <a:ext cx="1068710" cy="1033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0746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smtClean="0"/>
              <a:t>Смешанная несвязанная система</a:t>
            </a:r>
            <a:endParaRPr lang="ru-RU" sz="4000" b="1" dirty="0"/>
          </a:p>
        </p:txBody>
      </p:sp>
      <p:sp>
        <p:nvSpPr>
          <p:cNvPr id="3" name="Объект 2"/>
          <p:cNvSpPr>
            <a:spLocks noGrp="1"/>
          </p:cNvSpPr>
          <p:nvPr>
            <p:ph idx="1"/>
          </p:nvPr>
        </p:nvSpPr>
        <p:spPr/>
        <p:txBody>
          <a:bodyPr/>
          <a:lstStyle/>
          <a:p>
            <a:endParaRPr lang="ru-RU" sz="1400" b="1" dirty="0" smtClean="0">
              <a:effectLst/>
            </a:endParaRPr>
          </a:p>
          <a:p>
            <a:endParaRPr lang="ru-RU" sz="1400" b="1" dirty="0"/>
          </a:p>
          <a:p>
            <a:endParaRPr lang="ru-RU" sz="1400" b="1" dirty="0" smtClean="0">
              <a:effectLst/>
            </a:endParaRPr>
          </a:p>
          <a:p>
            <a:pPr marL="0" indent="0" algn="ctr">
              <a:buNone/>
            </a:pPr>
            <a:r>
              <a:rPr lang="ru-RU" sz="2800" dirty="0" smtClean="0">
                <a:effectLst/>
              </a:rPr>
              <a:t>Распределение </a:t>
            </a:r>
            <a:r>
              <a:rPr lang="ru-RU" sz="2800" dirty="0">
                <a:effectLst/>
              </a:rPr>
              <a:t>мандатов по мажоритарной системе </a:t>
            </a:r>
            <a:r>
              <a:rPr lang="ru-RU" sz="2800" b="1" dirty="0">
                <a:solidFill>
                  <a:srgbClr val="C00000"/>
                </a:solidFill>
                <a:effectLst/>
              </a:rPr>
              <a:t>никак не зависит </a:t>
            </a:r>
            <a:r>
              <a:rPr lang="ru-RU" sz="2800" dirty="0">
                <a:effectLst/>
              </a:rPr>
              <a:t>от результатов выборов по пропорциональной </a:t>
            </a:r>
            <a:r>
              <a:rPr lang="ru-RU" sz="2800" dirty="0" smtClean="0">
                <a:effectLst/>
              </a:rPr>
              <a:t>системе.</a:t>
            </a:r>
            <a:endParaRPr lang="ru-RU" dirty="0"/>
          </a:p>
        </p:txBody>
      </p:sp>
      <p:sp>
        <p:nvSpPr>
          <p:cNvPr id="4" name="Номер слайда 3"/>
          <p:cNvSpPr>
            <a:spLocks noGrp="1"/>
          </p:cNvSpPr>
          <p:nvPr>
            <p:ph type="sldNum" sz="quarter" idx="12"/>
          </p:nvPr>
        </p:nvSpPr>
        <p:spPr/>
        <p:txBody>
          <a:bodyPr/>
          <a:lstStyle/>
          <a:p>
            <a:pPr>
              <a:defRPr/>
            </a:pPr>
            <a:fld id="{A4839A64-0BD4-4C9E-B794-4E33D7ECC24B}" type="slidenum">
              <a:rPr lang="ru-RU" smtClean="0"/>
              <a:pPr>
                <a:defRPr/>
              </a:pPr>
              <a:t>66</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50" y="5477310"/>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797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224136"/>
          </a:xfrm>
        </p:spPr>
        <p:txBody>
          <a:bodyPr/>
          <a:lstStyle/>
          <a:p>
            <a:r>
              <a:rPr lang="ru-RU" sz="3200" dirty="0" smtClean="0"/>
              <a:t/>
            </a:r>
            <a:br>
              <a:rPr lang="ru-RU" sz="3200" dirty="0" smtClean="0"/>
            </a:br>
            <a:r>
              <a:rPr lang="ru-RU" sz="3200" b="1" dirty="0" smtClean="0"/>
              <a:t>Образование </a:t>
            </a:r>
            <a:r>
              <a:rPr lang="ru-RU" sz="3200" b="1" dirty="0"/>
              <a:t>одномандатных избирательных округов</a:t>
            </a:r>
            <a:r>
              <a:rPr lang="ru-RU" b="1" dirty="0"/>
              <a:t/>
            </a:r>
            <a:br>
              <a:rPr lang="ru-RU" b="1" dirty="0"/>
            </a:br>
            <a:endParaRPr lang="ru-RU" b="1" dirty="0"/>
          </a:p>
        </p:txBody>
      </p:sp>
      <p:sp>
        <p:nvSpPr>
          <p:cNvPr id="3" name="Объект 2"/>
          <p:cNvSpPr>
            <a:spLocks noGrp="1"/>
          </p:cNvSpPr>
          <p:nvPr>
            <p:ph idx="1"/>
          </p:nvPr>
        </p:nvSpPr>
        <p:spPr>
          <a:xfrm>
            <a:off x="457200" y="1600200"/>
            <a:ext cx="8229600" cy="5141168"/>
          </a:xfrm>
        </p:spPr>
        <p:txBody>
          <a:bodyPr/>
          <a:lstStyle/>
          <a:p>
            <a:r>
              <a:rPr lang="ru-RU" sz="1800" dirty="0"/>
              <a:t>1. </a:t>
            </a:r>
            <a:r>
              <a:rPr lang="ru-RU" sz="1800" b="1" dirty="0" smtClean="0"/>
              <a:t>Единая норма представительства</a:t>
            </a:r>
            <a:r>
              <a:rPr lang="ru-RU" sz="1800" dirty="0"/>
              <a:t> </a:t>
            </a:r>
            <a:r>
              <a:rPr lang="ru-RU" sz="1800" dirty="0" smtClean="0"/>
              <a:t>(ЕНП) Определяется </a:t>
            </a:r>
            <a:r>
              <a:rPr lang="ru-RU" sz="1800" dirty="0"/>
              <a:t>путем деления общего числа </a:t>
            </a:r>
            <a:r>
              <a:rPr lang="ru-RU" sz="1800" dirty="0" smtClean="0"/>
              <a:t>избирателей на </a:t>
            </a:r>
            <a:r>
              <a:rPr lang="ru-RU" sz="1800" dirty="0"/>
              <a:t>общее число одномандатных </a:t>
            </a:r>
            <a:r>
              <a:rPr lang="ru-RU" sz="1800" dirty="0" smtClean="0"/>
              <a:t>округов </a:t>
            </a:r>
            <a:r>
              <a:rPr lang="ru-RU" sz="1800" dirty="0"/>
              <a:t>(225</a:t>
            </a:r>
            <a:r>
              <a:rPr lang="ru-RU" sz="1800" dirty="0" smtClean="0"/>
              <a:t>). Допустим, 100 млн. Тогда ЕНП – 444.444,444</a:t>
            </a:r>
          </a:p>
          <a:p>
            <a:r>
              <a:rPr lang="ru-RU" sz="1800" dirty="0"/>
              <a:t>2. После определения </a:t>
            </a:r>
            <a:r>
              <a:rPr lang="ru-RU" sz="1800" dirty="0" smtClean="0"/>
              <a:t>ЕНП число избирателей </a:t>
            </a:r>
            <a:r>
              <a:rPr lang="ru-RU" sz="1800" dirty="0"/>
              <a:t>на территории каждого субъекта </a:t>
            </a:r>
            <a:r>
              <a:rPr lang="ru-RU" sz="1800" dirty="0" smtClean="0"/>
              <a:t>РФ, </a:t>
            </a:r>
            <a:r>
              <a:rPr lang="ru-RU" sz="1800" dirty="0"/>
              <a:t>делится на число, составляющее </a:t>
            </a:r>
            <a:r>
              <a:rPr lang="ru-RU" sz="1800" dirty="0" smtClean="0"/>
              <a:t>ЕНП. Допустим, 10 млн. Получится: 22,5.</a:t>
            </a:r>
            <a:endParaRPr lang="ru-RU" sz="1800" dirty="0"/>
          </a:p>
          <a:p>
            <a:r>
              <a:rPr lang="ru-RU" sz="1800" dirty="0" smtClean="0"/>
              <a:t>3. Целая </a:t>
            </a:r>
            <a:r>
              <a:rPr lang="ru-RU" sz="1800" dirty="0"/>
              <a:t>часть полученного частного является предварительно установленным числом одномандатных избирательных округов для соответствующего субъекта </a:t>
            </a:r>
            <a:r>
              <a:rPr lang="ru-RU" sz="1800" dirty="0" smtClean="0"/>
              <a:t>РФ (= 22).</a:t>
            </a:r>
          </a:p>
          <a:p>
            <a:r>
              <a:rPr lang="ru-RU" sz="1800" dirty="0"/>
              <a:t>4. Субъектам </a:t>
            </a:r>
            <a:r>
              <a:rPr lang="ru-RU" sz="1800" dirty="0" smtClean="0"/>
              <a:t>РФ, </a:t>
            </a:r>
            <a:r>
              <a:rPr lang="ru-RU" sz="1800" dirty="0"/>
              <a:t>в которых число </a:t>
            </a:r>
            <a:r>
              <a:rPr lang="ru-RU" sz="1800" dirty="0" smtClean="0"/>
              <a:t>избирателей </a:t>
            </a:r>
            <a:r>
              <a:rPr lang="ru-RU" sz="1800" dirty="0"/>
              <a:t>меньше </a:t>
            </a:r>
            <a:r>
              <a:rPr lang="ru-RU" sz="1800" dirty="0" smtClean="0"/>
              <a:t>ЕНП (таких у нас 15), </a:t>
            </a:r>
            <a:r>
              <a:rPr lang="ru-RU" sz="1800" dirty="0"/>
              <a:t>выделяется по одному одномандатному </a:t>
            </a:r>
            <a:r>
              <a:rPr lang="ru-RU" sz="1800" dirty="0" smtClean="0"/>
              <a:t>округу </a:t>
            </a:r>
            <a:r>
              <a:rPr lang="ru-RU" sz="1800" dirty="0"/>
              <a:t>из общего числа </a:t>
            </a:r>
            <a:r>
              <a:rPr lang="ru-RU" sz="1800" dirty="0" smtClean="0"/>
              <a:t>избирательных округов.</a:t>
            </a:r>
          </a:p>
          <a:p>
            <a:r>
              <a:rPr lang="ru-RU" sz="1800" dirty="0"/>
              <a:t>5. Оставшиеся одномандатные </a:t>
            </a:r>
            <a:r>
              <a:rPr lang="ru-RU" sz="1800" dirty="0" smtClean="0"/>
              <a:t>округа </a:t>
            </a:r>
            <a:r>
              <a:rPr lang="ru-RU" sz="1800" dirty="0"/>
              <a:t>распределяются по одному между субъектами </a:t>
            </a:r>
            <a:r>
              <a:rPr lang="ru-RU" sz="1800" dirty="0" smtClean="0"/>
              <a:t>РФ, </a:t>
            </a:r>
            <a:r>
              <a:rPr lang="ru-RU" sz="1800" dirty="0"/>
              <a:t>у которых </a:t>
            </a:r>
            <a:r>
              <a:rPr lang="ru-RU" sz="1800" dirty="0" smtClean="0"/>
              <a:t>частное </a:t>
            </a:r>
            <a:r>
              <a:rPr lang="ru-RU" sz="1800" dirty="0"/>
              <a:t>больше единицы и имеет наибольшую дробную часть</a:t>
            </a:r>
            <a:r>
              <a:rPr lang="ru-RU" sz="1800" dirty="0" smtClean="0"/>
              <a:t>.</a:t>
            </a:r>
          </a:p>
          <a:p>
            <a:r>
              <a:rPr lang="ru-RU" sz="1800" dirty="0" smtClean="0"/>
              <a:t>6. Предусмотрены также правила, если число распределенных округов окажется больше 225.</a:t>
            </a:r>
            <a:endParaRPr lang="ru-RU" sz="1800" dirty="0"/>
          </a:p>
          <a:p>
            <a:endParaRPr lang="ru-RU" sz="1800" dirty="0"/>
          </a:p>
          <a:p>
            <a:endParaRPr lang="ru-RU" sz="1800" dirty="0"/>
          </a:p>
          <a:p>
            <a:endParaRPr lang="ru-RU" sz="2400" dirty="0"/>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2440" y="6267261"/>
            <a:ext cx="611560" cy="59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6324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ru-RU" sz="3200" dirty="0" smtClean="0"/>
              <a:t>Как распределяются депутатские места в Госдуме</a:t>
            </a:r>
          </a:p>
        </p:txBody>
      </p:sp>
      <p:sp>
        <p:nvSpPr>
          <p:cNvPr id="58371" name="Rectangle 3"/>
          <p:cNvSpPr>
            <a:spLocks noGrp="1" noChangeArrowheads="1"/>
          </p:cNvSpPr>
          <p:nvPr>
            <p:ph idx="1"/>
          </p:nvPr>
        </p:nvSpPr>
        <p:spPr>
          <a:xfrm>
            <a:off x="457200" y="1600200"/>
            <a:ext cx="8507288" cy="5141168"/>
          </a:xfrm>
        </p:spPr>
        <p:txBody>
          <a:bodyPr/>
          <a:lstStyle/>
          <a:p>
            <a:pPr marL="609600" indent="-609600" eaLnBrk="1" hangingPunct="1">
              <a:lnSpc>
                <a:spcPct val="80000"/>
              </a:lnSpc>
              <a:buFont typeface="Wingdings" pitchFamily="2" charset="2"/>
              <a:buAutoNum type="arabicPeriod"/>
              <a:defRPr/>
            </a:pPr>
            <a:endParaRPr lang="ru-RU" sz="1800" dirty="0" smtClean="0"/>
          </a:p>
          <a:p>
            <a:pPr marL="609600" indent="-609600" eaLnBrk="1" hangingPunct="1">
              <a:lnSpc>
                <a:spcPct val="80000"/>
              </a:lnSpc>
              <a:buFont typeface="Wingdings" pitchFamily="2" charset="2"/>
              <a:buAutoNum type="arabicPeriod"/>
              <a:defRPr/>
            </a:pPr>
            <a:r>
              <a:rPr lang="ru-RU" sz="2000" dirty="0" smtClean="0"/>
              <a:t>Избирательный барьер – 5 %</a:t>
            </a:r>
          </a:p>
          <a:p>
            <a:pPr marL="609600" indent="-609600" eaLnBrk="1" hangingPunct="1">
              <a:lnSpc>
                <a:spcPct val="80000"/>
              </a:lnSpc>
              <a:buFont typeface="Wingdings" pitchFamily="2" charset="2"/>
              <a:buAutoNum type="arabicPeriod"/>
              <a:defRPr/>
            </a:pPr>
            <a:r>
              <a:rPr lang="ru-RU" sz="2000" dirty="0" smtClean="0"/>
              <a:t>Но он «плавающий», т.к. может понижаться, если за две партии  подано 60 и менее процентов или если за 1 список подано более 60% голосов</a:t>
            </a:r>
          </a:p>
          <a:p>
            <a:pPr marL="609600" indent="-609600" eaLnBrk="1" hangingPunct="1">
              <a:lnSpc>
                <a:spcPct val="80000"/>
              </a:lnSpc>
              <a:buFont typeface="Wingdings" pitchFamily="2" charset="2"/>
              <a:buAutoNum type="arabicPeriod"/>
              <a:defRPr/>
            </a:pPr>
            <a:r>
              <a:rPr lang="ru-RU" sz="2000" dirty="0" smtClean="0"/>
              <a:t>Сумма голосов избирателей, поданных за списки, делится на 450. Полученный результат есть </a:t>
            </a:r>
            <a:r>
              <a:rPr lang="ru-RU" sz="2000" b="1" dirty="0" smtClean="0"/>
              <a:t>первое избирательное частное</a:t>
            </a:r>
            <a:r>
              <a:rPr lang="ru-RU" sz="2000" dirty="0" smtClean="0"/>
              <a:t>. Допустим, проголосовало 100 млн. Делим на 450 = 222.222 </a:t>
            </a:r>
          </a:p>
          <a:p>
            <a:pPr marL="609600" indent="-609600" eaLnBrk="1" hangingPunct="1">
              <a:lnSpc>
                <a:spcPct val="80000"/>
              </a:lnSpc>
              <a:buFont typeface="Wingdings" pitchFamily="2" charset="2"/>
              <a:buAutoNum type="arabicPeriod"/>
              <a:defRPr/>
            </a:pPr>
            <a:r>
              <a:rPr lang="ru-RU" sz="2000" dirty="0" smtClean="0"/>
              <a:t>Число голосов избирателей, полученных каждым федеральным списком делится на первое избирательное частное</a:t>
            </a:r>
          </a:p>
          <a:p>
            <a:pPr marL="609600" indent="-609600" eaLnBrk="1" hangingPunct="1">
              <a:lnSpc>
                <a:spcPct val="80000"/>
              </a:lnSpc>
              <a:buFont typeface="Wingdings" pitchFamily="2" charset="2"/>
              <a:buAutoNum type="arabicPeriod"/>
              <a:defRPr/>
            </a:pPr>
            <a:r>
              <a:rPr lang="ru-RU" sz="2000" dirty="0" smtClean="0"/>
              <a:t>Целая часть числа, полученного в результате такого деления, есть число депутатских мандатов, которые получает соответствующий федеральный список кандидатов в результате первичного распределения депутатских мандатов </a:t>
            </a:r>
          </a:p>
          <a:p>
            <a:pPr marL="609600" indent="-609600" eaLnBrk="1" hangingPunct="1">
              <a:lnSpc>
                <a:spcPct val="80000"/>
              </a:lnSpc>
              <a:buFont typeface="Wingdings" pitchFamily="2" charset="2"/>
              <a:buNone/>
              <a:defRPr/>
            </a:pPr>
            <a:endParaRPr lang="ru-RU" sz="1800" dirty="0" smtClean="0"/>
          </a:p>
        </p:txBody>
      </p:sp>
      <p:sp>
        <p:nvSpPr>
          <p:cNvPr id="6" name="Номер слайда 5"/>
          <p:cNvSpPr>
            <a:spLocks noGrp="1"/>
          </p:cNvSpPr>
          <p:nvPr>
            <p:ph type="sldNum" sz="quarter" idx="12"/>
          </p:nvPr>
        </p:nvSpPr>
        <p:spPr/>
        <p:txBody>
          <a:bodyPr/>
          <a:lstStyle/>
          <a:p>
            <a:pPr>
              <a:defRPr/>
            </a:pPr>
            <a:fld id="{185052C3-809B-43E7-8334-696E2CBEA17E}" type="slidenum">
              <a:rPr lang="ru-RU"/>
              <a:pPr>
                <a:defRPr/>
              </a:pPr>
              <a:t>68</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3465" y="6033737"/>
            <a:ext cx="852686" cy="82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85633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16632"/>
            <a:ext cx="8229600" cy="1301006"/>
          </a:xfrm>
        </p:spPr>
        <p:txBody>
          <a:bodyPr/>
          <a:lstStyle/>
          <a:p>
            <a:pPr eaLnBrk="1" hangingPunct="1">
              <a:defRPr/>
            </a:pPr>
            <a:r>
              <a:rPr lang="ru-RU" sz="2800" b="1" dirty="0" smtClean="0"/>
              <a:t>Как распределяются депутатские места в Госдуме</a:t>
            </a:r>
            <a:br>
              <a:rPr lang="ru-RU" sz="2800" b="1" dirty="0" smtClean="0"/>
            </a:br>
            <a:r>
              <a:rPr lang="ru-RU" sz="2800" b="1" dirty="0" smtClean="0">
                <a:effectLst/>
              </a:rPr>
              <a:t>(</a:t>
            </a:r>
            <a:r>
              <a:rPr lang="ru-RU" sz="2800" b="1" i="1" dirty="0" smtClean="0">
                <a:effectLst/>
              </a:rPr>
              <a:t>продолжение</a:t>
            </a:r>
            <a:r>
              <a:rPr lang="ru-RU" sz="2800" b="1" dirty="0" smtClean="0">
                <a:effectLst/>
              </a:rPr>
              <a:t>)</a:t>
            </a:r>
          </a:p>
        </p:txBody>
      </p:sp>
      <p:sp>
        <p:nvSpPr>
          <p:cNvPr id="59395" name="Rectangle 3"/>
          <p:cNvSpPr>
            <a:spLocks noGrp="1" noChangeArrowheads="1"/>
          </p:cNvSpPr>
          <p:nvPr>
            <p:ph idx="1"/>
          </p:nvPr>
        </p:nvSpPr>
        <p:spPr/>
        <p:txBody>
          <a:bodyPr/>
          <a:lstStyle/>
          <a:p>
            <a:pPr marL="449263" indent="-274638" eaLnBrk="1" hangingPunct="1">
              <a:lnSpc>
                <a:spcPct val="90000"/>
              </a:lnSpc>
              <a:buFont typeface="Wingdings" pitchFamily="2" charset="2"/>
              <a:buNone/>
              <a:defRPr/>
            </a:pPr>
            <a:r>
              <a:rPr lang="ru-RU" sz="2800" dirty="0" smtClean="0"/>
              <a:t>Преодолели барьер 3 списка:</a:t>
            </a:r>
          </a:p>
          <a:p>
            <a:pPr marL="449263" indent="-274638" eaLnBrk="1" hangingPunct="1">
              <a:lnSpc>
                <a:spcPct val="90000"/>
              </a:lnSpc>
              <a:defRPr/>
            </a:pPr>
            <a:r>
              <a:rPr lang="ru-RU" sz="2800" dirty="0" smtClean="0"/>
              <a:t>За партию Х проголосовало 50 млн. Делим на 222.222= 225,</a:t>
            </a:r>
            <a:r>
              <a:rPr lang="ru-RU" sz="2800" b="1" i="1" dirty="0" smtClean="0"/>
              <a:t>00002</a:t>
            </a:r>
            <a:r>
              <a:rPr lang="ru-RU" sz="2800" dirty="0" smtClean="0"/>
              <a:t>3 (225)</a:t>
            </a:r>
          </a:p>
          <a:p>
            <a:pPr marL="449263" indent="-274638" eaLnBrk="1" hangingPunct="1">
              <a:lnSpc>
                <a:spcPct val="90000"/>
              </a:lnSpc>
              <a:defRPr/>
            </a:pPr>
            <a:r>
              <a:rPr lang="ru-RU" sz="2800" dirty="0" smtClean="0"/>
              <a:t>За партию </a:t>
            </a:r>
            <a:r>
              <a:rPr lang="en-US" sz="2800" dirty="0" smtClean="0"/>
              <a:t>Y</a:t>
            </a:r>
            <a:r>
              <a:rPr lang="ru-RU" sz="2800" dirty="0" smtClean="0"/>
              <a:t> проголосовало 22 млн. Делим на 222.222= 99,</a:t>
            </a:r>
            <a:r>
              <a:rPr lang="ru-RU" sz="2800" b="1" i="1" dirty="0" smtClean="0"/>
              <a:t>00009</a:t>
            </a:r>
            <a:r>
              <a:rPr lang="ru-RU" sz="2800" dirty="0" smtClean="0"/>
              <a:t>9 (99)</a:t>
            </a:r>
          </a:p>
          <a:p>
            <a:pPr marL="449263" indent="-274638" eaLnBrk="1" hangingPunct="1">
              <a:lnSpc>
                <a:spcPct val="90000"/>
              </a:lnSpc>
              <a:defRPr/>
            </a:pPr>
            <a:r>
              <a:rPr lang="ru-RU" sz="2800" dirty="0" smtClean="0"/>
              <a:t>За партию </a:t>
            </a:r>
            <a:r>
              <a:rPr lang="ru-RU" sz="2800" b="1" dirty="0" smtClean="0"/>
              <a:t>М</a:t>
            </a:r>
            <a:r>
              <a:rPr lang="ru-RU" sz="2800" dirty="0" smtClean="0"/>
              <a:t> проголосовало 15 млн. Делим на 222.222= 67,</a:t>
            </a:r>
            <a:r>
              <a:rPr lang="ru-RU" sz="2800" b="1" i="1" dirty="0" smtClean="0"/>
              <a:t>5</a:t>
            </a:r>
            <a:r>
              <a:rPr lang="ru-RU" sz="2800" dirty="0" smtClean="0"/>
              <a:t>00067 (67)</a:t>
            </a:r>
          </a:p>
          <a:p>
            <a:pPr marL="449263" indent="-274638" eaLnBrk="1" hangingPunct="1">
              <a:lnSpc>
                <a:spcPct val="90000"/>
              </a:lnSpc>
              <a:buFont typeface="Wingdings" pitchFamily="2" charset="2"/>
              <a:buNone/>
              <a:defRPr/>
            </a:pPr>
            <a:r>
              <a:rPr lang="ru-RU" sz="2800" dirty="0" smtClean="0"/>
              <a:t>Итого: 390 мандатов. Остались нераспределенными 60 мандатов </a:t>
            </a:r>
          </a:p>
        </p:txBody>
      </p:sp>
      <p:sp>
        <p:nvSpPr>
          <p:cNvPr id="6" name="Номер слайда 5"/>
          <p:cNvSpPr>
            <a:spLocks noGrp="1"/>
          </p:cNvSpPr>
          <p:nvPr>
            <p:ph type="sldNum" sz="quarter" idx="12"/>
          </p:nvPr>
        </p:nvSpPr>
        <p:spPr/>
        <p:txBody>
          <a:bodyPr/>
          <a:lstStyle/>
          <a:p>
            <a:pPr>
              <a:defRPr/>
            </a:pPr>
            <a:fld id="{1954EEE5-E795-4E7B-8C57-E48336B98CC7}" type="slidenum">
              <a:rPr lang="ru-RU"/>
              <a:pPr>
                <a:defRPr/>
              </a:pPr>
              <a:t>69</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573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Демократия как «гадкий утенок»</a:t>
            </a:r>
            <a:endParaRPr lang="ru-RU" dirty="0"/>
          </a:p>
        </p:txBody>
      </p:sp>
      <p:sp>
        <p:nvSpPr>
          <p:cNvPr id="3" name="Объект 2"/>
          <p:cNvSpPr>
            <a:spLocks noGrp="1"/>
          </p:cNvSpPr>
          <p:nvPr>
            <p:ph idx="1"/>
          </p:nvPr>
        </p:nvSpPr>
        <p:spPr>
          <a:xfrm>
            <a:off x="457200" y="1600200"/>
            <a:ext cx="8567886" cy="5213176"/>
          </a:xfrm>
        </p:spPr>
        <p:txBody>
          <a:bodyPr/>
          <a:lstStyle/>
          <a:p>
            <a:pPr marL="0" indent="0" algn="ctr">
              <a:buNone/>
            </a:pPr>
            <a:r>
              <a:rPr lang="ru-RU" b="1" i="1" dirty="0">
                <a:solidFill>
                  <a:srgbClr val="00B050"/>
                </a:solidFill>
              </a:rPr>
              <a:t>Формальный </a:t>
            </a:r>
            <a:r>
              <a:rPr lang="ru-RU" b="1" dirty="0" smtClean="0">
                <a:solidFill>
                  <a:srgbClr val="00B050"/>
                </a:solidFill>
              </a:rPr>
              <a:t>смысл – только как форма </a:t>
            </a:r>
            <a:r>
              <a:rPr lang="ru-RU" b="1" dirty="0">
                <a:solidFill>
                  <a:srgbClr val="00B050"/>
                </a:solidFill>
              </a:rPr>
              <a:t>правления (до конца </a:t>
            </a:r>
            <a:r>
              <a:rPr lang="en-US" b="1" dirty="0" smtClean="0">
                <a:solidFill>
                  <a:srgbClr val="00B050"/>
                </a:solidFill>
              </a:rPr>
              <a:t>XVIII</a:t>
            </a:r>
            <a:r>
              <a:rPr lang="ru-RU" b="1" dirty="0" smtClean="0">
                <a:solidFill>
                  <a:srgbClr val="00B050"/>
                </a:solidFill>
              </a:rPr>
              <a:t>в.)</a:t>
            </a:r>
          </a:p>
          <a:p>
            <a:pPr marL="0" indent="0">
              <a:buNone/>
            </a:pPr>
            <a:r>
              <a:rPr lang="ru-RU" sz="2800" dirty="0" smtClean="0"/>
              <a:t>Платон </a:t>
            </a:r>
          </a:p>
          <a:p>
            <a:pPr marL="0" indent="0">
              <a:buNone/>
            </a:pPr>
            <a:r>
              <a:rPr lang="ru-RU" sz="2800" dirty="0" smtClean="0"/>
              <a:t>Аристотель</a:t>
            </a:r>
          </a:p>
          <a:p>
            <a:pPr marL="0" indent="0">
              <a:buNone/>
            </a:pPr>
            <a:r>
              <a:rPr lang="ru-RU" sz="2800" dirty="0" smtClean="0"/>
              <a:t>Фома </a:t>
            </a:r>
            <a:r>
              <a:rPr lang="ru-RU" sz="2800" dirty="0" err="1" smtClean="0"/>
              <a:t>Аквинат</a:t>
            </a:r>
            <a:endParaRPr lang="ru-RU" sz="2800" dirty="0" smtClean="0"/>
          </a:p>
          <a:p>
            <a:pPr marL="0" indent="0">
              <a:buNone/>
            </a:pPr>
            <a:r>
              <a:rPr lang="ru-RU" sz="2800" dirty="0"/>
              <a:t>Деятели эпохи </a:t>
            </a:r>
            <a:r>
              <a:rPr lang="ru-RU" sz="2800" dirty="0" smtClean="0"/>
              <a:t>Просвещения, в т.ч. Монтескье, Руссо, Дидро, физиократы</a:t>
            </a:r>
            <a:endParaRPr lang="ru-RU" sz="2800" dirty="0"/>
          </a:p>
          <a:p>
            <a:pPr marL="0" indent="0">
              <a:buNone/>
            </a:pPr>
            <a:r>
              <a:rPr lang="ru-RU" sz="2800" dirty="0" smtClean="0"/>
              <a:t>Дж. Милль</a:t>
            </a:r>
          </a:p>
          <a:p>
            <a:pPr marL="0" indent="0">
              <a:buNone/>
            </a:pPr>
            <a:r>
              <a:rPr lang="ru-RU" sz="2800" dirty="0" smtClean="0"/>
              <a:t>И.А. Ильин</a:t>
            </a: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0329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ru-RU" sz="2800" b="1" dirty="0" smtClean="0"/>
              <a:t>Как распределяются депутатские места в Госдуме</a:t>
            </a:r>
            <a:br>
              <a:rPr lang="ru-RU" sz="2800" b="1" dirty="0" smtClean="0"/>
            </a:br>
            <a:r>
              <a:rPr lang="ru-RU" sz="2800" b="1" dirty="0" smtClean="0">
                <a:effectLst/>
              </a:rPr>
              <a:t>(</a:t>
            </a:r>
            <a:r>
              <a:rPr lang="ru-RU" sz="2800" b="1" i="1" dirty="0" smtClean="0">
                <a:effectLst/>
              </a:rPr>
              <a:t>окончание</a:t>
            </a:r>
            <a:r>
              <a:rPr lang="ru-RU" sz="2800" b="1" dirty="0" smtClean="0">
                <a:effectLst/>
              </a:rPr>
              <a:t>)</a:t>
            </a:r>
          </a:p>
        </p:txBody>
      </p:sp>
      <p:sp>
        <p:nvSpPr>
          <p:cNvPr id="60419" name="Rectangle 3"/>
          <p:cNvSpPr>
            <a:spLocks noGrp="1" noChangeArrowheads="1"/>
          </p:cNvSpPr>
          <p:nvPr>
            <p:ph idx="1"/>
          </p:nvPr>
        </p:nvSpPr>
        <p:spPr>
          <a:xfrm>
            <a:off x="611188" y="1412776"/>
            <a:ext cx="8532812" cy="5256312"/>
          </a:xfrm>
        </p:spPr>
        <p:txBody>
          <a:bodyPr/>
          <a:lstStyle/>
          <a:p>
            <a:pPr indent="280988" eaLnBrk="1" hangingPunct="1">
              <a:lnSpc>
                <a:spcPct val="105000"/>
              </a:lnSpc>
              <a:buFont typeface="Wingdings" pitchFamily="2" charset="2"/>
              <a:buNone/>
              <a:defRPr/>
            </a:pPr>
            <a:endParaRPr lang="ru-RU" sz="2000" dirty="0" smtClean="0"/>
          </a:p>
          <a:p>
            <a:pPr indent="280988" eaLnBrk="1" hangingPunct="1">
              <a:lnSpc>
                <a:spcPct val="105000"/>
              </a:lnSpc>
              <a:buFont typeface="Wingdings" pitchFamily="2" charset="2"/>
              <a:buNone/>
              <a:defRPr/>
            </a:pPr>
            <a:r>
              <a:rPr lang="ru-RU" sz="2000" dirty="0" smtClean="0"/>
              <a:t>Проводится </a:t>
            </a:r>
            <a:r>
              <a:rPr lang="ru-RU" sz="2000" i="1" dirty="0" smtClean="0"/>
              <a:t>вторичное распределение оставшихся мандатов</a:t>
            </a:r>
          </a:p>
          <a:p>
            <a:pPr indent="280988" eaLnBrk="1" hangingPunct="1">
              <a:lnSpc>
                <a:spcPct val="105000"/>
              </a:lnSpc>
              <a:buFont typeface="Wingdings" pitchFamily="2" charset="2"/>
              <a:buNone/>
              <a:defRPr/>
            </a:pPr>
            <a:r>
              <a:rPr lang="ru-RU" sz="2000" dirty="0" smtClean="0"/>
              <a:t>Нераспределенные депутатские мандаты передаются по одному тем федеральным спискам кандидатов, у которых оказывается наибольшей дробная часть числа, полученного в результате первичного распределения (в нашем случае – партия М, затем партия У, затем - Х).</a:t>
            </a:r>
          </a:p>
          <a:p>
            <a:pPr indent="280988" eaLnBrk="1" hangingPunct="1">
              <a:lnSpc>
                <a:spcPct val="105000"/>
              </a:lnSpc>
              <a:buFont typeface="Wingdings" pitchFamily="2" charset="2"/>
              <a:buNone/>
              <a:defRPr/>
            </a:pPr>
            <a:r>
              <a:rPr lang="ru-RU" sz="2000" dirty="0" smtClean="0"/>
              <a:t>В результате каждая из трех партий получит при вторичном распределении еще по 20 мандатов. Но если бы оставалось 61 мандат, то партия М получила бы 21 дополнительный мандат, а две другие – по 20.</a:t>
            </a:r>
          </a:p>
          <a:p>
            <a:pPr indent="280988" eaLnBrk="1" hangingPunct="1">
              <a:lnSpc>
                <a:spcPct val="105000"/>
              </a:lnSpc>
              <a:buFont typeface="Wingdings" pitchFamily="2" charset="2"/>
              <a:buNone/>
              <a:defRPr/>
            </a:pPr>
            <a:r>
              <a:rPr lang="ru-RU" sz="2000" dirty="0" smtClean="0"/>
              <a:t>После этого места распределяются внутри каждого списка. Приоритет имеет общефедеральная часть списка перед региональной. </a:t>
            </a:r>
          </a:p>
          <a:p>
            <a:pPr indent="280988" eaLnBrk="1" hangingPunct="1">
              <a:lnSpc>
                <a:spcPct val="105000"/>
              </a:lnSpc>
              <a:buFont typeface="Wingdings" pitchFamily="2" charset="2"/>
              <a:buNone/>
              <a:defRPr/>
            </a:pPr>
            <a:endParaRPr lang="ru-RU" sz="2000" dirty="0" smtClean="0"/>
          </a:p>
        </p:txBody>
      </p:sp>
      <p:sp>
        <p:nvSpPr>
          <p:cNvPr id="6" name="Номер слайда 5"/>
          <p:cNvSpPr>
            <a:spLocks noGrp="1"/>
          </p:cNvSpPr>
          <p:nvPr>
            <p:ph type="sldNum" sz="quarter" idx="12"/>
          </p:nvPr>
        </p:nvSpPr>
        <p:spPr/>
        <p:txBody>
          <a:bodyPr/>
          <a:lstStyle/>
          <a:p>
            <a:pPr>
              <a:defRPr/>
            </a:pPr>
            <a:fld id="{9F7CFB42-3E57-48BE-8B9E-4F4EB278C16A}" type="slidenum">
              <a:rPr lang="ru-RU"/>
              <a:pPr>
                <a:defRPr/>
              </a:pPr>
              <a:t>70</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5930078"/>
            <a:ext cx="852686" cy="82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0135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t>Основные законы в сфере выборов</a:t>
            </a:r>
            <a:endParaRPr lang="ru-RU" sz="3200" b="1" dirty="0"/>
          </a:p>
        </p:txBody>
      </p:sp>
      <p:sp>
        <p:nvSpPr>
          <p:cNvPr id="3" name="Объект 2"/>
          <p:cNvSpPr>
            <a:spLocks noGrp="1"/>
          </p:cNvSpPr>
          <p:nvPr>
            <p:ph idx="1"/>
          </p:nvPr>
        </p:nvSpPr>
        <p:spPr/>
        <p:txBody>
          <a:bodyPr/>
          <a:lstStyle/>
          <a:p>
            <a:endParaRPr lang="ru-RU" sz="2800" dirty="0" smtClean="0"/>
          </a:p>
          <a:p>
            <a:r>
              <a:rPr lang="ru-RU" sz="2800" dirty="0" smtClean="0"/>
              <a:t>«Об основных гарантиях избирательных прав и права на участие в референдуме граждан Российской Федерации» (2002 г.)</a:t>
            </a:r>
          </a:p>
          <a:p>
            <a:r>
              <a:rPr lang="ru-RU" sz="2800" dirty="0" smtClean="0"/>
              <a:t>«О </a:t>
            </a:r>
            <a:r>
              <a:rPr lang="ru-RU" sz="2800" dirty="0"/>
              <a:t>выборах </a:t>
            </a:r>
            <a:r>
              <a:rPr lang="ru-RU" sz="2800" dirty="0" smtClean="0"/>
              <a:t>Президента Российской Федерации» (2003 г.) </a:t>
            </a:r>
          </a:p>
          <a:p>
            <a:r>
              <a:rPr lang="ru-RU" sz="2800" dirty="0" smtClean="0"/>
              <a:t>«</a:t>
            </a:r>
            <a:r>
              <a:rPr lang="ru-RU" sz="2800" dirty="0"/>
              <a:t>О выборах депутатов Государственной Думы Федерального Собрания Российской Федерации» (</a:t>
            </a:r>
            <a:r>
              <a:rPr lang="ru-RU" sz="2800" dirty="0" smtClean="0"/>
              <a:t>2014 </a:t>
            </a:r>
            <a:r>
              <a:rPr lang="ru-RU" sz="2800" dirty="0"/>
              <a:t>г.)</a:t>
            </a:r>
          </a:p>
          <a:p>
            <a:endParaRPr lang="ru-RU"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1274" y="5685698"/>
            <a:ext cx="1212726" cy="117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3447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smtClean="0"/>
              <a:t>Система избирательных комиссий</a:t>
            </a:r>
            <a:endParaRPr lang="ru-RU" sz="4000" b="1" dirty="0"/>
          </a:p>
        </p:txBody>
      </p:sp>
      <p:sp>
        <p:nvSpPr>
          <p:cNvPr id="3" name="Объект 2"/>
          <p:cNvSpPr>
            <a:spLocks noGrp="1"/>
          </p:cNvSpPr>
          <p:nvPr>
            <p:ph idx="1"/>
          </p:nvPr>
        </p:nvSpPr>
        <p:spPr>
          <a:xfrm>
            <a:off x="457200" y="1600200"/>
            <a:ext cx="8229600" cy="5069160"/>
          </a:xfrm>
        </p:spPr>
        <p:txBody>
          <a:bodyPr/>
          <a:lstStyle/>
          <a:p>
            <a:endParaRPr lang="ru-RU" sz="2800" dirty="0" smtClean="0"/>
          </a:p>
          <a:p>
            <a:r>
              <a:rPr lang="ru-RU" sz="2800" dirty="0" smtClean="0"/>
              <a:t>Центральная избирательная комиссия РФ (ЦИК РФ)</a:t>
            </a:r>
          </a:p>
          <a:p>
            <a:r>
              <a:rPr lang="ru-RU" sz="2800" dirty="0"/>
              <a:t>избирательные комиссии субъектов </a:t>
            </a:r>
            <a:r>
              <a:rPr lang="ru-RU" sz="2800" dirty="0" smtClean="0"/>
              <a:t>РФ;</a:t>
            </a:r>
            <a:endParaRPr lang="ru-RU" sz="2800" dirty="0"/>
          </a:p>
          <a:p>
            <a:r>
              <a:rPr lang="ru-RU" sz="2800" dirty="0"/>
              <a:t>избирательные комиссии </a:t>
            </a:r>
            <a:r>
              <a:rPr lang="ru-RU" sz="2800" dirty="0" smtClean="0"/>
              <a:t>муниципальных </a:t>
            </a:r>
            <a:r>
              <a:rPr lang="ru-RU" sz="2800" dirty="0"/>
              <a:t>образований;</a:t>
            </a:r>
          </a:p>
          <a:p>
            <a:r>
              <a:rPr lang="ru-RU" sz="2800" dirty="0"/>
              <a:t>территориальные (районные, городские и другие) комиссии (ТИК);</a:t>
            </a:r>
          </a:p>
          <a:p>
            <a:r>
              <a:rPr lang="ru-RU" sz="2800" dirty="0" smtClean="0"/>
              <a:t>окружные </a:t>
            </a:r>
            <a:r>
              <a:rPr lang="ru-RU" sz="2800" dirty="0"/>
              <a:t>избирательные </a:t>
            </a:r>
            <a:r>
              <a:rPr lang="ru-RU" sz="2800" dirty="0" smtClean="0"/>
              <a:t>комиссии (ОИК);</a:t>
            </a:r>
            <a:endParaRPr lang="ru-RU" sz="2800" dirty="0"/>
          </a:p>
          <a:p>
            <a:r>
              <a:rPr lang="ru-RU" sz="2800" dirty="0" smtClean="0"/>
              <a:t>участковые комиссии (УИК).</a:t>
            </a:r>
            <a:endParaRPr lang="ru-RU" sz="2800" dirty="0"/>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5860470"/>
            <a:ext cx="924694" cy="893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5094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Центризбирком РФ</a:t>
            </a:r>
            <a:endParaRPr lang="ru-RU" dirty="0"/>
          </a:p>
        </p:txBody>
      </p:sp>
      <p:sp>
        <p:nvSpPr>
          <p:cNvPr id="3" name="Объект 2"/>
          <p:cNvSpPr>
            <a:spLocks noGrp="1"/>
          </p:cNvSpPr>
          <p:nvPr>
            <p:ph idx="1"/>
          </p:nvPr>
        </p:nvSpPr>
        <p:spPr>
          <a:xfrm>
            <a:off x="457200" y="1600200"/>
            <a:ext cx="8229600" cy="5141168"/>
          </a:xfrm>
        </p:spPr>
        <p:txBody>
          <a:bodyPr/>
          <a:lstStyle/>
          <a:p>
            <a:r>
              <a:rPr lang="ru-RU" sz="2000" dirty="0" smtClean="0"/>
              <a:t>Постоянная основа. Срок полномочий – 5 лет.</a:t>
            </a:r>
          </a:p>
          <a:p>
            <a:r>
              <a:rPr lang="ru-RU" sz="2000" dirty="0" smtClean="0"/>
              <a:t>15 членов: 5 – от ГД, 5 – от СФ, 5 – от Президента РФ</a:t>
            </a:r>
          </a:p>
          <a:p>
            <a:r>
              <a:rPr lang="ru-RU" sz="2000" dirty="0" smtClean="0"/>
              <a:t>Основные функции:</a:t>
            </a:r>
          </a:p>
          <a:p>
            <a:pPr lvl="2">
              <a:buFont typeface="Wingdings" panose="05000000000000000000" pitchFamily="2" charset="2"/>
              <a:buChar char="ü"/>
            </a:pPr>
            <a:r>
              <a:rPr lang="ru-RU" sz="1600" dirty="0" smtClean="0"/>
              <a:t>общий контроль, в т.ч. рассмотрение жалоб, помощь избиркомам;</a:t>
            </a:r>
          </a:p>
          <a:p>
            <a:pPr lvl="2">
              <a:buFont typeface="Wingdings" panose="05000000000000000000" pitchFamily="2" charset="2"/>
              <a:buChar char="ü"/>
            </a:pPr>
            <a:r>
              <a:rPr lang="ru-RU" sz="1600" dirty="0" smtClean="0"/>
              <a:t>нормативное регулирование (методический характер);</a:t>
            </a:r>
          </a:p>
          <a:p>
            <a:pPr lvl="2">
              <a:buFont typeface="Wingdings" panose="05000000000000000000" pitchFamily="2" charset="2"/>
              <a:buChar char="ü"/>
            </a:pPr>
            <a:r>
              <a:rPr lang="ru-RU" sz="1600" dirty="0" smtClean="0"/>
              <a:t>объявление результатов общероссийских выборов:</a:t>
            </a:r>
          </a:p>
          <a:p>
            <a:pPr lvl="2">
              <a:buFont typeface="Wingdings" panose="05000000000000000000" pitchFamily="2" charset="2"/>
              <a:buChar char="ü"/>
            </a:pPr>
            <a:r>
              <a:rPr lang="ru-RU" sz="1600" dirty="0" smtClean="0"/>
              <a:t>организация финансирования, распределение бюджетных средств по комиссия.</a:t>
            </a:r>
          </a:p>
          <a:p>
            <a:pPr marL="342900" lvl="1" indent="-342900">
              <a:buChar char="•"/>
            </a:pPr>
            <a:r>
              <a:rPr lang="ru-RU" sz="2000" dirty="0">
                <a:ea typeface="+mn-ea"/>
                <a:cs typeface="+mn-cs"/>
              </a:rPr>
              <a:t>При выборах депутатов </a:t>
            </a:r>
            <a:r>
              <a:rPr lang="ru-RU" sz="2000" dirty="0" smtClean="0">
                <a:ea typeface="+mn-ea"/>
                <a:cs typeface="+mn-cs"/>
              </a:rPr>
              <a:t>ГД и Президента РФ:</a:t>
            </a:r>
            <a:endParaRPr lang="ru-RU" sz="2000" dirty="0">
              <a:ea typeface="+mn-ea"/>
              <a:cs typeface="+mn-cs"/>
            </a:endParaRPr>
          </a:p>
          <a:p>
            <a:pPr lvl="2">
              <a:buFont typeface="Wingdings" panose="05000000000000000000" pitchFamily="2" charset="2"/>
              <a:buChar char="ü"/>
            </a:pPr>
            <a:r>
              <a:rPr lang="ru-RU" sz="1600" dirty="0" smtClean="0"/>
              <a:t>регистрирует федеральные списки (партий) / кандидатов на должность Президента;</a:t>
            </a:r>
          </a:p>
          <a:p>
            <a:pPr lvl="2">
              <a:buFont typeface="Wingdings" panose="05000000000000000000" pitchFamily="2" charset="2"/>
              <a:buChar char="ü"/>
            </a:pPr>
            <a:r>
              <a:rPr lang="ru-RU" sz="1600" dirty="0" smtClean="0"/>
              <a:t>утверждает текст бюллетеня;</a:t>
            </a:r>
          </a:p>
          <a:p>
            <a:pPr lvl="2">
              <a:buFont typeface="Wingdings" panose="05000000000000000000" pitchFamily="2" charset="2"/>
              <a:buChar char="ü"/>
            </a:pPr>
            <a:r>
              <a:rPr lang="ru-RU" sz="1600" dirty="0"/>
              <a:t>определяет результаты выборов и осуществляет их официальное </a:t>
            </a:r>
            <a:r>
              <a:rPr lang="ru-RU" sz="1600" dirty="0" smtClean="0"/>
              <a:t>опубликование;</a:t>
            </a:r>
          </a:p>
          <a:p>
            <a:pPr lvl="2">
              <a:buFont typeface="Wingdings" panose="05000000000000000000" pitchFamily="2" charset="2"/>
              <a:buChar char="ü"/>
            </a:pPr>
            <a:r>
              <a:rPr lang="ru-RU" sz="1600" dirty="0" smtClean="0"/>
              <a:t>назначает и организует повторные выборы;</a:t>
            </a:r>
          </a:p>
          <a:p>
            <a:pPr lvl="2">
              <a:buFont typeface="Wingdings" panose="05000000000000000000" pitchFamily="2" charset="2"/>
              <a:buChar char="ü"/>
            </a:pPr>
            <a:r>
              <a:rPr lang="ru-RU" sz="1600" dirty="0" smtClean="0"/>
              <a:t>признает выборы несостоявшимися или недействительными.</a:t>
            </a:r>
          </a:p>
          <a:p>
            <a:pPr lvl="2"/>
            <a:endParaRPr lang="ru-RU" sz="1600" dirty="0" smtClean="0"/>
          </a:p>
          <a:p>
            <a:pPr lvl="1"/>
            <a:endParaRPr lang="ru-RU" sz="2000" dirty="0">
              <a:ea typeface="+mn-ea"/>
              <a:cs typeface="+mn-cs"/>
            </a:endParaRPr>
          </a:p>
          <a:p>
            <a:endParaRPr lang="ru-RU" sz="2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0710" y="6063778"/>
            <a:ext cx="714376"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2630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Избиркомы субъектов РФ</a:t>
            </a:r>
            <a:endParaRPr lang="ru-RU" dirty="0"/>
          </a:p>
        </p:txBody>
      </p:sp>
      <p:sp>
        <p:nvSpPr>
          <p:cNvPr id="3" name="Объект 2"/>
          <p:cNvSpPr>
            <a:spLocks noGrp="1"/>
          </p:cNvSpPr>
          <p:nvPr>
            <p:ph idx="1"/>
          </p:nvPr>
        </p:nvSpPr>
        <p:spPr>
          <a:xfrm>
            <a:off x="457200" y="1600200"/>
            <a:ext cx="8229600" cy="4925144"/>
          </a:xfrm>
        </p:spPr>
        <p:txBody>
          <a:bodyPr/>
          <a:lstStyle/>
          <a:p>
            <a:endParaRPr lang="ru-RU" sz="2800" dirty="0" smtClean="0"/>
          </a:p>
          <a:p>
            <a:r>
              <a:rPr lang="ru-RU" sz="2800" dirty="0" smtClean="0"/>
              <a:t>высшие инстанции при проведении выборов законодательных органов и глав администраций субъектов РФ;</a:t>
            </a:r>
          </a:p>
          <a:p>
            <a:r>
              <a:rPr lang="ru-RU" sz="2800" dirty="0" smtClean="0"/>
              <a:t>формируют </a:t>
            </a:r>
            <a:r>
              <a:rPr lang="ru-RU" sz="2800" dirty="0" err="1" smtClean="0"/>
              <a:t>ТИКи</a:t>
            </a:r>
            <a:r>
              <a:rPr lang="ru-RU" sz="2800" dirty="0" smtClean="0"/>
              <a:t> и контролируют их;</a:t>
            </a:r>
          </a:p>
          <a:p>
            <a:r>
              <a:rPr lang="ru-RU" sz="2800" dirty="0"/>
              <a:t>устанавливают итоги </a:t>
            </a:r>
            <a:r>
              <a:rPr lang="ru-RU" sz="2800" dirty="0" smtClean="0"/>
              <a:t>голосования</a:t>
            </a:r>
            <a:r>
              <a:rPr lang="ru-RU" sz="2800" dirty="0"/>
              <a:t> </a:t>
            </a:r>
            <a:r>
              <a:rPr lang="ru-RU" sz="2800" dirty="0" smtClean="0"/>
              <a:t>на территории субъекта РФ (при выборах депутатов ГД и Президента РФ), </a:t>
            </a:r>
            <a:r>
              <a:rPr lang="ru-RU" sz="2800" dirty="0"/>
              <a:t>сообщают их СМИ и передают протокол об итогах голосования </a:t>
            </a:r>
            <a:r>
              <a:rPr lang="ru-RU" sz="2800" dirty="0" smtClean="0"/>
              <a:t>в ЦИК РФ.</a:t>
            </a:r>
            <a:endParaRPr lang="ru-RU"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5860470"/>
            <a:ext cx="924694" cy="893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3586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err="1" smtClean="0"/>
              <a:t>ТИКи</a:t>
            </a:r>
            <a:endParaRPr lang="ru-RU" dirty="0"/>
          </a:p>
        </p:txBody>
      </p:sp>
      <p:sp>
        <p:nvSpPr>
          <p:cNvPr id="3" name="Объект 2"/>
          <p:cNvSpPr>
            <a:spLocks noGrp="1"/>
          </p:cNvSpPr>
          <p:nvPr>
            <p:ph idx="1"/>
          </p:nvPr>
        </p:nvSpPr>
        <p:spPr>
          <a:xfrm>
            <a:off x="467544" y="980728"/>
            <a:ext cx="8229600" cy="5616624"/>
          </a:xfrm>
        </p:spPr>
        <p:txBody>
          <a:bodyPr/>
          <a:lstStyle/>
          <a:p>
            <a:endParaRPr lang="ru-RU" sz="2400" dirty="0" smtClean="0"/>
          </a:p>
          <a:p>
            <a:endParaRPr lang="ru-RU" sz="2400" dirty="0"/>
          </a:p>
          <a:p>
            <a:r>
              <a:rPr lang="ru-RU" sz="2400" dirty="0" smtClean="0"/>
              <a:t>формируют </a:t>
            </a:r>
            <a:r>
              <a:rPr lang="ru-RU" sz="2400" dirty="0" err="1" smtClean="0"/>
              <a:t>УИКи</a:t>
            </a:r>
            <a:r>
              <a:rPr lang="ru-RU" sz="2400" dirty="0" smtClean="0"/>
              <a:t> и назначают их председателей;</a:t>
            </a:r>
          </a:p>
          <a:p>
            <a:r>
              <a:rPr lang="ru-RU" sz="2400" dirty="0" smtClean="0"/>
              <a:t>составляют списки избирателей по каждому участку;</a:t>
            </a:r>
          </a:p>
          <a:p>
            <a:r>
              <a:rPr lang="ru-RU" sz="2400" dirty="0" smtClean="0"/>
              <a:t>выдают открепительные удостоверения;</a:t>
            </a:r>
          </a:p>
          <a:p>
            <a:r>
              <a:rPr lang="ru-RU" sz="2400" dirty="0" smtClean="0"/>
              <a:t>устанавливают </a:t>
            </a:r>
            <a:r>
              <a:rPr lang="ru-RU" sz="2400" dirty="0"/>
              <a:t>итоги голосования на </a:t>
            </a:r>
            <a:r>
              <a:rPr lang="ru-RU" sz="2400" dirty="0" smtClean="0"/>
              <a:t>своей территории</a:t>
            </a:r>
            <a:r>
              <a:rPr lang="ru-RU" sz="2400" dirty="0"/>
              <a:t>, </a:t>
            </a:r>
            <a:r>
              <a:rPr lang="ru-RU" sz="2400" dirty="0" smtClean="0"/>
              <a:t>сообщают </a:t>
            </a:r>
            <a:r>
              <a:rPr lang="ru-RU" sz="2400" dirty="0"/>
              <a:t>их </a:t>
            </a:r>
            <a:r>
              <a:rPr lang="ru-RU" sz="2400" dirty="0" smtClean="0"/>
              <a:t>СМИ и передают </a:t>
            </a:r>
            <a:r>
              <a:rPr lang="ru-RU" sz="2400" dirty="0"/>
              <a:t>протокол об итогах голосования в </a:t>
            </a:r>
            <a:r>
              <a:rPr lang="ru-RU" sz="2400" dirty="0" smtClean="0"/>
              <a:t>избирком субъекта РФ.</a:t>
            </a:r>
          </a:p>
          <a:p>
            <a:endParaRPr lang="ru-RU" sz="2400" dirty="0"/>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8827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ОИКи</a:t>
            </a:r>
            <a:endParaRPr lang="ru-RU" dirty="0"/>
          </a:p>
        </p:txBody>
      </p:sp>
      <p:sp>
        <p:nvSpPr>
          <p:cNvPr id="3" name="Объект 2"/>
          <p:cNvSpPr>
            <a:spLocks noGrp="1"/>
          </p:cNvSpPr>
          <p:nvPr>
            <p:ph idx="1"/>
          </p:nvPr>
        </p:nvSpPr>
        <p:spPr/>
        <p:txBody>
          <a:bodyPr/>
          <a:lstStyle/>
          <a:p>
            <a:endParaRPr lang="ru-RU" dirty="0" smtClean="0"/>
          </a:p>
          <a:p>
            <a:pPr marL="0" indent="0">
              <a:buNone/>
            </a:pPr>
            <a:r>
              <a:rPr lang="ru-RU" dirty="0" smtClean="0"/>
              <a:t>Образуются, когда и если выборы проходят по одномандатным или многомандатным округам.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5901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УИКи</a:t>
            </a:r>
            <a:endParaRPr lang="ru-RU" dirty="0"/>
          </a:p>
        </p:txBody>
      </p:sp>
      <p:sp>
        <p:nvSpPr>
          <p:cNvPr id="3" name="Объект 2"/>
          <p:cNvSpPr>
            <a:spLocks noGrp="1"/>
          </p:cNvSpPr>
          <p:nvPr>
            <p:ph idx="1"/>
          </p:nvPr>
        </p:nvSpPr>
        <p:spPr/>
        <p:txBody>
          <a:bodyPr/>
          <a:lstStyle/>
          <a:p>
            <a:r>
              <a:rPr lang="ru-RU" dirty="0" smtClean="0"/>
              <a:t>Собственно проведение выборов и первичный подсчет голосов</a:t>
            </a:r>
          </a:p>
          <a:p>
            <a:r>
              <a:rPr lang="ru-RU" dirty="0" smtClean="0"/>
              <a:t>Образуются соответствующими </a:t>
            </a:r>
            <a:r>
              <a:rPr lang="ru-RU" dirty="0" err="1" smtClean="0"/>
              <a:t>ТИКами</a:t>
            </a:r>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0158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Цитата дня</a:t>
            </a:r>
          </a:p>
        </p:txBody>
      </p:sp>
      <p:sp>
        <p:nvSpPr>
          <p:cNvPr id="3" name="Объект 2"/>
          <p:cNvSpPr>
            <a:spLocks noGrp="1"/>
          </p:cNvSpPr>
          <p:nvPr>
            <p:ph idx="1"/>
          </p:nvPr>
        </p:nvSpPr>
        <p:spPr>
          <a:xfrm>
            <a:off x="457200" y="1268760"/>
            <a:ext cx="8229600" cy="5184576"/>
          </a:xfrm>
        </p:spPr>
        <p:txBody>
          <a:bodyPr/>
          <a:lstStyle/>
          <a:p>
            <a:pPr marL="0" indent="457200" algn="just">
              <a:buNone/>
            </a:pPr>
            <a:r>
              <a:rPr lang="ru-RU" b="1" i="1" dirty="0" smtClean="0">
                <a:solidFill>
                  <a:schemeClr val="accent5">
                    <a:lumMod val="20000"/>
                    <a:lumOff val="80000"/>
                  </a:schemeClr>
                </a:solidFill>
              </a:rPr>
              <a:t> </a:t>
            </a:r>
            <a:r>
              <a:rPr lang="ru-RU" b="1" dirty="0"/>
              <a:t>Люди моей страны имеют право и должны иметь возможность, в соответствии с действием конституции, на свободные выборы с тайным голосованием, чтобы выбирать или изменять форму правления, при котором они живут... </a:t>
            </a:r>
            <a:endParaRPr lang="ru-RU" b="1" i="1" dirty="0" smtClean="0"/>
          </a:p>
          <a:p>
            <a:pPr marL="0" indent="457200" algn="just">
              <a:buNone/>
            </a:pPr>
            <a:endParaRPr lang="ru-RU" sz="2800" b="1" i="1" dirty="0" smtClean="0"/>
          </a:p>
          <a:p>
            <a:pPr marL="0" indent="457200" algn="just">
              <a:buNone/>
            </a:pPr>
            <a:r>
              <a:rPr lang="ru-RU" sz="2800" b="1" i="1" dirty="0" smtClean="0"/>
              <a:t>Уинстон Черчилль</a:t>
            </a:r>
            <a:r>
              <a:rPr lang="ru-RU" sz="2800" i="1" dirty="0"/>
              <a:t> </a:t>
            </a:r>
            <a:r>
              <a:rPr lang="ru-RU" sz="2800" i="1" dirty="0" smtClean="0"/>
              <a:t>– </a:t>
            </a:r>
            <a:r>
              <a:rPr lang="ru-RU" sz="2000" i="1" dirty="0" smtClean="0"/>
              <a:t>британский </a:t>
            </a:r>
            <a:r>
              <a:rPr lang="ru-RU" sz="2000" i="1" dirty="0"/>
              <a:t>государственный и политический </a:t>
            </a:r>
            <a:r>
              <a:rPr lang="ru-RU" sz="2000" i="1" dirty="0" smtClean="0"/>
              <a:t>деятель </a:t>
            </a:r>
            <a:r>
              <a:rPr lang="ru-RU" sz="2000" i="1" dirty="0"/>
              <a:t>(</a:t>
            </a:r>
            <a:r>
              <a:rPr lang="ru-RU" sz="2000" i="1" dirty="0" smtClean="0"/>
              <a:t>1874–1965)</a:t>
            </a:r>
            <a:endParaRPr lang="ru-RU" sz="2000" i="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5860470"/>
            <a:ext cx="924694" cy="893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4456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rtlCol="0">
            <a:noAutofit/>
          </a:bodyPr>
          <a:lstStyle/>
          <a:p>
            <a:pPr fontAlgn="auto">
              <a:spcAft>
                <a:spcPts val="0"/>
              </a:spcAft>
              <a:defRPr/>
            </a:pPr>
            <a:r>
              <a:rPr lang="ru-RU" sz="3600" b="1" dirty="0" smtClean="0"/>
              <a:t>Недопустимость монопольного обладания властью</a:t>
            </a:r>
          </a:p>
        </p:txBody>
      </p:sp>
      <p:sp>
        <p:nvSpPr>
          <p:cNvPr id="40963" name="Rectangle 3"/>
          <p:cNvSpPr>
            <a:spLocks noGrp="1" noChangeArrowheads="1"/>
          </p:cNvSpPr>
          <p:nvPr>
            <p:ph idx="1"/>
          </p:nvPr>
        </p:nvSpPr>
        <p:spPr>
          <a:xfrm>
            <a:off x="251520" y="1600200"/>
            <a:ext cx="8712968" cy="5141168"/>
          </a:xfrm>
        </p:spPr>
        <p:txBody>
          <a:bodyPr/>
          <a:lstStyle/>
          <a:p>
            <a:pPr>
              <a:buFont typeface="Wingdings" pitchFamily="2" charset="2"/>
              <a:buNone/>
            </a:pPr>
            <a:endParaRPr lang="ru-RU" sz="2800" b="1" dirty="0" smtClean="0"/>
          </a:p>
          <a:p>
            <a:pPr lvl="2">
              <a:buClr>
                <a:schemeClr val="tx1"/>
              </a:buClr>
              <a:buFont typeface="Wingdings" pitchFamily="2" charset="2"/>
              <a:buNone/>
            </a:pPr>
            <a:r>
              <a:rPr lang="ru-RU" sz="3200" dirty="0" smtClean="0"/>
              <a:t> Разделение властей.</a:t>
            </a:r>
          </a:p>
          <a:p>
            <a:pPr lvl="2" algn="ctr">
              <a:buClr>
                <a:schemeClr val="tx1"/>
              </a:buClr>
              <a:buFont typeface="Wingdings" pitchFamily="2" charset="2"/>
              <a:buNone/>
            </a:pPr>
            <a:r>
              <a:rPr lang="ru-RU" sz="4400" dirty="0" smtClean="0"/>
              <a:t>+</a:t>
            </a:r>
          </a:p>
          <a:p>
            <a:pPr lvl="2">
              <a:buClr>
                <a:schemeClr val="tx1"/>
              </a:buClr>
              <a:buFont typeface="Wingdings" pitchFamily="2" charset="2"/>
              <a:buNone/>
            </a:pPr>
            <a:r>
              <a:rPr lang="ru-RU" sz="3200" dirty="0" smtClean="0"/>
              <a:t>Система сдержек и противовесов (баланс властных прерогатив).</a:t>
            </a:r>
          </a:p>
          <a:p>
            <a:pPr lvl="2">
              <a:buClr>
                <a:schemeClr val="tx1"/>
              </a:buClr>
              <a:buFont typeface="Wingdings" pitchFamily="2" charset="2"/>
              <a:buNone/>
            </a:pPr>
            <a:endParaRPr lang="ru-RU" dirty="0" smtClean="0"/>
          </a:p>
          <a:p>
            <a:pPr>
              <a:lnSpc>
                <a:spcPct val="80000"/>
              </a:lnSpc>
              <a:buFontTx/>
              <a:buNone/>
            </a:pPr>
            <a:endParaRPr lang="ru-RU" b="1" u="sng" dirty="0" smtClean="0">
              <a:solidFill>
                <a:schemeClr val="accent5">
                  <a:lumMod val="20000"/>
                  <a:lumOff val="80000"/>
                </a:schemeClr>
              </a:solidFill>
            </a:endParaRPr>
          </a:p>
          <a:p>
            <a:endParaRPr lang="ru-RU" dirty="0" smtClean="0">
              <a:solidFill>
                <a:schemeClr val="accent5">
                  <a:lumMod val="20000"/>
                  <a:lumOff val="80000"/>
                </a:schemeClr>
              </a:solidFill>
            </a:endParaRPr>
          </a:p>
        </p:txBody>
      </p:sp>
      <p:sp>
        <p:nvSpPr>
          <p:cNvPr id="6" name="Номер слайда 5"/>
          <p:cNvSpPr>
            <a:spLocks noGrp="1"/>
          </p:cNvSpPr>
          <p:nvPr>
            <p:ph type="sldNum" sz="quarter" idx="12"/>
          </p:nvPr>
        </p:nvSpPr>
        <p:spPr/>
        <p:txBody>
          <a:bodyPr/>
          <a:lstStyle/>
          <a:p>
            <a:pPr>
              <a:defRPr/>
            </a:pPr>
            <a:fld id="{F4D4BA9F-96E2-4C26-9AB5-F4B7E8FA2FE0}" type="slidenum">
              <a:rPr lang="ru-RU"/>
              <a:pPr>
                <a:defRPr/>
              </a:pPr>
              <a:t>79</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215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Демократия как «предмет поклонения»</a:t>
            </a:r>
            <a:endParaRPr lang="ru-RU" dirty="0"/>
          </a:p>
        </p:txBody>
      </p:sp>
      <p:sp>
        <p:nvSpPr>
          <p:cNvPr id="3" name="Объект 2"/>
          <p:cNvSpPr>
            <a:spLocks noGrp="1"/>
          </p:cNvSpPr>
          <p:nvPr>
            <p:ph idx="1"/>
          </p:nvPr>
        </p:nvSpPr>
        <p:spPr/>
        <p:txBody>
          <a:bodyPr/>
          <a:lstStyle/>
          <a:p>
            <a:pPr marL="0" indent="0" algn="ctr">
              <a:buNone/>
            </a:pPr>
            <a:endParaRPr lang="ru-RU" dirty="0" smtClean="0">
              <a:solidFill>
                <a:schemeClr val="accent5">
                  <a:lumMod val="20000"/>
                  <a:lumOff val="80000"/>
                </a:schemeClr>
              </a:solidFill>
            </a:endParaRPr>
          </a:p>
          <a:p>
            <a:pPr marL="0" indent="0" algn="ctr">
              <a:buNone/>
            </a:pPr>
            <a:r>
              <a:rPr lang="ru-RU" b="1" i="1" dirty="0" smtClean="0"/>
              <a:t>Идеологический</a:t>
            </a:r>
            <a:r>
              <a:rPr lang="ru-RU" b="1" i="1" dirty="0"/>
              <a:t>, ценностный </a:t>
            </a:r>
            <a:r>
              <a:rPr lang="ru-RU" b="1" dirty="0" smtClean="0"/>
              <a:t>смысл – как условие свободного развития (с конца </a:t>
            </a:r>
            <a:r>
              <a:rPr lang="en-US" b="1" dirty="0" smtClean="0"/>
              <a:t>XVIII</a:t>
            </a:r>
            <a:r>
              <a:rPr lang="ru-RU" b="1" dirty="0" smtClean="0"/>
              <a:t> в. до наших дней)</a:t>
            </a:r>
            <a:r>
              <a:rPr lang="ru-RU" dirty="0" smtClean="0"/>
              <a:t>.</a:t>
            </a:r>
          </a:p>
          <a:p>
            <a:pPr marL="0" indent="0" algn="ctr">
              <a:buNone/>
            </a:pPr>
            <a:endParaRPr lang="ru-RU" dirty="0" smtClean="0"/>
          </a:p>
          <a:p>
            <a:pPr marL="0" indent="0" algn="ctr">
              <a:buNone/>
            </a:pPr>
            <a:r>
              <a:rPr lang="ru-RU" sz="4400" b="1" dirty="0" smtClean="0"/>
              <a:t>Что произошло?</a:t>
            </a:r>
            <a:endParaRPr lang="ru-RU" sz="4400"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1054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rtlCol="0">
            <a:normAutofit fontScale="90000"/>
          </a:bodyPr>
          <a:lstStyle/>
          <a:p>
            <a:pPr fontAlgn="auto">
              <a:spcAft>
                <a:spcPts val="0"/>
              </a:spcAft>
              <a:defRPr/>
            </a:pPr>
            <a:r>
              <a:rPr lang="ru-RU" sz="4000" b="1" dirty="0" smtClean="0"/>
              <a:t>Содержание идеи разделения властей</a:t>
            </a:r>
          </a:p>
        </p:txBody>
      </p:sp>
      <p:sp>
        <p:nvSpPr>
          <p:cNvPr id="43011" name="Rectangle 3"/>
          <p:cNvSpPr>
            <a:spLocks noGrp="1" noChangeArrowheads="1"/>
          </p:cNvSpPr>
          <p:nvPr>
            <p:ph idx="1"/>
          </p:nvPr>
        </p:nvSpPr>
        <p:spPr/>
        <p:txBody>
          <a:bodyPr/>
          <a:lstStyle/>
          <a:p>
            <a:endParaRPr lang="ru-RU" dirty="0" smtClean="0">
              <a:solidFill>
                <a:schemeClr val="accent5">
                  <a:lumMod val="20000"/>
                  <a:lumOff val="80000"/>
                </a:schemeClr>
              </a:solidFill>
            </a:endParaRPr>
          </a:p>
          <a:p>
            <a:r>
              <a:rPr lang="ru-RU" dirty="0" smtClean="0"/>
              <a:t>Разграничение функций и ответственности</a:t>
            </a:r>
          </a:p>
          <a:p>
            <a:r>
              <a:rPr lang="ru-RU" dirty="0" smtClean="0"/>
              <a:t>Самостоятельность органов власти</a:t>
            </a:r>
          </a:p>
          <a:p>
            <a:r>
              <a:rPr lang="ru-RU" dirty="0" smtClean="0"/>
              <a:t>Собственная компетенция</a:t>
            </a:r>
          </a:p>
        </p:txBody>
      </p:sp>
      <p:sp>
        <p:nvSpPr>
          <p:cNvPr id="6" name="Номер слайда 5"/>
          <p:cNvSpPr>
            <a:spLocks noGrp="1"/>
          </p:cNvSpPr>
          <p:nvPr>
            <p:ph type="sldNum" sz="quarter" idx="12"/>
          </p:nvPr>
        </p:nvSpPr>
        <p:spPr/>
        <p:txBody>
          <a:bodyPr/>
          <a:lstStyle/>
          <a:p>
            <a:pPr>
              <a:defRPr/>
            </a:pPr>
            <a:fld id="{5B2A0D42-4C40-4CF7-82C4-01CA0FA2097B}" type="slidenum">
              <a:rPr lang="ru-RU"/>
              <a:pPr>
                <a:defRPr/>
              </a:pPr>
              <a:t>80</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1055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331913" y="692150"/>
            <a:ext cx="7162800" cy="1268413"/>
          </a:xfrm>
        </p:spPr>
        <p:txBody>
          <a:bodyPr rtlCol="0">
            <a:normAutofit fontScale="90000"/>
          </a:bodyPr>
          <a:lstStyle/>
          <a:p>
            <a:pPr fontAlgn="auto">
              <a:spcAft>
                <a:spcPts val="0"/>
              </a:spcAft>
              <a:defRPr/>
            </a:pPr>
            <a:r>
              <a:rPr lang="ru-RU" sz="4000" b="1" dirty="0" smtClean="0"/>
              <a:t>Система сдержек и противовесов</a:t>
            </a:r>
          </a:p>
        </p:txBody>
      </p:sp>
      <p:sp>
        <p:nvSpPr>
          <p:cNvPr id="44035" name="Rectangle 3"/>
          <p:cNvSpPr>
            <a:spLocks noGrp="1" noChangeArrowheads="1"/>
          </p:cNvSpPr>
          <p:nvPr>
            <p:ph idx="1"/>
          </p:nvPr>
        </p:nvSpPr>
        <p:spPr>
          <a:xfrm>
            <a:off x="1403350" y="2060575"/>
            <a:ext cx="6478588" cy="4311650"/>
          </a:xfrm>
        </p:spPr>
        <p:txBody>
          <a:bodyPr/>
          <a:lstStyle/>
          <a:p>
            <a:pPr algn="ctr">
              <a:buFont typeface="Wingdings" pitchFamily="2" charset="2"/>
              <a:buNone/>
            </a:pPr>
            <a:r>
              <a:rPr lang="en-US" i="1" dirty="0" smtClean="0"/>
              <a:t>checks and </a:t>
            </a:r>
            <a:r>
              <a:rPr lang="en-US" b="1" i="1" dirty="0" smtClean="0"/>
              <a:t>balances</a:t>
            </a:r>
            <a:r>
              <a:rPr lang="ru-RU" dirty="0" smtClean="0"/>
              <a:t> </a:t>
            </a:r>
          </a:p>
          <a:p>
            <a:pPr algn="ctr">
              <a:buFont typeface="Wingdings" pitchFamily="2" charset="2"/>
              <a:buNone/>
            </a:pPr>
            <a:r>
              <a:rPr lang="ru-RU" dirty="0" smtClean="0"/>
              <a:t>***</a:t>
            </a:r>
            <a:endParaRPr lang="en-US" dirty="0" smtClean="0"/>
          </a:p>
          <a:p>
            <a:pPr algn="ctr">
              <a:buFont typeface="Wingdings" pitchFamily="2" charset="2"/>
              <a:buNone/>
            </a:pPr>
            <a:r>
              <a:rPr lang="ru-RU" dirty="0" smtClean="0"/>
              <a:t>Система конституционных полномочий, имеющая целью не позволить ни одному из публичных институтов добиться доминирования в государстве</a:t>
            </a:r>
          </a:p>
        </p:txBody>
      </p:sp>
      <p:sp>
        <p:nvSpPr>
          <p:cNvPr id="6" name="Номер слайда 5"/>
          <p:cNvSpPr>
            <a:spLocks noGrp="1"/>
          </p:cNvSpPr>
          <p:nvPr>
            <p:ph type="sldNum" sz="quarter" idx="12"/>
          </p:nvPr>
        </p:nvSpPr>
        <p:spPr/>
        <p:txBody>
          <a:bodyPr/>
          <a:lstStyle/>
          <a:p>
            <a:pPr>
              <a:defRPr/>
            </a:pPr>
            <a:fld id="{7B53C809-C490-47A4-81AA-10CACE6B1452}" type="slidenum">
              <a:rPr lang="ru-RU"/>
              <a:pPr>
                <a:defRPr/>
              </a:pPr>
              <a:t>81</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790862"/>
            <a:ext cx="996702" cy="963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5092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1008112"/>
          </a:xfrm>
        </p:spPr>
        <p:txBody>
          <a:bodyPr/>
          <a:lstStyle/>
          <a:p>
            <a:r>
              <a:rPr lang="ru-RU" sz="2000" b="1" dirty="0" smtClean="0"/>
              <a:t>Постановление от 18 января 1996 года № 2-П по делу о проверке конституционности ряда положений Устава (Основного Закона) Алтайского края </a:t>
            </a:r>
            <a:br>
              <a:rPr lang="ru-RU" sz="2000" b="1" dirty="0" smtClean="0"/>
            </a:br>
            <a:r>
              <a:rPr lang="ru-RU" sz="2000" b="1" dirty="0" smtClean="0"/>
              <a:t> (статей 44, 45, абзаца 2 части четвертой статьи 71, абзацев 11 и 12 статьи 73, статьи 77, частей второй и третьей статьи 81, части первой статьи 82, части второй статьи 83, части второй статьи 84, статьи 85 и части второй статьи 87)</a:t>
            </a:r>
          </a:p>
        </p:txBody>
      </p:sp>
      <p:sp>
        <p:nvSpPr>
          <p:cNvPr id="3" name="Объект 2"/>
          <p:cNvSpPr>
            <a:spLocks noGrp="1"/>
          </p:cNvSpPr>
          <p:nvPr>
            <p:ph idx="1"/>
          </p:nvPr>
        </p:nvSpPr>
        <p:spPr>
          <a:xfrm>
            <a:off x="0" y="1844824"/>
            <a:ext cx="9144000" cy="5544616"/>
          </a:xfrm>
        </p:spPr>
        <p:txBody>
          <a:bodyPr/>
          <a:lstStyle/>
          <a:p>
            <a:pPr>
              <a:buNone/>
            </a:pPr>
            <a:endParaRPr lang="ru-RU" sz="1800" dirty="0" smtClean="0">
              <a:solidFill>
                <a:schemeClr val="tx1"/>
              </a:solidFill>
              <a:latin typeface="+mn-lt"/>
              <a:ea typeface="+mn-ea"/>
              <a:cs typeface="+mn-cs"/>
            </a:endParaRPr>
          </a:p>
          <a:p>
            <a:r>
              <a:rPr lang="ru-RU" sz="1800" dirty="0" smtClean="0">
                <a:solidFill>
                  <a:schemeClr val="tx1"/>
                </a:solidFill>
                <a:latin typeface="+mn-lt"/>
                <a:ea typeface="+mn-ea"/>
                <a:cs typeface="+mn-cs"/>
              </a:rPr>
              <a:t>С </a:t>
            </a:r>
            <a:r>
              <a:rPr lang="ru-RU" sz="1800" dirty="0" smtClean="0"/>
              <a:t>запросом обратилась Администрация Алтайского края </a:t>
            </a:r>
          </a:p>
          <a:p>
            <a:r>
              <a:rPr lang="ru-RU" sz="1800" b="1" dirty="0" smtClean="0"/>
              <a:t>Предмет рассмотрения: </a:t>
            </a:r>
            <a:r>
              <a:rPr lang="ru-RU" sz="1800" dirty="0" smtClean="0"/>
              <a:t>11 положений Устава, устанавливающих систему органов государственной власти края</a:t>
            </a:r>
          </a:p>
          <a:p>
            <a:r>
              <a:rPr lang="ru-RU" sz="1800" b="1" dirty="0" smtClean="0">
                <a:solidFill>
                  <a:schemeClr val="tx1"/>
                </a:solidFill>
                <a:latin typeface="+mn-lt"/>
                <a:ea typeface="+mn-ea"/>
                <a:cs typeface="+mn-cs"/>
              </a:rPr>
              <a:t>Заявители считают, что</a:t>
            </a:r>
          </a:p>
          <a:p>
            <a:pPr>
              <a:buFont typeface="Wingdings" pitchFamily="2" charset="2"/>
              <a:buChar char="ü"/>
            </a:pPr>
            <a:r>
              <a:rPr lang="ru-RU" sz="1800" i="1" dirty="0" smtClean="0"/>
              <a:t>установленная нормами система органов государственной власти края противоречит</a:t>
            </a:r>
          </a:p>
          <a:p>
            <a:pPr>
              <a:buFont typeface="Wingdings" pitchFamily="2" charset="2"/>
              <a:buChar char="Ø"/>
            </a:pPr>
            <a:r>
              <a:rPr lang="ru-RU" sz="1800" dirty="0" smtClean="0"/>
              <a:t> основам конституционного строя,</a:t>
            </a:r>
          </a:p>
          <a:p>
            <a:pPr>
              <a:buFont typeface="Wingdings" pitchFamily="2" charset="2"/>
              <a:buChar char="Ø"/>
            </a:pPr>
            <a:r>
              <a:rPr lang="ru-RU" sz="1800" dirty="0" smtClean="0"/>
              <a:t> принципу разделения властей и вытекающей из него самостоятельности органов государственной власти, </a:t>
            </a:r>
          </a:p>
          <a:p>
            <a:pPr>
              <a:buFont typeface="Wingdings" pitchFamily="2" charset="2"/>
              <a:buChar char="Ø"/>
            </a:pPr>
            <a:r>
              <a:rPr lang="ru-RU" sz="1800" dirty="0" smtClean="0"/>
              <a:t>не обеспечивает право граждан участвовать в управлении делами государства, в частности в выборах главы исполнительной власти края, </a:t>
            </a:r>
          </a:p>
          <a:p>
            <a:pPr>
              <a:buFont typeface="Wingdings" pitchFamily="2" charset="2"/>
              <a:buChar char="Ø"/>
            </a:pPr>
            <a:r>
              <a:rPr lang="ru-RU" sz="1800" dirty="0" smtClean="0"/>
              <a:t>нарушает единство системы органов государственной власти, </a:t>
            </a:r>
          </a:p>
          <a:p>
            <a:pPr>
              <a:buFont typeface="Wingdings" pitchFamily="2" charset="2"/>
              <a:buChar char="Ø"/>
            </a:pPr>
            <a:r>
              <a:rPr lang="ru-RU" sz="1800" dirty="0" smtClean="0"/>
              <a:t>порядок правового регулирования вопросов, относящихся к совместному ведению Российской Федерации и субъектов Российской Федерации. </a:t>
            </a:r>
            <a:endParaRPr lang="ru-RU" sz="1800" dirty="0">
              <a:solidFill>
                <a:schemeClr val="tx1"/>
              </a:solidFill>
              <a:latin typeface="+mn-lt"/>
              <a:ea typeface="+mn-ea"/>
              <a:cs typeface="+mn-cs"/>
            </a:endParaRPr>
          </a:p>
          <a:p>
            <a:endParaRPr lang="ru-RU" sz="2000" dirty="0">
              <a:solidFill>
                <a:schemeClr val="tx1"/>
              </a:solidFill>
              <a:latin typeface="+mn-lt"/>
              <a:ea typeface="+mn-ea"/>
              <a:cs typeface="+mn-cs"/>
            </a:endParaRPr>
          </a:p>
          <a:p>
            <a:endParaRPr lang="ru-RU"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6167437"/>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8972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648072"/>
          </a:xfrm>
        </p:spPr>
        <p:txBody>
          <a:bodyPr/>
          <a:lstStyle/>
          <a:p>
            <a:r>
              <a:rPr lang="ru-RU" sz="2800" b="1" dirty="0" smtClean="0"/>
              <a:t>Постановление от 18 января 1996 года № 2-П</a:t>
            </a:r>
          </a:p>
        </p:txBody>
      </p:sp>
      <p:sp>
        <p:nvSpPr>
          <p:cNvPr id="3" name="Объект 2"/>
          <p:cNvSpPr>
            <a:spLocks noGrp="1"/>
          </p:cNvSpPr>
          <p:nvPr>
            <p:ph idx="1"/>
          </p:nvPr>
        </p:nvSpPr>
        <p:spPr>
          <a:xfrm>
            <a:off x="0" y="692696"/>
            <a:ext cx="8964488" cy="5400600"/>
          </a:xfrm>
        </p:spPr>
        <p:txBody>
          <a:bodyPr/>
          <a:lstStyle/>
          <a:p>
            <a:pPr>
              <a:buNone/>
            </a:pPr>
            <a:endParaRPr lang="ru-RU" sz="2000" dirty="0" smtClean="0">
              <a:solidFill>
                <a:schemeClr val="tx1"/>
              </a:solidFill>
              <a:latin typeface="+mn-lt"/>
              <a:ea typeface="+mn-ea"/>
              <a:cs typeface="+mn-cs"/>
            </a:endParaRPr>
          </a:p>
          <a:p>
            <a:r>
              <a:rPr lang="ru-RU" sz="2000" b="1" dirty="0" smtClean="0">
                <a:solidFill>
                  <a:schemeClr val="tx1"/>
                </a:solidFill>
                <a:latin typeface="+mn-lt"/>
                <a:ea typeface="+mn-ea"/>
                <a:cs typeface="+mn-cs"/>
              </a:rPr>
              <a:t>Рассуждения КС РФ:</a:t>
            </a:r>
          </a:p>
          <a:p>
            <a:pPr>
              <a:buFont typeface="Wingdings" pitchFamily="2" charset="2"/>
              <a:buChar char="ü"/>
            </a:pPr>
            <a:r>
              <a:rPr lang="ru-RU" sz="2000" dirty="0" smtClean="0"/>
              <a:t>Разделение единой государственной власти на законодательную, исполнительную и судебную предполагает установление такой системы правовых гарантий, сдержек и противовесов, которая исключает возможность концентрации власти у одной из них, обеспечивает самостоятельное функционирование всех ветвей власти и одновременно - их взаимодействие. </a:t>
            </a:r>
            <a:endParaRPr lang="ru-RU" sz="2000" dirty="0" smtClean="0">
              <a:ea typeface="+mn-ea"/>
              <a:cs typeface="+mn-cs"/>
            </a:endParaRPr>
          </a:p>
          <a:p>
            <a:pPr>
              <a:buFont typeface="Wingdings" pitchFamily="2" charset="2"/>
              <a:buChar char="ü"/>
            </a:pPr>
            <a:r>
              <a:rPr lang="ru-RU" sz="2000" dirty="0" smtClean="0">
                <a:ea typeface="+mn-ea"/>
                <a:cs typeface="+mn-cs"/>
              </a:rPr>
              <a:t>Устав </a:t>
            </a:r>
            <a:r>
              <a:rPr lang="ru-RU" sz="2000" dirty="0" smtClean="0"/>
              <a:t>определяет компетенцию Законодательного Собрания по установлению порядка образования в крае внебюджетных и валютных фондов, утверждению положения об этих фондах, а также установлению порядка пользования кредитами на хозяйственные и социальные цели			по ч.1 ст. 77 Конституции не противоречит </a:t>
            </a:r>
          </a:p>
          <a:p>
            <a:pPr>
              <a:buFont typeface="Wingdings" pitchFamily="2" charset="2"/>
              <a:buChar char="ü"/>
            </a:pPr>
            <a:r>
              <a:rPr lang="ru-RU" sz="2000" dirty="0" smtClean="0"/>
              <a:t>По Уставу администрация края пользуется кредитами в порядке, установленном Законодательным Собранием			соотносится с Федеральным законодательством и Конституцией			не противоречит</a:t>
            </a:r>
            <a:endParaRPr lang="ru-RU" sz="2000" dirty="0" smtClean="0">
              <a:ea typeface="+mn-ea"/>
              <a:cs typeface="+mn-cs"/>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6167437"/>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право 5"/>
          <p:cNvSpPr/>
          <p:nvPr/>
        </p:nvSpPr>
        <p:spPr>
          <a:xfrm>
            <a:off x="8172400" y="4293096"/>
            <a:ext cx="7920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5436096" y="5229200"/>
            <a:ext cx="7920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5868144" y="5589240"/>
            <a:ext cx="7920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407870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648072"/>
          </a:xfrm>
        </p:spPr>
        <p:txBody>
          <a:bodyPr/>
          <a:lstStyle/>
          <a:p>
            <a:r>
              <a:rPr lang="ru-RU" sz="2800" b="1" dirty="0" smtClean="0"/>
              <a:t>Постановление от 18 января 1996 года № 2-П</a:t>
            </a:r>
          </a:p>
        </p:txBody>
      </p:sp>
      <p:sp>
        <p:nvSpPr>
          <p:cNvPr id="3" name="Объект 2"/>
          <p:cNvSpPr>
            <a:spLocks noGrp="1"/>
          </p:cNvSpPr>
          <p:nvPr>
            <p:ph idx="1"/>
          </p:nvPr>
        </p:nvSpPr>
        <p:spPr>
          <a:xfrm>
            <a:off x="0" y="332656"/>
            <a:ext cx="8964488" cy="5400600"/>
          </a:xfrm>
        </p:spPr>
        <p:txBody>
          <a:bodyPr/>
          <a:lstStyle/>
          <a:p>
            <a:pPr>
              <a:buNone/>
            </a:pPr>
            <a:endParaRPr lang="ru-RU" sz="2000" dirty="0" smtClean="0">
              <a:solidFill>
                <a:schemeClr val="tx1"/>
              </a:solidFill>
              <a:latin typeface="+mn-lt"/>
              <a:ea typeface="+mn-ea"/>
              <a:cs typeface="+mn-cs"/>
            </a:endParaRPr>
          </a:p>
          <a:p>
            <a:r>
              <a:rPr lang="ru-RU" sz="2000" b="1" dirty="0" smtClean="0">
                <a:solidFill>
                  <a:schemeClr val="tx1"/>
                </a:solidFill>
                <a:latin typeface="+mn-lt"/>
                <a:ea typeface="+mn-ea"/>
                <a:cs typeface="+mn-cs"/>
              </a:rPr>
              <a:t>Рассуждения КС РФ:</a:t>
            </a:r>
          </a:p>
          <a:p>
            <a:pPr>
              <a:buFont typeface="Wingdings" pitchFamily="2" charset="2"/>
              <a:buChar char="ü"/>
            </a:pPr>
            <a:r>
              <a:rPr lang="ru-RU" sz="2000" dirty="0" smtClean="0"/>
              <a:t>Согласно Уставу Законы подписывает Председатель Законодательного Собрания		принятие и промульгация законов одним и тем же органом нарушает баланс властей в сфере законодательства. Промульгацией закон, принятый органом законодательной власти, обретает силу правового акта единой государственной власти. </a:t>
            </a:r>
          </a:p>
          <a:p>
            <a:pPr>
              <a:buFont typeface="Wingdings" pitchFamily="2" charset="2"/>
              <a:buChar char="ü"/>
            </a:pPr>
            <a:r>
              <a:rPr lang="ru-RU" sz="2000" dirty="0" smtClean="0">
                <a:ea typeface="+mn-ea"/>
                <a:cs typeface="+mn-cs"/>
              </a:rPr>
              <a:t>Конституционный принцип единства государственной власти требует, чтобы субъекты РФ в основном исходили из федеральной схемы взаимоотношений исполнительной и законодательной власти			ветви власти являются самостоятельными		нельзя ставить исполнительную власть в подчиненное положение, что подтверждается ч. 2 ст. 95 Конституции</a:t>
            </a:r>
          </a:p>
          <a:p>
            <a:pPr>
              <a:buFont typeface="Wingdings" pitchFamily="2" charset="2"/>
              <a:buChar char="ü"/>
            </a:pPr>
            <a:r>
              <a:rPr lang="ru-RU" sz="2000" dirty="0" smtClean="0">
                <a:ea typeface="+mn-ea"/>
                <a:cs typeface="+mn-cs"/>
              </a:rPr>
              <a:t>По Уставу главу администрации избирает Законодательное Собрание			Законодательное Собрание превращено в своеобразную коллегию, решение которой подменяет прямое волеизъявление избирателей, что противоречит Конституции</a:t>
            </a:r>
          </a:p>
          <a:p>
            <a:pPr>
              <a:buFont typeface="Wingdings" pitchFamily="2" charset="2"/>
              <a:buChar char="ü"/>
            </a:pPr>
            <a:r>
              <a:rPr lang="ru-RU" sz="2000" dirty="0" smtClean="0">
                <a:ea typeface="+mn-ea"/>
                <a:cs typeface="+mn-cs"/>
              </a:rPr>
              <a:t>Устав устанавливает, что Законодательное Собрание  утверждает структуру администрации и основных руководителей, выражает им недоверие и отстраняет		нарушен конституционный принцип самостоятельности исполнительной власти субъекта РФ</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6167437"/>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право 5"/>
          <p:cNvSpPr/>
          <p:nvPr/>
        </p:nvSpPr>
        <p:spPr>
          <a:xfrm>
            <a:off x="1547664" y="6165304"/>
            <a:ext cx="7920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1475656" y="1412776"/>
            <a:ext cx="7920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5148064" y="3356992"/>
            <a:ext cx="7920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2483768" y="3645024"/>
            <a:ext cx="7920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7956376" y="4293096"/>
            <a:ext cx="7920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44178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48072"/>
          </a:xfrm>
        </p:spPr>
        <p:txBody>
          <a:bodyPr/>
          <a:lstStyle/>
          <a:p>
            <a:r>
              <a:rPr lang="ru-RU" sz="2800" b="1" dirty="0" smtClean="0"/>
              <a:t>Постановление от 18 января 1996 года № 2-П</a:t>
            </a:r>
          </a:p>
        </p:txBody>
      </p:sp>
      <p:sp>
        <p:nvSpPr>
          <p:cNvPr id="3" name="Объект 2"/>
          <p:cNvSpPr>
            <a:spLocks noGrp="1"/>
          </p:cNvSpPr>
          <p:nvPr>
            <p:ph idx="1"/>
          </p:nvPr>
        </p:nvSpPr>
        <p:spPr>
          <a:xfrm>
            <a:off x="0" y="0"/>
            <a:ext cx="9144000" cy="5400600"/>
          </a:xfrm>
        </p:spPr>
        <p:txBody>
          <a:bodyPr/>
          <a:lstStyle/>
          <a:p>
            <a:pPr>
              <a:buNone/>
            </a:pPr>
            <a:endParaRPr lang="ru-RU" sz="2000" dirty="0" smtClean="0">
              <a:solidFill>
                <a:schemeClr val="tx1"/>
              </a:solidFill>
              <a:latin typeface="+mn-lt"/>
              <a:ea typeface="+mn-ea"/>
              <a:cs typeface="+mn-cs"/>
            </a:endParaRPr>
          </a:p>
          <a:p>
            <a:r>
              <a:rPr lang="ru-RU" sz="2000" b="1" dirty="0" smtClean="0">
                <a:solidFill>
                  <a:schemeClr val="tx1"/>
                </a:solidFill>
                <a:latin typeface="+mn-lt"/>
                <a:ea typeface="+mn-ea"/>
                <a:cs typeface="+mn-cs"/>
              </a:rPr>
              <a:t>Рассуждения КС РФ:</a:t>
            </a:r>
          </a:p>
          <a:p>
            <a:pPr>
              <a:buFont typeface="Wingdings" pitchFamily="2" charset="2"/>
              <a:buChar char="ü"/>
            </a:pPr>
            <a:r>
              <a:rPr lang="ru-RU" sz="2000" dirty="0" smtClean="0"/>
              <a:t>Устав предусматривает возможность отстранения от должности главы администрации края на основании решений судов общей юрисдикции или краевого арбитражного суда, подтверждающих наличие в его действиях </a:t>
            </a:r>
            <a:r>
              <a:rPr lang="ru-RU" sz="2000" i="1" dirty="0" smtClean="0"/>
              <a:t>признаков</a:t>
            </a:r>
            <a:r>
              <a:rPr lang="ru-RU" sz="2000" dirty="0" smtClean="0"/>
              <a:t> грубого нарушения законодательства		освобождение главы администрации от должности не может основываться на судебном решении о наличии лишь неких "признаков" какого-либо нарушения, поскольку это делает основания освобождения по существу неопределенными		отстранение может быть только временным </a:t>
            </a:r>
          </a:p>
          <a:p>
            <a:pPr>
              <a:buFont typeface="Wingdings" pitchFamily="2" charset="2"/>
              <a:buChar char="ü"/>
            </a:pPr>
            <a:r>
              <a:rPr lang="ru-RU" sz="2000" dirty="0" smtClean="0"/>
              <a:t>Уставом установлена обязанность Администрации предоставлять ежегодный доклад о своей деятельности и деятельности исполнительной государственной власти края	  		вводится общая подотчетность исполнительной власти по всем вопросам ее компетенции власти законодательной, с правом последней давать какие-либо указания или принимать решения, непосредственно влекущие ответственность должностных лиц исполнительной власти 			не соответствие принципу разделения властей</a:t>
            </a:r>
          </a:p>
          <a:p>
            <a:pPr>
              <a:buFont typeface="Wingdings" pitchFamily="2" charset="2"/>
              <a:buChar char="ü"/>
            </a:pPr>
            <a:r>
              <a:rPr lang="ru-RU" sz="2000" dirty="0" smtClean="0"/>
              <a:t>В связи с этим не может рассматриваться как нарушающее принцип разделения властей представление докладов, посланий и других сообщений, имеющих информационный характер.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5445224"/>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Стрелка вправо 7"/>
          <p:cNvSpPr/>
          <p:nvPr/>
        </p:nvSpPr>
        <p:spPr>
          <a:xfrm>
            <a:off x="5652120" y="1700808"/>
            <a:ext cx="7920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7452320" y="2636912"/>
            <a:ext cx="7920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3635896" y="3933056"/>
            <a:ext cx="7920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5076056" y="5157192"/>
            <a:ext cx="7920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517450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rtlCol="0">
            <a:normAutofit fontScale="90000"/>
          </a:bodyPr>
          <a:lstStyle/>
          <a:p>
            <a:pPr fontAlgn="auto">
              <a:spcAft>
                <a:spcPts val="0"/>
              </a:spcAft>
              <a:defRPr/>
            </a:pPr>
            <a:r>
              <a:rPr lang="ru-RU" sz="4000" dirty="0" smtClean="0"/>
              <a:t>Идейное и политическое многообразие</a:t>
            </a:r>
          </a:p>
        </p:txBody>
      </p:sp>
      <p:sp>
        <p:nvSpPr>
          <p:cNvPr id="45059" name="Rectangle 3"/>
          <p:cNvSpPr>
            <a:spLocks noGrp="1" noChangeArrowheads="1"/>
          </p:cNvSpPr>
          <p:nvPr>
            <p:ph idx="1"/>
          </p:nvPr>
        </p:nvSpPr>
        <p:spPr/>
        <p:txBody>
          <a:bodyPr/>
          <a:lstStyle/>
          <a:p>
            <a:pPr marL="609600" indent="-609600">
              <a:lnSpc>
                <a:spcPct val="80000"/>
              </a:lnSpc>
              <a:buFontTx/>
              <a:buNone/>
            </a:pPr>
            <a:r>
              <a:rPr lang="ru-RU" b="1" dirty="0" smtClean="0">
                <a:solidFill>
                  <a:schemeClr val="accent5">
                    <a:lumMod val="20000"/>
                    <a:lumOff val="80000"/>
                  </a:schemeClr>
                </a:solidFill>
              </a:rPr>
              <a:t>   </a:t>
            </a:r>
            <a:endParaRPr lang="ru-RU" dirty="0" smtClean="0"/>
          </a:p>
          <a:p>
            <a:pPr marL="609600" indent="-609600">
              <a:lnSpc>
                <a:spcPct val="80000"/>
              </a:lnSpc>
              <a:buFontTx/>
              <a:buNone/>
            </a:pPr>
            <a:endParaRPr lang="ru-RU" dirty="0" smtClean="0"/>
          </a:p>
          <a:p>
            <a:pPr marL="609600" indent="-609600">
              <a:lnSpc>
                <a:spcPct val="80000"/>
              </a:lnSpc>
              <a:buFontTx/>
              <a:buAutoNum type="arabicPeriod"/>
            </a:pPr>
            <a:r>
              <a:rPr lang="ru-RU" dirty="0" smtClean="0"/>
              <a:t>Недопустимость государственной или обязательной идеологии.</a:t>
            </a:r>
          </a:p>
          <a:p>
            <a:pPr marL="609600" indent="-609600">
              <a:lnSpc>
                <a:spcPct val="80000"/>
              </a:lnSpc>
              <a:buFontTx/>
              <a:buAutoNum type="arabicPeriod"/>
            </a:pPr>
            <a:r>
              <a:rPr lang="ru-RU" dirty="0" smtClean="0"/>
              <a:t>Многопартийность.</a:t>
            </a:r>
          </a:p>
          <a:p>
            <a:pPr marL="609600" indent="-609600">
              <a:lnSpc>
                <a:spcPct val="80000"/>
              </a:lnSpc>
              <a:buFontTx/>
              <a:buAutoNum type="arabicPeriod"/>
            </a:pPr>
            <a:r>
              <a:rPr lang="ru-RU" dirty="0" smtClean="0"/>
              <a:t>Равенство прав общественных объединений.</a:t>
            </a:r>
          </a:p>
          <a:p>
            <a:pPr marL="609600" indent="-609600">
              <a:lnSpc>
                <a:spcPct val="80000"/>
              </a:lnSpc>
              <a:buFontTx/>
              <a:buAutoNum type="arabicPeriod"/>
            </a:pPr>
            <a:r>
              <a:rPr lang="ru-RU" dirty="0" smtClean="0"/>
              <a:t>Пределы плюрализма.</a:t>
            </a:r>
          </a:p>
          <a:p>
            <a:pPr marL="609600" indent="-609600">
              <a:lnSpc>
                <a:spcPct val="80000"/>
              </a:lnSpc>
              <a:buFontTx/>
              <a:buNone/>
            </a:pPr>
            <a:endParaRPr lang="ru-RU" dirty="0" smtClean="0"/>
          </a:p>
          <a:p>
            <a:pPr marL="609600" indent="-609600" algn="ctr">
              <a:lnSpc>
                <a:spcPct val="80000"/>
              </a:lnSpc>
              <a:buFontTx/>
              <a:buNone/>
            </a:pPr>
            <a:endParaRPr lang="ru-RU" b="1" dirty="0" smtClean="0">
              <a:solidFill>
                <a:schemeClr val="accent5">
                  <a:lumMod val="20000"/>
                  <a:lumOff val="80000"/>
                </a:schemeClr>
              </a:solidFill>
            </a:endParaRPr>
          </a:p>
          <a:p>
            <a:pPr marL="609600" indent="-609600">
              <a:lnSpc>
                <a:spcPct val="80000"/>
              </a:lnSpc>
              <a:buFontTx/>
              <a:buNone/>
            </a:pPr>
            <a:endParaRPr lang="ru-RU" b="1" u="sng" dirty="0" smtClean="0">
              <a:solidFill>
                <a:schemeClr val="accent5">
                  <a:lumMod val="20000"/>
                  <a:lumOff val="80000"/>
                </a:schemeClr>
              </a:solidFill>
            </a:endParaRPr>
          </a:p>
          <a:p>
            <a:pPr marL="609600" indent="-609600">
              <a:lnSpc>
                <a:spcPct val="80000"/>
              </a:lnSpc>
              <a:buFontTx/>
              <a:buNone/>
            </a:pPr>
            <a:endParaRPr lang="ru-RU" b="1" u="sng" dirty="0" smtClean="0">
              <a:solidFill>
                <a:schemeClr val="accent5">
                  <a:lumMod val="20000"/>
                  <a:lumOff val="80000"/>
                </a:schemeClr>
              </a:solidFill>
            </a:endParaRPr>
          </a:p>
        </p:txBody>
      </p:sp>
      <p:sp>
        <p:nvSpPr>
          <p:cNvPr id="6" name="Номер слайда 5"/>
          <p:cNvSpPr>
            <a:spLocks noGrp="1"/>
          </p:cNvSpPr>
          <p:nvPr>
            <p:ph type="sldNum" sz="quarter" idx="12"/>
          </p:nvPr>
        </p:nvSpPr>
        <p:spPr/>
        <p:txBody>
          <a:bodyPr/>
          <a:lstStyle/>
          <a:p>
            <a:pPr>
              <a:defRPr/>
            </a:pPr>
            <a:fld id="{10DBD211-1040-4B66-AD34-A83E1FE2E515}" type="slidenum">
              <a:rPr lang="ru-RU"/>
              <a:pPr>
                <a:defRPr/>
              </a:pPr>
              <a:t>86</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3222" y="5476875"/>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9909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t>Единомыслие – враг государства </a:t>
            </a:r>
            <a:endParaRPr lang="ru-RU" sz="3600" b="1" dirty="0"/>
          </a:p>
        </p:txBody>
      </p:sp>
      <p:sp>
        <p:nvSpPr>
          <p:cNvPr id="3" name="Объект 2"/>
          <p:cNvSpPr>
            <a:spLocks noGrp="1"/>
          </p:cNvSpPr>
          <p:nvPr>
            <p:ph idx="1"/>
          </p:nvPr>
        </p:nvSpPr>
        <p:spPr/>
        <p:txBody>
          <a:bodyPr/>
          <a:lstStyle/>
          <a:p>
            <a:pPr lvl="0">
              <a:lnSpc>
                <a:spcPct val="80000"/>
              </a:lnSpc>
            </a:pPr>
            <a:endParaRPr lang="ru-RU" altLang="ru-RU" sz="1800" u="sng" dirty="0" smtClean="0">
              <a:solidFill>
                <a:srgbClr val="FFFFFF"/>
              </a:solidFill>
            </a:endParaRPr>
          </a:p>
          <a:p>
            <a:pPr marL="0" lvl="0" indent="0">
              <a:lnSpc>
                <a:spcPct val="80000"/>
              </a:lnSpc>
              <a:buNone/>
            </a:pPr>
            <a:r>
              <a:rPr lang="ru-RU" altLang="ru-RU" sz="2400" u="sng" dirty="0" smtClean="0"/>
              <a:t>Аристотель</a:t>
            </a:r>
            <a:r>
              <a:rPr lang="ru-RU" altLang="ru-RU" sz="2400" u="sng" dirty="0"/>
              <a:t>:</a:t>
            </a:r>
            <a:r>
              <a:rPr lang="ru-RU" altLang="ru-RU" sz="2400" dirty="0"/>
              <a:t> «Ясно, что </a:t>
            </a:r>
            <a:r>
              <a:rPr lang="ru-RU" altLang="ru-RU" sz="2400" b="1" i="1" dirty="0"/>
              <a:t>государство при постоянно усиливающемся единстве перестанет быть государством</a:t>
            </a:r>
            <a:r>
              <a:rPr lang="ru-RU" altLang="ru-RU" sz="2400" dirty="0"/>
              <a:t>. Ведь по своей природе государство представляется неким множеством. Если же оно стремится к единству, то в таком случае из государства образуется семья, а из семьи – отдельный человек: семья, как всякий согласится, отличается б</a:t>
            </a:r>
            <a:r>
              <a:rPr lang="ru-RU" altLang="ru-RU" sz="2400" i="1" dirty="0"/>
              <a:t>о</a:t>
            </a:r>
            <a:r>
              <a:rPr lang="ru-RU" altLang="ru-RU" sz="2400" dirty="0"/>
              <a:t>льшим единством, нежели государство, а один человек, нежели семья. Таким образом, если бы кто-нибудь и оказался в состоянии осуществить это, то все же этого не следовало бы делать, так как </a:t>
            </a:r>
            <a:r>
              <a:rPr lang="ru-RU" altLang="ru-RU" sz="2400" b="1" i="1" dirty="0"/>
              <a:t>он тогда уничтожил бы государство</a:t>
            </a:r>
            <a:r>
              <a:rPr lang="ru-RU" altLang="ru-RU" sz="2400" dirty="0"/>
              <a:t>» </a:t>
            </a: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373216"/>
            <a:ext cx="14287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91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D:\ФАЙЛЫ\РАБОТА-Динам\ВШЭ\ЛЕКЦИИ\Вспомогат. матер\Дума при монархии и в 2016 г.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412142"/>
            <a:ext cx="4392487" cy="63791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9454" y="5877272"/>
            <a:ext cx="1014546" cy="98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38012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373014"/>
          </a:xfrm>
        </p:spPr>
        <p:txBody>
          <a:bodyPr/>
          <a:lstStyle/>
          <a:p>
            <a:r>
              <a:rPr lang="ru-RU" sz="2400" dirty="0" smtClean="0"/>
              <a:t/>
            </a:r>
            <a:br>
              <a:rPr lang="ru-RU" sz="2400" dirty="0" smtClean="0"/>
            </a:br>
            <a:r>
              <a:rPr lang="ru-RU" sz="2400" dirty="0"/>
              <a:t/>
            </a:r>
            <a:br>
              <a:rPr lang="ru-RU" sz="2400" dirty="0"/>
            </a:br>
            <a:r>
              <a:rPr lang="ru-RU" sz="2400" b="1" dirty="0" smtClean="0"/>
              <a:t>Экстремистская </a:t>
            </a:r>
            <a:r>
              <a:rPr lang="ru-RU" sz="2400" b="1" dirty="0"/>
              <a:t>деятельность (экстремизм) по </a:t>
            </a:r>
            <a:r>
              <a:rPr lang="ru-RU" sz="2400" b="1" dirty="0" smtClean="0"/>
              <a:t/>
            </a:r>
            <a:br>
              <a:rPr lang="ru-RU" sz="2400" b="1" dirty="0" smtClean="0"/>
            </a:br>
            <a:r>
              <a:rPr lang="ru-RU" sz="2400" b="1" dirty="0" smtClean="0"/>
              <a:t>ФЗ от </a:t>
            </a:r>
            <a:r>
              <a:rPr lang="ru-RU" sz="2400" b="1" dirty="0"/>
              <a:t>25 июля </a:t>
            </a:r>
            <a:r>
              <a:rPr lang="ru-RU" sz="2400" b="1" dirty="0" smtClean="0"/>
              <a:t>2002 г.</a:t>
            </a:r>
            <a:r>
              <a:rPr lang="ru-RU" sz="2400" b="1" dirty="0"/>
              <a:t/>
            </a:r>
            <a:br>
              <a:rPr lang="ru-RU" sz="2400" b="1" dirty="0"/>
            </a:br>
            <a:r>
              <a:rPr lang="ru-RU" sz="2400" b="1" dirty="0" smtClean="0"/>
              <a:t>«О противодействии экстремистской деятельности</a:t>
            </a:r>
            <a:r>
              <a:rPr lang="ru-RU" b="1" dirty="0"/>
              <a:t/>
            </a:r>
            <a:br>
              <a:rPr lang="ru-RU" b="1" dirty="0"/>
            </a:br>
            <a:endParaRPr lang="ru-RU" b="1" dirty="0"/>
          </a:p>
        </p:txBody>
      </p:sp>
      <p:sp>
        <p:nvSpPr>
          <p:cNvPr id="3" name="Объект 2"/>
          <p:cNvSpPr>
            <a:spLocks noGrp="1"/>
          </p:cNvSpPr>
          <p:nvPr>
            <p:ph idx="1"/>
          </p:nvPr>
        </p:nvSpPr>
        <p:spPr>
          <a:xfrm>
            <a:off x="179512" y="1268760"/>
            <a:ext cx="8964488" cy="5589240"/>
          </a:xfrm>
        </p:spPr>
        <p:txBody>
          <a:bodyPr/>
          <a:lstStyle/>
          <a:p>
            <a:endParaRPr lang="ru-RU" sz="2000" dirty="0" smtClean="0"/>
          </a:p>
          <a:p>
            <a:pPr marL="457200" indent="-457200">
              <a:buFont typeface="+mj-lt"/>
              <a:buAutoNum type="arabicParenR"/>
            </a:pPr>
            <a:r>
              <a:rPr lang="ru-RU" sz="2000" dirty="0" smtClean="0"/>
              <a:t>насильственное </a:t>
            </a:r>
            <a:r>
              <a:rPr lang="ru-RU" sz="2000" dirty="0"/>
              <a:t>изменение основ конституционного строя и нарушение </a:t>
            </a:r>
            <a:r>
              <a:rPr lang="ru-RU" sz="2000" dirty="0" smtClean="0"/>
              <a:t>целостности </a:t>
            </a:r>
            <a:r>
              <a:rPr lang="ru-RU" sz="2000" dirty="0"/>
              <a:t>Российской Федерации;</a:t>
            </a:r>
          </a:p>
          <a:p>
            <a:pPr marL="457200" indent="-457200">
              <a:buFont typeface="+mj-lt"/>
              <a:buAutoNum type="arabicParenR"/>
            </a:pPr>
            <a:r>
              <a:rPr lang="ru-RU" sz="2000" dirty="0"/>
              <a:t>публичное оправдание терроризма и иная террористическая деятельность;</a:t>
            </a:r>
          </a:p>
          <a:p>
            <a:pPr marL="457200" indent="-457200">
              <a:buFont typeface="+mj-lt"/>
              <a:buAutoNum type="arabicParenR"/>
            </a:pPr>
            <a:r>
              <a:rPr lang="ru-RU" sz="2000" dirty="0"/>
              <a:t>возбуждение социальной, расовой, национальной или религиозной розни;</a:t>
            </a:r>
          </a:p>
          <a:p>
            <a:pPr marL="457200" indent="-457200">
              <a:buFont typeface="+mj-lt"/>
              <a:buAutoNum type="arabicParenR"/>
            </a:pPr>
            <a:r>
              <a:rPr lang="ru-RU" sz="2000" dirty="0"/>
              <a:t>пропаганда исключительности, превосходства либо неполноценности человека по признаку его социальной, расовой, национальной, религиозной или языковой принадлежности или отношения к религии;</a:t>
            </a:r>
          </a:p>
          <a:p>
            <a:pPr marL="457200" indent="-457200">
              <a:buFont typeface="+mj-lt"/>
              <a:buAutoNum type="arabicParenR"/>
            </a:pPr>
            <a:r>
              <a:rPr lang="ru-RU" sz="2000" dirty="0"/>
              <a:t>нарушение прав, свобод и законных интересов человека и гражданина в зависимости от его социальной, расовой, национальной, религиозной или языковой принадлежности или отношения к религии;</a:t>
            </a:r>
          </a:p>
          <a:p>
            <a:pPr marL="457200" indent="-457200">
              <a:buFont typeface="+mj-lt"/>
              <a:buAutoNum type="arabicParenR"/>
            </a:pPr>
            <a:r>
              <a:rPr lang="ru-RU" sz="2000" dirty="0"/>
              <a:t>воспрепятствование осуществлению гражданами их избирательных прав и права на участие в референдуме или нарушение тайны голосования, соединенные с насилием либо угрозой его применения;</a:t>
            </a:r>
          </a:p>
          <a:p>
            <a:endParaRPr lang="ru-RU" sz="1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9750" y="6304934"/>
            <a:ext cx="564654" cy="54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490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908720"/>
          </a:xfrm>
        </p:spPr>
        <p:txBody>
          <a:bodyPr/>
          <a:lstStyle/>
          <a:p>
            <a:r>
              <a:rPr lang="ru-RU" dirty="0" smtClean="0"/>
              <a:t/>
            </a:r>
            <a:br>
              <a:rPr lang="ru-RU" dirty="0" smtClean="0"/>
            </a:br>
            <a:r>
              <a:rPr lang="ru-RU" dirty="0" smtClean="0"/>
              <a:t>Глубинная суть демократии</a:t>
            </a:r>
            <a:br>
              <a:rPr lang="ru-RU" dirty="0" smtClean="0"/>
            </a:br>
            <a:endParaRPr lang="ru-RU" dirty="0"/>
          </a:p>
        </p:txBody>
      </p:sp>
      <p:sp>
        <p:nvSpPr>
          <p:cNvPr id="3" name="Объект 2"/>
          <p:cNvSpPr>
            <a:spLocks noGrp="1"/>
          </p:cNvSpPr>
          <p:nvPr>
            <p:ph idx="1"/>
          </p:nvPr>
        </p:nvSpPr>
        <p:spPr>
          <a:xfrm>
            <a:off x="323528" y="980728"/>
            <a:ext cx="8568952" cy="5733256"/>
          </a:xfrm>
        </p:spPr>
        <p:txBody>
          <a:bodyPr/>
          <a:lstStyle/>
          <a:p>
            <a:pPr marL="0" lvl="0" indent="0">
              <a:lnSpc>
                <a:spcPct val="80000"/>
              </a:lnSpc>
              <a:buNone/>
            </a:pPr>
            <a:r>
              <a:rPr lang="ru-RU" altLang="ru-RU" sz="2800" b="1" i="1" u="sng" dirty="0" smtClean="0"/>
              <a:t>Алексис </a:t>
            </a:r>
            <a:r>
              <a:rPr lang="ru-RU" altLang="ru-RU" sz="2800" b="1" i="1" u="sng" dirty="0"/>
              <a:t>де Токвиль:</a:t>
            </a:r>
            <a:r>
              <a:rPr lang="ru-RU" altLang="ru-RU" sz="2800" b="1" i="1" dirty="0"/>
              <a:t> </a:t>
            </a:r>
            <a:r>
              <a:rPr lang="ru-RU" altLang="ru-RU" sz="2800" dirty="0"/>
              <a:t>«В демократической республике большие дела вершатся не государственной администрацией, а без нее и помимо нее. </a:t>
            </a:r>
            <a:endParaRPr lang="ru-RU" altLang="ru-RU" sz="2800" dirty="0" smtClean="0"/>
          </a:p>
          <a:p>
            <a:pPr marL="0" lvl="0" indent="0">
              <a:lnSpc>
                <a:spcPct val="80000"/>
              </a:lnSpc>
              <a:buNone/>
            </a:pPr>
            <a:r>
              <a:rPr lang="ru-RU" altLang="ru-RU" sz="2800" dirty="0" smtClean="0"/>
              <a:t>Демократия </a:t>
            </a:r>
            <a:r>
              <a:rPr lang="ru-RU" altLang="ru-RU" sz="2800" dirty="0"/>
              <a:t>– это не самая искусная форма правления, но </a:t>
            </a:r>
            <a:r>
              <a:rPr lang="ru-RU" altLang="ru-RU" sz="2800" b="1" i="1" dirty="0"/>
              <a:t>только она подчас может вызвать в обществе бурное движение, придать ему энергию</a:t>
            </a:r>
            <a:r>
              <a:rPr lang="ru-RU" altLang="ru-RU" sz="2800" dirty="0"/>
              <a:t> и исполинские силы, неизвестные при других формах правления. И эти движения, энергия и силы при мало-мальски благоприятных обстоятельствах способны творить чудеса. Это и есть истинные преимущества демократии</a:t>
            </a:r>
            <a:r>
              <a:rPr lang="ru-RU" altLang="ru-RU" sz="2800" dirty="0" smtClean="0"/>
              <a:t>».</a:t>
            </a:r>
          </a:p>
          <a:p>
            <a:pPr marL="0" lvl="0" indent="0">
              <a:lnSpc>
                <a:spcPct val="80000"/>
              </a:lnSpc>
              <a:buNone/>
            </a:pPr>
            <a:endParaRPr lang="ru-RU" altLang="ru-RU" sz="1800" i="1" u="sng" dirty="0" smtClean="0"/>
          </a:p>
          <a:p>
            <a:pPr marL="0" lvl="0" indent="0">
              <a:lnSpc>
                <a:spcPct val="80000"/>
              </a:lnSpc>
              <a:buNone/>
            </a:pPr>
            <a:r>
              <a:rPr lang="ru-RU" altLang="ru-RU" sz="1800" i="1" u="sng" dirty="0" smtClean="0"/>
              <a:t>Ценность </a:t>
            </a:r>
            <a:r>
              <a:rPr lang="ru-RU" altLang="ru-RU" sz="1800" i="1" u="sng" dirty="0"/>
              <a:t>демократической идеи</a:t>
            </a:r>
            <a:r>
              <a:rPr lang="ru-RU" altLang="ru-RU" sz="1800" i="1" dirty="0"/>
              <a:t> – в </a:t>
            </a:r>
            <a:r>
              <a:rPr lang="ru-RU" altLang="ru-RU" sz="1800" b="1" i="1" dirty="0"/>
              <a:t>институализации</a:t>
            </a:r>
            <a:r>
              <a:rPr lang="ru-RU" altLang="ru-RU" sz="1800" i="1" dirty="0"/>
              <a:t> </a:t>
            </a:r>
            <a:r>
              <a:rPr lang="ru-RU" altLang="ru-RU" sz="1800" b="1" i="1" dirty="0"/>
              <a:t>разнообразия</a:t>
            </a:r>
            <a:r>
              <a:rPr lang="ru-RU" altLang="ru-RU" sz="1800" i="1" dirty="0"/>
              <a:t>. </a:t>
            </a:r>
            <a:r>
              <a:rPr lang="ru-RU" altLang="ru-RU" sz="1800" i="1" dirty="0" smtClean="0"/>
              <a:t>Легальное и свободное столкновение </a:t>
            </a:r>
            <a:r>
              <a:rPr lang="ru-RU" altLang="ru-RU" sz="1800" i="1" dirty="0"/>
              <a:t>мнений, позиций, даже мировоззрений питает энергию развития. </a:t>
            </a:r>
          </a:p>
          <a:p>
            <a:pPr marL="0" lvl="0" indent="0">
              <a:lnSpc>
                <a:spcPct val="80000"/>
              </a:lnSpc>
              <a:buNone/>
            </a:pPr>
            <a:endParaRPr lang="ru-RU" altLang="ru-RU" sz="2800" dirty="0" smtClean="0"/>
          </a:p>
          <a:p>
            <a:pPr marL="0" lvl="0" indent="0">
              <a:lnSpc>
                <a:spcPct val="80000"/>
              </a:lnSpc>
              <a:buNone/>
            </a:pPr>
            <a:endParaRPr lang="ru-RU" altLang="ru-RU" sz="2800" dirty="0"/>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448" y="6381328"/>
            <a:ext cx="420638" cy="37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5261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p:spPr>
        <p:txBody>
          <a:bodyPr/>
          <a:lstStyle/>
          <a:p>
            <a:r>
              <a:rPr lang="ru-RU" sz="2400" b="1" dirty="0" smtClean="0">
                <a:solidFill>
                  <a:prstClr val="black"/>
                </a:solidFill>
              </a:rPr>
              <a:t/>
            </a:r>
            <a:br>
              <a:rPr lang="ru-RU" sz="2400" b="1" dirty="0" smtClean="0">
                <a:solidFill>
                  <a:prstClr val="black"/>
                </a:solidFill>
              </a:rPr>
            </a:br>
            <a:r>
              <a:rPr lang="ru-RU" sz="2400" b="1" dirty="0">
                <a:solidFill>
                  <a:prstClr val="black"/>
                </a:solidFill>
              </a:rPr>
              <a:t/>
            </a:r>
            <a:br>
              <a:rPr lang="ru-RU" sz="2400" b="1" dirty="0">
                <a:solidFill>
                  <a:prstClr val="black"/>
                </a:solidFill>
              </a:rPr>
            </a:br>
            <a:r>
              <a:rPr lang="ru-RU" sz="2400" b="1" dirty="0" smtClean="0">
                <a:solidFill>
                  <a:prstClr val="black"/>
                </a:solidFill>
              </a:rPr>
              <a:t>Экстремистская </a:t>
            </a:r>
            <a:r>
              <a:rPr lang="ru-RU" sz="2400" b="1" dirty="0">
                <a:solidFill>
                  <a:prstClr val="black"/>
                </a:solidFill>
              </a:rPr>
              <a:t>деятельность (экстремизм) по </a:t>
            </a:r>
            <a:r>
              <a:rPr lang="ru-RU" sz="2400" b="1" dirty="0" smtClean="0">
                <a:solidFill>
                  <a:prstClr val="black"/>
                </a:solidFill>
              </a:rPr>
              <a:t/>
            </a:r>
            <a:br>
              <a:rPr lang="ru-RU" sz="2400" b="1" dirty="0" smtClean="0">
                <a:solidFill>
                  <a:prstClr val="black"/>
                </a:solidFill>
              </a:rPr>
            </a:br>
            <a:r>
              <a:rPr lang="ru-RU" sz="2400" b="1" dirty="0" smtClean="0">
                <a:solidFill>
                  <a:prstClr val="black"/>
                </a:solidFill>
              </a:rPr>
              <a:t>ФЗ </a:t>
            </a:r>
            <a:r>
              <a:rPr lang="ru-RU" sz="2400" b="1" dirty="0">
                <a:solidFill>
                  <a:prstClr val="black"/>
                </a:solidFill>
              </a:rPr>
              <a:t>от 25 июля 2002 г.</a:t>
            </a:r>
            <a:br>
              <a:rPr lang="ru-RU" sz="2400" b="1" dirty="0">
                <a:solidFill>
                  <a:prstClr val="black"/>
                </a:solidFill>
              </a:rPr>
            </a:br>
            <a:r>
              <a:rPr lang="ru-RU" sz="2400" b="1" dirty="0">
                <a:solidFill>
                  <a:prstClr val="black"/>
                </a:solidFill>
              </a:rPr>
              <a:t>«О противодействии экстремистской </a:t>
            </a:r>
            <a:r>
              <a:rPr lang="ru-RU" sz="2400" b="1" dirty="0" smtClean="0">
                <a:solidFill>
                  <a:prstClr val="black"/>
                </a:solidFill>
              </a:rPr>
              <a:t>деятельности</a:t>
            </a:r>
            <a:r>
              <a:rPr lang="ru-RU" b="1" dirty="0" smtClean="0">
                <a:solidFill>
                  <a:prstClr val="black"/>
                </a:solidFill>
              </a:rPr>
              <a:t/>
            </a:r>
            <a:br>
              <a:rPr lang="ru-RU" b="1" dirty="0" smtClean="0">
                <a:solidFill>
                  <a:prstClr val="black"/>
                </a:solidFill>
              </a:rPr>
            </a:br>
            <a:endParaRPr lang="ru-RU" dirty="0"/>
          </a:p>
        </p:txBody>
      </p:sp>
      <p:sp>
        <p:nvSpPr>
          <p:cNvPr id="3" name="Объект 2"/>
          <p:cNvSpPr>
            <a:spLocks noGrp="1"/>
          </p:cNvSpPr>
          <p:nvPr>
            <p:ph idx="1"/>
          </p:nvPr>
        </p:nvSpPr>
        <p:spPr>
          <a:xfrm>
            <a:off x="107504" y="1600200"/>
            <a:ext cx="9006900" cy="5257800"/>
          </a:xfrm>
        </p:spPr>
        <p:txBody>
          <a:bodyPr/>
          <a:lstStyle/>
          <a:p>
            <a:pPr marL="457200" indent="-457200">
              <a:buFont typeface="+mj-lt"/>
              <a:buAutoNum type="arabicParenR" startAt="7"/>
            </a:pPr>
            <a:r>
              <a:rPr lang="ru-RU" sz="2000" dirty="0"/>
              <a:t>воспрепятствование законной деятельности государственных органов, органов местного самоуправления, избирательных комиссий, общественных и религиозных объединений или иных организаций, соединенное с насилием либо угрозой его применения;</a:t>
            </a:r>
          </a:p>
          <a:p>
            <a:pPr marL="457200" indent="-457200">
              <a:buFont typeface="+mj-lt"/>
              <a:buAutoNum type="arabicParenR" startAt="7"/>
            </a:pPr>
            <a:r>
              <a:rPr lang="ru-RU" sz="2000" dirty="0" smtClean="0"/>
              <a:t>совершение </a:t>
            </a:r>
            <a:r>
              <a:rPr lang="ru-RU" sz="2000" dirty="0"/>
              <a:t>преступлений по мотивам, указанным в пункте "е" части первой статьи 63 Уголовного кодекса Российской Федерации;</a:t>
            </a:r>
          </a:p>
          <a:p>
            <a:pPr marL="457200" indent="-457200">
              <a:buFont typeface="+mj-lt"/>
              <a:buAutoNum type="arabicParenR" startAt="7"/>
            </a:pPr>
            <a:r>
              <a:rPr lang="ru-RU" sz="2000" dirty="0"/>
              <a:t>пропаганда и публичное демонстрирование нацистской атрибутики или символики либо атрибутики или символики, сходных с нацистской атрибутикой или символикой до степени смешения, либо публичное демонстрирование атрибутики или символики экстремистских организаций;</a:t>
            </a:r>
          </a:p>
          <a:p>
            <a:pPr marL="457200" indent="-457200">
              <a:buFont typeface="+mj-lt"/>
              <a:buAutoNum type="arabicParenR" startAt="7"/>
            </a:pPr>
            <a:r>
              <a:rPr lang="ru-RU" sz="2000" dirty="0"/>
              <a:t>публичные призывы к осуществлению указанных деяний либо массовое распространение заведомо экстремистских материалов, а равно их изготовление или хранение в целях массового распространения</a:t>
            </a:r>
            <a:r>
              <a:rPr lang="ru-RU" sz="2000" dirty="0" smtClean="0"/>
              <a:t>;</a:t>
            </a:r>
          </a:p>
          <a:p>
            <a:pPr marL="457200" indent="-457200">
              <a:buFont typeface="+mj-lt"/>
              <a:buAutoNum type="arabicParenR" startAt="7"/>
            </a:pPr>
            <a:endParaRPr lang="ru-RU" sz="2000" dirty="0"/>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9750" y="6304934"/>
            <a:ext cx="564654" cy="54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9031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a:solidFill>
                  <a:prstClr val="black"/>
                </a:solidFill>
              </a:rPr>
              <a:t>Экстремистская деятельность (экстремизм) по </a:t>
            </a:r>
            <a:r>
              <a:rPr lang="ru-RU" sz="2400" b="1" dirty="0" smtClean="0">
                <a:solidFill>
                  <a:prstClr val="black"/>
                </a:solidFill>
              </a:rPr>
              <a:t/>
            </a:r>
            <a:br>
              <a:rPr lang="ru-RU" sz="2400" b="1" dirty="0" smtClean="0">
                <a:solidFill>
                  <a:prstClr val="black"/>
                </a:solidFill>
              </a:rPr>
            </a:br>
            <a:r>
              <a:rPr lang="ru-RU" sz="2400" b="1" dirty="0" smtClean="0">
                <a:solidFill>
                  <a:prstClr val="black"/>
                </a:solidFill>
              </a:rPr>
              <a:t>ФЗ </a:t>
            </a:r>
            <a:r>
              <a:rPr lang="ru-RU" sz="2400" b="1" dirty="0">
                <a:solidFill>
                  <a:prstClr val="black"/>
                </a:solidFill>
              </a:rPr>
              <a:t>от 25 июля 2002 г.</a:t>
            </a:r>
            <a:br>
              <a:rPr lang="ru-RU" sz="2400" b="1" dirty="0">
                <a:solidFill>
                  <a:prstClr val="black"/>
                </a:solidFill>
              </a:rPr>
            </a:br>
            <a:r>
              <a:rPr lang="ru-RU" sz="2400" b="1" dirty="0">
                <a:solidFill>
                  <a:prstClr val="black"/>
                </a:solidFill>
              </a:rPr>
              <a:t>«О противодействии экстремистской деятельности</a:t>
            </a:r>
            <a:endParaRPr lang="ru-RU" dirty="0"/>
          </a:p>
        </p:txBody>
      </p:sp>
      <p:sp>
        <p:nvSpPr>
          <p:cNvPr id="3" name="Объект 2"/>
          <p:cNvSpPr>
            <a:spLocks noGrp="1"/>
          </p:cNvSpPr>
          <p:nvPr>
            <p:ph idx="1"/>
          </p:nvPr>
        </p:nvSpPr>
        <p:spPr>
          <a:xfrm>
            <a:off x="107504" y="1600200"/>
            <a:ext cx="8928992" cy="5250566"/>
          </a:xfrm>
        </p:spPr>
        <p:txBody>
          <a:bodyPr/>
          <a:lstStyle/>
          <a:p>
            <a:pPr marL="457200" lvl="0" indent="-457200">
              <a:buFont typeface="+mj-lt"/>
              <a:buAutoNum type="arabicParenR" startAt="11"/>
            </a:pPr>
            <a:r>
              <a:rPr lang="ru-RU" sz="2400" dirty="0">
                <a:solidFill>
                  <a:prstClr val="black"/>
                </a:solidFill>
              </a:rPr>
              <a:t>публичное заведомо ложное обвинение лица, замещающего государственную должность Российской Федерации или государственную должность субъекта Российской Федерации, в совершении им в период исполнения своих должностных обязанностей деяний, указанных в настоящей статье и являющихся преступлением;</a:t>
            </a:r>
          </a:p>
          <a:p>
            <a:pPr marL="457200" lvl="0" indent="-457200">
              <a:buFont typeface="+mj-lt"/>
              <a:buAutoNum type="arabicParenR" startAt="11"/>
            </a:pPr>
            <a:r>
              <a:rPr lang="ru-RU" sz="2400" dirty="0">
                <a:solidFill>
                  <a:prstClr val="black"/>
                </a:solidFill>
              </a:rPr>
              <a:t>организация и подготовка указанных деяний, а также подстрекательство к их осуществлению;</a:t>
            </a:r>
          </a:p>
          <a:p>
            <a:pPr marL="457200" lvl="0" indent="-457200">
              <a:buFont typeface="+mj-lt"/>
              <a:buAutoNum type="arabicParenR" startAt="11"/>
            </a:pPr>
            <a:r>
              <a:rPr lang="ru-RU" sz="2400" dirty="0">
                <a:solidFill>
                  <a:prstClr val="black"/>
                </a:solidFill>
              </a:rPr>
              <a:t>финансирование указанных деяний либо иное содействие в их организации, подготовке и осуществлении, в том числе путем предоставления учебной, полиграфической и материально-технической базы, телефонной и иных видов связи или оказания информационных услуг</a:t>
            </a: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9750" y="6304934"/>
            <a:ext cx="564654" cy="54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3877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ru-RU" dirty="0" smtClean="0"/>
              <a:t>Политическая конкуренция</a:t>
            </a:r>
          </a:p>
        </p:txBody>
      </p:sp>
      <p:sp>
        <p:nvSpPr>
          <p:cNvPr id="46083" name="Rectangle 3"/>
          <p:cNvSpPr>
            <a:spLocks noGrp="1" noChangeArrowheads="1"/>
          </p:cNvSpPr>
          <p:nvPr>
            <p:ph idx="1"/>
          </p:nvPr>
        </p:nvSpPr>
        <p:spPr>
          <a:xfrm>
            <a:off x="457200" y="1340768"/>
            <a:ext cx="8507288" cy="5413573"/>
          </a:xfrm>
        </p:spPr>
        <p:txBody>
          <a:bodyPr/>
          <a:lstStyle/>
          <a:p>
            <a:pPr>
              <a:lnSpc>
                <a:spcPct val="80000"/>
              </a:lnSpc>
              <a:buFontTx/>
              <a:buNone/>
            </a:pPr>
            <a:r>
              <a:rPr lang="ru-RU" sz="2800" b="1" u="sng" dirty="0" smtClean="0"/>
              <a:t>Йозеф Шумпетер</a:t>
            </a:r>
            <a:r>
              <a:rPr lang="ru-RU" sz="2800" b="1" dirty="0" smtClean="0"/>
              <a:t> </a:t>
            </a:r>
            <a:r>
              <a:rPr lang="ru-RU" sz="2800" dirty="0" smtClean="0"/>
              <a:t>(1883–1950): Демократия – это «такое </a:t>
            </a:r>
            <a:r>
              <a:rPr lang="ru-RU" sz="2800" dirty="0"/>
              <a:t>институциональное устройство для принятия политических решений, в котором индивиды приобретают власть принимать решения </a:t>
            </a:r>
            <a:r>
              <a:rPr lang="ru-RU" sz="2800" b="1" i="1" dirty="0"/>
              <a:t>путем конкурентной борьбы за голоса избирателей</a:t>
            </a:r>
            <a:r>
              <a:rPr lang="ru-RU" sz="2800" dirty="0"/>
              <a:t>». </a:t>
            </a:r>
            <a:endParaRPr lang="ru-RU" sz="2800" b="1" u="sng" dirty="0" smtClean="0">
              <a:solidFill>
                <a:schemeClr val="accent5">
                  <a:lumMod val="20000"/>
                  <a:lumOff val="80000"/>
                </a:schemeClr>
              </a:solidFill>
            </a:endParaRPr>
          </a:p>
          <a:p>
            <a:pPr>
              <a:lnSpc>
                <a:spcPct val="80000"/>
              </a:lnSpc>
              <a:buFontTx/>
              <a:buNone/>
            </a:pPr>
            <a:r>
              <a:rPr lang="ru-RU" sz="2800" b="1" u="sng" dirty="0" smtClean="0"/>
              <a:t>Карл Поппер</a:t>
            </a:r>
            <a:r>
              <a:rPr lang="ru-RU" sz="2800" b="1" dirty="0" smtClean="0"/>
              <a:t> </a:t>
            </a:r>
            <a:r>
              <a:rPr lang="ru-RU" sz="2800" dirty="0" smtClean="0"/>
              <a:t>(1902-1994) : «</a:t>
            </a:r>
            <a:r>
              <a:rPr lang="la-Latn" sz="2800" dirty="0" smtClean="0"/>
              <a:t>De facto</a:t>
            </a:r>
            <a:r>
              <a:rPr lang="ru-RU" sz="2800" dirty="0" smtClean="0"/>
              <a:t> существуют лишь две формы государственного устройства: та, при которой возможна</a:t>
            </a:r>
            <a:r>
              <a:rPr lang="ru-RU" sz="2800" b="1" i="1" dirty="0" smtClean="0"/>
              <a:t> бескровная смена правительства посредством проведения выборов</a:t>
            </a:r>
            <a:r>
              <a:rPr lang="ru-RU" sz="2800" dirty="0" smtClean="0"/>
              <a:t>, и та, где это невозможно. Обычно первая форма зовется демократией, а вторая — диктатурой или тиранией».</a:t>
            </a:r>
          </a:p>
          <a:p>
            <a:endParaRPr lang="ru-RU" dirty="0" smtClean="0"/>
          </a:p>
        </p:txBody>
      </p:sp>
      <p:sp>
        <p:nvSpPr>
          <p:cNvPr id="6" name="Номер слайда 5"/>
          <p:cNvSpPr>
            <a:spLocks noGrp="1"/>
          </p:cNvSpPr>
          <p:nvPr>
            <p:ph type="sldNum" sz="quarter" idx="12"/>
          </p:nvPr>
        </p:nvSpPr>
        <p:spPr/>
        <p:txBody>
          <a:bodyPr/>
          <a:lstStyle/>
          <a:p>
            <a:pPr>
              <a:defRPr/>
            </a:pPr>
            <a:fld id="{367D276B-B426-484F-8067-703FE4FFB52F}" type="slidenum">
              <a:rPr lang="ru-RU"/>
              <a:pPr>
                <a:defRPr/>
              </a:pPr>
              <a:t>92</a:t>
            </a:fld>
            <a:endParaRPr lang="ru-RU"/>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2440" y="6340971"/>
            <a:ext cx="534858" cy="51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5712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p:spPr>
        <p:txBody>
          <a:bodyPr/>
          <a:lstStyle/>
          <a:p>
            <a:r>
              <a:rPr lang="ru-RU" dirty="0" smtClean="0"/>
              <a:t/>
            </a:r>
            <a:br>
              <a:rPr lang="ru-RU" dirty="0" smtClean="0"/>
            </a:br>
            <a:r>
              <a:rPr lang="ru-RU" dirty="0" smtClean="0"/>
              <a:t>Политическая партия</a:t>
            </a:r>
            <a:br>
              <a:rPr lang="ru-RU" dirty="0" smtClean="0"/>
            </a:br>
            <a:r>
              <a:rPr lang="ru-RU" sz="1600" b="1" i="1" dirty="0" smtClean="0"/>
              <a:t>ФЗ </a:t>
            </a:r>
            <a:r>
              <a:rPr lang="ru-RU" sz="1600" b="1" i="1" dirty="0"/>
              <a:t>«О ПОЛИТИЧЕСКИХ ПАРТИЯХ» от 11 июля 2001 г. № 95-ФЗ</a:t>
            </a:r>
            <a:br>
              <a:rPr lang="ru-RU" sz="1600" b="1" i="1" dirty="0"/>
            </a:br>
            <a:endParaRPr lang="ru-RU" b="1" i="1" dirty="0"/>
          </a:p>
        </p:txBody>
      </p:sp>
      <p:sp>
        <p:nvSpPr>
          <p:cNvPr id="3" name="Объект 2"/>
          <p:cNvSpPr>
            <a:spLocks noGrp="1"/>
          </p:cNvSpPr>
          <p:nvPr>
            <p:ph idx="1"/>
          </p:nvPr>
        </p:nvSpPr>
        <p:spPr/>
        <p:txBody>
          <a:bodyPr/>
          <a:lstStyle/>
          <a:p>
            <a:pPr marL="0" indent="0">
              <a:buNone/>
            </a:pPr>
            <a:r>
              <a:rPr lang="ru-RU" u="sng" dirty="0" smtClean="0"/>
              <a:t>Смысл (назначение):</a:t>
            </a:r>
          </a:p>
          <a:p>
            <a:pPr marL="0" indent="0">
              <a:buNone/>
            </a:pPr>
            <a:r>
              <a:rPr lang="ru-RU" sz="2400" dirty="0" smtClean="0"/>
              <a:t>«Политическая </a:t>
            </a:r>
            <a:r>
              <a:rPr lang="ru-RU" sz="2400" dirty="0"/>
              <a:t>партия - это общественное объединение, созданное в целях </a:t>
            </a:r>
            <a:r>
              <a:rPr lang="ru-RU" sz="2400" i="1" dirty="0"/>
              <a:t>участия граждан Российской Федерации в политической жизни общества </a:t>
            </a:r>
            <a:r>
              <a:rPr lang="ru-RU" sz="2400" dirty="0"/>
              <a:t>посредством </a:t>
            </a:r>
            <a:r>
              <a:rPr lang="ru-RU" sz="2400" dirty="0" smtClean="0"/>
              <a:t>(1) формирования </a:t>
            </a:r>
            <a:r>
              <a:rPr lang="ru-RU" sz="2400" dirty="0"/>
              <a:t>и </a:t>
            </a:r>
            <a:r>
              <a:rPr lang="ru-RU" sz="2400" dirty="0" smtClean="0"/>
              <a:t>(2)выражения </a:t>
            </a:r>
            <a:r>
              <a:rPr lang="ru-RU" sz="2400" dirty="0"/>
              <a:t>их политической воли, </a:t>
            </a:r>
            <a:r>
              <a:rPr lang="ru-RU" sz="2400" dirty="0" smtClean="0"/>
              <a:t>(3) участия </a:t>
            </a:r>
            <a:r>
              <a:rPr lang="ru-RU" sz="2400" dirty="0"/>
              <a:t>в общественных и политических акциях, </a:t>
            </a:r>
            <a:r>
              <a:rPr lang="ru-RU" sz="2400" dirty="0" smtClean="0"/>
              <a:t>(4) в </a:t>
            </a:r>
            <a:r>
              <a:rPr lang="ru-RU" sz="2400" dirty="0"/>
              <a:t>выборах и референдумах, а также </a:t>
            </a:r>
            <a:r>
              <a:rPr lang="ru-RU" sz="2400" dirty="0" smtClean="0"/>
              <a:t>(5) в </a:t>
            </a:r>
            <a:r>
              <a:rPr lang="ru-RU" sz="2400" dirty="0"/>
              <a:t>целях представления интересов граждан в органах государственной власти и органах местного </a:t>
            </a:r>
            <a:r>
              <a:rPr lang="ru-RU" sz="2400" dirty="0" smtClean="0"/>
              <a:t>самоуправления» (ст.3).</a:t>
            </a:r>
            <a:endParaRPr lang="ru-RU" sz="2400" dirty="0"/>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2058" y="5949280"/>
            <a:ext cx="940055" cy="90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4178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0"/>
          </a:xfrm>
        </p:spPr>
        <p:txBody>
          <a:bodyPr/>
          <a:lstStyle/>
          <a:p>
            <a:r>
              <a:rPr lang="ru-RU" sz="3200" b="1" dirty="0" smtClean="0"/>
              <a:t>Основные цели </a:t>
            </a:r>
            <a:r>
              <a:rPr lang="ru-RU" sz="3200" b="1" dirty="0"/>
              <a:t>политической </a:t>
            </a:r>
            <a:r>
              <a:rPr lang="ru-RU" sz="3200" b="1" dirty="0" smtClean="0"/>
              <a:t>партии:</a:t>
            </a:r>
            <a:endParaRPr lang="ru-RU" sz="4000" b="1" dirty="0"/>
          </a:p>
        </p:txBody>
      </p:sp>
      <p:sp>
        <p:nvSpPr>
          <p:cNvPr id="3" name="Объект 2"/>
          <p:cNvSpPr>
            <a:spLocks noGrp="1"/>
          </p:cNvSpPr>
          <p:nvPr>
            <p:ph idx="1"/>
          </p:nvPr>
        </p:nvSpPr>
        <p:spPr>
          <a:xfrm>
            <a:off x="323528" y="764704"/>
            <a:ext cx="8568952" cy="5976664"/>
          </a:xfrm>
        </p:spPr>
        <p:txBody>
          <a:bodyPr/>
          <a:lstStyle/>
          <a:p>
            <a:endParaRPr lang="ru-RU" sz="2400" dirty="0" smtClean="0"/>
          </a:p>
          <a:p>
            <a:r>
              <a:rPr lang="ru-RU" sz="2400" dirty="0" smtClean="0"/>
              <a:t>формирование </a:t>
            </a:r>
            <a:r>
              <a:rPr lang="ru-RU" sz="2400" dirty="0"/>
              <a:t>общественного мнения;</a:t>
            </a:r>
          </a:p>
          <a:p>
            <a:r>
              <a:rPr lang="ru-RU" sz="2400" dirty="0"/>
              <a:t>политическое образование и воспитание граждан;</a:t>
            </a:r>
          </a:p>
          <a:p>
            <a:r>
              <a:rPr lang="ru-RU" sz="2400" dirty="0"/>
              <a:t>выражение мнений граждан по любым вопросам общественной жизни, доведение этих мнений до сведения широкой общественности и органов государственной власти;</a:t>
            </a:r>
          </a:p>
          <a:p>
            <a:r>
              <a:rPr lang="ru-RU" sz="2400" dirty="0"/>
              <a:t>выдвижение кандидатов (списков кандидатов) на выборах Президента </a:t>
            </a:r>
            <a:r>
              <a:rPr lang="ru-RU" sz="2400" dirty="0" smtClean="0"/>
              <a:t>РФ, </a:t>
            </a:r>
            <a:r>
              <a:rPr lang="ru-RU" sz="2400" dirty="0"/>
              <a:t>депутатов Государственной </a:t>
            </a:r>
            <a:r>
              <a:rPr lang="ru-RU" sz="2400" dirty="0" smtClean="0"/>
              <a:t>Думы, </a:t>
            </a:r>
            <a:r>
              <a:rPr lang="ru-RU" sz="2400" dirty="0"/>
              <a:t>высших должностных лиц субъектов </a:t>
            </a:r>
            <a:r>
              <a:rPr lang="ru-RU" sz="2400" dirty="0" smtClean="0"/>
              <a:t>РФ, </a:t>
            </a:r>
            <a:r>
              <a:rPr lang="ru-RU" sz="2400" dirty="0"/>
              <a:t>в законодательные (представительные) органы государственной власти субъектов </a:t>
            </a:r>
            <a:r>
              <a:rPr lang="ru-RU" sz="2400" dirty="0" smtClean="0"/>
              <a:t>РФ, </a:t>
            </a:r>
            <a:r>
              <a:rPr lang="ru-RU" sz="2400" dirty="0"/>
              <a:t>выборных должностных лиц местного самоуправления и в представительные органы муниципальных образований, участие в указанных выборах, а также в работе избранных органов.</a:t>
            </a: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7738" y="6167437"/>
            <a:ext cx="714376"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469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t>Требования к созданию партии</a:t>
            </a:r>
            <a:endParaRPr lang="ru-RU" b="1" dirty="0"/>
          </a:p>
        </p:txBody>
      </p:sp>
      <p:sp>
        <p:nvSpPr>
          <p:cNvPr id="3" name="Объект 2"/>
          <p:cNvSpPr>
            <a:spLocks noGrp="1"/>
          </p:cNvSpPr>
          <p:nvPr>
            <p:ph idx="1"/>
          </p:nvPr>
        </p:nvSpPr>
        <p:spPr/>
        <p:txBody>
          <a:bodyPr/>
          <a:lstStyle/>
          <a:p>
            <a:r>
              <a:rPr lang="ru-RU" sz="2400" dirty="0" smtClean="0"/>
              <a:t>партия должна </a:t>
            </a:r>
            <a:r>
              <a:rPr lang="ru-RU" sz="2400" dirty="0"/>
              <a:t>иметь региональные отделения не менее чем в половине субъектов </a:t>
            </a:r>
            <a:r>
              <a:rPr lang="ru-RU" sz="2400" dirty="0" smtClean="0"/>
              <a:t>РФ, </a:t>
            </a:r>
            <a:r>
              <a:rPr lang="ru-RU" sz="2400" dirty="0"/>
              <a:t>при этом в субъекте </a:t>
            </a:r>
            <a:r>
              <a:rPr lang="ru-RU" sz="2400" dirty="0" smtClean="0"/>
              <a:t>РФ </a:t>
            </a:r>
            <a:r>
              <a:rPr lang="ru-RU" sz="2400" dirty="0"/>
              <a:t>может быть создано только одно региональное отделение данной политической партии;</a:t>
            </a:r>
          </a:p>
          <a:p>
            <a:r>
              <a:rPr lang="ru-RU" sz="2400" dirty="0" smtClean="0"/>
              <a:t>в партии </a:t>
            </a:r>
            <a:r>
              <a:rPr lang="ru-RU" sz="2400" dirty="0"/>
              <a:t>должно состоять не менее пятисот членов </a:t>
            </a:r>
            <a:r>
              <a:rPr lang="ru-RU" sz="2400" dirty="0" smtClean="0"/>
              <a:t>политической;</a:t>
            </a:r>
            <a:endParaRPr lang="ru-RU" sz="2400" dirty="0">
              <a:hlinkClick r:id="rId2"/>
            </a:endParaRPr>
          </a:p>
          <a:p>
            <a:r>
              <a:rPr lang="ru-RU" sz="2400" dirty="0" smtClean="0"/>
              <a:t>руководящие </a:t>
            </a:r>
            <a:r>
              <a:rPr lang="ru-RU" sz="2400" dirty="0"/>
              <a:t>и иные органы </a:t>
            </a:r>
            <a:r>
              <a:rPr lang="ru-RU" sz="2400" dirty="0" smtClean="0"/>
              <a:t>партии</a:t>
            </a:r>
            <a:r>
              <a:rPr lang="ru-RU" sz="2400" dirty="0"/>
              <a:t>, ее региональные отделения и иные структурные подразделения должны находиться на территории Российской Федерации.</a:t>
            </a:r>
          </a:p>
          <a:p>
            <a:endParaRPr lang="ru-RU"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771728"/>
            <a:ext cx="1123730" cy="108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30890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804664"/>
          </a:xfrm>
        </p:spPr>
        <p:txBody>
          <a:bodyPr/>
          <a:lstStyle/>
          <a:p>
            <a:r>
              <a:rPr lang="ru-RU" sz="2400" b="1" dirty="0"/>
              <a:t>Ограничения на создание и деятельность политических </a:t>
            </a:r>
            <a:r>
              <a:rPr lang="ru-RU" sz="2400" b="1" dirty="0" smtClean="0"/>
              <a:t>партий (ст.9)</a:t>
            </a:r>
            <a:r>
              <a:rPr lang="ru-RU" sz="2400" b="1" dirty="0"/>
              <a:t/>
            </a:r>
            <a:br>
              <a:rPr lang="ru-RU" sz="2400" b="1" dirty="0"/>
            </a:br>
            <a:endParaRPr lang="ru-RU" sz="2400" b="1" dirty="0"/>
          </a:p>
        </p:txBody>
      </p:sp>
      <p:sp>
        <p:nvSpPr>
          <p:cNvPr id="3" name="Объект 2"/>
          <p:cNvSpPr>
            <a:spLocks noGrp="1"/>
          </p:cNvSpPr>
          <p:nvPr>
            <p:ph idx="1"/>
          </p:nvPr>
        </p:nvSpPr>
        <p:spPr>
          <a:xfrm>
            <a:off x="251520" y="980728"/>
            <a:ext cx="8712968" cy="5760640"/>
          </a:xfrm>
        </p:spPr>
        <p:txBody>
          <a:bodyPr/>
          <a:lstStyle/>
          <a:p>
            <a:pPr marL="0" indent="0" algn="just">
              <a:buNone/>
            </a:pPr>
            <a:r>
              <a:rPr lang="ru-RU" sz="1800" dirty="0"/>
              <a:t>1. Запрещаются создание и деятельность политических партий, цели или действия которых направлены на осуществление экстремистской деятельности.</a:t>
            </a:r>
          </a:p>
          <a:p>
            <a:pPr marL="0" indent="0" algn="just">
              <a:buNone/>
            </a:pPr>
            <a:r>
              <a:rPr lang="ru-RU" sz="1800" dirty="0" smtClean="0"/>
              <a:t>2. </a:t>
            </a:r>
            <a:r>
              <a:rPr lang="ru-RU" sz="1800" dirty="0"/>
              <a:t>Не допускается создание политических партий по признакам профессиональной, расовой, национальной или религиозной </a:t>
            </a:r>
            <a:r>
              <a:rPr lang="ru-RU" sz="1800" dirty="0" smtClean="0"/>
              <a:t>принадлежности (указание </a:t>
            </a:r>
            <a:r>
              <a:rPr lang="ru-RU" sz="1800" dirty="0"/>
              <a:t>в уставе и программе политической партии целей защиты профессиональных, расовых, национальных или религиозных интересов, а также отражение указанных целей в наименовании политической </a:t>
            </a:r>
            <a:r>
              <a:rPr lang="ru-RU" sz="1800" dirty="0" smtClean="0"/>
              <a:t>партии). Политическая </a:t>
            </a:r>
            <a:r>
              <a:rPr lang="ru-RU" sz="1800" dirty="0"/>
              <a:t>партия не должна состоять из лиц одной профессии.</a:t>
            </a:r>
          </a:p>
          <a:p>
            <a:pPr marL="0" indent="0" algn="just">
              <a:buNone/>
            </a:pPr>
            <a:r>
              <a:rPr lang="ru-RU" sz="1800" dirty="0" smtClean="0"/>
              <a:t>3. </a:t>
            </a:r>
            <a:r>
              <a:rPr lang="ru-RU" sz="1800" dirty="0"/>
              <a:t>Структурные подразделения политических партий создаются и действуют только по территориальному признаку. Не допускается создание структурных подразделений политических партий в органах государственной власти и органах местного самоуправления, в Вооруженных Силах Российской Федерации, в правоохранительных и иных государственных органах, в государственных и негосударственных организациях.</a:t>
            </a:r>
          </a:p>
          <a:p>
            <a:pPr marL="0" indent="0" algn="just">
              <a:buNone/>
            </a:pPr>
            <a:r>
              <a:rPr lang="ru-RU" sz="1800" dirty="0" smtClean="0"/>
              <a:t>4. Запрещается </a:t>
            </a:r>
            <a:r>
              <a:rPr lang="ru-RU" sz="1800" dirty="0"/>
              <a:t>вмешательство политических партий в учебный процесс образовательных учреждений.</a:t>
            </a:r>
          </a:p>
          <a:p>
            <a:pPr marL="0" indent="0" algn="just">
              <a:buNone/>
            </a:pPr>
            <a:r>
              <a:rPr lang="ru-RU" sz="1800" dirty="0" smtClean="0"/>
              <a:t>5. </a:t>
            </a:r>
            <a:r>
              <a:rPr lang="ru-RU" sz="1800" dirty="0"/>
              <a:t>Создание и деятельность на территории Российской Федерации политических партий иностранных государств и структурных подразделений указанных партий не допускаются.</a:t>
            </a: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3495" y="6453336"/>
            <a:ext cx="418618"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09281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t>ГОСУДАРСТВЕННОЕ ФИНАНСИРОВАНИЕ ПОЛИТИЧЕСКИХ ПАРТИЙ </a:t>
            </a:r>
          </a:p>
        </p:txBody>
      </p:sp>
      <p:sp>
        <p:nvSpPr>
          <p:cNvPr id="3" name="Объект 2"/>
          <p:cNvSpPr>
            <a:spLocks noGrp="1"/>
          </p:cNvSpPr>
          <p:nvPr>
            <p:ph idx="1"/>
          </p:nvPr>
        </p:nvSpPr>
        <p:spPr>
          <a:xfrm>
            <a:off x="457200" y="1600200"/>
            <a:ext cx="8229600" cy="5257800"/>
          </a:xfrm>
        </p:spPr>
        <p:txBody>
          <a:bodyPr/>
          <a:lstStyle/>
          <a:p>
            <a:r>
              <a:rPr lang="ru-RU" sz="2000" dirty="0" smtClean="0"/>
              <a:t>Государственное финансирование </a:t>
            </a:r>
            <a:r>
              <a:rPr lang="ru-RU" sz="2000" dirty="0"/>
              <a:t>осуществляется по итогам участия политических партий в </a:t>
            </a:r>
            <a:r>
              <a:rPr lang="ru-RU" sz="2000" dirty="0" smtClean="0"/>
              <a:t>выборах.</a:t>
            </a:r>
            <a:endParaRPr lang="ru-RU" sz="2000" dirty="0"/>
          </a:p>
          <a:p>
            <a:r>
              <a:rPr lang="ru-RU" sz="2000" dirty="0"/>
              <a:t>Политические партии имеют право на получение средств федерального бюджета </a:t>
            </a:r>
            <a:r>
              <a:rPr lang="ru-RU" sz="2000" dirty="0" smtClean="0"/>
              <a:t>:</a:t>
            </a:r>
            <a:endParaRPr lang="ru-RU" sz="2000" dirty="0"/>
          </a:p>
          <a:p>
            <a:pPr marL="801688" lvl="1" indent="0">
              <a:buNone/>
            </a:pPr>
            <a:r>
              <a:rPr lang="ru-RU" sz="1600" dirty="0"/>
              <a:t>а) если федеральный список кандидатов, выдвинутый политической партией на выборах депутатов Государственной </a:t>
            </a:r>
            <a:r>
              <a:rPr lang="ru-RU" sz="1600" dirty="0" smtClean="0"/>
              <a:t>Думы, </a:t>
            </a:r>
            <a:r>
              <a:rPr lang="ru-RU" sz="1600" dirty="0"/>
              <a:t>получил по результатам выборов не менее </a:t>
            </a:r>
            <a:r>
              <a:rPr lang="ru-RU" sz="1600" b="1" dirty="0" smtClean="0"/>
              <a:t>3% </a:t>
            </a:r>
            <a:r>
              <a:rPr lang="ru-RU" sz="1600" b="1" dirty="0"/>
              <a:t>голосов </a:t>
            </a:r>
            <a:r>
              <a:rPr lang="ru-RU" sz="1600" dirty="0"/>
              <a:t>избирателей, принявших участие в голосовании по федеральному избирательному округу;</a:t>
            </a:r>
          </a:p>
          <a:p>
            <a:pPr marL="801688" lvl="1" indent="0">
              <a:buNone/>
            </a:pPr>
            <a:r>
              <a:rPr lang="ru-RU" sz="1600" dirty="0" smtClean="0"/>
              <a:t>б) если </a:t>
            </a:r>
            <a:r>
              <a:rPr lang="ru-RU" sz="1600" dirty="0"/>
              <a:t>зарегистрированный кандидат на должность Президента </a:t>
            </a:r>
            <a:r>
              <a:rPr lang="ru-RU" sz="1600" dirty="0" smtClean="0"/>
              <a:t>РФ, </a:t>
            </a:r>
            <a:r>
              <a:rPr lang="ru-RU" sz="1600" dirty="0"/>
              <a:t>выдвинутый политической партией, получил по результатам выборов не менее </a:t>
            </a:r>
            <a:r>
              <a:rPr lang="ru-RU" sz="1600" b="1" dirty="0"/>
              <a:t>3% </a:t>
            </a:r>
            <a:r>
              <a:rPr lang="ru-RU" sz="1600" b="1" dirty="0" smtClean="0"/>
              <a:t>голосов </a:t>
            </a:r>
            <a:r>
              <a:rPr lang="ru-RU" sz="1600" dirty="0"/>
              <a:t>избирателей, принявших участие в голосовании</a:t>
            </a:r>
            <a:r>
              <a:rPr lang="ru-RU" sz="1400" dirty="0"/>
              <a:t>.</a:t>
            </a:r>
          </a:p>
          <a:p>
            <a:r>
              <a:rPr lang="ru-RU" sz="2000" dirty="0" smtClean="0"/>
              <a:t>Размер финансирования:</a:t>
            </a:r>
          </a:p>
          <a:p>
            <a:pPr marL="1090613" indent="-285750">
              <a:buFont typeface="Wingdings" panose="05000000000000000000" pitchFamily="2" charset="2"/>
              <a:buChar char="ü"/>
            </a:pPr>
            <a:r>
              <a:rPr lang="ru-RU" sz="1600" dirty="0" smtClean="0"/>
              <a:t>По выборам в Госдуму: 110 руб. </a:t>
            </a:r>
            <a:r>
              <a:rPr lang="ru-RU" sz="1200" dirty="0" smtClean="0"/>
              <a:t>Х</a:t>
            </a:r>
            <a:r>
              <a:rPr lang="ru-RU" sz="1600" dirty="0" smtClean="0"/>
              <a:t> число голосов, поданных за партийный список.</a:t>
            </a:r>
          </a:p>
          <a:p>
            <a:pPr marL="1090613" indent="-285750">
              <a:buFont typeface="Wingdings" panose="05000000000000000000" pitchFamily="2" charset="2"/>
              <a:buChar char="ü"/>
            </a:pPr>
            <a:r>
              <a:rPr lang="ru-RU" sz="1600" dirty="0" smtClean="0"/>
              <a:t>По выборам Президента РФ: единовременно  20 руб. </a:t>
            </a:r>
            <a:r>
              <a:rPr lang="ru-RU" sz="1200" dirty="0"/>
              <a:t>Х</a:t>
            </a:r>
            <a:r>
              <a:rPr lang="ru-RU" sz="1600" dirty="0"/>
              <a:t> число голосов, поданных за </a:t>
            </a:r>
            <a:r>
              <a:rPr lang="ru-RU" sz="1600" dirty="0" smtClean="0"/>
              <a:t>кандидата.</a:t>
            </a:r>
            <a:endParaRPr lang="ru-RU" sz="16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5531" y="6165304"/>
            <a:ext cx="716582" cy="69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7302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1008112"/>
          </a:xfrm>
        </p:spPr>
        <p:txBody>
          <a:bodyPr/>
          <a:lstStyle/>
          <a:p>
            <a:r>
              <a:rPr lang="ru-RU" sz="2000" b="1" dirty="0" smtClean="0"/>
              <a:t>Постановление от 15 декабря 2004 г. №18-П «По делу о проверке конституционности пункта 3 статьи 9 Федерального закона "О политических партиях" в связи с запросом </a:t>
            </a:r>
            <a:r>
              <a:rPr lang="ru-RU" sz="2000" b="1" dirty="0" err="1" smtClean="0"/>
              <a:t>Коптевского</a:t>
            </a:r>
            <a:r>
              <a:rPr lang="ru-RU" sz="2000" b="1" dirty="0" smtClean="0"/>
              <a:t> районного суда города Москвы, жалобами общероссийской общественной политической организации "Православная партия России" и граждан И.В. Артемова и Д.А. Савина» </a:t>
            </a:r>
          </a:p>
        </p:txBody>
      </p:sp>
      <p:sp>
        <p:nvSpPr>
          <p:cNvPr id="3" name="Объект 2"/>
          <p:cNvSpPr>
            <a:spLocks noGrp="1"/>
          </p:cNvSpPr>
          <p:nvPr>
            <p:ph idx="1"/>
          </p:nvPr>
        </p:nvSpPr>
        <p:spPr>
          <a:xfrm>
            <a:off x="0" y="1844824"/>
            <a:ext cx="9144000" cy="5544616"/>
          </a:xfrm>
        </p:spPr>
        <p:txBody>
          <a:bodyPr/>
          <a:lstStyle/>
          <a:p>
            <a:pPr>
              <a:buNone/>
            </a:pPr>
            <a:endParaRPr lang="ru-RU" sz="1800" dirty="0" smtClean="0">
              <a:solidFill>
                <a:schemeClr val="tx1"/>
              </a:solidFill>
              <a:latin typeface="+mn-lt"/>
              <a:ea typeface="+mn-ea"/>
              <a:cs typeface="+mn-cs"/>
            </a:endParaRPr>
          </a:p>
          <a:p>
            <a:r>
              <a:rPr lang="ru-RU" sz="1800" dirty="0" smtClean="0">
                <a:solidFill>
                  <a:schemeClr val="tx1"/>
                </a:solidFill>
                <a:latin typeface="+mn-lt"/>
                <a:ea typeface="+mn-ea"/>
                <a:cs typeface="+mn-cs"/>
              </a:rPr>
              <a:t>Заявителям было отказано в регистрации политических партий из-за несоответствия названий партий требованиям федерального законодательства</a:t>
            </a:r>
            <a:endParaRPr lang="ru-RU" sz="1800" dirty="0" smtClean="0"/>
          </a:p>
          <a:p>
            <a:r>
              <a:rPr lang="ru-RU" sz="1800" b="1" dirty="0" smtClean="0"/>
              <a:t>Предмет рассмотрения: </a:t>
            </a:r>
            <a:r>
              <a:rPr lang="ru-RU" sz="1800" dirty="0" smtClean="0"/>
              <a:t>норма в части, не допускающей создание политических партий по признакам национальной или религиозной принадлежности</a:t>
            </a:r>
          </a:p>
          <a:p>
            <a:r>
              <a:rPr lang="ru-RU" sz="1800" b="1" dirty="0" smtClean="0">
                <a:solidFill>
                  <a:schemeClr val="tx1"/>
                </a:solidFill>
                <a:latin typeface="+mn-lt"/>
                <a:ea typeface="+mn-ea"/>
                <a:cs typeface="+mn-cs"/>
              </a:rPr>
              <a:t>Заявители считают, что</a:t>
            </a:r>
          </a:p>
          <a:p>
            <a:pPr>
              <a:buFont typeface="Wingdings" pitchFamily="2" charset="2"/>
              <a:buChar char="ü"/>
            </a:pPr>
            <a:r>
              <a:rPr lang="ru-RU" sz="1800" b="1" i="1" dirty="0" smtClean="0"/>
              <a:t>п.3 ст. 9 ФЗ</a:t>
            </a:r>
          </a:p>
          <a:p>
            <a:pPr>
              <a:buFont typeface="Wingdings" pitchFamily="2" charset="2"/>
              <a:buChar char="Ø"/>
            </a:pPr>
            <a:r>
              <a:rPr lang="ru-RU" sz="1800" dirty="0" smtClean="0"/>
              <a:t>нарушает свободу объединений и принцип равноправия в ее реализации</a:t>
            </a:r>
          </a:p>
          <a:p>
            <a:pPr>
              <a:buFont typeface="Wingdings" pitchFamily="2" charset="2"/>
              <a:buChar char="Ø"/>
            </a:pPr>
            <a:r>
              <a:rPr lang="ru-RU" sz="1800" dirty="0" smtClean="0"/>
              <a:t>не согласуется со статьей 13 (часть 5) Конституции РФ, закрепляющей основания, по которым в РФ запрещается создание и деятельность общественных объединений. </a:t>
            </a:r>
            <a:endParaRPr lang="ru-RU" sz="2000" dirty="0">
              <a:solidFill>
                <a:schemeClr val="tx1"/>
              </a:solidFill>
              <a:latin typeface="+mn-lt"/>
              <a:ea typeface="+mn-ea"/>
              <a:cs typeface="+mn-cs"/>
            </a:endParaRPr>
          </a:p>
          <a:p>
            <a:endParaRPr lang="ru-RU"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6167437"/>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10360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48072"/>
          </a:xfrm>
        </p:spPr>
        <p:txBody>
          <a:bodyPr/>
          <a:lstStyle/>
          <a:p>
            <a:r>
              <a:rPr lang="ru-RU" sz="2800" b="1" dirty="0" smtClean="0"/>
              <a:t>Постановление от 15 декабря 2004 г. №18-П</a:t>
            </a:r>
          </a:p>
        </p:txBody>
      </p:sp>
      <p:sp>
        <p:nvSpPr>
          <p:cNvPr id="3" name="Объект 2"/>
          <p:cNvSpPr>
            <a:spLocks noGrp="1"/>
          </p:cNvSpPr>
          <p:nvPr>
            <p:ph idx="1"/>
          </p:nvPr>
        </p:nvSpPr>
        <p:spPr>
          <a:xfrm>
            <a:off x="0" y="332656"/>
            <a:ext cx="8964488" cy="5400600"/>
          </a:xfrm>
        </p:spPr>
        <p:txBody>
          <a:bodyPr/>
          <a:lstStyle/>
          <a:p>
            <a:pPr>
              <a:buNone/>
            </a:pPr>
            <a:endParaRPr lang="ru-RU" sz="2000" dirty="0" smtClean="0">
              <a:solidFill>
                <a:schemeClr val="tx1"/>
              </a:solidFill>
              <a:latin typeface="+mn-lt"/>
              <a:ea typeface="+mn-ea"/>
              <a:cs typeface="+mn-cs"/>
            </a:endParaRPr>
          </a:p>
          <a:p>
            <a:r>
              <a:rPr lang="ru-RU" sz="2000" b="1" dirty="0" smtClean="0">
                <a:solidFill>
                  <a:schemeClr val="tx1"/>
                </a:solidFill>
                <a:latin typeface="+mn-lt"/>
                <a:ea typeface="+mn-ea"/>
                <a:cs typeface="+mn-cs"/>
              </a:rPr>
              <a:t>Рассуждения КС РФ:</a:t>
            </a:r>
          </a:p>
          <a:p>
            <a:pPr>
              <a:buFont typeface="Wingdings" pitchFamily="2" charset="2"/>
              <a:buChar char="ü"/>
            </a:pPr>
            <a:r>
              <a:rPr lang="ru-RU" sz="2000" dirty="0" smtClean="0"/>
              <a:t>Право граждан объединяться в партию – одна из наиболее важных составляющих права на объединение, без чего данное право лишалось бы смысла			Конституция защищает свободу создания политических партий</a:t>
            </a:r>
          </a:p>
          <a:p>
            <a:pPr>
              <a:buFont typeface="Wingdings" pitchFamily="2" charset="2"/>
              <a:buChar char="ü"/>
            </a:pPr>
            <a:r>
              <a:rPr lang="ru-RU" sz="2000" dirty="0" smtClean="0"/>
              <a:t>ч. 5 ст. 13 и ч. 3 ст. 55 Конституции			законодатель вправе регулировать правовой статус партий,… не искажая само существо права на объединение в политические партии, т.е. ограничения должны быть необходимыми и соразмерными конституционно значимым целям</a:t>
            </a:r>
          </a:p>
          <a:p>
            <a:pPr>
              <a:buFont typeface="Wingdings" pitchFamily="2" charset="2"/>
              <a:buChar char="ü"/>
            </a:pPr>
            <a:r>
              <a:rPr lang="ru-RU" sz="2000" dirty="0" smtClean="0"/>
              <a:t>Представители любой национальности и любого вероисповедания могут без какого-либо ограничения стать членами партии близкой им по целям и устремлениям, и таком образом реализовать свое право на объединение</a:t>
            </a:r>
          </a:p>
          <a:p>
            <a:pPr>
              <a:buFont typeface="Wingdings" pitchFamily="2" charset="2"/>
              <a:buChar char="ü"/>
            </a:pPr>
            <a:r>
              <a:rPr lang="ru-RU" sz="2000" dirty="0" smtClean="0"/>
              <a:t>Консолидируя политические интересы граждан, политические партии способствуют формированию политической воли народа. В конкурентной борьбе партий за политическую власть создается та необходимая демократическая среда, которая позволяет многонациональному российскому народу как носителю суверенитета и единственного источника власти в РФ осознанно выбрать оптимальные направления развития общества и государства и достичь гражданского согласия</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25" y="6167437"/>
            <a:ext cx="714375"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Стрелка вправо 7"/>
          <p:cNvSpPr/>
          <p:nvPr/>
        </p:nvSpPr>
        <p:spPr>
          <a:xfrm>
            <a:off x="1403648" y="1772816"/>
            <a:ext cx="7920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4139952" y="2420888"/>
            <a:ext cx="7920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4221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olormaster">
  <a:themeElements>
    <a:clrScheme name="">
      <a:dk1>
        <a:srgbClr val="C0C0C0"/>
      </a:dk1>
      <a:lt1>
        <a:srgbClr val="FFFFFF"/>
      </a:lt1>
      <a:dk2>
        <a:srgbClr val="990000"/>
      </a:dk2>
      <a:lt2>
        <a:srgbClr val="FFCC99"/>
      </a:lt2>
      <a:accent1>
        <a:srgbClr val="FF9900"/>
      </a:accent1>
      <a:accent2>
        <a:srgbClr val="CC0000"/>
      </a:accent2>
      <a:accent3>
        <a:srgbClr val="CAAAAA"/>
      </a:accent3>
      <a:accent4>
        <a:srgbClr val="DADADA"/>
      </a:accent4>
      <a:accent5>
        <a:srgbClr val="FFCAAA"/>
      </a:accent5>
      <a:accent6>
        <a:srgbClr val="B90000"/>
      </a:accent6>
      <a:hlink>
        <a:srgbClr val="FF33CC"/>
      </a:hlink>
      <a:folHlink>
        <a:srgbClr val="FFCC00"/>
      </a:folHlink>
    </a:clrScheme>
    <a:fontScheme name="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lormaster">
  <a:themeElements>
    <a:clrScheme name="">
      <a:dk1>
        <a:srgbClr val="C0C0C0"/>
      </a:dk1>
      <a:lt1>
        <a:srgbClr val="FFFFFF"/>
      </a:lt1>
      <a:dk2>
        <a:srgbClr val="990000"/>
      </a:dk2>
      <a:lt2>
        <a:srgbClr val="FFCC99"/>
      </a:lt2>
      <a:accent1>
        <a:srgbClr val="FF9900"/>
      </a:accent1>
      <a:accent2>
        <a:srgbClr val="CC0000"/>
      </a:accent2>
      <a:accent3>
        <a:srgbClr val="CAAAAA"/>
      </a:accent3>
      <a:accent4>
        <a:srgbClr val="DADADA"/>
      </a:accent4>
      <a:accent5>
        <a:srgbClr val="FFCAAA"/>
      </a:accent5>
      <a:accent6>
        <a:srgbClr val="B90000"/>
      </a:accent6>
      <a:hlink>
        <a:srgbClr val="FF33CC"/>
      </a:hlink>
      <a:folHlink>
        <a:srgbClr val="FFCC00"/>
      </a:folHlink>
    </a:clrScheme>
    <a:fontScheme name="2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olormaster">
  <a:themeElements>
    <a:clrScheme name="">
      <a:dk1>
        <a:srgbClr val="C0C0C0"/>
      </a:dk1>
      <a:lt1>
        <a:srgbClr val="FFFFFF"/>
      </a:lt1>
      <a:dk2>
        <a:srgbClr val="993366"/>
      </a:dk2>
      <a:lt2>
        <a:srgbClr val="FFCCCC"/>
      </a:lt2>
      <a:accent1>
        <a:srgbClr val="9933FF"/>
      </a:accent1>
      <a:accent2>
        <a:srgbClr val="FF9999"/>
      </a:accent2>
      <a:accent3>
        <a:srgbClr val="CAADB8"/>
      </a:accent3>
      <a:accent4>
        <a:srgbClr val="DADADA"/>
      </a:accent4>
      <a:accent5>
        <a:srgbClr val="CAADFF"/>
      </a:accent5>
      <a:accent6>
        <a:srgbClr val="E78A8A"/>
      </a:accent6>
      <a:hlink>
        <a:srgbClr val="009999"/>
      </a:hlink>
      <a:folHlink>
        <a:srgbClr val="FF9933"/>
      </a:folHlink>
    </a:clrScheme>
    <a:fontScheme name="3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olormaster">
  <a:themeElements>
    <a:clrScheme name="">
      <a:dk1>
        <a:srgbClr val="000000"/>
      </a:dk1>
      <a:lt1>
        <a:srgbClr val="993366"/>
      </a:lt1>
      <a:dk2>
        <a:srgbClr val="660066"/>
      </a:dk2>
      <a:lt2>
        <a:srgbClr val="C0C0C0"/>
      </a:lt2>
      <a:accent1>
        <a:srgbClr val="9933FF"/>
      </a:accent1>
      <a:accent2>
        <a:srgbClr val="FF9999"/>
      </a:accent2>
      <a:accent3>
        <a:srgbClr val="CAADB8"/>
      </a:accent3>
      <a:accent4>
        <a:srgbClr val="000000"/>
      </a:accent4>
      <a:accent5>
        <a:srgbClr val="CAADFF"/>
      </a:accent5>
      <a:accent6>
        <a:srgbClr val="E78A8A"/>
      </a:accent6>
      <a:hlink>
        <a:srgbClr val="009999"/>
      </a:hlink>
      <a:folHlink>
        <a:srgbClr val="FF9933"/>
      </a:folHlink>
    </a:clrScheme>
    <a:fontScheme name="4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olormaster">
  <a:themeElements>
    <a:clrScheme name="">
      <a:dk1>
        <a:srgbClr val="000000"/>
      </a:dk1>
      <a:lt1>
        <a:srgbClr val="993366"/>
      </a:lt1>
      <a:dk2>
        <a:srgbClr val="660066"/>
      </a:dk2>
      <a:lt2>
        <a:srgbClr val="C0C0C0"/>
      </a:lt2>
      <a:accent1>
        <a:srgbClr val="9933FF"/>
      </a:accent1>
      <a:accent2>
        <a:srgbClr val="FF9999"/>
      </a:accent2>
      <a:accent3>
        <a:srgbClr val="CAADB8"/>
      </a:accent3>
      <a:accent4>
        <a:srgbClr val="000000"/>
      </a:accent4>
      <a:accent5>
        <a:srgbClr val="CAADFF"/>
      </a:accent5>
      <a:accent6>
        <a:srgbClr val="E78A8A"/>
      </a:accent6>
      <a:hlink>
        <a:srgbClr val="009999"/>
      </a:hlink>
      <a:folHlink>
        <a:srgbClr val="FF9933"/>
      </a:folHlink>
    </a:clrScheme>
    <a:fontScheme name="5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olormaster">
  <a:themeElements>
    <a:clrScheme name="">
      <a:dk1>
        <a:srgbClr val="C0C0C0"/>
      </a:dk1>
      <a:lt1>
        <a:srgbClr val="FFFFFF"/>
      </a:lt1>
      <a:dk2>
        <a:srgbClr val="008000"/>
      </a:dk2>
      <a:lt2>
        <a:srgbClr val="99FFCC"/>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fontScheme name="6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olormaster">
  <a:themeElements>
    <a:clrScheme name="">
      <a:dk1>
        <a:srgbClr val="000000"/>
      </a:dk1>
      <a:lt1>
        <a:srgbClr val="008000"/>
      </a:lt1>
      <a:dk2>
        <a:srgbClr val="006600"/>
      </a:dk2>
      <a:lt2>
        <a:srgbClr val="C0C0C0"/>
      </a:lt2>
      <a:accent1>
        <a:srgbClr val="0066FF"/>
      </a:accent1>
      <a:accent2>
        <a:srgbClr val="00FF00"/>
      </a:accent2>
      <a:accent3>
        <a:srgbClr val="AAC0AA"/>
      </a:accent3>
      <a:accent4>
        <a:srgbClr val="000000"/>
      </a:accent4>
      <a:accent5>
        <a:srgbClr val="AAB8FF"/>
      </a:accent5>
      <a:accent6>
        <a:srgbClr val="00E700"/>
      </a:accent6>
      <a:hlink>
        <a:srgbClr val="A29E00"/>
      </a:hlink>
      <a:folHlink>
        <a:srgbClr val="EA8B00"/>
      </a:folHlink>
    </a:clrScheme>
    <a:fontScheme name="7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olormaster">
  <a:themeElements>
    <a:clrScheme name="">
      <a:dk1>
        <a:srgbClr val="000000"/>
      </a:dk1>
      <a:lt1>
        <a:srgbClr val="008000"/>
      </a:lt1>
      <a:dk2>
        <a:srgbClr val="006600"/>
      </a:dk2>
      <a:lt2>
        <a:srgbClr val="C0C0C0"/>
      </a:lt2>
      <a:accent1>
        <a:srgbClr val="0066FF"/>
      </a:accent1>
      <a:accent2>
        <a:srgbClr val="00FF00"/>
      </a:accent2>
      <a:accent3>
        <a:srgbClr val="AAC0AA"/>
      </a:accent3>
      <a:accent4>
        <a:srgbClr val="000000"/>
      </a:accent4>
      <a:accent5>
        <a:srgbClr val="AAB8FF"/>
      </a:accent5>
      <a:accent6>
        <a:srgbClr val="00E700"/>
      </a:accent6>
      <a:hlink>
        <a:srgbClr val="A29E00"/>
      </a:hlink>
      <a:folHlink>
        <a:srgbClr val="EA8B00"/>
      </a:folHlink>
    </a:clrScheme>
    <a:fontScheme name="8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ВШЭ">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083</Template>
  <TotalTime>1702</TotalTime>
  <Words>6668</Words>
  <Application>Microsoft Office PowerPoint</Application>
  <PresentationFormat>Экран (4:3)</PresentationFormat>
  <Paragraphs>674</Paragraphs>
  <Slides>102</Slides>
  <Notes>1</Notes>
  <HiddenSlides>0</HiddenSlides>
  <MMClips>0</MMClips>
  <ScaleCrop>false</ScaleCrop>
  <HeadingPairs>
    <vt:vector size="4" baseType="variant">
      <vt:variant>
        <vt:lpstr>Тема</vt:lpstr>
      </vt:variant>
      <vt:variant>
        <vt:i4>9</vt:i4>
      </vt:variant>
      <vt:variant>
        <vt:lpstr>Заголовки слайдов</vt:lpstr>
      </vt:variant>
      <vt:variant>
        <vt:i4>102</vt:i4>
      </vt:variant>
    </vt:vector>
  </HeadingPairs>
  <TitlesOfParts>
    <vt:vector size="111" baseType="lpstr">
      <vt:lpstr>1_colormaster</vt:lpstr>
      <vt:lpstr>2_colormaster</vt:lpstr>
      <vt:lpstr>3_colormaster</vt:lpstr>
      <vt:lpstr>4_colormaster</vt:lpstr>
      <vt:lpstr>5_colormaster</vt:lpstr>
      <vt:lpstr>6_colormaster</vt:lpstr>
      <vt:lpstr>7_colormaster</vt:lpstr>
      <vt:lpstr>8_colormaster</vt:lpstr>
      <vt:lpstr>ВШЭ</vt:lpstr>
      <vt:lpstr>Цитата дня</vt:lpstr>
      <vt:lpstr>Демократическое государство</vt:lpstr>
      <vt:lpstr>Вопросы темы</vt:lpstr>
      <vt:lpstr> ДЕМОКРАТИЯ… </vt:lpstr>
      <vt:lpstr>Как понимают демократию наши граждане  (Левада–Центр. 2013 г.)</vt:lpstr>
      <vt:lpstr>Расплывающееся понятие</vt:lpstr>
      <vt:lpstr>Демократия как «гадкий утенок»</vt:lpstr>
      <vt:lpstr>Демократия как «предмет поклонения»</vt:lpstr>
      <vt:lpstr> Глубинная суть демократии </vt:lpstr>
      <vt:lpstr>Минусы демократии</vt:lpstr>
      <vt:lpstr>Цитата дня</vt:lpstr>
      <vt:lpstr>Институциональные признаки демократического государства</vt:lpstr>
      <vt:lpstr>Суверенитет народа</vt:lpstr>
      <vt:lpstr>Соотношение народного и государственного суверенитетов</vt:lpstr>
      <vt:lpstr>Проявления суверенитета российского народа</vt:lpstr>
      <vt:lpstr>Презентация PowerPoint</vt:lpstr>
      <vt:lpstr>Институт референдума</vt:lpstr>
      <vt:lpstr>Суть и пределы референдума</vt:lpstr>
      <vt:lpstr>Вопросы, запрещенные выносить на референдум</vt:lpstr>
      <vt:lpstr>Определенность вопросов</vt:lpstr>
      <vt:lpstr>Альтернативность вопросов</vt:lpstr>
      <vt:lpstr>«Конкуренция» с законодателем</vt:lpstr>
      <vt:lpstr>Инициатива проведения референдума принадлежит:</vt:lpstr>
      <vt:lpstr>Украли полномочие?</vt:lpstr>
      <vt:lpstr>С.А. Авакьян о возможности принятия новой Конституции на референдуме</vt:lpstr>
      <vt:lpstr>С.А. Авакьян о возможности принятия новой Конституции на референдуме (продолжение)</vt:lpstr>
      <vt:lpstr>Органы, участвующие в процессе подготовки референдума</vt:lpstr>
      <vt:lpstr>Правовые последствия референдума</vt:lpstr>
      <vt:lpstr>Статья 23. Назначение референдума</vt:lpstr>
      <vt:lpstr> Постановление от 21 марта 2007 г. №3-П «По делу о проверке конституционности ряда положений статей 6 и 15 Федерального конституционного закона "О референдуме Российской Федерации" в связи с жалобой граждан В.И. Лакеева, В.Г. Соловьева и В.Д. Уласа» </vt:lpstr>
      <vt:lpstr>Постановление от 21 марта 2007 г. №3-П</vt:lpstr>
      <vt:lpstr>Постановление от 21 марта 2007 г. №3-П</vt:lpstr>
      <vt:lpstr>Постановление от 21 марта 2007 г. №3-П</vt:lpstr>
      <vt:lpstr>Постановление от 21 марта 2007 г. №3-П</vt:lpstr>
      <vt:lpstr>Постановление от 21 марта 2007 г. №3-П</vt:lpstr>
      <vt:lpstr>Особое мнение судьи С.М.Казанцева </vt:lpstr>
      <vt:lpstr>Цитата дня</vt:lpstr>
      <vt:lpstr>Выборы</vt:lpstr>
      <vt:lpstr>Выборы v. жеребьевка</vt:lpstr>
      <vt:lpstr>Понятие избирательного права в объективном смысле</vt:lpstr>
      <vt:lpstr>Понятие избирательного права в субъективном смысле</vt:lpstr>
      <vt:lpstr>Принципы избирательного права</vt:lpstr>
      <vt:lpstr>Всеобщие выборы</vt:lpstr>
      <vt:lpstr>За кого вы проголосуете? (тест)</vt:lpstr>
      <vt:lpstr>Равные выборы</vt:lpstr>
      <vt:lpstr>Прямые выборы</vt:lpstr>
      <vt:lpstr>Тайное голосование</vt:lpstr>
      <vt:lpstr>Постановление от 10 октября 2013 г. № 20-П «По делу о проверке конституционности подпункта "а" пункта 3.2 статьи 4 Федерального закона "Об основных гарантиях избирательных прав и права на участие в референдуме граждан Российской Федерации", части первой статьи 10 и части шестой статьи 86 Уголовного кодекса Российской Федерации в связи с жалобами граждан Г.Б. Егорова, А.Л. Казакова, И.Ю. Кравцова, А.В. Куприянова, А.С. Латыпова и В.Ю. Синькова»</vt:lpstr>
      <vt:lpstr>Постановление от 10 октября 2013 г. № 20-П </vt:lpstr>
      <vt:lpstr>Постановление от 10 октября 2013 г. № 20-П </vt:lpstr>
      <vt:lpstr>Постановление от 10 октября 2013 г. № 20-П </vt:lpstr>
      <vt:lpstr>Постановление от 10 октября 2013 г. № 20-П </vt:lpstr>
      <vt:lpstr>Постановление от 10 октября 2013 г. № 20-П </vt:lpstr>
      <vt:lpstr>Избирательная система</vt:lpstr>
      <vt:lpstr>Основные виды избирательных систем</vt:lpstr>
      <vt:lpstr>Мажоритарная система</vt:lpstr>
      <vt:lpstr>Мажоритарная система</vt:lpstr>
      <vt:lpstr>Мажоритарная система</vt:lpstr>
      <vt:lpstr>Пропорциональная система</vt:lpstr>
      <vt:lpstr>Способы учета остатков</vt:lpstr>
      <vt:lpstr>Смешанная система</vt:lpstr>
      <vt:lpstr>Мажоритарная система: плюсы и минусы</vt:lpstr>
      <vt:lpstr>Пропорциональная система: плюсы и минусы</vt:lpstr>
      <vt:lpstr>Проблема величины заградительного барьера</vt:lpstr>
      <vt:lpstr>Смешанная связанная система</vt:lpstr>
      <vt:lpstr>Смешанная несвязанная система</vt:lpstr>
      <vt:lpstr> Образование одномандатных избирательных округов </vt:lpstr>
      <vt:lpstr>Как распределяются депутатские места в Госдуме</vt:lpstr>
      <vt:lpstr>Как распределяются депутатские места в Госдуме (продолжение)</vt:lpstr>
      <vt:lpstr>Как распределяются депутатские места в Госдуме (окончание)</vt:lpstr>
      <vt:lpstr>Основные законы в сфере выборов</vt:lpstr>
      <vt:lpstr>Система избирательных комиссий</vt:lpstr>
      <vt:lpstr>Центризбирком РФ</vt:lpstr>
      <vt:lpstr>Избиркомы субъектов РФ</vt:lpstr>
      <vt:lpstr>ТИКи</vt:lpstr>
      <vt:lpstr>ОИКи</vt:lpstr>
      <vt:lpstr>УИКи</vt:lpstr>
      <vt:lpstr>Цитата дня</vt:lpstr>
      <vt:lpstr>Недопустимость монопольного обладания властью</vt:lpstr>
      <vt:lpstr>Содержание идеи разделения властей</vt:lpstr>
      <vt:lpstr>Система сдержек и противовесов</vt:lpstr>
      <vt:lpstr>Постановление от 18 января 1996 года № 2-П по делу о проверке конституционности ряда положений Устава (Основного Закона) Алтайского края   (статей 44, 45, абзаца 2 части четвертой статьи 71, абзацев 11 и 12 статьи 73, статьи 77, частей второй и третьей статьи 81, части первой статьи 82, части второй статьи 83, части второй статьи 84, статьи 85 и части второй статьи 87)</vt:lpstr>
      <vt:lpstr>Постановление от 18 января 1996 года № 2-П</vt:lpstr>
      <vt:lpstr>Постановление от 18 января 1996 года № 2-П</vt:lpstr>
      <vt:lpstr>Постановление от 18 января 1996 года № 2-П</vt:lpstr>
      <vt:lpstr>Идейное и политическое многообразие</vt:lpstr>
      <vt:lpstr>Единомыслие – враг государства </vt:lpstr>
      <vt:lpstr>Презентация PowerPoint</vt:lpstr>
      <vt:lpstr>  Экстремистская деятельность (экстремизм) по  ФЗ от 25 июля 2002 г. «О противодействии экстремистской деятельности </vt:lpstr>
      <vt:lpstr>  Экстремистская деятельность (экстремизм) по  ФЗ от 25 июля 2002 г. «О противодействии экстремистской деятельности </vt:lpstr>
      <vt:lpstr>Экстремистская деятельность (экстремизм) по  ФЗ от 25 июля 2002 г. «О противодействии экстремистской деятельности</vt:lpstr>
      <vt:lpstr>Политическая конкуренция</vt:lpstr>
      <vt:lpstr> Политическая партия ФЗ «О ПОЛИТИЧЕСКИХ ПАРТИЯХ» от 11 июля 2001 г. № 95-ФЗ </vt:lpstr>
      <vt:lpstr>Основные цели политической партии:</vt:lpstr>
      <vt:lpstr>Требования к созданию партии</vt:lpstr>
      <vt:lpstr>Ограничения на создание и деятельность политических партий (ст.9) </vt:lpstr>
      <vt:lpstr>ГОСУДАРСТВЕННОЕ ФИНАНСИРОВАНИЕ ПОЛИТИЧЕСКИХ ПАРТИЙ </vt:lpstr>
      <vt:lpstr>Постановление от 15 декабря 2004 г. №18-П «По делу о проверке конституционности пункта 3 статьи 9 Федерального закона "О политических партиях" в связи с запросом Коптевского районного суда города Москвы, жалобами общероссийской общественной политической организации "Православная партия России" и граждан И.В. Артемова и Д.А. Савина» </vt:lpstr>
      <vt:lpstr>Постановление от 15 декабря 2004 г. №18-П</vt:lpstr>
      <vt:lpstr>Постановление от 15 декабря 2004 г. №18-П</vt:lpstr>
      <vt:lpstr>Демократическое государство (определение):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М.Краснов</dc:creator>
  <cp:lastModifiedBy>М.Краснов</cp:lastModifiedBy>
  <cp:revision>88</cp:revision>
  <dcterms:created xsi:type="dcterms:W3CDTF">2014-01-17T07:25:52Z</dcterms:created>
  <dcterms:modified xsi:type="dcterms:W3CDTF">2016-11-07T08:55:51Z</dcterms:modified>
</cp:coreProperties>
</file>