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0" r:id="rId4"/>
    <p:sldId id="258" r:id="rId5"/>
    <p:sldId id="259" r:id="rId6"/>
    <p:sldId id="261" r:id="rId7"/>
    <p:sldId id="276" r:id="rId8"/>
    <p:sldId id="263" r:id="rId9"/>
    <p:sldId id="264" r:id="rId10"/>
    <p:sldId id="265" r:id="rId11"/>
    <p:sldId id="274" r:id="rId12"/>
    <p:sldId id="267" r:id="rId13"/>
    <p:sldId id="277" r:id="rId14"/>
    <p:sldId id="269" r:id="rId15"/>
    <p:sldId id="271" r:id="rId16"/>
    <p:sldId id="278" r:id="rId17"/>
    <p:sldId id="272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12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08E47C-302A-1749-AE53-C6DB07717234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029149-B7DE-6543-A583-08F250E3D2B9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b="1" dirty="0" smtClean="0">
              <a:solidFill>
                <a:schemeClr val="tx2"/>
              </a:solidFill>
              <a:latin typeface="Times New Roman"/>
              <a:cs typeface="Times New Roman"/>
            </a:rPr>
            <a:t>Платежи, имеющие налоговую природу</a:t>
          </a:r>
          <a:endParaRPr lang="ru-RU" b="1" dirty="0">
            <a:solidFill>
              <a:schemeClr val="tx2"/>
            </a:solidFill>
            <a:latin typeface="Times New Roman"/>
            <a:cs typeface="Times New Roman"/>
          </a:endParaRPr>
        </a:p>
      </dgm:t>
    </dgm:pt>
    <dgm:pt modelId="{CDE4BF81-DED5-AE49-BE1D-98CB8A264A82}" type="parTrans" cxnId="{34CED0FC-D28F-C148-81FC-A49D7B66C8A5}">
      <dgm:prSet/>
      <dgm:spPr/>
      <dgm:t>
        <a:bodyPr/>
        <a:lstStyle/>
        <a:p>
          <a:endParaRPr lang="ru-RU"/>
        </a:p>
      </dgm:t>
    </dgm:pt>
    <dgm:pt modelId="{9DA18DD0-0B11-A84C-A540-662D39176023}" type="sibTrans" cxnId="{34CED0FC-D28F-C148-81FC-A49D7B66C8A5}">
      <dgm:prSet/>
      <dgm:spPr/>
      <dgm:t>
        <a:bodyPr/>
        <a:lstStyle/>
        <a:p>
          <a:endParaRPr lang="ru-RU"/>
        </a:p>
      </dgm:t>
    </dgm:pt>
    <dgm:pt modelId="{B16DE978-BF51-D543-AF90-04201834BEB5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/>
              <a:cs typeface="Times New Roman"/>
            </a:rPr>
            <a:t>МЕСТНЫЕ НАЛОГИ И СБОРЫ:</a:t>
          </a:r>
          <a:r>
            <a:rPr lang="ru-RU" sz="1400" dirty="0" smtClean="0">
              <a:latin typeface="Times New Roman"/>
              <a:cs typeface="Times New Roman"/>
            </a:rPr>
            <a:t/>
          </a:r>
          <a:br>
            <a:rPr lang="ru-RU" sz="1400" dirty="0" smtClean="0">
              <a:latin typeface="Times New Roman"/>
              <a:cs typeface="Times New Roman"/>
            </a:rPr>
          </a:br>
          <a:r>
            <a:rPr lang="ru-RU" sz="1400" dirty="0" smtClean="0">
              <a:latin typeface="Times New Roman"/>
              <a:cs typeface="Times New Roman"/>
            </a:rPr>
            <a:t>Земельный налог.</a:t>
          </a:r>
        </a:p>
        <a:p>
          <a:endParaRPr lang="ru-RU" sz="1400" dirty="0" smtClean="0">
            <a:latin typeface="Times New Roman"/>
            <a:cs typeface="Times New Roman"/>
          </a:endParaRPr>
        </a:p>
        <a:p>
          <a:r>
            <a:rPr lang="ru-RU" sz="1400" b="1" dirty="0" smtClean="0">
              <a:latin typeface="Times New Roman"/>
              <a:cs typeface="Times New Roman"/>
            </a:rPr>
            <a:t>ФЕДЕРАЛЬНЫЕ НАЛОГИ И СБОРЫ:</a:t>
          </a:r>
        </a:p>
        <a:p>
          <a:r>
            <a:rPr lang="ru-RU" sz="1400" dirty="0" smtClean="0">
              <a:latin typeface="Times New Roman"/>
              <a:cs typeface="Times New Roman"/>
            </a:rPr>
            <a:t>Водный налог;</a:t>
          </a:r>
        </a:p>
        <a:p>
          <a:r>
            <a:rPr lang="ru-RU" sz="1400" dirty="0" smtClean="0">
              <a:latin typeface="Times New Roman"/>
              <a:cs typeface="Times New Roman"/>
            </a:rPr>
            <a:t>НДПИ;</a:t>
          </a:r>
          <a:br>
            <a:rPr lang="ru-RU" sz="1400" dirty="0" smtClean="0">
              <a:latin typeface="Times New Roman"/>
              <a:cs typeface="Times New Roman"/>
            </a:rPr>
          </a:br>
          <a:r>
            <a:rPr lang="ru-RU" sz="1400" dirty="0" smtClean="0">
              <a:latin typeface="Times New Roman"/>
              <a:cs typeface="Times New Roman"/>
            </a:rPr>
            <a:t>Сбор за пользование объектами животного мира и водных биологических ресурсов.</a:t>
          </a:r>
        </a:p>
        <a:p>
          <a:endParaRPr lang="ru-RU" sz="1300" dirty="0"/>
        </a:p>
      </dgm:t>
    </dgm:pt>
    <dgm:pt modelId="{D9C62078-E9CF-E643-9476-5BB1D22998D6}" type="parTrans" cxnId="{0877E936-CE0D-214C-92CC-A20959D2ED9C}">
      <dgm:prSet/>
      <dgm:spPr/>
      <dgm:t>
        <a:bodyPr/>
        <a:lstStyle/>
        <a:p>
          <a:endParaRPr lang="ru-RU"/>
        </a:p>
      </dgm:t>
    </dgm:pt>
    <dgm:pt modelId="{AE63DDA9-07E9-204D-AF9D-BAE546A1671F}" type="sibTrans" cxnId="{0877E936-CE0D-214C-92CC-A20959D2ED9C}">
      <dgm:prSet/>
      <dgm:spPr/>
      <dgm:t>
        <a:bodyPr/>
        <a:lstStyle/>
        <a:p>
          <a:endParaRPr lang="ru-RU"/>
        </a:p>
      </dgm:t>
    </dgm:pt>
    <dgm:pt modelId="{9858A430-1D78-9F42-98E1-1D7AD4E3B68C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b="1" dirty="0" smtClean="0">
              <a:solidFill>
                <a:schemeClr val="tx2"/>
              </a:solidFill>
              <a:latin typeface="Times New Roman"/>
              <a:cs typeface="Times New Roman"/>
            </a:rPr>
            <a:t>Платежи, имеющие неналоговую природу</a:t>
          </a:r>
          <a:endParaRPr lang="ru-RU" b="1" dirty="0">
            <a:solidFill>
              <a:schemeClr val="tx2"/>
            </a:solidFill>
            <a:latin typeface="Times New Roman"/>
            <a:cs typeface="Times New Roman"/>
          </a:endParaRPr>
        </a:p>
      </dgm:t>
    </dgm:pt>
    <dgm:pt modelId="{79873E88-37D1-884E-BDD2-6023164C7455}" type="parTrans" cxnId="{2F91D2BA-C5A8-9E4F-B6C9-B40B89E2194D}">
      <dgm:prSet/>
      <dgm:spPr/>
      <dgm:t>
        <a:bodyPr/>
        <a:lstStyle/>
        <a:p>
          <a:endParaRPr lang="ru-RU"/>
        </a:p>
      </dgm:t>
    </dgm:pt>
    <dgm:pt modelId="{AE61F314-2DDF-FB48-B5FA-329509E6B5E1}" type="sibTrans" cxnId="{2F91D2BA-C5A8-9E4F-B6C9-B40B89E2194D}">
      <dgm:prSet/>
      <dgm:spPr/>
      <dgm:t>
        <a:bodyPr/>
        <a:lstStyle/>
        <a:p>
          <a:endParaRPr lang="ru-RU"/>
        </a:p>
      </dgm:t>
    </dgm:pt>
    <dgm:pt modelId="{831DA607-0A20-1847-BEB1-F8683C1CA8D0}">
      <dgm:prSet phldrT="[Текст]" custT="1"/>
      <dgm:spPr/>
      <dgm:t>
        <a:bodyPr/>
        <a:lstStyle/>
        <a:p>
          <a:r>
            <a:rPr lang="ru-RU" sz="1400" b="1" dirty="0" smtClean="0">
              <a:latin typeface="Times New Roman"/>
              <a:cs typeface="Times New Roman"/>
            </a:rPr>
            <a:t>ЗАКОН РФ «О НЕДРАХ»:</a:t>
          </a:r>
        </a:p>
        <a:p>
          <a:r>
            <a:rPr lang="ru-RU" sz="1400" dirty="0" smtClean="0">
              <a:latin typeface="Times New Roman"/>
              <a:cs typeface="Times New Roman"/>
            </a:rPr>
            <a:t>Разовые платежи за пользование недрами при наступлении определенных событий, оговоренных в лицензии;</a:t>
          </a:r>
        </a:p>
        <a:p>
          <a:r>
            <a:rPr lang="ru-RU" sz="1400" dirty="0" smtClean="0">
              <a:latin typeface="Times New Roman"/>
              <a:cs typeface="Times New Roman"/>
            </a:rPr>
            <a:t>Регулярные платежи за пользование недрами;</a:t>
          </a:r>
        </a:p>
        <a:p>
          <a:r>
            <a:rPr lang="ru-RU" sz="1400" dirty="0" smtClean="0">
              <a:latin typeface="Times New Roman"/>
              <a:cs typeface="Times New Roman"/>
            </a:rPr>
            <a:t>Сбор за участие в конкурсе.</a:t>
          </a:r>
        </a:p>
        <a:p>
          <a:r>
            <a:rPr lang="ru-RU" sz="1400" b="1" dirty="0" smtClean="0">
              <a:latin typeface="Times New Roman"/>
              <a:cs typeface="Times New Roman"/>
            </a:rPr>
            <a:t>ЛЕСНОЙ КОДЕКС РФ:</a:t>
          </a:r>
        </a:p>
        <a:p>
          <a:r>
            <a:rPr lang="ru-RU" sz="1400" dirty="0" smtClean="0">
              <a:latin typeface="Times New Roman"/>
              <a:cs typeface="Times New Roman"/>
            </a:rPr>
            <a:t>Арендная плата;</a:t>
          </a:r>
        </a:p>
        <a:p>
          <a:r>
            <a:rPr lang="ru-RU" sz="1400" dirty="0" smtClean="0">
              <a:latin typeface="Times New Roman"/>
              <a:cs typeface="Times New Roman"/>
            </a:rPr>
            <a:t>Плата по договору купли-продажи лесных насаждений.</a:t>
          </a:r>
        </a:p>
        <a:p>
          <a:r>
            <a:rPr lang="ru-RU" sz="1400" b="1" dirty="0" smtClean="0">
              <a:latin typeface="Times New Roman"/>
              <a:cs typeface="Times New Roman"/>
            </a:rPr>
            <a:t>ВОДНЫЙ КОДЕКС РФ:</a:t>
          </a:r>
        </a:p>
        <a:p>
          <a:r>
            <a:rPr lang="ru-RU" sz="1400" dirty="0" smtClean="0">
              <a:latin typeface="Times New Roman"/>
              <a:cs typeface="Times New Roman"/>
            </a:rPr>
            <a:t>Плата за пользование водным объектом.</a:t>
          </a:r>
        </a:p>
        <a:p>
          <a:r>
            <a:rPr lang="ru-RU" sz="1400" b="1" dirty="0" smtClean="0">
              <a:latin typeface="Times New Roman"/>
              <a:cs typeface="Times New Roman"/>
            </a:rPr>
            <a:t>ЗЕМЕЛЬНЫЙ КОДЕКС РФ:</a:t>
          </a:r>
        </a:p>
        <a:p>
          <a:r>
            <a:rPr lang="ru-RU" sz="1400" dirty="0" smtClean="0">
              <a:latin typeface="Times New Roman"/>
              <a:cs typeface="Times New Roman"/>
            </a:rPr>
            <a:t>Арендная плата.</a:t>
          </a:r>
        </a:p>
        <a:p>
          <a:r>
            <a:rPr lang="ru-RU" sz="1400" b="1" dirty="0" smtClean="0">
              <a:latin typeface="Times New Roman"/>
              <a:cs typeface="Times New Roman"/>
            </a:rPr>
            <a:t>ФЗ «ОБ ОХРАНЕ ОКРУЖАЮЩЕЙ СРЕДЫ»:</a:t>
          </a:r>
        </a:p>
        <a:p>
          <a:r>
            <a:rPr lang="ru-RU" sz="1400" dirty="0" smtClean="0">
              <a:latin typeface="Times New Roman"/>
              <a:cs typeface="Times New Roman"/>
            </a:rPr>
            <a:t>Плата за негативное воздействие на окружающую среду</a:t>
          </a:r>
          <a:endParaRPr lang="ru-RU" sz="1400" dirty="0">
            <a:latin typeface="Times New Roman"/>
            <a:cs typeface="Times New Roman"/>
          </a:endParaRPr>
        </a:p>
      </dgm:t>
    </dgm:pt>
    <dgm:pt modelId="{7A416B3E-1533-5F47-9256-6E7B0326E502}" type="parTrans" cxnId="{296A0DED-993A-F243-B09E-B31C68BF302C}">
      <dgm:prSet/>
      <dgm:spPr/>
      <dgm:t>
        <a:bodyPr/>
        <a:lstStyle/>
        <a:p>
          <a:endParaRPr lang="ru-RU"/>
        </a:p>
      </dgm:t>
    </dgm:pt>
    <dgm:pt modelId="{8605F331-F81E-C84D-B7D0-5B03B6983718}" type="sibTrans" cxnId="{296A0DED-993A-F243-B09E-B31C68BF302C}">
      <dgm:prSet/>
      <dgm:spPr/>
      <dgm:t>
        <a:bodyPr/>
        <a:lstStyle/>
        <a:p>
          <a:endParaRPr lang="ru-RU"/>
        </a:p>
      </dgm:t>
    </dgm:pt>
    <dgm:pt modelId="{0AE0C9DD-7936-6648-8918-F5F7F9E2AEC2}" type="pres">
      <dgm:prSet presAssocID="{D608E47C-302A-1749-AE53-C6DB0771723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69B6C5E-74D2-6444-8EDE-BF26C8752504}" type="pres">
      <dgm:prSet presAssocID="{32029149-B7DE-6543-A583-08F250E3D2B9}" presName="root" presStyleCnt="0"/>
      <dgm:spPr/>
    </dgm:pt>
    <dgm:pt modelId="{9C231575-BD81-9248-AE57-7C87CFB20188}" type="pres">
      <dgm:prSet presAssocID="{32029149-B7DE-6543-A583-08F250E3D2B9}" presName="rootComposite" presStyleCnt="0"/>
      <dgm:spPr/>
    </dgm:pt>
    <dgm:pt modelId="{54D23761-A155-1448-872C-5E4732E22940}" type="pres">
      <dgm:prSet presAssocID="{32029149-B7DE-6543-A583-08F250E3D2B9}" presName="rootText" presStyleLbl="node1" presStyleIdx="0" presStyleCnt="2" custScaleX="98760" custScaleY="44979" custLinFactNeighborX="-1348" custLinFactNeighborY="-47"/>
      <dgm:spPr/>
      <dgm:t>
        <a:bodyPr/>
        <a:lstStyle/>
        <a:p>
          <a:endParaRPr lang="ru-RU"/>
        </a:p>
      </dgm:t>
    </dgm:pt>
    <dgm:pt modelId="{4C01C26C-F6BF-5344-85F0-27CC9913CBA0}" type="pres">
      <dgm:prSet presAssocID="{32029149-B7DE-6543-A583-08F250E3D2B9}" presName="rootConnector" presStyleLbl="node1" presStyleIdx="0" presStyleCnt="2"/>
      <dgm:spPr/>
      <dgm:t>
        <a:bodyPr/>
        <a:lstStyle/>
        <a:p>
          <a:endParaRPr lang="ru-RU"/>
        </a:p>
      </dgm:t>
    </dgm:pt>
    <dgm:pt modelId="{FC4D5F94-1A1F-B14B-A396-6C2759C9ADD0}" type="pres">
      <dgm:prSet presAssocID="{32029149-B7DE-6543-A583-08F250E3D2B9}" presName="childShape" presStyleCnt="0"/>
      <dgm:spPr/>
    </dgm:pt>
    <dgm:pt modelId="{A042DA27-1690-9547-9491-817925CB7A5D}" type="pres">
      <dgm:prSet presAssocID="{D9C62078-E9CF-E643-9476-5BB1D22998D6}" presName="Name13" presStyleLbl="parChTrans1D2" presStyleIdx="0" presStyleCnt="2"/>
      <dgm:spPr/>
      <dgm:t>
        <a:bodyPr/>
        <a:lstStyle/>
        <a:p>
          <a:endParaRPr lang="ru-RU"/>
        </a:p>
      </dgm:t>
    </dgm:pt>
    <dgm:pt modelId="{57EACE0F-A9DE-A547-929F-1AFA9C3A30A9}" type="pres">
      <dgm:prSet presAssocID="{B16DE978-BF51-D543-AF90-04201834BEB5}" presName="childText" presStyleLbl="bgAcc1" presStyleIdx="0" presStyleCnt="2" custScaleX="119385" custScaleY="259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EF0F26-8EAB-CF47-A15A-88B9C654F290}" type="pres">
      <dgm:prSet presAssocID="{9858A430-1D78-9F42-98E1-1D7AD4E3B68C}" presName="root" presStyleCnt="0"/>
      <dgm:spPr/>
    </dgm:pt>
    <dgm:pt modelId="{E67802A4-4A5F-5C45-856F-B0D26F8737E7}" type="pres">
      <dgm:prSet presAssocID="{9858A430-1D78-9F42-98E1-1D7AD4E3B68C}" presName="rootComposite" presStyleCnt="0"/>
      <dgm:spPr/>
    </dgm:pt>
    <dgm:pt modelId="{E9323FCD-6A54-2648-8F37-0A53DADEFC8C}" type="pres">
      <dgm:prSet presAssocID="{9858A430-1D78-9F42-98E1-1D7AD4E3B68C}" presName="rootText" presStyleLbl="node1" presStyleIdx="1" presStyleCnt="2" custScaleX="94079" custScaleY="44792" custLinFactNeighborX="2260" custLinFactNeighborY="-37711"/>
      <dgm:spPr/>
      <dgm:t>
        <a:bodyPr/>
        <a:lstStyle/>
        <a:p>
          <a:endParaRPr lang="ru-RU"/>
        </a:p>
      </dgm:t>
    </dgm:pt>
    <dgm:pt modelId="{364AF263-E834-4745-ADF6-DA2EA9A2F883}" type="pres">
      <dgm:prSet presAssocID="{9858A430-1D78-9F42-98E1-1D7AD4E3B68C}" presName="rootConnector" presStyleLbl="node1" presStyleIdx="1" presStyleCnt="2"/>
      <dgm:spPr/>
      <dgm:t>
        <a:bodyPr/>
        <a:lstStyle/>
        <a:p>
          <a:endParaRPr lang="ru-RU"/>
        </a:p>
      </dgm:t>
    </dgm:pt>
    <dgm:pt modelId="{0CA3FD00-E945-4C42-BA3C-443AA6FB743D}" type="pres">
      <dgm:prSet presAssocID="{9858A430-1D78-9F42-98E1-1D7AD4E3B68C}" presName="childShape" presStyleCnt="0"/>
      <dgm:spPr/>
    </dgm:pt>
    <dgm:pt modelId="{0A1639EF-896A-064E-898B-5584CF071B1B}" type="pres">
      <dgm:prSet presAssocID="{7A416B3E-1533-5F47-9256-6E7B0326E50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75EA5AF1-AD9F-EE45-BB61-63E626C5D44D}" type="pres">
      <dgm:prSet presAssocID="{831DA607-0A20-1847-BEB1-F8683C1CA8D0}" presName="childText" presStyleLbl="bgAcc1" presStyleIdx="1" presStyleCnt="2" custScaleX="229174" custScaleY="321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77E936-CE0D-214C-92CC-A20959D2ED9C}" srcId="{32029149-B7DE-6543-A583-08F250E3D2B9}" destId="{B16DE978-BF51-D543-AF90-04201834BEB5}" srcOrd="0" destOrd="0" parTransId="{D9C62078-E9CF-E643-9476-5BB1D22998D6}" sibTransId="{AE63DDA9-07E9-204D-AF9D-BAE546A1671F}"/>
    <dgm:cxn modelId="{296A0DED-993A-F243-B09E-B31C68BF302C}" srcId="{9858A430-1D78-9F42-98E1-1D7AD4E3B68C}" destId="{831DA607-0A20-1847-BEB1-F8683C1CA8D0}" srcOrd="0" destOrd="0" parTransId="{7A416B3E-1533-5F47-9256-6E7B0326E502}" sibTransId="{8605F331-F81E-C84D-B7D0-5B03B6983718}"/>
    <dgm:cxn modelId="{129E2C55-869D-D441-97B2-D3DDE902DC5D}" type="presOf" srcId="{D608E47C-302A-1749-AE53-C6DB07717234}" destId="{0AE0C9DD-7936-6648-8918-F5F7F9E2AEC2}" srcOrd="0" destOrd="0" presId="urn:microsoft.com/office/officeart/2005/8/layout/hierarchy3"/>
    <dgm:cxn modelId="{2F91D2BA-C5A8-9E4F-B6C9-B40B89E2194D}" srcId="{D608E47C-302A-1749-AE53-C6DB07717234}" destId="{9858A430-1D78-9F42-98E1-1D7AD4E3B68C}" srcOrd="1" destOrd="0" parTransId="{79873E88-37D1-884E-BDD2-6023164C7455}" sibTransId="{AE61F314-2DDF-FB48-B5FA-329509E6B5E1}"/>
    <dgm:cxn modelId="{7585335A-E38A-D04C-8D40-54E8E7463585}" type="presOf" srcId="{32029149-B7DE-6543-A583-08F250E3D2B9}" destId="{54D23761-A155-1448-872C-5E4732E22940}" srcOrd="0" destOrd="0" presId="urn:microsoft.com/office/officeart/2005/8/layout/hierarchy3"/>
    <dgm:cxn modelId="{1E33A026-E5D3-B54E-B062-D4A85A349E2C}" type="presOf" srcId="{9858A430-1D78-9F42-98E1-1D7AD4E3B68C}" destId="{364AF263-E834-4745-ADF6-DA2EA9A2F883}" srcOrd="1" destOrd="0" presId="urn:microsoft.com/office/officeart/2005/8/layout/hierarchy3"/>
    <dgm:cxn modelId="{D170229E-CF8E-4B40-8542-F7CAF0228E98}" type="presOf" srcId="{831DA607-0A20-1847-BEB1-F8683C1CA8D0}" destId="{75EA5AF1-AD9F-EE45-BB61-63E626C5D44D}" srcOrd="0" destOrd="0" presId="urn:microsoft.com/office/officeart/2005/8/layout/hierarchy3"/>
    <dgm:cxn modelId="{F9BDFA56-52B0-614F-BEA3-014C4C85220A}" type="presOf" srcId="{32029149-B7DE-6543-A583-08F250E3D2B9}" destId="{4C01C26C-F6BF-5344-85F0-27CC9913CBA0}" srcOrd="1" destOrd="0" presId="urn:microsoft.com/office/officeart/2005/8/layout/hierarchy3"/>
    <dgm:cxn modelId="{0098E384-E1CA-6041-8E04-76729A7F8685}" type="presOf" srcId="{9858A430-1D78-9F42-98E1-1D7AD4E3B68C}" destId="{E9323FCD-6A54-2648-8F37-0A53DADEFC8C}" srcOrd="0" destOrd="0" presId="urn:microsoft.com/office/officeart/2005/8/layout/hierarchy3"/>
    <dgm:cxn modelId="{34CED0FC-D28F-C148-81FC-A49D7B66C8A5}" srcId="{D608E47C-302A-1749-AE53-C6DB07717234}" destId="{32029149-B7DE-6543-A583-08F250E3D2B9}" srcOrd="0" destOrd="0" parTransId="{CDE4BF81-DED5-AE49-BE1D-98CB8A264A82}" sibTransId="{9DA18DD0-0B11-A84C-A540-662D39176023}"/>
    <dgm:cxn modelId="{FED699B9-5E7A-CC45-9FE3-44E06D16F5FB}" type="presOf" srcId="{B16DE978-BF51-D543-AF90-04201834BEB5}" destId="{57EACE0F-A9DE-A547-929F-1AFA9C3A30A9}" srcOrd="0" destOrd="0" presId="urn:microsoft.com/office/officeart/2005/8/layout/hierarchy3"/>
    <dgm:cxn modelId="{E0A69DE8-7E54-AE4C-B0A4-508667319ADE}" type="presOf" srcId="{7A416B3E-1533-5F47-9256-6E7B0326E502}" destId="{0A1639EF-896A-064E-898B-5584CF071B1B}" srcOrd="0" destOrd="0" presId="urn:microsoft.com/office/officeart/2005/8/layout/hierarchy3"/>
    <dgm:cxn modelId="{1A6BC226-0EDD-6C4F-AF63-4B8AC50DEB74}" type="presOf" srcId="{D9C62078-E9CF-E643-9476-5BB1D22998D6}" destId="{A042DA27-1690-9547-9491-817925CB7A5D}" srcOrd="0" destOrd="0" presId="urn:microsoft.com/office/officeart/2005/8/layout/hierarchy3"/>
    <dgm:cxn modelId="{EBF03065-FA0C-D54D-8690-E4C0FC9E234E}" type="presParOf" srcId="{0AE0C9DD-7936-6648-8918-F5F7F9E2AEC2}" destId="{869B6C5E-74D2-6444-8EDE-BF26C8752504}" srcOrd="0" destOrd="0" presId="urn:microsoft.com/office/officeart/2005/8/layout/hierarchy3"/>
    <dgm:cxn modelId="{4C89EBFC-E5DB-A440-A003-C4D9CD9A2B96}" type="presParOf" srcId="{869B6C5E-74D2-6444-8EDE-BF26C8752504}" destId="{9C231575-BD81-9248-AE57-7C87CFB20188}" srcOrd="0" destOrd="0" presId="urn:microsoft.com/office/officeart/2005/8/layout/hierarchy3"/>
    <dgm:cxn modelId="{1537A901-6E26-DC44-9758-2E4DC183F31F}" type="presParOf" srcId="{9C231575-BD81-9248-AE57-7C87CFB20188}" destId="{54D23761-A155-1448-872C-5E4732E22940}" srcOrd="0" destOrd="0" presId="urn:microsoft.com/office/officeart/2005/8/layout/hierarchy3"/>
    <dgm:cxn modelId="{FBFD4396-813C-0644-B74B-77C78953AB0A}" type="presParOf" srcId="{9C231575-BD81-9248-AE57-7C87CFB20188}" destId="{4C01C26C-F6BF-5344-85F0-27CC9913CBA0}" srcOrd="1" destOrd="0" presId="urn:microsoft.com/office/officeart/2005/8/layout/hierarchy3"/>
    <dgm:cxn modelId="{BB45301E-386B-3644-9121-24497A984DE7}" type="presParOf" srcId="{869B6C5E-74D2-6444-8EDE-BF26C8752504}" destId="{FC4D5F94-1A1F-B14B-A396-6C2759C9ADD0}" srcOrd="1" destOrd="0" presId="urn:microsoft.com/office/officeart/2005/8/layout/hierarchy3"/>
    <dgm:cxn modelId="{5FB415C0-9D9D-E141-BCD5-10F9542A421A}" type="presParOf" srcId="{FC4D5F94-1A1F-B14B-A396-6C2759C9ADD0}" destId="{A042DA27-1690-9547-9491-817925CB7A5D}" srcOrd="0" destOrd="0" presId="urn:microsoft.com/office/officeart/2005/8/layout/hierarchy3"/>
    <dgm:cxn modelId="{D6CEFE97-3C19-7348-AFFB-27A18FEE91AB}" type="presParOf" srcId="{FC4D5F94-1A1F-B14B-A396-6C2759C9ADD0}" destId="{57EACE0F-A9DE-A547-929F-1AFA9C3A30A9}" srcOrd="1" destOrd="0" presId="urn:microsoft.com/office/officeart/2005/8/layout/hierarchy3"/>
    <dgm:cxn modelId="{A1095344-3E87-8A42-9031-61F48951E96E}" type="presParOf" srcId="{0AE0C9DD-7936-6648-8918-F5F7F9E2AEC2}" destId="{F8EF0F26-8EAB-CF47-A15A-88B9C654F290}" srcOrd="1" destOrd="0" presId="urn:microsoft.com/office/officeart/2005/8/layout/hierarchy3"/>
    <dgm:cxn modelId="{5B179819-DA42-8940-8ED8-4192A2E8C840}" type="presParOf" srcId="{F8EF0F26-8EAB-CF47-A15A-88B9C654F290}" destId="{E67802A4-4A5F-5C45-856F-B0D26F8737E7}" srcOrd="0" destOrd="0" presId="urn:microsoft.com/office/officeart/2005/8/layout/hierarchy3"/>
    <dgm:cxn modelId="{2484C614-7692-434B-8982-92C4D2B3BCCA}" type="presParOf" srcId="{E67802A4-4A5F-5C45-856F-B0D26F8737E7}" destId="{E9323FCD-6A54-2648-8F37-0A53DADEFC8C}" srcOrd="0" destOrd="0" presId="urn:microsoft.com/office/officeart/2005/8/layout/hierarchy3"/>
    <dgm:cxn modelId="{2E53D53E-78F2-1D45-A5B9-E913ECE0C8F9}" type="presParOf" srcId="{E67802A4-4A5F-5C45-856F-B0D26F8737E7}" destId="{364AF263-E834-4745-ADF6-DA2EA9A2F883}" srcOrd="1" destOrd="0" presId="urn:microsoft.com/office/officeart/2005/8/layout/hierarchy3"/>
    <dgm:cxn modelId="{55568607-E025-EA41-8F7D-587D3BFEAED6}" type="presParOf" srcId="{F8EF0F26-8EAB-CF47-A15A-88B9C654F290}" destId="{0CA3FD00-E945-4C42-BA3C-443AA6FB743D}" srcOrd="1" destOrd="0" presId="urn:microsoft.com/office/officeart/2005/8/layout/hierarchy3"/>
    <dgm:cxn modelId="{94354183-51EF-E14F-B62A-FB9CE9B446A0}" type="presParOf" srcId="{0CA3FD00-E945-4C42-BA3C-443AA6FB743D}" destId="{0A1639EF-896A-064E-898B-5584CF071B1B}" srcOrd="0" destOrd="0" presId="urn:microsoft.com/office/officeart/2005/8/layout/hierarchy3"/>
    <dgm:cxn modelId="{7EE75DE6-2C70-454D-A7BB-50AC448B8601}" type="presParOf" srcId="{0CA3FD00-E945-4C42-BA3C-443AA6FB743D}" destId="{75EA5AF1-AD9F-EE45-BB61-63E626C5D44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D23761-A155-1448-872C-5E4732E22940}">
      <dsp:nvSpPr>
        <dsp:cNvPr id="0" name=""/>
        <dsp:cNvSpPr/>
      </dsp:nvSpPr>
      <dsp:spPr>
        <a:xfrm>
          <a:off x="132604" y="0"/>
          <a:ext cx="2503582" cy="570112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/>
              </a:solidFill>
              <a:latin typeface="Times New Roman"/>
              <a:cs typeface="Times New Roman"/>
            </a:rPr>
            <a:t>Платежи, имеющие налоговую природу</a:t>
          </a:r>
          <a:endParaRPr lang="ru-RU" sz="1700" b="1" kern="1200" dirty="0">
            <a:solidFill>
              <a:schemeClr val="tx2"/>
            </a:solidFill>
            <a:latin typeface="Times New Roman"/>
            <a:cs typeface="Times New Roman"/>
          </a:endParaRPr>
        </a:p>
      </dsp:txBody>
      <dsp:txXfrm>
        <a:off x="149302" y="16698"/>
        <a:ext cx="2470186" cy="536716"/>
      </dsp:txXfrm>
    </dsp:sp>
    <dsp:sp modelId="{A042DA27-1690-9547-9491-817925CB7A5D}">
      <dsp:nvSpPr>
        <dsp:cNvPr id="0" name=""/>
        <dsp:cNvSpPr/>
      </dsp:nvSpPr>
      <dsp:spPr>
        <a:xfrm>
          <a:off x="382962" y="570112"/>
          <a:ext cx="284530" cy="1965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65013"/>
              </a:lnTo>
              <a:lnTo>
                <a:pt x="284530" y="1965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ACE0F-A9DE-A547-929F-1AFA9C3A30A9}">
      <dsp:nvSpPr>
        <dsp:cNvPr id="0" name=""/>
        <dsp:cNvSpPr/>
      </dsp:nvSpPr>
      <dsp:spPr>
        <a:xfrm>
          <a:off x="667493" y="887580"/>
          <a:ext cx="2421143" cy="32950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/>
              <a:cs typeface="Times New Roman"/>
            </a:rPr>
            <a:t>МЕСТНЫЕ НАЛОГИ И СБОРЫ:</a:t>
          </a:r>
          <a:r>
            <a:rPr lang="ru-RU" sz="1400" kern="1200" dirty="0" smtClean="0">
              <a:latin typeface="Times New Roman"/>
              <a:cs typeface="Times New Roman"/>
            </a:rPr>
            <a:t/>
          </a:r>
          <a:br>
            <a:rPr lang="ru-RU" sz="1400" kern="1200" dirty="0" smtClean="0">
              <a:latin typeface="Times New Roman"/>
              <a:cs typeface="Times New Roman"/>
            </a:rPr>
          </a:br>
          <a:r>
            <a:rPr lang="ru-RU" sz="1400" kern="1200" dirty="0" smtClean="0">
              <a:latin typeface="Times New Roman"/>
              <a:cs typeface="Times New Roman"/>
            </a:rPr>
            <a:t>Земельный налог.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imes New Roman"/>
            <a:cs typeface="Times New Roman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/>
              <a:cs typeface="Times New Roman"/>
            </a:rPr>
            <a:t>ФЕДЕРАЛЬНЫЕ НАЛОГИ И СБОРЫ: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/>
              <a:cs typeface="Times New Roman"/>
            </a:rPr>
            <a:t>Водный налог;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/>
              <a:cs typeface="Times New Roman"/>
            </a:rPr>
            <a:t>НДПИ;</a:t>
          </a:r>
          <a:br>
            <a:rPr lang="ru-RU" sz="1400" kern="1200" dirty="0" smtClean="0">
              <a:latin typeface="Times New Roman"/>
              <a:cs typeface="Times New Roman"/>
            </a:rPr>
          </a:br>
          <a:r>
            <a:rPr lang="ru-RU" sz="1400" kern="1200" dirty="0" smtClean="0">
              <a:latin typeface="Times New Roman"/>
              <a:cs typeface="Times New Roman"/>
            </a:rPr>
            <a:t>Сбор за пользование объектами животного мира и водных биологических ресурсов.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738406" y="958493"/>
        <a:ext cx="2279317" cy="3153264"/>
      </dsp:txXfrm>
    </dsp:sp>
    <dsp:sp modelId="{E9323FCD-6A54-2648-8F37-0A53DADEFC8C}">
      <dsp:nvSpPr>
        <dsp:cNvPr id="0" name=""/>
        <dsp:cNvSpPr/>
      </dsp:nvSpPr>
      <dsp:spPr>
        <a:xfrm>
          <a:off x="3361404" y="0"/>
          <a:ext cx="2384917" cy="567742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88900" dir="4200000" sx="105000" sy="105000" algn="t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/>
              </a:solidFill>
              <a:latin typeface="Times New Roman"/>
              <a:cs typeface="Times New Roman"/>
            </a:rPr>
            <a:t>Платежи, имеющие неналоговую природу</a:t>
          </a:r>
          <a:endParaRPr lang="ru-RU" sz="1700" b="1" kern="1200" dirty="0">
            <a:solidFill>
              <a:schemeClr val="tx2"/>
            </a:solidFill>
            <a:latin typeface="Times New Roman"/>
            <a:cs typeface="Times New Roman"/>
          </a:endParaRPr>
        </a:p>
      </dsp:txBody>
      <dsp:txXfrm>
        <a:off x="3378033" y="16629"/>
        <a:ext cx="2351659" cy="534484"/>
      </dsp:txXfrm>
    </dsp:sp>
    <dsp:sp modelId="{0A1639EF-896A-064E-898B-5584CF071B1B}">
      <dsp:nvSpPr>
        <dsp:cNvPr id="0" name=""/>
        <dsp:cNvSpPr/>
      </dsp:nvSpPr>
      <dsp:spPr>
        <a:xfrm>
          <a:off x="3599896" y="567742"/>
          <a:ext cx="181200" cy="2356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6723"/>
              </a:lnTo>
              <a:lnTo>
                <a:pt x="181200" y="23567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A5AF1-AD9F-EE45-BB61-63E626C5D44D}">
      <dsp:nvSpPr>
        <dsp:cNvPr id="0" name=""/>
        <dsp:cNvSpPr/>
      </dsp:nvSpPr>
      <dsp:spPr>
        <a:xfrm>
          <a:off x="3781096" y="885210"/>
          <a:ext cx="4647678" cy="40785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/>
              <a:cs typeface="Times New Roman"/>
            </a:rPr>
            <a:t>ЗАКОН РФ «О НЕДРАХ»: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/>
              <a:cs typeface="Times New Roman"/>
            </a:rPr>
            <a:t>Разовые платежи за пользование недрами при наступлении определенных событий, оговоренных в лицензии;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/>
              <a:cs typeface="Times New Roman"/>
            </a:rPr>
            <a:t>Регулярные платежи за пользование недрами;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/>
              <a:cs typeface="Times New Roman"/>
            </a:rPr>
            <a:t>Сбор за участие в конкурсе.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/>
              <a:cs typeface="Times New Roman"/>
            </a:rPr>
            <a:t>ЛЕСНОЙ КОДЕКС РФ: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/>
              <a:cs typeface="Times New Roman"/>
            </a:rPr>
            <a:t>Арендная плата;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/>
              <a:cs typeface="Times New Roman"/>
            </a:rPr>
            <a:t>Плата по договору купли-продажи лесных насаждений.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/>
              <a:cs typeface="Times New Roman"/>
            </a:rPr>
            <a:t>ВОДНЫЙ КОДЕКС РФ: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/>
              <a:cs typeface="Times New Roman"/>
            </a:rPr>
            <a:t>Плата за пользование водным объектом.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/>
              <a:cs typeface="Times New Roman"/>
            </a:rPr>
            <a:t>ЗЕМЕЛЬНЫЙ КОДЕКС РФ: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/>
              <a:cs typeface="Times New Roman"/>
            </a:rPr>
            <a:t>Арендная плата.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/>
              <a:cs typeface="Times New Roman"/>
            </a:rPr>
            <a:t>ФЗ «ОБ ОХРАНЕ ОКРУЖАЮЩЕЙ СРЕДЫ»: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/>
              <a:cs typeface="Times New Roman"/>
            </a:rPr>
            <a:t>Плата за негативное воздействие на окружающую среду</a:t>
          </a:r>
          <a:endParaRPr lang="ru-RU" sz="1400" kern="1200" dirty="0">
            <a:latin typeface="Times New Roman"/>
            <a:cs typeface="Times New Roman"/>
          </a:endParaRPr>
        </a:p>
      </dsp:txBody>
      <dsp:txXfrm>
        <a:off x="3900552" y="1004666"/>
        <a:ext cx="4408766" cy="3839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AA878-28C1-B642-829A-21B270F86CBC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3820D-892D-1641-B27A-B2A545AD2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562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76920-2EB4-9E4A-849C-0801129BE011}" type="datetimeFigureOut">
              <a:rPr lang="ru-RU" smtClean="0"/>
              <a:t>07.11.16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85418-804C-D841-BB4D-FEA6180BA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815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18053-46F0-BF4F-A941-222B875A0A0B}" type="datetime1">
              <a:rPr lang="ru-RU" smtClean="0"/>
              <a:t>07.11.16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81C5-6FE2-E34B-B614-6F6EBB7B75FB}" type="datetime1">
              <a:rPr lang="ru-RU" smtClean="0"/>
              <a:t>07.11.16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рисунка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545655A7-2057-404B-9635-076061DC4734}" type="datetime1">
              <a:rPr lang="ru-RU" smtClean="0"/>
              <a:t>07.11.16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A3D2D-F16E-4A41-99B2-BD013D60DD21}" type="datetime1">
              <a:rPr lang="ru-RU" smtClean="0"/>
              <a:t>07.11.16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EB47-CB2E-9744-9E6B-8D2F24810759}" type="datetime1">
              <a:rPr lang="ru-RU" smtClean="0"/>
              <a:t>07.11.16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4019-CB6C-E345-8C52-4CE08E1EA9D4}" type="datetime1">
              <a:rPr lang="ru-RU" smtClean="0"/>
              <a:t>07.11.16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2EC3A-FE45-5F40-9A3A-8F36A3021CE9}" type="datetime1">
              <a:rPr lang="ru-RU" smtClean="0"/>
              <a:t>07.11.16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AF60-BBF1-C64A-B677-B7B2D5AD2284}" type="datetime1">
              <a:rPr lang="ru-RU" smtClean="0"/>
              <a:t>07.11.16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4B9D6-C5D0-1F46-A0ED-8801D1E2CE29}" type="datetime1">
              <a:rPr lang="ru-RU" smtClean="0"/>
              <a:t>07.11.16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152CA-DB80-B749-81C0-7F93ABAB1FF9}" type="datetime1">
              <a:rPr lang="ru-RU" smtClean="0"/>
              <a:t>07.11.16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5177-7C3B-EE42-9369-FEEABEE4B1A6}" type="datetime1">
              <a:rPr lang="ru-RU" smtClean="0"/>
              <a:t>07.11.16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EA80-1A25-5449-9864-09F52ABEBF4F}" type="datetime1">
              <a:rPr lang="ru-RU" smtClean="0"/>
              <a:t>07.11.16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1C247E9F-75E6-5840-8E98-627445BF0F16}" type="datetime1">
              <a:rPr lang="ru-RU" smtClean="0"/>
              <a:t>07.11.16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3E79900-B7CB-D44C-93E3-81E5553D6BF4}" type="datetime1">
              <a:rPr lang="ru-RU" smtClean="0"/>
              <a:t>07.11.16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A186FBD-788B-9245-8820-3E03A8B0A8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439517"/>
            <a:ext cx="7772400" cy="22634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/>
                <a:cs typeface="Times New Roman"/>
              </a:rPr>
              <a:t>Налоги на использование природных ресурсов и природной среды: унификация законодательства государств-участников СНГ и ЕАЭС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8738" y="5067658"/>
            <a:ext cx="6965660" cy="989091"/>
          </a:xfrm>
        </p:spPr>
        <p:txBody>
          <a:bodyPr/>
          <a:lstStyle/>
          <a:p>
            <a:pPr algn="ctr"/>
            <a:r>
              <a:rPr lang="ru-RU" b="1" dirty="0" err="1" smtClean="0">
                <a:latin typeface="Times New Roman"/>
                <a:cs typeface="Times New Roman"/>
              </a:rPr>
              <a:t>Ялбулганов</a:t>
            </a:r>
            <a:r>
              <a:rPr lang="ru-RU" b="1" dirty="0" smtClean="0">
                <a:latin typeface="Times New Roman"/>
                <a:cs typeface="Times New Roman"/>
              </a:rPr>
              <a:t> А.А., проф., </a:t>
            </a:r>
            <a:r>
              <a:rPr lang="ru-RU" b="1" dirty="0" err="1" smtClean="0">
                <a:latin typeface="Times New Roman"/>
                <a:cs typeface="Times New Roman"/>
              </a:rPr>
              <a:t>д.ю.н</a:t>
            </a:r>
            <a:r>
              <a:rPr lang="ru-RU" b="1" dirty="0" smtClean="0">
                <a:latin typeface="Times New Roman"/>
                <a:cs typeface="Times New Roman"/>
              </a:rPr>
              <a:t>., профессор кафедры финансового, налогового и таможенного права Национального исследовательского университета «Высшая школа экономики»</a:t>
            </a:r>
            <a:endParaRPr lang="ru-RU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3071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 smtClean="0">
                <a:latin typeface="Times New Roman"/>
                <a:cs typeface="Times New Roman"/>
              </a:rPr>
              <a:t>Экологичекий</a:t>
            </a:r>
            <a:r>
              <a:rPr lang="ru-RU" sz="4000" dirty="0" smtClean="0">
                <a:latin typeface="Times New Roman"/>
                <a:cs typeface="Times New Roman"/>
              </a:rPr>
              <a:t> налог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5478" y="1910993"/>
            <a:ext cx="8415131" cy="444535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19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Функции экологического налога: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ru-RU" sz="1900" dirty="0" smtClean="0">
                <a:latin typeface="Times New Roman"/>
                <a:cs typeface="Times New Roman"/>
              </a:rPr>
              <a:t>стимулирования природоохранной деятельности, которая может быть направлена на повышение экономической заинтересованности плательщиков в снижении уровня негативного воздействия на окружающую среду, на отказ от чрезмерного использования;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ru-RU" sz="1900" dirty="0" smtClean="0">
                <a:latin typeface="Times New Roman"/>
                <a:cs typeface="Times New Roman"/>
              </a:rPr>
              <a:t>Компенсационная – направление средств на восстановление и воспроизводство природных ресурсов;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ru-RU" sz="1900" dirty="0" smtClean="0">
                <a:latin typeface="Times New Roman"/>
                <a:cs typeface="Times New Roman"/>
              </a:rPr>
              <a:t>Фискальная – направление средств в бюджет государства или муниципального образования без указания на то, каким образом должны использоваться полученные средства.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endParaRPr lang="ru-RU" sz="1900" dirty="0">
              <a:latin typeface="Times New Roman"/>
              <a:cs typeface="Times New Roman"/>
            </a:endParaRP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19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Экологизация налогового законодательства</a:t>
            </a:r>
            <a:r>
              <a:rPr lang="ru-RU" sz="1900" dirty="0" smtClean="0">
                <a:latin typeface="Times New Roman"/>
                <a:cs typeface="Times New Roman"/>
              </a:rPr>
              <a:t> – целенаправленная деятельность законодателя по внесению изменений и дополнений в налоговые законы, направленная на наполнение его норм специальными положениями, способствующими бережному использованию природных ресурсов, в том числе путем налоговых стимулов, включая предоставление налоговых льгот.</a:t>
            </a:r>
            <a:endParaRPr lang="ru-RU" sz="1900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00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881188"/>
          </a:xfrm>
        </p:spPr>
        <p:txBody>
          <a:bodyPr/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Природоресурсные платежи в государствах-членах ЕАЭС</a:t>
            </a:r>
            <a:endParaRPr lang="ru-RU" sz="4000" b="1" dirty="0">
              <a:latin typeface="Times New Roman"/>
              <a:cs typeface="Times New Roman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65175" y="4820635"/>
            <a:ext cx="7612063" cy="2968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88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/>
                <a:cs typeface="Times New Roman"/>
              </a:rPr>
              <a:t>Система </a:t>
            </a:r>
            <a:r>
              <a:rPr lang="ru-RU" sz="4000" dirty="0" err="1" smtClean="0">
                <a:latin typeface="Times New Roman"/>
                <a:cs typeface="Times New Roman"/>
              </a:rPr>
              <a:t>природоресурсных</a:t>
            </a:r>
            <a:r>
              <a:rPr lang="ru-RU" sz="4000" dirty="0" smtClean="0">
                <a:latin typeface="Times New Roman"/>
                <a:cs typeface="Times New Roman"/>
              </a:rPr>
              <a:t> платежей в Российской Федерации</a:t>
            </a:r>
            <a:endParaRPr lang="ru-RU" sz="4000" dirty="0">
              <a:latin typeface="Times New Roman"/>
              <a:cs typeface="Times New Roman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571599"/>
              </p:ext>
            </p:extLst>
          </p:nvPr>
        </p:nvGraphicFramePr>
        <p:xfrm>
          <a:off x="359218" y="1744565"/>
          <a:ext cx="8595552" cy="496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13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65174" y="0"/>
            <a:ext cx="7612063" cy="1417638"/>
          </a:xfrm>
        </p:spPr>
        <p:txBody>
          <a:bodyPr/>
          <a:lstStyle/>
          <a:p>
            <a:r>
              <a:rPr lang="ru-RU" sz="4000" dirty="0">
                <a:latin typeface="Times New Roman"/>
                <a:cs typeface="Times New Roman"/>
              </a:rPr>
              <a:t>Система </a:t>
            </a:r>
            <a:r>
              <a:rPr lang="ru-RU" sz="4000" dirty="0" err="1">
                <a:latin typeface="Times New Roman"/>
                <a:cs typeface="Times New Roman"/>
              </a:rPr>
              <a:t>природоресурсных</a:t>
            </a:r>
            <a:r>
              <a:rPr lang="ru-RU" sz="4000" dirty="0">
                <a:latin typeface="Times New Roman"/>
                <a:cs typeface="Times New Roman"/>
              </a:rPr>
              <a:t> платежей в Республике Беларусь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13</a:t>
            </a:fld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Экологический налог;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Налог на добычу (изъятие) природных ресурсов;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Земельный налог;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Утилизационный сбор</a:t>
            </a:r>
            <a:endParaRPr lang="ru-RU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91137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/>
                <a:cs typeface="Times New Roman"/>
              </a:rPr>
              <a:t>Система </a:t>
            </a:r>
            <a:r>
              <a:rPr lang="ru-RU" sz="4000" dirty="0" err="1" smtClean="0">
                <a:latin typeface="Times New Roman"/>
                <a:cs typeface="Times New Roman"/>
              </a:rPr>
              <a:t>природоресурсных</a:t>
            </a:r>
            <a:r>
              <a:rPr lang="ru-RU" sz="4000" dirty="0" smtClean="0">
                <a:latin typeface="Times New Roman"/>
                <a:cs typeface="Times New Roman"/>
              </a:rPr>
              <a:t> платежей в Республике Казахстан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2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Специальные платежи и налоги </a:t>
            </a:r>
            <a:r>
              <a:rPr lang="ru-RU" sz="2000" dirty="0" err="1" smtClean="0">
                <a:latin typeface="Times New Roman"/>
                <a:cs typeface="Times New Roman"/>
              </a:rPr>
              <a:t>недропользователей</a:t>
            </a:r>
            <a:r>
              <a:rPr lang="ru-RU" sz="2000" dirty="0" smtClean="0">
                <a:latin typeface="Times New Roman"/>
                <a:cs typeface="Times New Roman"/>
              </a:rPr>
              <a:t>;</a:t>
            </a:r>
          </a:p>
          <a:p>
            <a:pPr marL="457200" indent="-457200" algn="just">
              <a:lnSpc>
                <a:spcPct val="12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Земельный налог;</a:t>
            </a:r>
          </a:p>
          <a:p>
            <a:pPr marL="457200" indent="-457200" algn="just">
              <a:lnSpc>
                <a:spcPct val="12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Плата за пользование водными ресурсами поверхностных источников;</a:t>
            </a:r>
          </a:p>
          <a:p>
            <a:pPr marL="457200" indent="-457200" algn="just">
              <a:lnSpc>
                <a:spcPct val="12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Плата за эмиссии в окружающую среду;</a:t>
            </a:r>
          </a:p>
          <a:p>
            <a:pPr marL="457200" indent="-457200" algn="just">
              <a:lnSpc>
                <a:spcPct val="12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Плата за пользование животным миром;</a:t>
            </a:r>
          </a:p>
          <a:p>
            <a:pPr marL="457200" indent="-457200" algn="just">
              <a:lnSpc>
                <a:spcPct val="12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Плата за лесные пользования;</a:t>
            </a:r>
          </a:p>
          <a:p>
            <a:pPr marL="457200" indent="-457200" algn="just">
              <a:lnSpc>
                <a:spcPct val="12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2000" dirty="0" smtClean="0">
                <a:latin typeface="Times New Roman"/>
                <a:cs typeface="Times New Roman"/>
              </a:rPr>
              <a:t>Плата за использование особо охраняемых природных территорий.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6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/>
                <a:cs typeface="Times New Roman"/>
              </a:rPr>
              <a:t>Природоресурсные платежи в Республике Армения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6594" y="1787703"/>
            <a:ext cx="8704755" cy="479597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Закон Республики Армения «О природоохранительных платежах и платежах за природопользование».</a:t>
            </a:r>
            <a:endParaRPr lang="ru-RU" sz="1800" dirty="0">
              <a:latin typeface="Times New Roman"/>
              <a:cs typeface="Times New Roman"/>
            </a:endParaRPr>
          </a:p>
          <a:p>
            <a:pPr marL="0" indent="0" algn="just">
              <a:lnSpc>
                <a:spcPct val="90000"/>
              </a:lnSpc>
              <a:spcBef>
                <a:spcPts val="800"/>
              </a:spcBef>
              <a:buNone/>
            </a:pPr>
            <a:r>
              <a:rPr lang="ru-RU" sz="18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Природоохранительный </a:t>
            </a:r>
            <a:r>
              <a:rPr lang="ru-RU" sz="18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платеж </a:t>
            </a:r>
            <a:r>
              <a:rPr lang="ru-RU" sz="1800" dirty="0" smtClean="0">
                <a:latin typeface="Times New Roman"/>
                <a:cs typeface="Times New Roman"/>
              </a:rPr>
              <a:t>– обязательный платеж, уплачиваемый в соответствии с настоящим Законом в государственный бюджет в целях образования денежных средств, необходимых для осуществления природоохранных мероприятий.</a:t>
            </a:r>
          </a:p>
          <a:p>
            <a:pPr marL="0" indent="0" algn="just">
              <a:lnSpc>
                <a:spcPct val="90000"/>
              </a:lnSpc>
              <a:spcBef>
                <a:spcPts val="800"/>
              </a:spcBef>
              <a:buNone/>
            </a:pPr>
            <a:r>
              <a:rPr lang="ru-RU" sz="18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Платеж за природопользование </a:t>
            </a:r>
            <a:r>
              <a:rPr lang="ru-RU" sz="1800" dirty="0" smtClean="0">
                <a:latin typeface="Times New Roman"/>
                <a:cs typeface="Times New Roman"/>
              </a:rPr>
              <a:t>– платеж, уплачиваемый в соответствии с настоящим Законом в государственный бюджет за природный ресурсы в целях рационального, комплексного использования этих ресурсов, считающихся государственной собственностью, а также создание равных условий хозяйствования для пользователей природных ресурсов разного качества.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endParaRPr lang="ru-RU" sz="1800" dirty="0" smtClean="0">
              <a:latin typeface="Times New Roman"/>
              <a:cs typeface="Times New Roman"/>
            </a:endParaRP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18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К видам природоохранительных платежей относятся: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800" dirty="0" smtClean="0">
                <a:latin typeface="Times New Roman"/>
                <a:cs typeface="Times New Roman"/>
              </a:rPr>
              <a:t>Платежи за выброс (сброс) вредных веществ в окружающую среду (воздушный и водный бассейн);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800" dirty="0" smtClean="0">
                <a:latin typeface="Times New Roman"/>
                <a:cs typeface="Times New Roman"/>
              </a:rPr>
              <a:t>Платежи за размещение в установленном порядке отходов производства и потребления в окружающей среде;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800" dirty="0" smtClean="0">
                <a:latin typeface="Times New Roman"/>
                <a:cs typeface="Times New Roman"/>
              </a:rPr>
              <a:t>Платежи за товары, причиняющие вред окружающей среде.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1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К видам платежей за природопользование относятся: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800" dirty="0" smtClean="0">
                <a:latin typeface="Times New Roman"/>
                <a:cs typeface="Times New Roman"/>
              </a:rPr>
              <a:t>Плата за водопользование;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800" dirty="0" smtClean="0">
                <a:latin typeface="Times New Roman"/>
                <a:cs typeface="Times New Roman"/>
              </a:rPr>
              <a:t>Плата за изъятые ресурсы полезных ископаемых;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800" dirty="0" smtClean="0">
                <a:latin typeface="Times New Roman"/>
                <a:cs typeface="Times New Roman"/>
              </a:rPr>
              <a:t>Плата за использование биоресурсов.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  <a:buFont typeface="+mj-lt"/>
              <a:buAutoNum type="arabicParenR"/>
            </a:pPr>
            <a:endParaRPr lang="ru-RU" sz="1800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15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/>
                <a:cs typeface="Times New Roman"/>
              </a:rPr>
              <a:t>Природоресурсные платежи в Кыргызской Республике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6594" y="1738387"/>
            <a:ext cx="8630777" cy="4746661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1700" dirty="0" smtClean="0">
                <a:latin typeface="Times New Roman"/>
                <a:cs typeface="Times New Roman"/>
              </a:rPr>
              <a:t>Налоговый кодекс Кыргызской Республики.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17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Налоги на пользование недрами включают:</a:t>
            </a:r>
            <a:endParaRPr lang="ru-RU" sz="1700" b="1" dirty="0">
              <a:solidFill>
                <a:srgbClr val="F8C000"/>
              </a:solidFill>
              <a:latin typeface="Times New Roman"/>
              <a:cs typeface="Times New Roman"/>
            </a:endParaRPr>
          </a:p>
          <a:p>
            <a:pPr marL="457200" indent="-457200" algn="just">
              <a:lnSpc>
                <a:spcPct val="7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7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Бонусы</a:t>
            </a:r>
            <a:r>
              <a:rPr lang="ru-RU" sz="1700" dirty="0" smtClean="0">
                <a:latin typeface="Times New Roman"/>
                <a:cs typeface="Times New Roman"/>
              </a:rPr>
              <a:t> – разовые платежи за право пользования недрами с целью поисков, разведки и разработки месторождений полезных ископаемых;</a:t>
            </a:r>
          </a:p>
          <a:p>
            <a:pPr marL="457200" indent="-457200" algn="just">
              <a:lnSpc>
                <a:spcPct val="7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7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Роялти </a:t>
            </a:r>
            <a:r>
              <a:rPr lang="ru-RU" sz="1700" dirty="0" smtClean="0">
                <a:latin typeface="Times New Roman"/>
                <a:cs typeface="Times New Roman"/>
              </a:rPr>
              <a:t>– текущие платежи за пользование недрами с целью разработки месторождений полезных ископаемых и/или отбора (извлечения из недр) подземных вод.</a:t>
            </a:r>
            <a:endParaRPr lang="ru-RU" sz="1700" dirty="0">
              <a:latin typeface="Times New Roman"/>
              <a:cs typeface="Times New Roman"/>
            </a:endParaRP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17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Земельный налог.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1700" dirty="0" smtClean="0">
                <a:latin typeface="Times New Roman"/>
                <a:cs typeface="Times New Roman"/>
              </a:rPr>
              <a:t>Налогообложению подлежат сельскохозяйственные угодья и земли:</a:t>
            </a:r>
          </a:p>
          <a:p>
            <a:pPr marL="457200" indent="-457200" algn="just">
              <a:lnSpc>
                <a:spcPct val="7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700" dirty="0" smtClean="0">
                <a:latin typeface="Times New Roman"/>
                <a:cs typeface="Times New Roman"/>
              </a:rPr>
              <a:t>Населенных пунктов;</a:t>
            </a:r>
          </a:p>
          <a:p>
            <a:pPr marL="457200" indent="-457200" algn="just">
              <a:lnSpc>
                <a:spcPct val="7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700" dirty="0" smtClean="0">
                <a:latin typeface="Times New Roman"/>
                <a:cs typeface="Times New Roman"/>
              </a:rPr>
              <a:t>Промышленности, транспорта, связи, иного назначения, включая земли оборонного назначения;</a:t>
            </a:r>
          </a:p>
          <a:p>
            <a:pPr marL="457200" indent="-457200" algn="just">
              <a:lnSpc>
                <a:spcPct val="7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700" dirty="0" smtClean="0">
                <a:latin typeface="Times New Roman"/>
                <a:cs typeface="Times New Roman"/>
              </a:rPr>
              <a:t>Природоохранного, оздоровительного, рекреационного и историко-культурного назначения;</a:t>
            </a:r>
          </a:p>
          <a:p>
            <a:pPr marL="457200" indent="-457200" algn="just">
              <a:lnSpc>
                <a:spcPct val="7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700" dirty="0" smtClean="0">
                <a:latin typeface="Times New Roman"/>
                <a:cs typeface="Times New Roman"/>
              </a:rPr>
              <a:t>Лесного фонда;</a:t>
            </a:r>
          </a:p>
          <a:p>
            <a:pPr marL="457200" indent="-457200" algn="just">
              <a:lnSpc>
                <a:spcPct val="7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700" dirty="0" smtClean="0">
                <a:latin typeface="Times New Roman"/>
                <a:cs typeface="Times New Roman"/>
              </a:rPr>
              <a:t>Водного фонда;</a:t>
            </a:r>
          </a:p>
          <a:p>
            <a:pPr marL="457200" indent="-457200" algn="just">
              <a:lnSpc>
                <a:spcPct val="70000"/>
              </a:lnSpc>
              <a:spcBef>
                <a:spcPts val="800"/>
              </a:spcBef>
              <a:buFont typeface="+mj-lt"/>
              <a:buAutoNum type="arabicParenR"/>
            </a:pPr>
            <a:r>
              <a:rPr lang="ru-RU" sz="1700" dirty="0" smtClean="0">
                <a:latin typeface="Times New Roman"/>
                <a:cs typeface="Times New Roman"/>
              </a:rPr>
              <a:t>Запаса.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17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Плата за пользование водой как за природный ресурс </a:t>
            </a:r>
            <a:r>
              <a:rPr lang="ru-RU" sz="1700" dirty="0" smtClean="0">
                <a:latin typeface="Times New Roman"/>
                <a:cs typeface="Times New Roman"/>
              </a:rPr>
              <a:t>(Водный кодекс Кыргызской Республики)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917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/>
                <a:cs typeface="Times New Roman"/>
              </a:rPr>
              <a:t>Выводы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348" y="1972638"/>
            <a:ext cx="8326782" cy="464240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Особенность правового регулирования </a:t>
            </a:r>
            <a:r>
              <a:rPr lang="ru-RU" sz="2000" dirty="0" err="1" smtClean="0">
                <a:latin typeface="Times New Roman"/>
                <a:cs typeface="Times New Roman"/>
              </a:rPr>
              <a:t>природоресурсных</a:t>
            </a:r>
            <a:r>
              <a:rPr lang="ru-RU" sz="2000" dirty="0" smtClean="0">
                <a:latin typeface="Times New Roman"/>
                <a:cs typeface="Times New Roman"/>
              </a:rPr>
              <a:t> платежей в государствах ЕАЭС – сложное конструирование системы этих платежей.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Устанавливая платежи за пользование природными ресурсами или за загрязнение окружающей природной среды, законодатель не всегда учитывает их особенности.</a:t>
            </a:r>
          </a:p>
          <a:p>
            <a:pPr algn="just"/>
            <a:r>
              <a:rPr lang="ru-RU" sz="2000" dirty="0" smtClean="0">
                <a:latin typeface="Times New Roman"/>
                <a:cs typeface="Times New Roman"/>
              </a:rPr>
              <a:t>Механизм возмещения вреда, нанесенного здоровью и имуществу граждан, урегулирован неравномерно. Вред, причиненный здоровью и имуществу граждан негативным воздействием окружающей среды в результате хозяйственной и иной деятельности юридических и физических лиц, подлежит возмещению в полном объеме.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56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Спасибо за внимание!</a:t>
            </a:r>
            <a:endParaRPr lang="ru-RU" sz="4000" b="1" dirty="0">
              <a:latin typeface="Times New Roman"/>
              <a:cs typeface="Times New Roman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84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/>
                <a:cs typeface="Times New Roman"/>
              </a:rPr>
              <a:t>Унификация законодательства государств-участников СНГ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4264" y="1628334"/>
            <a:ext cx="8741744" cy="484438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ru-RU" sz="19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Принятие:</a:t>
            </a:r>
          </a:p>
          <a:p>
            <a:pPr marL="342000" indent="-342000" algn="just">
              <a:lnSpc>
                <a:spcPct val="80000"/>
              </a:lnSpc>
              <a:spcBef>
                <a:spcPts val="800"/>
              </a:spcBef>
            </a:pPr>
            <a:r>
              <a:rPr lang="ru-RU" sz="1900" dirty="0" smtClean="0">
                <a:latin typeface="Times New Roman"/>
                <a:cs typeface="Times New Roman"/>
              </a:rPr>
              <a:t>Модельных законов;</a:t>
            </a:r>
          </a:p>
          <a:p>
            <a:pPr marL="342000" indent="-342000" algn="just">
              <a:lnSpc>
                <a:spcPct val="80000"/>
              </a:lnSpc>
              <a:spcBef>
                <a:spcPts val="800"/>
              </a:spcBef>
            </a:pPr>
            <a:r>
              <a:rPr lang="ru-RU" sz="1900" dirty="0" smtClean="0">
                <a:latin typeface="Times New Roman"/>
                <a:cs typeface="Times New Roman"/>
              </a:rPr>
              <a:t>Модельных законодательных актов;</a:t>
            </a:r>
          </a:p>
          <a:p>
            <a:pPr marL="342000" indent="-342000" algn="just">
              <a:lnSpc>
                <a:spcPct val="80000"/>
              </a:lnSpc>
              <a:spcBef>
                <a:spcPts val="800"/>
              </a:spcBef>
            </a:pPr>
            <a:r>
              <a:rPr lang="ru-RU" sz="1900" dirty="0" smtClean="0">
                <a:latin typeface="Times New Roman"/>
                <a:cs typeface="Times New Roman"/>
              </a:rPr>
              <a:t>Модельных кодексов.</a:t>
            </a: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endParaRPr lang="ru-RU" sz="1900" dirty="0" smtClean="0">
              <a:latin typeface="Times New Roman"/>
              <a:cs typeface="Times New Roman"/>
            </a:endParaRPr>
          </a:p>
          <a:p>
            <a:pPr marL="0" indent="0" algn="just">
              <a:spcBef>
                <a:spcPts val="800"/>
              </a:spcBef>
              <a:buNone/>
            </a:pPr>
            <a:r>
              <a:rPr lang="ru-RU" sz="19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Модельный налоговый кодекс для государств-участников СНГ:</a:t>
            </a:r>
          </a:p>
          <a:p>
            <a:pPr algn="just">
              <a:spcBef>
                <a:spcPts val="800"/>
              </a:spcBef>
            </a:pPr>
            <a:r>
              <a:rPr lang="ru-RU" sz="1900" dirty="0" smtClean="0">
                <a:latin typeface="Times New Roman"/>
                <a:cs typeface="Times New Roman"/>
              </a:rPr>
              <a:t>Принят на 39-ом пленарном заседании Межпарламентской Ассамблеи государств-участников СНГ в Санкт-Петербурге 29 ноября 2013 г. (Постановление 39-10).</a:t>
            </a:r>
          </a:p>
          <a:p>
            <a:pPr algn="just">
              <a:spcBef>
                <a:spcPts val="800"/>
              </a:spcBef>
            </a:pPr>
            <a:r>
              <a:rPr lang="ru-RU" sz="1900" dirty="0" smtClean="0">
                <a:latin typeface="Times New Roman"/>
                <a:cs typeface="Times New Roman"/>
              </a:rPr>
              <a:t>Состоит из общей и специальной части;</a:t>
            </a:r>
          </a:p>
          <a:p>
            <a:pPr algn="just">
              <a:spcBef>
                <a:spcPts val="800"/>
              </a:spcBef>
            </a:pPr>
            <a:r>
              <a:rPr lang="ru-RU" sz="19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Специальная часть </a:t>
            </a:r>
            <a:r>
              <a:rPr lang="ru-RU" sz="1900" dirty="0" smtClean="0">
                <a:latin typeface="Times New Roman"/>
                <a:cs typeface="Times New Roman"/>
              </a:rPr>
              <a:t>посвящена отдельным налогам и сборам, специальным налоговым режимам. Формируется через принятие отдельных глав, посвященных конкретным налогам, сборам, специальным налоговым режимам.  </a:t>
            </a:r>
            <a:r>
              <a:rPr lang="ru-RU" sz="1900" dirty="0">
                <a:latin typeface="Times New Roman"/>
                <a:cs typeface="Times New Roman"/>
              </a:rPr>
              <a:t>С</a:t>
            </a:r>
            <a:r>
              <a:rPr lang="ru-RU" sz="1900" dirty="0" smtClean="0">
                <a:latin typeface="Times New Roman"/>
                <a:cs typeface="Times New Roman"/>
              </a:rPr>
              <a:t> 2001 г. по 2015 г. Межпарламентская Ассамблея государств-участников СНГ последовательно приняла 11 глав.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15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/>
                <a:cs typeface="Times New Roman"/>
              </a:rPr>
              <a:t>Унификация законодательства государств-участников СНГ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ru-RU" sz="2000" b="1" dirty="0" smtClean="0">
                <a:solidFill>
                  <a:srgbClr val="FFDC62"/>
                </a:solidFill>
                <a:latin typeface="Times New Roman"/>
                <a:cs typeface="Times New Roman"/>
              </a:rPr>
              <a:t>Цели унификации: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ru-RU" sz="2000" dirty="0" smtClean="0">
                <a:latin typeface="Times New Roman"/>
                <a:cs typeface="Times New Roman"/>
              </a:rPr>
              <a:t>Экономические;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ru-RU" sz="2000" dirty="0" smtClean="0">
                <a:latin typeface="Times New Roman"/>
                <a:cs typeface="Times New Roman"/>
              </a:rPr>
              <a:t>Экологические (природоохранные):</a:t>
            </a:r>
          </a:p>
          <a:p>
            <a:pPr marL="0" indent="0" algn="just">
              <a:spcBef>
                <a:spcPts val="800"/>
              </a:spcBef>
              <a:buNone/>
            </a:pPr>
            <a:endParaRPr lang="ru-RU" sz="2000" dirty="0">
              <a:latin typeface="Times New Roman"/>
              <a:cs typeface="Times New Roman"/>
            </a:endParaRPr>
          </a:p>
          <a:p>
            <a:pPr marL="0" indent="0" algn="just">
              <a:lnSpc>
                <a:spcPct val="80000"/>
              </a:lnSpc>
              <a:spcBef>
                <a:spcPts val="800"/>
              </a:spcBef>
              <a:buNone/>
            </a:pPr>
            <a:r>
              <a:rPr lang="ru-RU" sz="2000" b="1" dirty="0" smtClean="0">
                <a:solidFill>
                  <a:srgbClr val="FFDC62"/>
                </a:solidFill>
                <a:latin typeface="Times New Roman"/>
                <a:cs typeface="Times New Roman"/>
              </a:rPr>
              <a:t>Экологические цели вызваны необходимостью: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ru-RU" sz="2000" dirty="0" smtClean="0">
                <a:latin typeface="Times New Roman"/>
                <a:cs typeface="Times New Roman"/>
              </a:rPr>
              <a:t>бережного и рационального использования биологических ресурсов трансграничных вод – рек, озер, морей;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ru-RU" sz="2000" dirty="0" smtClean="0">
                <a:latin typeface="Times New Roman"/>
                <a:cs typeface="Times New Roman"/>
              </a:rPr>
              <a:t>защиты «кочующих» видов фауны, перелетных птиц; </a:t>
            </a:r>
          </a:p>
          <a:p>
            <a:pPr algn="just">
              <a:lnSpc>
                <a:spcPct val="80000"/>
              </a:lnSpc>
              <a:spcBef>
                <a:spcPts val="800"/>
              </a:spcBef>
            </a:pPr>
            <a:r>
              <a:rPr lang="ru-RU" sz="2000" dirty="0" smtClean="0">
                <a:latin typeface="Times New Roman"/>
                <a:cs typeface="Times New Roman"/>
              </a:rPr>
              <a:t>снижения загрязнения окружающей природной среды вредными выбросами в атмосферу и в водные объекты.</a:t>
            </a:r>
            <a:endParaRPr lang="ru-RU" sz="2000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57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358232"/>
            <a:ext cx="8229600" cy="770746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/>
                <a:cs typeface="Times New Roman"/>
              </a:rPr>
              <a:t>Модельный налоговый кодекс для государств-участников СНГ</a:t>
            </a:r>
            <a:endParaRPr lang="ru-RU" sz="43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6245" y="1747744"/>
            <a:ext cx="8792569" cy="4973731"/>
          </a:xfrm>
        </p:spPr>
        <p:txBody>
          <a:bodyPr>
            <a:normAutofit fontScale="32500" lnSpcReduction="20000"/>
          </a:bodyPr>
          <a:lstStyle/>
          <a:p>
            <a:pPr marL="0" indent="216000" algn="just">
              <a:spcBef>
                <a:spcPts val="800"/>
              </a:spcBef>
              <a:buNone/>
            </a:pPr>
            <a:r>
              <a:rPr lang="ru-RU" sz="5200" b="1" dirty="0" smtClean="0">
                <a:solidFill>
                  <a:srgbClr val="FFDC62"/>
                </a:solidFill>
                <a:latin typeface="Times New Roman"/>
                <a:cs typeface="Times New Roman"/>
              </a:rPr>
              <a:t>Глава 10. </a:t>
            </a:r>
            <a:r>
              <a:rPr lang="ru-RU" sz="5200" b="1" dirty="0" smtClean="0">
                <a:latin typeface="Times New Roman"/>
                <a:cs typeface="Times New Roman"/>
              </a:rPr>
              <a:t>Налог на использование природных ресурсов и природной среды.</a:t>
            </a:r>
            <a:endParaRPr lang="ru-RU" sz="5200" dirty="0">
              <a:latin typeface="Times New Roman"/>
              <a:cs typeface="Times New Roman"/>
            </a:endParaRPr>
          </a:p>
          <a:p>
            <a:pPr marL="0" indent="216000" algn="just">
              <a:spcBef>
                <a:spcPts val="800"/>
              </a:spcBef>
              <a:buNone/>
            </a:pPr>
            <a:r>
              <a:rPr lang="ru-RU" sz="5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Плательщики налога</a:t>
            </a:r>
            <a:r>
              <a:rPr lang="ru-RU" sz="5200" b="1" dirty="0" smtClean="0">
                <a:latin typeface="Times New Roman"/>
                <a:cs typeface="Times New Roman"/>
              </a:rPr>
              <a:t>: </a:t>
            </a:r>
            <a:r>
              <a:rPr lang="ru-RU" sz="5200" dirty="0" smtClean="0">
                <a:latin typeface="Times New Roman"/>
                <a:cs typeface="Times New Roman"/>
              </a:rPr>
              <a:t>организации и физические лица, признаваемые пользователями природных ресурсов и природной среды в соответствии с законодательством страны.</a:t>
            </a:r>
          </a:p>
          <a:p>
            <a:pPr marL="0" indent="216000" algn="just">
              <a:spcBef>
                <a:spcPts val="800"/>
              </a:spcBef>
              <a:buNone/>
            </a:pPr>
            <a:r>
              <a:rPr lang="ru-RU" sz="5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Объекты налогообложения:</a:t>
            </a:r>
          </a:p>
          <a:p>
            <a:pPr marL="0" indent="-252000" algn="just">
              <a:spcBef>
                <a:spcPts val="800"/>
              </a:spcBef>
              <a:buFont typeface="+mj-lt"/>
              <a:buAutoNum type="arabicParenR"/>
            </a:pPr>
            <a:r>
              <a:rPr lang="ru-RU" sz="5200" dirty="0">
                <a:latin typeface="Times New Roman"/>
                <a:cs typeface="Times New Roman"/>
              </a:rPr>
              <a:t>п</a:t>
            </a:r>
            <a:r>
              <a:rPr lang="ru-RU" sz="5200" dirty="0" smtClean="0">
                <a:latin typeface="Times New Roman"/>
                <a:cs typeface="Times New Roman"/>
              </a:rPr>
              <a:t>олезные ископаемые, добытые из недр на территории страны и на территории, находящейся под юрисдикцией страны;</a:t>
            </a:r>
          </a:p>
          <a:p>
            <a:pPr marL="0" indent="-252000" algn="just">
              <a:spcBef>
                <a:spcPts val="800"/>
              </a:spcBef>
              <a:buFont typeface="+mj-lt"/>
              <a:buAutoNum type="arabicParenR"/>
            </a:pPr>
            <a:r>
              <a:rPr lang="ru-RU" sz="5200" dirty="0">
                <a:latin typeface="Times New Roman"/>
                <a:cs typeface="Times New Roman"/>
              </a:rPr>
              <a:t>п</a:t>
            </a:r>
            <a:r>
              <a:rPr lang="ru-RU" sz="5200" dirty="0" smtClean="0">
                <a:latin typeface="Times New Roman"/>
                <a:cs typeface="Times New Roman"/>
              </a:rPr>
              <a:t>олезные ископаемые, извлеченные из отходов добывающих производств, если такое извлечение подлежит отдельному налогообложению в соответствии с законодательством страны;</a:t>
            </a:r>
          </a:p>
          <a:p>
            <a:pPr marL="0" indent="-252000" algn="just">
              <a:spcBef>
                <a:spcPts val="800"/>
              </a:spcBef>
              <a:buFont typeface="+mj-lt"/>
              <a:buAutoNum type="arabicParenR"/>
            </a:pPr>
            <a:r>
              <a:rPr lang="ru-RU" sz="5200" dirty="0">
                <a:latin typeface="Times New Roman"/>
                <a:cs typeface="Times New Roman"/>
              </a:rPr>
              <a:t>о</a:t>
            </a:r>
            <a:r>
              <a:rPr lang="ru-RU" sz="5200" dirty="0" smtClean="0">
                <a:latin typeface="Times New Roman"/>
                <a:cs typeface="Times New Roman"/>
              </a:rPr>
              <a:t>бъекты </a:t>
            </a:r>
            <a:r>
              <a:rPr lang="ru-RU" sz="5200" dirty="0">
                <a:latin typeface="Times New Roman"/>
                <a:cs typeface="Times New Roman"/>
              </a:rPr>
              <a:t>животного мира, изъятие которых из среды их обитания подлежит налогообложению в соответствии с законодательством </a:t>
            </a:r>
            <a:r>
              <a:rPr lang="ru-RU" sz="5200" dirty="0" smtClean="0">
                <a:latin typeface="Times New Roman"/>
                <a:cs typeface="Times New Roman"/>
              </a:rPr>
              <a:t>страны;</a:t>
            </a:r>
          </a:p>
          <a:p>
            <a:pPr marL="0" indent="-252000" algn="just">
              <a:spcBef>
                <a:spcPts val="800"/>
              </a:spcBef>
              <a:buFont typeface="+mj-lt"/>
              <a:buAutoNum type="arabicParenR"/>
            </a:pPr>
            <a:r>
              <a:rPr lang="ru-RU" sz="5200" dirty="0">
                <a:latin typeface="Times New Roman"/>
                <a:cs typeface="Times New Roman"/>
              </a:rPr>
              <a:t>объекты водных биологических ресурсов, изъятие которых из среды их обитания подлежит налогообложению в соответствии с законодательством страны; </a:t>
            </a:r>
            <a:endParaRPr lang="ru-RU" sz="5200" dirty="0" smtClean="0">
              <a:latin typeface="Times New Roman"/>
              <a:cs typeface="Times New Roman"/>
            </a:endParaRPr>
          </a:p>
          <a:p>
            <a:pPr marL="0" indent="-252000" algn="just">
              <a:spcBef>
                <a:spcPts val="800"/>
              </a:spcBef>
              <a:buFont typeface="+mj-lt"/>
              <a:buAutoNum type="arabicParenR"/>
            </a:pPr>
            <a:r>
              <a:rPr lang="ru-RU" sz="5200" dirty="0">
                <a:latin typeface="Times New Roman"/>
                <a:cs typeface="Times New Roman"/>
              </a:rPr>
              <a:t>растительные ресурсы; </a:t>
            </a:r>
            <a:endParaRPr lang="ru-RU" sz="5200" dirty="0" smtClean="0">
              <a:latin typeface="Times New Roman"/>
              <a:cs typeface="Times New Roman"/>
            </a:endParaRPr>
          </a:p>
          <a:p>
            <a:pPr marL="0" indent="-252000" algn="just">
              <a:spcBef>
                <a:spcPts val="800"/>
              </a:spcBef>
              <a:buFont typeface="+mj-lt"/>
              <a:buAutoNum type="arabicParenR"/>
            </a:pPr>
            <a:r>
              <a:rPr lang="ru-RU" sz="5200" dirty="0">
                <a:latin typeface="Times New Roman"/>
                <a:cs typeface="Times New Roman"/>
              </a:rPr>
              <a:t>отдельные виды пользования водными объектами; </a:t>
            </a:r>
            <a:endParaRPr lang="ru-RU" sz="5200" dirty="0" smtClean="0">
              <a:latin typeface="Times New Roman"/>
              <a:cs typeface="Times New Roman"/>
            </a:endParaRPr>
          </a:p>
          <a:p>
            <a:pPr marL="0" indent="-252000" algn="just">
              <a:spcBef>
                <a:spcPts val="800"/>
              </a:spcBef>
              <a:buFont typeface="+mj-lt"/>
              <a:buAutoNum type="arabicParenR"/>
            </a:pPr>
            <a:r>
              <a:rPr lang="ru-RU" sz="5200" dirty="0">
                <a:latin typeface="Times New Roman"/>
                <a:cs typeface="Times New Roman"/>
              </a:rPr>
              <a:t>выброс (сброс) загрязняющих веществ в окружающую среду и отходы производства, размещенные на объектах хранения (захоронения) отходов; </a:t>
            </a:r>
            <a:endParaRPr lang="ru-RU" sz="5200" dirty="0" smtClean="0">
              <a:latin typeface="Times New Roman"/>
              <a:cs typeface="Times New Roman"/>
            </a:endParaRPr>
          </a:p>
          <a:p>
            <a:pPr marL="0" indent="-252000" algn="just">
              <a:spcBef>
                <a:spcPts val="800"/>
              </a:spcBef>
              <a:buFont typeface="+mj-lt"/>
              <a:buAutoNum type="arabicParenR"/>
            </a:pPr>
            <a:r>
              <a:rPr lang="ru-RU" sz="5200" dirty="0">
                <a:latin typeface="Times New Roman"/>
                <a:cs typeface="Times New Roman"/>
              </a:rPr>
              <a:t>иные объекты, установленные налоговым законодательством страны.</a:t>
            </a:r>
            <a:r>
              <a:rPr lang="ru-RU" sz="5200" dirty="0" smtClean="0">
                <a:effectLst/>
                <a:latin typeface="Times New Roman"/>
                <a:cs typeface="Times New Roman"/>
              </a:rPr>
              <a:t> </a:t>
            </a:r>
            <a:endParaRPr lang="ru-RU" sz="5200" dirty="0" smtClean="0"/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056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/>
                <a:cs typeface="Times New Roman"/>
              </a:rPr>
              <a:t>Другие принципиальные положения закона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0781" y="1800087"/>
            <a:ext cx="8510337" cy="4958522"/>
          </a:xfrm>
        </p:spPr>
        <p:txBody>
          <a:bodyPr>
            <a:noAutofit/>
          </a:bodyPr>
          <a:lstStyle/>
          <a:p>
            <a:pPr marL="0" indent="342000" algn="just"/>
            <a:r>
              <a:rPr lang="ru-RU" sz="1700" dirty="0" smtClean="0">
                <a:latin typeface="Times New Roman"/>
                <a:cs typeface="Times New Roman"/>
              </a:rPr>
              <a:t>Налоговая база определяется налогоплательщиком самостоятельно, отдельно по каждому объекту налогообложения;</a:t>
            </a:r>
          </a:p>
          <a:p>
            <a:pPr marL="0" indent="342000" algn="just"/>
            <a:r>
              <a:rPr lang="ru-RU" sz="1700" dirty="0" smtClean="0">
                <a:latin typeface="Times New Roman"/>
                <a:cs typeface="Times New Roman"/>
              </a:rPr>
              <a:t>Налоговая база определяется как </a:t>
            </a:r>
            <a:r>
              <a:rPr lang="ru-RU" sz="1700" dirty="0">
                <a:latin typeface="Times New Roman"/>
                <a:cs typeface="Times New Roman"/>
              </a:rPr>
              <a:t>стоимость либо как количество (объем) используемых природных ресурсов и природной </a:t>
            </a:r>
            <a:r>
              <a:rPr lang="ru-RU" sz="1700" dirty="0" smtClean="0">
                <a:latin typeface="Times New Roman"/>
                <a:cs typeface="Times New Roman"/>
              </a:rPr>
              <a:t>среды;</a:t>
            </a:r>
          </a:p>
          <a:p>
            <a:pPr marL="0" indent="342000" algn="just"/>
            <a:r>
              <a:rPr lang="ru-RU" sz="1700" dirty="0" smtClean="0">
                <a:latin typeface="Times New Roman"/>
                <a:cs typeface="Times New Roman"/>
              </a:rPr>
              <a:t>Налоговым </a:t>
            </a:r>
            <a:r>
              <a:rPr lang="ru-RU" sz="1700" dirty="0">
                <a:latin typeface="Times New Roman"/>
                <a:cs typeface="Times New Roman"/>
              </a:rPr>
              <a:t>законодательством страны могут устанавливаться предельные ставки налога, в том числе за счет применения повышающих (понижающих) коэффициентов (индексов) в соответствии с налоговым законодательством страны;</a:t>
            </a:r>
            <a:r>
              <a:rPr lang="ru-RU" sz="1700" dirty="0" smtClean="0">
                <a:effectLst/>
                <a:latin typeface="Times New Roman"/>
                <a:cs typeface="Times New Roman"/>
              </a:rPr>
              <a:t> </a:t>
            </a:r>
          </a:p>
          <a:p>
            <a:pPr marL="0" indent="342000" algn="just"/>
            <a:r>
              <a:rPr lang="ru-RU" sz="1700" dirty="0" smtClean="0">
                <a:latin typeface="Times New Roman"/>
                <a:cs typeface="Times New Roman"/>
              </a:rPr>
              <a:t>Ставки </a:t>
            </a:r>
            <a:r>
              <a:rPr lang="ru-RU" sz="1700" dirty="0">
                <a:latin typeface="Times New Roman"/>
                <a:cs typeface="Times New Roman"/>
              </a:rPr>
              <a:t>налога могут дифференцироваться в зависимости от условий использования природных ресурсов и природной среды;</a:t>
            </a:r>
            <a:r>
              <a:rPr lang="ru-RU" sz="1700" dirty="0" smtClean="0">
                <a:effectLst/>
                <a:latin typeface="Times New Roman"/>
                <a:cs typeface="Times New Roman"/>
              </a:rPr>
              <a:t> </a:t>
            </a:r>
          </a:p>
          <a:p>
            <a:pPr marL="0" indent="342000" algn="just"/>
            <a:r>
              <a:rPr lang="ru-RU" sz="1700" dirty="0" smtClean="0">
                <a:latin typeface="Times New Roman"/>
                <a:cs typeface="Times New Roman"/>
              </a:rPr>
              <a:t>Налоговым </a:t>
            </a:r>
            <a:r>
              <a:rPr lang="ru-RU" sz="1700" dirty="0">
                <a:latin typeface="Times New Roman"/>
                <a:cs typeface="Times New Roman"/>
              </a:rPr>
              <a:t>законодательством страны могут устанавливаться единые ставки налога по группам однородных видов используемых природных ресурсов и природной среды;</a:t>
            </a:r>
            <a:r>
              <a:rPr lang="ru-RU" sz="1700" dirty="0" smtClean="0">
                <a:effectLst/>
                <a:latin typeface="Times New Roman"/>
                <a:cs typeface="Times New Roman"/>
              </a:rPr>
              <a:t> </a:t>
            </a:r>
          </a:p>
          <a:p>
            <a:pPr marL="0" indent="342000" algn="just"/>
            <a:r>
              <a:rPr lang="ru-RU" sz="1700" dirty="0" smtClean="0">
                <a:latin typeface="Times New Roman"/>
                <a:cs typeface="Times New Roman"/>
              </a:rPr>
              <a:t>Налоговым </a:t>
            </a:r>
            <a:r>
              <a:rPr lang="ru-RU" sz="1700" dirty="0">
                <a:latin typeface="Times New Roman"/>
                <a:cs typeface="Times New Roman"/>
              </a:rPr>
              <a:t>законодательством может предусматриваться уплата налога при получении лицензии (разрешения) на использование природных ресурсов и природной среды.</a:t>
            </a:r>
            <a:r>
              <a:rPr lang="ru-RU" sz="1700" dirty="0" smtClean="0">
                <a:effectLst/>
                <a:latin typeface="Times New Roman"/>
                <a:cs typeface="Times New Roman"/>
              </a:rPr>
              <a:t> </a:t>
            </a:r>
            <a:endParaRPr lang="ru-RU" sz="1700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517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765174" y="1947980"/>
            <a:ext cx="7612063" cy="2871359"/>
          </a:xfrm>
        </p:spPr>
        <p:txBody>
          <a:bodyPr/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К вопросу об унификации платежей за использование природных ресурсов и природной среды в государствах-членах ЕАЭС</a:t>
            </a:r>
            <a:endParaRPr lang="ru-RU" sz="40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 rot="10800000" flipV="1">
            <a:off x="765175" y="5313794"/>
            <a:ext cx="7612063" cy="45719"/>
          </a:xfrm>
        </p:spPr>
        <p:txBody>
          <a:bodyPr/>
          <a:lstStyle/>
          <a:p>
            <a:endParaRPr lang="ru-RU" sz="4000" b="1" dirty="0">
              <a:latin typeface="Times New Roman"/>
              <a:cs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025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/>
                <a:cs typeface="Times New Roman"/>
              </a:rPr>
              <a:t>Республика Казахстан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5231" y="1713729"/>
            <a:ext cx="8507480" cy="482063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	В Республике Казахстан осуществляется комплексное правовое регулирование платежей за загрязнение окружающей среды, именуемое в законодательстве «эмиссией» в окружающую среду. Согласно Экологическому кодексу Республики Казахстан под эмиссией в окружающую среду понимаются выбросы, сбросы загрязняющих веществ, размещение отходов производства и потребления в окружающей среде, вредные физические воздействия, размещение и хранение серы в окружающей среде в открытом виде.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	В соответствии с ЭК РК плата за эмиссии в окружающую среду, осуществляемая </a:t>
            </a:r>
            <a:r>
              <a:rPr lang="ru-RU" sz="1800" dirty="0" err="1" smtClean="0">
                <a:latin typeface="Times New Roman"/>
                <a:cs typeface="Times New Roman"/>
              </a:rPr>
              <a:t>природопользователями</a:t>
            </a:r>
            <a:r>
              <a:rPr lang="ru-RU" sz="1800" dirty="0" smtClean="0">
                <a:latin typeface="Times New Roman"/>
                <a:cs typeface="Times New Roman"/>
              </a:rPr>
              <a:t> в пределах нормативов, определенных в экологическом разрешении, и методика расчета платы за эмиссии в окружающую среду утверждается уполномоченным органом в области охраны окружающей среды.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	Нормы ЭК РК по эмиссии в окружающую среду имеют бланкетный характер, порядок исчисления и взимания и другие обязательные элементы этого платежа установлены в Кодексе Республики Казахстан «О налогах и других обязательных платежах в бюджет </a:t>
            </a:r>
            <a:r>
              <a:rPr lang="ru-RU" sz="1800" dirty="0">
                <a:latin typeface="Times New Roman"/>
                <a:cs typeface="Times New Roman"/>
              </a:rPr>
              <a:t>(</a:t>
            </a:r>
            <a:r>
              <a:rPr lang="ru-RU" sz="1800" dirty="0" smtClean="0">
                <a:latin typeface="Times New Roman"/>
                <a:cs typeface="Times New Roman"/>
              </a:rPr>
              <a:t>Налоговый кодекс)», но основные понятия закреплены в ЭК РК. </a:t>
            </a:r>
            <a:endParaRPr lang="ru-RU" sz="1800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24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/>
                <a:cs typeface="Times New Roman"/>
              </a:rPr>
              <a:t>Российская Федерация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0858" y="1824690"/>
            <a:ext cx="8174578" cy="4709674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В России </a:t>
            </a:r>
            <a:r>
              <a:rPr lang="ru-RU" sz="1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плата за негативное воздействие на окружающую среду </a:t>
            </a:r>
            <a:r>
              <a:rPr lang="ru-RU" sz="1800" dirty="0" smtClean="0">
                <a:latin typeface="Times New Roman"/>
                <a:cs typeface="Times New Roman"/>
              </a:rPr>
              <a:t>– платеж, заменяющий экологический налог и выполняющий некоторые его функции, продолжает развиваться, включая в свой состав новые разновидности платежей.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С учетом всех нововведений в экологическое законодательство, состав платы за негативное воздействие на окружающую среду следует включить:</a:t>
            </a:r>
          </a:p>
          <a:p>
            <a:pPr algn="just">
              <a:spcBef>
                <a:spcPts val="8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Плата за выбросы загрязняющих веществ в атмосферный воздух стационарными источниками;</a:t>
            </a:r>
          </a:p>
          <a:p>
            <a:pPr algn="just">
              <a:spcBef>
                <a:spcPts val="8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Плата за сбросы загрязняющих веществ в составе сточных вод в водные объекты;</a:t>
            </a:r>
          </a:p>
          <a:p>
            <a:pPr algn="just">
              <a:spcBef>
                <a:spcPts val="8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Плата за негативное воздействие на окружающую среду при размещении отходов;</a:t>
            </a:r>
          </a:p>
          <a:p>
            <a:pPr algn="just">
              <a:spcBef>
                <a:spcPts val="8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Плата за негативное воздействие на окружающую среду при размещении твердых коммунальных отходов;</a:t>
            </a:r>
          </a:p>
          <a:p>
            <a:pPr algn="just">
              <a:spcBef>
                <a:spcPts val="8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Утилизационный сбор;</a:t>
            </a:r>
          </a:p>
          <a:p>
            <a:pPr algn="just">
              <a:spcBef>
                <a:spcPts val="8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Экологический сбор.</a:t>
            </a:r>
            <a:endParaRPr lang="ru-RU" sz="1800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054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/>
                <a:cs typeface="Times New Roman"/>
              </a:rPr>
              <a:t>Республика Беларусь</a:t>
            </a:r>
            <a:endParaRPr lang="ru-RU" sz="40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878" y="1775375"/>
            <a:ext cx="8556799" cy="469948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ru-RU" sz="1800" b="1" dirty="0" smtClean="0">
                <a:solidFill>
                  <a:srgbClr val="F8C000"/>
                </a:solidFill>
                <a:latin typeface="Times New Roman"/>
                <a:cs typeface="Times New Roman"/>
              </a:rPr>
              <a:t>Экологический налог </a:t>
            </a:r>
            <a:r>
              <a:rPr lang="ru-RU" sz="1800" dirty="0" smtClean="0">
                <a:latin typeface="Times New Roman"/>
                <a:cs typeface="Times New Roman"/>
              </a:rPr>
              <a:t>– плата за вредное воздействие на окружающую среду.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ru-RU" sz="1800" dirty="0" smtClean="0">
                <a:latin typeface="Times New Roman"/>
                <a:cs typeface="Times New Roman"/>
              </a:rPr>
              <a:t>Экологический налог установлен Налоговым кодексом Республики Беларусь (общая часть), относится к республиканским налогам.</a:t>
            </a:r>
          </a:p>
          <a:p>
            <a:pPr marL="0" indent="0" algn="just">
              <a:spcBef>
                <a:spcPts val="800"/>
              </a:spcBef>
              <a:buNone/>
            </a:pPr>
            <a:r>
              <a:rPr lang="ru-RU" sz="1800" b="1" dirty="0" smtClean="0">
                <a:solidFill>
                  <a:schemeClr val="accent1"/>
                </a:solidFill>
                <a:latin typeface="Times New Roman"/>
                <a:cs typeface="Times New Roman"/>
              </a:rPr>
              <a:t>Налоговая база экологического налога </a:t>
            </a:r>
            <a:r>
              <a:rPr lang="ru-RU" sz="1800" dirty="0" smtClean="0">
                <a:latin typeface="Times New Roman"/>
                <a:cs typeface="Times New Roman"/>
              </a:rPr>
              <a:t>– фактические объемы:</a:t>
            </a:r>
          </a:p>
          <a:p>
            <a:pPr algn="just">
              <a:spcBef>
                <a:spcPts val="8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Выбросов загрязняющих веществ в атмосферный воздух от стационарных источников выбросов, указанных в разрешениях на выбросы загрязняющих веществ в атмосферный воздух </a:t>
            </a:r>
            <a:r>
              <a:rPr lang="ru-RU" sz="1800" dirty="0">
                <a:latin typeface="Times New Roman"/>
                <a:cs typeface="Times New Roman"/>
              </a:rPr>
              <a:t>и</a:t>
            </a:r>
            <a:r>
              <a:rPr lang="ru-RU" sz="1800" dirty="0" smtClean="0">
                <a:latin typeface="Times New Roman"/>
                <a:cs typeface="Times New Roman"/>
              </a:rPr>
              <a:t>ли комплексных природоохранных разрешениях;</a:t>
            </a:r>
          </a:p>
          <a:p>
            <a:pPr algn="just">
              <a:spcBef>
                <a:spcPts val="8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Сбросов сточных вод;</a:t>
            </a:r>
          </a:p>
          <a:p>
            <a:pPr algn="just">
              <a:spcBef>
                <a:spcPts val="8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Отходов производства, подлежащих хранению, захоронению;</a:t>
            </a:r>
          </a:p>
          <a:p>
            <a:pPr algn="just">
              <a:spcBef>
                <a:spcPts val="800"/>
              </a:spcBef>
            </a:pPr>
            <a:r>
              <a:rPr lang="ru-RU" sz="1800" dirty="0" err="1" smtClean="0">
                <a:latin typeface="Times New Roman"/>
                <a:cs typeface="Times New Roman"/>
              </a:rPr>
              <a:t>Озоноразрушающих</a:t>
            </a:r>
            <a:r>
              <a:rPr lang="ru-RU" sz="1800" dirty="0" smtClean="0">
                <a:latin typeface="Times New Roman"/>
                <a:cs typeface="Times New Roman"/>
              </a:rPr>
              <a:t> (ОРВ) веществ, в том числе содержащихся в продукции, заявленной для получения разового разрешения на ввоз на территорию Республики Беларусь и вывоз за ее пределы;</a:t>
            </a:r>
          </a:p>
          <a:p>
            <a:pPr algn="just">
              <a:spcBef>
                <a:spcPts val="800"/>
              </a:spcBef>
            </a:pPr>
            <a:r>
              <a:rPr lang="ru-RU" sz="1800" dirty="0" smtClean="0">
                <a:latin typeface="Times New Roman"/>
                <a:cs typeface="Times New Roman"/>
              </a:rPr>
              <a:t>ОРВ веществ и (или) продукции, содержащей ОРВ вещества, ограниченных к ввозу на территорию Республики Беларусь.</a:t>
            </a:r>
            <a:endParaRPr lang="ru-RU" sz="1800" dirty="0">
              <a:latin typeface="Times New Roman"/>
              <a:cs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86FBD-788B-9245-8820-3E03A8B0A84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25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реал">
  <a:themeElements>
    <a:clrScheme name="Ареал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реал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Ареал.thmx</Template>
  <TotalTime>1836</TotalTime>
  <Words>1409</Words>
  <Application>Microsoft Macintosh PowerPoint</Application>
  <PresentationFormat>Экран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Ареал</vt:lpstr>
      <vt:lpstr>Налоги на использование природных ресурсов и природной среды: унификация законодательства государств-участников СНГ и ЕАЭС</vt:lpstr>
      <vt:lpstr>Унификация законодательства государств-участников СНГ</vt:lpstr>
      <vt:lpstr>Унификация законодательства государств-участников СНГ</vt:lpstr>
      <vt:lpstr>Модельный налоговый кодекс для государств-участников СНГ</vt:lpstr>
      <vt:lpstr>Другие принципиальные положения закона</vt:lpstr>
      <vt:lpstr>К вопросу об унификации платежей за использование природных ресурсов и природной среды в государствах-членах ЕАЭС</vt:lpstr>
      <vt:lpstr>Республика Казахстан</vt:lpstr>
      <vt:lpstr>Российская Федерация</vt:lpstr>
      <vt:lpstr>Республика Беларусь</vt:lpstr>
      <vt:lpstr>Экологичекий налог</vt:lpstr>
      <vt:lpstr>Природоресурсные платежи в государствах-членах ЕАЭС</vt:lpstr>
      <vt:lpstr>Система природоресурсных платежей в Российской Федерации</vt:lpstr>
      <vt:lpstr>Система природоресурсных платежей в Республике Беларусь</vt:lpstr>
      <vt:lpstr>Система природоресурсных платежей в Республике Казахстан</vt:lpstr>
      <vt:lpstr>Природоресурсные платежи в Республике Армения</vt:lpstr>
      <vt:lpstr>Природоресурсные платежи в Кыргызской Республике</vt:lpstr>
      <vt:lpstr>Выводы</vt:lpstr>
      <vt:lpstr>Спасибо за внимание!</vt:lpstr>
    </vt:vector>
  </TitlesOfParts>
  <Company>Firm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Налоги на использование природных ресурсов и природной среды: унификация законодательства государств-участников СНГ и ЕАЭС</dc:title>
  <dc:creator>Вахтанг Родоная</dc:creator>
  <cp:lastModifiedBy>Вахтанг Родоная</cp:lastModifiedBy>
  <cp:revision>46</cp:revision>
  <dcterms:created xsi:type="dcterms:W3CDTF">2016-11-02T10:26:55Z</dcterms:created>
  <dcterms:modified xsi:type="dcterms:W3CDTF">2016-11-06T22:02:34Z</dcterms:modified>
</cp:coreProperties>
</file>