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60" r:id="rId4"/>
    <p:sldId id="273" r:id="rId5"/>
    <p:sldId id="272" r:id="rId6"/>
    <p:sldId id="274" r:id="rId7"/>
    <p:sldId id="277" r:id="rId8"/>
    <p:sldId id="284" r:id="rId9"/>
    <p:sldId id="278" r:id="rId10"/>
    <p:sldId id="285" r:id="rId11"/>
    <p:sldId id="286" r:id="rId12"/>
    <p:sldId id="287" r:id="rId13"/>
  </p:sldIdLst>
  <p:sldSz cx="12198350" cy="6858000"/>
  <p:notesSz cx="6858000" cy="9144000"/>
  <p:custDataLst>
    <p:tags r:id="rId15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592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339" autoAdjust="0"/>
    <p:restoredTop sz="94886" autoAdjust="0"/>
  </p:normalViewPr>
  <p:slideViewPr>
    <p:cSldViewPr>
      <p:cViewPr>
        <p:scale>
          <a:sx n="82" d="100"/>
          <a:sy n="82" d="100"/>
        </p:scale>
        <p:origin x="136" y="232"/>
      </p:cViewPr>
      <p:guideLst>
        <p:guide orient="horz" pos="2160"/>
        <p:guide pos="3842"/>
      </p:guideLst>
    </p:cSldViewPr>
  </p:slideViewPr>
  <p:outlineViewPr>
    <p:cViewPr>
      <p:scale>
        <a:sx n="33" d="100"/>
        <a:sy n="33" d="100"/>
      </p:scale>
      <p:origin x="0" y="-46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tags" Target="tags/tag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98784-F1F2-4D71-B346-94F94D5EBAA2}" type="datetimeFigureOut">
              <a:rPr lang="nl-NL" smtClean="0"/>
              <a:pPr/>
              <a:t>15-12-16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79413" y="685800"/>
            <a:ext cx="6099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ECD43-08E5-4945-BC4F-4857758E978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3515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5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-1"/>
            <a:ext cx="12198349" cy="4521941"/>
          </a:xfrm>
          <a:solidFill>
            <a:srgbClr val="8592BC"/>
          </a:solid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nl-NL" dirty="0" smtClean="0"/>
              <a:t>..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1"/>
            <a:ext cx="12198350" cy="3719335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nl-NL" dirty="0" smtClean="0"/>
              <a:t>..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11300" y="1052736"/>
            <a:ext cx="10298858" cy="1656184"/>
          </a:xfrm>
        </p:spPr>
        <p:txBody>
          <a:bodyPr/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Titel van de presentatie</a:t>
            </a:r>
            <a:endParaRPr lang="nl-NL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14" hasCustomPrompt="1"/>
          </p:nvPr>
        </p:nvSpPr>
        <p:spPr>
          <a:xfrm>
            <a:off x="1511300" y="3934610"/>
            <a:ext cx="5828311" cy="393700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 smtClean="0"/>
              <a:t>Subtitel presentatie</a:t>
            </a:r>
            <a:endParaRPr lang="nl-NL" dirty="0"/>
          </a:p>
        </p:txBody>
      </p:sp>
      <p:pic>
        <p:nvPicPr>
          <p:cNvPr id="21" name="Picture 71" descr="Logo-UniversiteitLeiden-CMYK_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86" y="4926605"/>
            <a:ext cx="267335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467327" y="3934684"/>
            <a:ext cx="4326359" cy="39412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000" y="6543376"/>
            <a:ext cx="2846250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37975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2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</a:t>
            </a:r>
            <a:endParaRPr lang="nl-NL" dirty="0"/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2" y="-1"/>
            <a:ext cx="12198353" cy="6858003"/>
            <a:chOff x="-2" y="-1"/>
            <a:chExt cx="12198353" cy="6858003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4" name="Tijdelijke aanduiding voor grafiek 3"/>
          <p:cNvSpPr>
            <a:spLocks noGrp="1"/>
          </p:cNvSpPr>
          <p:nvPr>
            <p:ph type="chart" sz="quarter" idx="13" hasCustomPrompt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nl-NL" dirty="0" smtClean="0"/>
              <a:t>Klik hier om een</a:t>
            </a:r>
            <a:br>
              <a:rPr lang="nl-NL" dirty="0" smtClean="0"/>
            </a:br>
            <a:r>
              <a:rPr lang="nl-NL" dirty="0" smtClean="0"/>
              <a:t>grafiek in te voegen</a:t>
            </a:r>
            <a:endParaRPr lang="nl-NL" dirty="0"/>
          </a:p>
        </p:txBody>
      </p: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9509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</a:t>
            </a:r>
            <a:endParaRPr lang="nl-NL" dirty="0"/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2" y="-1"/>
            <a:ext cx="12198353" cy="6858003"/>
            <a:chOff x="-2" y="-1"/>
            <a:chExt cx="12198353" cy="6858003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3" name="Tijdelijke aanduiding voor media 12"/>
          <p:cNvSpPr>
            <a:spLocks noGrp="1"/>
          </p:cNvSpPr>
          <p:nvPr>
            <p:ph type="media" sz="quarter" idx="13" hasCustomPrompt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nl-NL" dirty="0" smtClean="0"/>
              <a:t>Klik hier om een</a:t>
            </a:r>
            <a:br>
              <a:rPr lang="nl-NL" dirty="0" smtClean="0"/>
            </a:br>
            <a:r>
              <a:rPr lang="nl-NL" dirty="0" smtClean="0"/>
              <a:t>video in te voegen</a:t>
            </a:r>
            <a:endParaRPr lang="nl-NL" dirty="0"/>
          </a:p>
        </p:txBody>
      </p: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17074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1"/>
            <a:ext cx="12198350" cy="4521939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nl-NL" dirty="0" smtClean="0"/>
              <a:t>..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11300" y="1052736"/>
            <a:ext cx="10298858" cy="1656184"/>
          </a:xfrm>
        </p:spPr>
        <p:txBody>
          <a:bodyPr/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Titel afsluiting</a:t>
            </a:r>
            <a:endParaRPr lang="nl-NL" dirty="0"/>
          </a:p>
        </p:txBody>
      </p:sp>
      <p:pic>
        <p:nvPicPr>
          <p:cNvPr id="21" name="Picture 71" descr="Logo-UniversiteitLeiden-CMYK_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86" y="4926605"/>
            <a:ext cx="267335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000" y="6543376"/>
            <a:ext cx="2846250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62880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3" y="1252836"/>
            <a:ext cx="6846640" cy="4795836"/>
          </a:xfrm>
          <a:noFill/>
        </p:spPr>
        <p:txBody>
          <a:bodyPr vert="horz" wrap="none" lIns="0" tIns="0" rIns="0" bIns="0"/>
          <a:lstStyle>
            <a:lvl1pPr marL="361950" indent="-361950">
              <a:spcBef>
                <a:spcPts val="800"/>
              </a:spcBef>
              <a:spcAft>
                <a:spcPts val="800"/>
              </a:spcAft>
              <a:buClr>
                <a:schemeClr val="bg2"/>
              </a:buClr>
              <a:buFont typeface="+mj-lt"/>
              <a:buAutoNum type="arabicPeriod"/>
              <a:defRPr sz="2400">
                <a:solidFill>
                  <a:schemeClr val="bg2"/>
                </a:solidFill>
              </a:defRPr>
            </a:lvl1pPr>
            <a:lvl2pPr marL="542925" indent="-180975">
              <a:buClr>
                <a:schemeClr val="bg2"/>
              </a:buClr>
              <a:buFont typeface="Arial" panose="020B0604020202020204" pitchFamily="34" charset="0"/>
              <a:buChar char="•"/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 marL="361950" indent="-361950">
              <a:spcBef>
                <a:spcPts val="800"/>
              </a:spcBef>
              <a:spcAft>
                <a:spcPts val="800"/>
              </a:spcAft>
              <a:buClr>
                <a:schemeClr val="bg2"/>
              </a:buClr>
              <a:buFont typeface="+mj-lt"/>
              <a:buAutoNum type="arabicPeriod"/>
              <a:tabLst/>
              <a:defRPr sz="2400">
                <a:solidFill>
                  <a:schemeClr val="bg2"/>
                </a:solidFill>
              </a:defRPr>
            </a:lvl6pPr>
            <a:lvl7pPr marL="542925" indent="-180975">
              <a:buClr>
                <a:schemeClr val="bg2"/>
              </a:buClr>
              <a:buFont typeface="Arial" panose="020B0604020202020204" pitchFamily="34" charset="0"/>
              <a:buChar char="•"/>
              <a:defRPr>
                <a:solidFill>
                  <a:schemeClr val="bg2"/>
                </a:solidFill>
              </a:defRPr>
            </a:lvl7pPr>
            <a:lvl8pPr>
              <a:defRPr>
                <a:solidFill>
                  <a:schemeClr val="bg2"/>
                </a:solidFill>
              </a:defRPr>
            </a:lvl8pPr>
            <a:lvl9pPr>
              <a:defRPr>
                <a:solidFill>
                  <a:schemeClr val="bg2"/>
                </a:solidFill>
              </a:defRPr>
            </a:lvl9pPr>
          </a:lstStyle>
          <a:p>
            <a:pPr lvl="0"/>
            <a:r>
              <a:rPr lang="nl-NL" dirty="0" smtClean="0"/>
              <a:t>Opsomming</a:t>
            </a:r>
          </a:p>
          <a:p>
            <a:pPr lvl="1"/>
            <a:r>
              <a:rPr lang="nl-NL" dirty="0" err="1" smtClean="0"/>
              <a:t>Bullet</a:t>
            </a:r>
            <a:endParaRPr lang="nl-NL" dirty="0" smtClean="0"/>
          </a:p>
          <a:p>
            <a:pPr lvl="2"/>
            <a:r>
              <a:rPr lang="nl-NL" dirty="0" smtClean="0"/>
              <a:t>Leestekst</a:t>
            </a:r>
          </a:p>
          <a:p>
            <a:pPr lvl="3"/>
            <a:r>
              <a:rPr lang="nl-NL" dirty="0" smtClean="0"/>
              <a:t>Kopje wit</a:t>
            </a:r>
          </a:p>
          <a:p>
            <a:pPr lvl="4"/>
            <a:r>
              <a:rPr lang="nl-NL" dirty="0" smtClean="0"/>
              <a:t>Kopje geel</a:t>
            </a:r>
          </a:p>
          <a:p>
            <a:pPr lvl="5"/>
            <a:r>
              <a:rPr lang="nl-NL" dirty="0" smtClean="0"/>
              <a:t>Opsomming</a:t>
            </a:r>
          </a:p>
          <a:p>
            <a:pPr lvl="6"/>
            <a:r>
              <a:rPr lang="nl-NL" dirty="0" err="1" smtClean="0"/>
              <a:t>Bullet</a:t>
            </a:r>
            <a:endParaRPr lang="nl-NL" dirty="0" smtClean="0"/>
          </a:p>
          <a:p>
            <a:pPr lvl="7"/>
            <a:r>
              <a:rPr lang="nl-NL" sz="1800" dirty="0" smtClean="0"/>
              <a:t>Leestekst</a:t>
            </a:r>
          </a:p>
          <a:p>
            <a:pPr lvl="8"/>
            <a:r>
              <a:rPr lang="nl-NL" dirty="0" smtClean="0"/>
              <a:t>Kopje wit</a:t>
            </a:r>
            <a:endParaRPr lang="nl-NL" dirty="0"/>
          </a:p>
        </p:txBody>
      </p:sp>
      <p:sp>
        <p:nvSpPr>
          <p:cNvPr id="7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7453634" y="1252538"/>
            <a:ext cx="4339905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nl-NL" dirty="0" smtClean="0"/>
              <a:t>Klik hier om een</a:t>
            </a:r>
            <a:br>
              <a:rPr lang="nl-NL" dirty="0" smtClean="0"/>
            </a:br>
            <a:r>
              <a:rPr lang="nl-NL" dirty="0" smtClean="0"/>
              <a:t>afbeelding in te voegen</a:t>
            </a:r>
            <a:endParaRPr lang="nl-NL" dirty="0"/>
          </a:p>
        </p:txBody>
      </p:sp>
      <p:grpSp>
        <p:nvGrpSpPr>
          <p:cNvPr id="8" name="Grid" hidden="1"/>
          <p:cNvGrpSpPr/>
          <p:nvPr userDrawn="1"/>
        </p:nvGrpSpPr>
        <p:grpSpPr>
          <a:xfrm>
            <a:off x="0" y="0"/>
            <a:ext cx="12198353" cy="6858004"/>
            <a:chOff x="-2" y="-1"/>
            <a:chExt cx="12198353" cy="6858004"/>
          </a:xfrm>
        </p:grpSpPr>
        <p:sp>
          <p:nvSpPr>
            <p:cNvPr id="9" name="Rechthoek 8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4" name="Rechthoek 13"/>
            <p:cNvSpPr/>
            <p:nvPr userDrawn="1"/>
          </p:nvSpPr>
          <p:spPr bwMode="auto">
            <a:xfrm rot="5400000">
              <a:off x="3923465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2613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horz"/>
          <a:lstStyle/>
          <a:p>
            <a:pPr lvl="0"/>
            <a:r>
              <a:rPr lang="nl-NL" dirty="0" err="1" smtClean="0"/>
              <a:t>Bullet</a:t>
            </a:r>
            <a:endParaRPr lang="nl-NL" dirty="0" smtClean="0"/>
          </a:p>
          <a:p>
            <a:pPr lvl="1"/>
            <a:r>
              <a:rPr lang="nl-NL" dirty="0" smtClean="0"/>
              <a:t>Sub-</a:t>
            </a:r>
            <a:r>
              <a:rPr lang="nl-NL" dirty="0" err="1" smtClean="0"/>
              <a:t>bullet</a:t>
            </a:r>
            <a:endParaRPr lang="nl-NL" dirty="0" smtClean="0"/>
          </a:p>
          <a:p>
            <a:pPr lvl="2"/>
            <a:r>
              <a:rPr lang="nl-NL" dirty="0" smtClean="0"/>
              <a:t>Leestekst</a:t>
            </a:r>
          </a:p>
          <a:p>
            <a:pPr lvl="3"/>
            <a:r>
              <a:rPr lang="nl-NL" dirty="0" smtClean="0"/>
              <a:t>Kopje donker blauw</a:t>
            </a:r>
          </a:p>
          <a:p>
            <a:pPr lvl="4"/>
            <a:r>
              <a:rPr lang="nl-NL" dirty="0" smtClean="0"/>
              <a:t>Kopje licht blauw</a:t>
            </a:r>
          </a:p>
          <a:p>
            <a:pPr lvl="5"/>
            <a:r>
              <a:rPr lang="nl-NL" dirty="0" err="1" smtClean="0"/>
              <a:t>Bullet</a:t>
            </a:r>
            <a:endParaRPr lang="nl-NL" dirty="0" smtClean="0"/>
          </a:p>
          <a:p>
            <a:pPr lvl="6"/>
            <a:r>
              <a:rPr lang="nl-NL" dirty="0" smtClean="0"/>
              <a:t>Sub-</a:t>
            </a:r>
            <a:r>
              <a:rPr lang="nl-NL" dirty="0" err="1" smtClean="0"/>
              <a:t>bullet</a:t>
            </a:r>
            <a:endParaRPr lang="nl-NL" dirty="0" smtClean="0"/>
          </a:p>
          <a:p>
            <a:pPr lvl="7"/>
            <a:r>
              <a:rPr lang="nl-NL" sz="1800" dirty="0" smtClean="0"/>
              <a:t>Leestekst</a:t>
            </a:r>
          </a:p>
          <a:p>
            <a:pPr lvl="8"/>
            <a:r>
              <a:rPr lang="nl-NL" dirty="0" smtClean="0"/>
              <a:t>Kopje donker blauw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5968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&amp; Beeld 75%/25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2" y="1252836"/>
            <a:ext cx="7926761" cy="4795836"/>
          </a:xfrm>
        </p:spPr>
        <p:txBody>
          <a:bodyPr vert="horz"/>
          <a:lstStyle/>
          <a:p>
            <a:pPr lvl="0"/>
            <a:r>
              <a:rPr lang="nl-NL" dirty="0" err="1" smtClean="0"/>
              <a:t>Bullet</a:t>
            </a:r>
            <a:endParaRPr lang="nl-NL" dirty="0" smtClean="0"/>
          </a:p>
          <a:p>
            <a:pPr lvl="1"/>
            <a:r>
              <a:rPr lang="nl-NL" dirty="0" smtClean="0"/>
              <a:t>Sub-</a:t>
            </a:r>
            <a:r>
              <a:rPr lang="nl-NL" dirty="0" err="1" smtClean="0"/>
              <a:t>bullet</a:t>
            </a:r>
            <a:endParaRPr lang="nl-NL" dirty="0" smtClean="0"/>
          </a:p>
          <a:p>
            <a:pPr lvl="2"/>
            <a:r>
              <a:rPr lang="nl-NL" dirty="0" smtClean="0"/>
              <a:t>Leestekst</a:t>
            </a:r>
          </a:p>
          <a:p>
            <a:pPr lvl="3"/>
            <a:r>
              <a:rPr lang="nl-NL" dirty="0" smtClean="0"/>
              <a:t>Kopje donker blauw</a:t>
            </a:r>
          </a:p>
          <a:p>
            <a:pPr lvl="4"/>
            <a:r>
              <a:rPr lang="nl-NL" dirty="0" smtClean="0"/>
              <a:t>Kopje licht blauw</a:t>
            </a:r>
          </a:p>
          <a:p>
            <a:pPr lvl="5"/>
            <a:r>
              <a:rPr lang="nl-NL" dirty="0" err="1" smtClean="0"/>
              <a:t>Bullet</a:t>
            </a:r>
            <a:endParaRPr lang="nl-NL" dirty="0" smtClean="0"/>
          </a:p>
          <a:p>
            <a:pPr lvl="6"/>
            <a:r>
              <a:rPr lang="nl-NL" dirty="0" smtClean="0"/>
              <a:t>Sub-</a:t>
            </a:r>
            <a:r>
              <a:rPr lang="nl-NL" dirty="0" err="1" smtClean="0"/>
              <a:t>bullet</a:t>
            </a:r>
            <a:endParaRPr lang="nl-NL" dirty="0" smtClean="0"/>
          </a:p>
          <a:p>
            <a:pPr lvl="7"/>
            <a:r>
              <a:rPr lang="nl-NL" sz="1800" dirty="0" smtClean="0"/>
              <a:t>Leestekst</a:t>
            </a:r>
          </a:p>
          <a:p>
            <a:pPr lvl="8"/>
            <a:r>
              <a:rPr lang="nl-NL" dirty="0" smtClean="0"/>
              <a:t>Kopje donker blauw</a:t>
            </a:r>
            <a:endParaRPr lang="nl-NL" dirty="0"/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0" y="0"/>
            <a:ext cx="12198353" cy="6858004"/>
            <a:chOff x="-2" y="-1"/>
            <a:chExt cx="12198353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5003585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8533755" y="1252538"/>
            <a:ext cx="3259784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nl-NL" dirty="0" smtClean="0"/>
              <a:t>Klik hier om een</a:t>
            </a:r>
            <a:br>
              <a:rPr lang="nl-NL" dirty="0" smtClean="0"/>
            </a:br>
            <a:r>
              <a:rPr lang="nl-NL" dirty="0" smtClean="0"/>
              <a:t>afbeelding in te voegen</a:t>
            </a:r>
            <a:endParaRPr lang="nl-NL" dirty="0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30282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&amp; Beeld 50%/5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2" y="1252836"/>
            <a:ext cx="5593347" cy="4795836"/>
          </a:xfrm>
        </p:spPr>
        <p:txBody>
          <a:bodyPr vert="horz"/>
          <a:lstStyle/>
          <a:p>
            <a:pPr lvl="0"/>
            <a:r>
              <a:rPr lang="nl-NL" dirty="0" err="1" smtClean="0"/>
              <a:t>Bullet</a:t>
            </a:r>
            <a:endParaRPr lang="nl-NL" dirty="0" smtClean="0"/>
          </a:p>
          <a:p>
            <a:pPr lvl="1"/>
            <a:r>
              <a:rPr lang="nl-NL" dirty="0" smtClean="0"/>
              <a:t>Sub-</a:t>
            </a:r>
            <a:r>
              <a:rPr lang="nl-NL" dirty="0" err="1" smtClean="0"/>
              <a:t>bullet</a:t>
            </a:r>
            <a:endParaRPr lang="nl-NL" dirty="0" smtClean="0"/>
          </a:p>
          <a:p>
            <a:pPr lvl="2"/>
            <a:r>
              <a:rPr lang="nl-NL" dirty="0" smtClean="0"/>
              <a:t>Leestekst</a:t>
            </a:r>
          </a:p>
          <a:p>
            <a:pPr lvl="3"/>
            <a:r>
              <a:rPr lang="nl-NL" dirty="0" smtClean="0"/>
              <a:t>Kopje donker blauw</a:t>
            </a:r>
          </a:p>
          <a:p>
            <a:pPr lvl="4"/>
            <a:r>
              <a:rPr lang="nl-NL" dirty="0" smtClean="0"/>
              <a:t>Kopje licht blauw</a:t>
            </a:r>
          </a:p>
          <a:p>
            <a:pPr lvl="5"/>
            <a:r>
              <a:rPr lang="nl-NL" dirty="0" err="1" smtClean="0"/>
              <a:t>Bullet</a:t>
            </a:r>
            <a:endParaRPr lang="nl-NL" dirty="0" smtClean="0"/>
          </a:p>
          <a:p>
            <a:pPr lvl="6"/>
            <a:r>
              <a:rPr lang="nl-NL" dirty="0" smtClean="0"/>
              <a:t>Sub-</a:t>
            </a:r>
            <a:r>
              <a:rPr lang="nl-NL" dirty="0" err="1" smtClean="0"/>
              <a:t>bullet</a:t>
            </a:r>
            <a:endParaRPr lang="nl-NL" dirty="0" smtClean="0"/>
          </a:p>
          <a:p>
            <a:pPr lvl="7"/>
            <a:r>
              <a:rPr lang="nl-NL" sz="1800" dirty="0" smtClean="0"/>
              <a:t>Leestekst</a:t>
            </a:r>
          </a:p>
          <a:p>
            <a:pPr lvl="8"/>
            <a:r>
              <a:rPr lang="nl-NL" dirty="0" smtClean="0"/>
              <a:t>Kopje donker blauw</a:t>
            </a:r>
            <a:endParaRPr lang="nl-NL" dirty="0"/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2" y="-1"/>
            <a:ext cx="12198353" cy="6858004"/>
            <a:chOff x="-2" y="-1"/>
            <a:chExt cx="12198353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2670173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6200775" y="1252538"/>
            <a:ext cx="5592763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nl-NL" dirty="0" smtClean="0"/>
              <a:t>Klik hier om een</a:t>
            </a:r>
            <a:br>
              <a:rPr lang="nl-NL" dirty="0" smtClean="0"/>
            </a:br>
            <a:r>
              <a:rPr lang="nl-NL" dirty="0" smtClean="0"/>
              <a:t>afbeelding in te voegen</a:t>
            </a:r>
            <a:endParaRPr lang="nl-NL" dirty="0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76742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&amp; Beeld 25%/75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2" y="1252836"/>
            <a:ext cx="3534273" cy="4795836"/>
          </a:xfrm>
        </p:spPr>
        <p:txBody>
          <a:bodyPr vert="horz"/>
          <a:lstStyle/>
          <a:p>
            <a:pPr lvl="0"/>
            <a:r>
              <a:rPr lang="nl-NL" dirty="0" err="1" smtClean="0"/>
              <a:t>Bullet</a:t>
            </a:r>
            <a:endParaRPr lang="nl-NL" dirty="0" smtClean="0"/>
          </a:p>
          <a:p>
            <a:pPr lvl="1"/>
            <a:r>
              <a:rPr lang="nl-NL" dirty="0" smtClean="0"/>
              <a:t>Sub-</a:t>
            </a:r>
            <a:r>
              <a:rPr lang="nl-NL" dirty="0" err="1" smtClean="0"/>
              <a:t>bullet</a:t>
            </a:r>
            <a:endParaRPr lang="nl-NL" dirty="0" smtClean="0"/>
          </a:p>
          <a:p>
            <a:pPr lvl="2"/>
            <a:r>
              <a:rPr lang="nl-NL" dirty="0" smtClean="0"/>
              <a:t>Leestekst</a:t>
            </a:r>
          </a:p>
          <a:p>
            <a:pPr lvl="3"/>
            <a:r>
              <a:rPr lang="nl-NL" dirty="0" smtClean="0"/>
              <a:t>Kopje donker blauw</a:t>
            </a:r>
          </a:p>
          <a:p>
            <a:pPr lvl="4"/>
            <a:r>
              <a:rPr lang="nl-NL" dirty="0" smtClean="0"/>
              <a:t>Kopje licht blauw</a:t>
            </a:r>
          </a:p>
          <a:p>
            <a:pPr lvl="5"/>
            <a:r>
              <a:rPr lang="nl-NL" dirty="0" err="1" smtClean="0"/>
              <a:t>Bullet</a:t>
            </a:r>
            <a:endParaRPr lang="nl-NL" dirty="0" smtClean="0"/>
          </a:p>
          <a:p>
            <a:pPr lvl="6"/>
            <a:r>
              <a:rPr lang="nl-NL" dirty="0" smtClean="0"/>
              <a:t>Sub-</a:t>
            </a:r>
            <a:r>
              <a:rPr lang="nl-NL" dirty="0" err="1" smtClean="0"/>
              <a:t>bullet</a:t>
            </a:r>
            <a:endParaRPr lang="nl-NL" dirty="0" smtClean="0"/>
          </a:p>
          <a:p>
            <a:pPr lvl="7"/>
            <a:r>
              <a:rPr lang="nl-NL" sz="1800" dirty="0" smtClean="0"/>
              <a:t>Leestekst</a:t>
            </a:r>
          </a:p>
          <a:p>
            <a:pPr lvl="8"/>
            <a:r>
              <a:rPr lang="nl-NL" dirty="0" smtClean="0"/>
              <a:t>Kopje donker blauw</a:t>
            </a:r>
            <a:endParaRPr lang="nl-NL" dirty="0"/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2" y="-1"/>
            <a:ext cx="12198353" cy="6858004"/>
            <a:chOff x="-2" y="-1"/>
            <a:chExt cx="12198353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611099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4141267" y="1252538"/>
            <a:ext cx="7652271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nl-NL" dirty="0" smtClean="0"/>
              <a:t>Klik hier om een</a:t>
            </a:r>
            <a:br>
              <a:rPr lang="nl-NL" dirty="0" smtClean="0"/>
            </a:br>
            <a:r>
              <a:rPr lang="nl-NL" dirty="0" smtClean="0"/>
              <a:t>afbeelding in te voegen</a:t>
            </a:r>
            <a:endParaRPr lang="nl-NL" dirty="0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31762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</a:t>
            </a:r>
            <a:endParaRPr lang="nl-NL" dirty="0"/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2" y="-1"/>
            <a:ext cx="12198353" cy="6858003"/>
            <a:chOff x="-2" y="-1"/>
            <a:chExt cx="12198353" cy="6858003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404663" y="1252538"/>
            <a:ext cx="11388876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nl-NL" dirty="0" smtClean="0"/>
              <a:t>Klik hier om een</a:t>
            </a:r>
            <a:br>
              <a:rPr lang="nl-NL" dirty="0" smtClean="0"/>
            </a:br>
            <a:r>
              <a:rPr lang="nl-NL" dirty="0" smtClean="0"/>
              <a:t>afbeelding in te voegen</a:t>
            </a:r>
            <a:endParaRPr lang="nl-NL" dirty="0"/>
          </a:p>
        </p:txBody>
      </p: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25822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&amp; Beeld 4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2" y="1252836"/>
            <a:ext cx="5593347" cy="4795836"/>
          </a:xfrm>
        </p:spPr>
        <p:txBody>
          <a:bodyPr vert="horz"/>
          <a:lstStyle/>
          <a:p>
            <a:pPr lvl="0"/>
            <a:r>
              <a:rPr lang="nl-NL" dirty="0" err="1" smtClean="0"/>
              <a:t>Bullet</a:t>
            </a:r>
            <a:endParaRPr lang="nl-NL" dirty="0" smtClean="0"/>
          </a:p>
          <a:p>
            <a:pPr lvl="1"/>
            <a:r>
              <a:rPr lang="nl-NL" dirty="0" smtClean="0"/>
              <a:t>Sub-</a:t>
            </a:r>
            <a:r>
              <a:rPr lang="nl-NL" dirty="0" err="1" smtClean="0"/>
              <a:t>bullet</a:t>
            </a:r>
            <a:endParaRPr lang="nl-NL" dirty="0" smtClean="0"/>
          </a:p>
          <a:p>
            <a:pPr lvl="2"/>
            <a:r>
              <a:rPr lang="nl-NL" dirty="0" smtClean="0"/>
              <a:t>Leestekst</a:t>
            </a:r>
          </a:p>
          <a:p>
            <a:pPr lvl="3"/>
            <a:r>
              <a:rPr lang="nl-NL" dirty="0" smtClean="0"/>
              <a:t>Kopje donker blauw</a:t>
            </a:r>
          </a:p>
          <a:p>
            <a:pPr lvl="4"/>
            <a:r>
              <a:rPr lang="nl-NL" dirty="0" smtClean="0"/>
              <a:t>Kopje licht blauw</a:t>
            </a:r>
          </a:p>
          <a:p>
            <a:pPr lvl="5"/>
            <a:r>
              <a:rPr lang="nl-NL" dirty="0" err="1" smtClean="0"/>
              <a:t>Bullet</a:t>
            </a:r>
            <a:endParaRPr lang="nl-NL" dirty="0" smtClean="0"/>
          </a:p>
          <a:p>
            <a:pPr lvl="6"/>
            <a:r>
              <a:rPr lang="nl-NL" dirty="0" smtClean="0"/>
              <a:t>Sub-</a:t>
            </a:r>
            <a:r>
              <a:rPr lang="nl-NL" dirty="0" err="1" smtClean="0"/>
              <a:t>bullet</a:t>
            </a:r>
            <a:endParaRPr lang="nl-NL" dirty="0" smtClean="0"/>
          </a:p>
          <a:p>
            <a:pPr lvl="7"/>
            <a:r>
              <a:rPr lang="nl-NL" sz="1800" dirty="0" smtClean="0"/>
              <a:t>Leestekst</a:t>
            </a:r>
          </a:p>
          <a:p>
            <a:pPr lvl="8"/>
            <a:r>
              <a:rPr lang="nl-NL" dirty="0" smtClean="0"/>
              <a:t>Kopje donker blauw</a:t>
            </a:r>
            <a:endParaRPr lang="nl-NL" dirty="0"/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2" y="-1"/>
            <a:ext cx="12218777" cy="6858004"/>
            <a:chOff x="-2" y="-1"/>
            <a:chExt cx="12218777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2670173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5" name="Rechthoek 14"/>
            <p:cNvSpPr/>
            <p:nvPr userDrawn="1"/>
          </p:nvSpPr>
          <p:spPr bwMode="auto">
            <a:xfrm rot="5400000">
              <a:off x="5568012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6" name="Rechthoek 15"/>
            <p:cNvSpPr/>
            <p:nvPr userDrawn="1"/>
          </p:nvSpPr>
          <p:spPr bwMode="auto">
            <a:xfrm rot="10800000">
              <a:off x="5360772" y="3549589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6200776" y="1252538"/>
            <a:ext cx="2695072" cy="229704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nl-NL" dirty="0" smtClean="0"/>
              <a:t>Klik hier om een</a:t>
            </a:r>
            <a:br>
              <a:rPr lang="nl-NL" dirty="0" smtClean="0"/>
            </a:br>
            <a:r>
              <a:rPr lang="nl-NL" dirty="0" smtClean="0"/>
              <a:t>afbeelding in te voegen</a:t>
            </a:r>
            <a:endParaRPr lang="nl-NL" dirty="0"/>
          </a:p>
        </p:txBody>
      </p:sp>
      <p:sp>
        <p:nvSpPr>
          <p:cNvPr id="17" name="Tijdelijke aanduiding voor afbeelding 13"/>
          <p:cNvSpPr>
            <a:spLocks noGrp="1"/>
          </p:cNvSpPr>
          <p:nvPr>
            <p:ph type="pic" sz="quarter" idx="14" hasCustomPrompt="1"/>
          </p:nvPr>
        </p:nvSpPr>
        <p:spPr>
          <a:xfrm>
            <a:off x="9098614" y="1252538"/>
            <a:ext cx="2695072" cy="229704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nl-NL" dirty="0" smtClean="0"/>
              <a:t>Klik hier om een</a:t>
            </a:r>
            <a:br>
              <a:rPr lang="nl-NL" dirty="0" smtClean="0"/>
            </a:br>
            <a:r>
              <a:rPr lang="nl-NL" dirty="0" smtClean="0"/>
              <a:t>afbeelding in te voegen</a:t>
            </a:r>
            <a:endParaRPr lang="nl-NL" dirty="0"/>
          </a:p>
        </p:txBody>
      </p:sp>
      <p:sp>
        <p:nvSpPr>
          <p:cNvPr id="18" name="Tijdelijke aanduiding voor afbeelding 13"/>
          <p:cNvSpPr>
            <a:spLocks noGrp="1"/>
          </p:cNvSpPr>
          <p:nvPr>
            <p:ph type="pic" sz="quarter" idx="15" hasCustomPrompt="1"/>
          </p:nvPr>
        </p:nvSpPr>
        <p:spPr>
          <a:xfrm>
            <a:off x="6200776" y="3751623"/>
            <a:ext cx="2695072" cy="229704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nl-NL" dirty="0" smtClean="0"/>
              <a:t>Klik hier om een</a:t>
            </a:r>
            <a:br>
              <a:rPr lang="nl-NL" dirty="0" smtClean="0"/>
            </a:br>
            <a:r>
              <a:rPr lang="nl-NL" dirty="0" smtClean="0"/>
              <a:t>afbeelding in te voegen</a:t>
            </a:r>
            <a:endParaRPr lang="nl-NL" dirty="0"/>
          </a:p>
        </p:txBody>
      </p:sp>
      <p:sp>
        <p:nvSpPr>
          <p:cNvPr id="19" name="Tijdelijke aanduiding voor afbeelding 13"/>
          <p:cNvSpPr>
            <a:spLocks noGrp="1"/>
          </p:cNvSpPr>
          <p:nvPr>
            <p:ph type="pic" sz="quarter" idx="16" hasCustomPrompt="1"/>
          </p:nvPr>
        </p:nvSpPr>
        <p:spPr>
          <a:xfrm>
            <a:off x="9098614" y="3751623"/>
            <a:ext cx="2695072" cy="229704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nl-NL" dirty="0" smtClean="0"/>
              <a:t>Klik hier om een</a:t>
            </a:r>
            <a:br>
              <a:rPr lang="nl-NL" dirty="0" smtClean="0"/>
            </a:br>
            <a:r>
              <a:rPr lang="nl-NL" dirty="0" smtClean="0"/>
              <a:t>afbeelding in te voegen</a:t>
            </a:r>
            <a:endParaRPr lang="nl-NL" dirty="0"/>
          </a:p>
        </p:txBody>
      </p:sp>
      <p:pic>
        <p:nvPicPr>
          <p:cNvPr id="21" name="Afbeelding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17344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&amp; Beeld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2" y="1252836"/>
            <a:ext cx="5593347" cy="4795836"/>
          </a:xfrm>
        </p:spPr>
        <p:txBody>
          <a:bodyPr vert="horz"/>
          <a:lstStyle/>
          <a:p>
            <a:pPr lvl="0"/>
            <a:r>
              <a:rPr lang="nl-NL" dirty="0" err="1" smtClean="0"/>
              <a:t>Bullet</a:t>
            </a:r>
            <a:endParaRPr lang="nl-NL" dirty="0" smtClean="0"/>
          </a:p>
          <a:p>
            <a:pPr lvl="1"/>
            <a:r>
              <a:rPr lang="nl-NL" dirty="0" smtClean="0"/>
              <a:t>Sub-</a:t>
            </a:r>
            <a:r>
              <a:rPr lang="nl-NL" dirty="0" err="1" smtClean="0"/>
              <a:t>bullet</a:t>
            </a:r>
            <a:endParaRPr lang="nl-NL" dirty="0" smtClean="0"/>
          </a:p>
          <a:p>
            <a:pPr lvl="2"/>
            <a:r>
              <a:rPr lang="nl-NL" dirty="0" smtClean="0"/>
              <a:t>Leestekst</a:t>
            </a:r>
          </a:p>
          <a:p>
            <a:pPr lvl="3"/>
            <a:r>
              <a:rPr lang="nl-NL" dirty="0" smtClean="0"/>
              <a:t>Kopje donker blauw</a:t>
            </a:r>
          </a:p>
          <a:p>
            <a:pPr lvl="4"/>
            <a:r>
              <a:rPr lang="nl-NL" dirty="0" smtClean="0"/>
              <a:t>Kopje licht blauw</a:t>
            </a:r>
          </a:p>
          <a:p>
            <a:pPr lvl="5"/>
            <a:r>
              <a:rPr lang="nl-NL" dirty="0" err="1" smtClean="0"/>
              <a:t>Bullet</a:t>
            </a:r>
            <a:endParaRPr lang="nl-NL" dirty="0" smtClean="0"/>
          </a:p>
          <a:p>
            <a:pPr lvl="6"/>
            <a:r>
              <a:rPr lang="nl-NL" dirty="0" smtClean="0"/>
              <a:t>Sub-</a:t>
            </a:r>
            <a:r>
              <a:rPr lang="nl-NL" dirty="0" err="1" smtClean="0"/>
              <a:t>bullet</a:t>
            </a:r>
            <a:endParaRPr lang="nl-NL" dirty="0" smtClean="0"/>
          </a:p>
          <a:p>
            <a:pPr lvl="7"/>
            <a:r>
              <a:rPr lang="nl-NL" sz="1800" dirty="0" smtClean="0"/>
              <a:t>Leestekst</a:t>
            </a:r>
          </a:p>
          <a:p>
            <a:pPr lvl="8"/>
            <a:r>
              <a:rPr lang="nl-NL" dirty="0" smtClean="0"/>
              <a:t>Kopje donker blauw</a:t>
            </a:r>
            <a:endParaRPr lang="nl-NL" dirty="0"/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2" y="-1"/>
            <a:ext cx="12198353" cy="6858004"/>
            <a:chOff x="-2" y="-1"/>
            <a:chExt cx="12198353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2670173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5" name="Rechthoek 14"/>
            <p:cNvSpPr/>
            <p:nvPr userDrawn="1"/>
          </p:nvSpPr>
          <p:spPr bwMode="auto">
            <a:xfrm rot="5400000">
              <a:off x="5568012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6200341" y="1252538"/>
            <a:ext cx="2695072" cy="4796134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nl-NL" dirty="0" smtClean="0"/>
              <a:t>Klik hier om een</a:t>
            </a:r>
            <a:br>
              <a:rPr lang="nl-NL" dirty="0" smtClean="0"/>
            </a:br>
            <a:r>
              <a:rPr lang="nl-NL" dirty="0" smtClean="0"/>
              <a:t>afbeelding in te voegen</a:t>
            </a:r>
            <a:endParaRPr lang="nl-NL" dirty="0"/>
          </a:p>
        </p:txBody>
      </p:sp>
      <p:sp>
        <p:nvSpPr>
          <p:cNvPr id="17" name="Tijdelijke aanduiding voor afbeelding 13"/>
          <p:cNvSpPr>
            <a:spLocks noGrp="1"/>
          </p:cNvSpPr>
          <p:nvPr>
            <p:ph type="pic" sz="quarter" idx="14" hasCustomPrompt="1"/>
          </p:nvPr>
        </p:nvSpPr>
        <p:spPr>
          <a:xfrm>
            <a:off x="9098179" y="1252538"/>
            <a:ext cx="2695072" cy="4796134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nl-NL" dirty="0" smtClean="0"/>
              <a:t>Klik hier om een</a:t>
            </a:r>
            <a:br>
              <a:rPr lang="nl-NL" dirty="0" smtClean="0"/>
            </a:br>
            <a:r>
              <a:rPr lang="nl-NL" dirty="0" smtClean="0"/>
              <a:t>afbeelding in te voegen</a:t>
            </a:r>
            <a:endParaRPr lang="nl-NL" dirty="0"/>
          </a:p>
        </p:txBody>
      </p:sp>
      <p:pic>
        <p:nvPicPr>
          <p:cNvPr id="18" name="Afbeelding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9822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04662" y="404664"/>
            <a:ext cx="11389024" cy="43204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dirty="0" smtClean="0"/>
              <a:t>Titel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04662" y="1252836"/>
            <a:ext cx="11389023" cy="479583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 err="1" smtClean="0"/>
              <a:t>Bullet</a:t>
            </a:r>
            <a:endParaRPr lang="nl-NL" dirty="0" smtClean="0"/>
          </a:p>
          <a:p>
            <a:pPr lvl="1"/>
            <a:r>
              <a:rPr lang="nl-NL" dirty="0" smtClean="0"/>
              <a:t>Sub-</a:t>
            </a:r>
            <a:r>
              <a:rPr lang="nl-NL" dirty="0" err="1" smtClean="0"/>
              <a:t>bullet</a:t>
            </a:r>
            <a:endParaRPr lang="nl-NL" dirty="0" smtClean="0"/>
          </a:p>
          <a:p>
            <a:pPr lvl="2"/>
            <a:r>
              <a:rPr lang="nl-NL" dirty="0" smtClean="0"/>
              <a:t>Leestekst</a:t>
            </a:r>
          </a:p>
          <a:p>
            <a:pPr lvl="3"/>
            <a:r>
              <a:rPr lang="nl-NL" dirty="0" smtClean="0"/>
              <a:t>Kopje donker blauw</a:t>
            </a:r>
          </a:p>
          <a:p>
            <a:pPr lvl="4"/>
            <a:r>
              <a:rPr lang="nl-NL" dirty="0" smtClean="0"/>
              <a:t>Kopje licht blauw</a:t>
            </a:r>
          </a:p>
          <a:p>
            <a:pPr lvl="5"/>
            <a:r>
              <a:rPr lang="nl-NL" dirty="0" err="1" smtClean="0"/>
              <a:t>Bullet</a:t>
            </a:r>
            <a:endParaRPr lang="nl-NL" dirty="0" smtClean="0"/>
          </a:p>
          <a:p>
            <a:pPr lvl="6"/>
            <a:r>
              <a:rPr lang="nl-NL" dirty="0" smtClean="0"/>
              <a:t>Sub-</a:t>
            </a:r>
            <a:r>
              <a:rPr lang="nl-NL" dirty="0" err="1" smtClean="0"/>
              <a:t>bullet</a:t>
            </a:r>
            <a:endParaRPr lang="nl-NL" dirty="0" smtClean="0"/>
          </a:p>
          <a:p>
            <a:pPr lvl="7"/>
            <a:r>
              <a:rPr lang="nl-NL" sz="1800" dirty="0" smtClean="0"/>
              <a:t>Leestekst</a:t>
            </a:r>
          </a:p>
          <a:p>
            <a:pPr lvl="8"/>
            <a:r>
              <a:rPr lang="nl-NL" dirty="0" smtClean="0"/>
              <a:t>Kopje donker blauw</a:t>
            </a:r>
            <a:endParaRPr lang="nl-NL" dirty="0"/>
          </a:p>
        </p:txBody>
      </p:sp>
      <p:grpSp>
        <p:nvGrpSpPr>
          <p:cNvPr id="11" name="Grid" hidden="1"/>
          <p:cNvGrpSpPr/>
          <p:nvPr/>
        </p:nvGrpSpPr>
        <p:grpSpPr>
          <a:xfrm>
            <a:off x="-2" y="-1"/>
            <a:ext cx="12198353" cy="6858003"/>
            <a:chOff x="-2" y="-1"/>
            <a:chExt cx="12198353" cy="6858003"/>
          </a:xfrm>
        </p:grpSpPr>
        <p:sp>
          <p:nvSpPr>
            <p:cNvPr id="7" name="Rechthoek 6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8" name="Rechthoek 7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20" name="Rechthoek 19"/>
          <p:cNvSpPr/>
          <p:nvPr/>
        </p:nvSpPr>
        <p:spPr bwMode="auto">
          <a:xfrm>
            <a:off x="0" y="6453336"/>
            <a:ext cx="12198350" cy="40466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Minion" pitchFamily="2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04662" y="6453336"/>
            <a:ext cx="508726" cy="40466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lang="nl-NL" sz="1400" b="1" smtClean="0">
                <a:solidFill>
                  <a:schemeClr val="bg1"/>
                </a:solidFill>
              </a:defRPr>
            </a:lvl1pPr>
          </a:lstStyle>
          <a:p>
            <a:fld id="{21272068-81DC-4C45-9305-5AD5E2019168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980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65" r:id="rId4"/>
    <p:sldLayoutId id="2147483661" r:id="rId5"/>
    <p:sldLayoutId id="2147483664" r:id="rId6"/>
    <p:sldLayoutId id="2147483666" r:id="rId7"/>
    <p:sldLayoutId id="2147483662" r:id="rId8"/>
    <p:sldLayoutId id="2147483663" r:id="rId9"/>
    <p:sldLayoutId id="2147483667" r:id="rId10"/>
    <p:sldLayoutId id="2147483668" r:id="rId11"/>
    <p:sldLayoutId id="2147483670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000" b="1" i="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-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2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bg2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b="1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80975" indent="-180975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6pPr>
      <a:lvl7pPr marL="361950" indent="-180975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-"/>
        <a:defRPr sz="1600" kern="1200">
          <a:solidFill>
            <a:schemeClr val="bg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600" kern="1200">
          <a:solidFill>
            <a:schemeClr val="bg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b="1" kern="1200" baseline="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tekst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 right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work</a:t>
            </a:r>
            <a:r>
              <a:rPr lang="nl-NL" dirty="0" smtClean="0"/>
              <a:t>, </a:t>
            </a:r>
            <a:r>
              <a:rPr lang="nl-NL" dirty="0" err="1" smtClean="0"/>
              <a:t>reconciliation</a:t>
            </a:r>
            <a:r>
              <a:rPr lang="nl-NL" dirty="0" smtClean="0"/>
              <a:t> of </a:t>
            </a:r>
            <a:r>
              <a:rPr lang="nl-NL" dirty="0" err="1" smtClean="0"/>
              <a:t>work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family life,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i="1" dirty="0" err="1" smtClean="0"/>
              <a:t>flexicurity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 err="1" smtClean="0"/>
              <a:t>Beryl</a:t>
            </a:r>
            <a:r>
              <a:rPr lang="nl-NL" dirty="0" smtClean="0"/>
              <a:t> ter Haar</a:t>
            </a:r>
            <a:endParaRPr lang="nl-NL" dirty="0"/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nl-NL" dirty="0" smtClean="0"/>
              <a:t>15 </a:t>
            </a:r>
            <a:r>
              <a:rPr lang="nl-NL" dirty="0" smtClean="0"/>
              <a:t>December 2016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781484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</a:t>
            </a:r>
            <a:r>
              <a:rPr lang="nl-NL" dirty="0" err="1" smtClean="0"/>
              <a:t>Flexicurity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400" dirty="0" smtClean="0"/>
              <a:t>Change of </a:t>
            </a:r>
            <a:r>
              <a:rPr lang="nl-NL" sz="2400" dirty="0" err="1" smtClean="0"/>
              <a:t>role</a:t>
            </a:r>
            <a:r>
              <a:rPr lang="nl-NL" sz="2400" dirty="0" smtClean="0"/>
              <a:t> of </a:t>
            </a:r>
            <a:r>
              <a:rPr lang="nl-NL" sz="2400" dirty="0" err="1" smtClean="0"/>
              <a:t>labour</a:t>
            </a:r>
            <a:r>
              <a:rPr lang="nl-NL" sz="2400" dirty="0" smtClean="0"/>
              <a:t> </a:t>
            </a:r>
            <a:r>
              <a:rPr lang="nl-NL" sz="2400" dirty="0" err="1" smtClean="0"/>
              <a:t>law</a:t>
            </a:r>
            <a:endParaRPr lang="nl-NL" sz="2400" dirty="0"/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nl-NL" sz="2400" dirty="0" err="1" smtClean="0"/>
              <a:t>Protection</a:t>
            </a:r>
            <a:r>
              <a:rPr lang="nl-NL" sz="2400" dirty="0" smtClean="0"/>
              <a:t> </a:t>
            </a:r>
            <a:r>
              <a:rPr lang="nl-NL" sz="2400" dirty="0" err="1" smtClean="0"/>
              <a:t>and</a:t>
            </a:r>
            <a:r>
              <a:rPr lang="nl-NL" sz="2400" dirty="0" smtClean="0"/>
              <a:t> </a:t>
            </a:r>
            <a:r>
              <a:rPr lang="nl-NL" sz="2400" dirty="0" err="1" smtClean="0"/>
              <a:t>passive</a:t>
            </a:r>
            <a:r>
              <a:rPr lang="nl-NL" sz="2400" dirty="0" smtClean="0"/>
              <a:t> </a:t>
            </a:r>
            <a:r>
              <a:rPr lang="nl-NL" sz="2400" dirty="0" err="1" smtClean="0"/>
              <a:t>labour</a:t>
            </a:r>
            <a:r>
              <a:rPr lang="nl-NL" sz="2400" dirty="0" smtClean="0"/>
              <a:t> market </a:t>
            </a:r>
            <a:r>
              <a:rPr lang="nl-NL" sz="2400" dirty="0" err="1" smtClean="0"/>
              <a:t>policies</a:t>
            </a:r>
            <a:r>
              <a:rPr lang="nl-NL" sz="2400" dirty="0" smtClean="0"/>
              <a:t> </a:t>
            </a:r>
            <a:r>
              <a:rPr lang="nl-NL" sz="2400" dirty="0" err="1" smtClean="0"/>
              <a:t>to</a:t>
            </a:r>
            <a:endParaRPr lang="nl-NL" sz="2400" dirty="0"/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nl-NL" sz="2400" dirty="0" smtClean="0"/>
              <a:t>Market making </a:t>
            </a:r>
            <a:r>
              <a:rPr lang="nl-NL" sz="2400" dirty="0" err="1" smtClean="0"/>
              <a:t>and</a:t>
            </a:r>
            <a:r>
              <a:rPr lang="nl-NL" sz="2400" dirty="0" smtClean="0"/>
              <a:t> </a:t>
            </a:r>
            <a:r>
              <a:rPr lang="nl-NL" sz="2400" dirty="0" err="1" smtClean="0"/>
              <a:t>active</a:t>
            </a:r>
            <a:r>
              <a:rPr lang="nl-NL" sz="2400" dirty="0" smtClean="0"/>
              <a:t> </a:t>
            </a:r>
            <a:r>
              <a:rPr lang="nl-NL" sz="2400" dirty="0" err="1" smtClean="0"/>
              <a:t>labour</a:t>
            </a:r>
            <a:r>
              <a:rPr lang="nl-NL" sz="2400" dirty="0" smtClean="0"/>
              <a:t> market </a:t>
            </a:r>
            <a:r>
              <a:rPr lang="nl-NL" sz="2400" dirty="0" err="1" smtClean="0"/>
              <a:t>policies</a:t>
            </a:r>
            <a:endParaRPr lang="nl-NL" sz="2400" dirty="0" smtClean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nl-NL" sz="24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nl-NL" sz="2400" dirty="0" smtClean="0"/>
              <a:t>e.g. </a:t>
            </a:r>
            <a:r>
              <a:rPr lang="nl-NL" sz="2400" dirty="0" err="1" smtClean="0"/>
              <a:t>Unemployed</a:t>
            </a:r>
            <a:endParaRPr lang="nl-NL" sz="2400" dirty="0" smtClean="0"/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lphaUcPeriod"/>
              <a:tabLst/>
              <a:defRPr/>
            </a:pPr>
            <a:r>
              <a:rPr lang="nl-NL" sz="2400" dirty="0" smtClean="0"/>
              <a:t>Issue is </a:t>
            </a:r>
            <a:r>
              <a:rPr lang="nl-NL" sz="2400" dirty="0" err="1" smtClean="0"/>
              <a:t>to</a:t>
            </a:r>
            <a:r>
              <a:rPr lang="nl-NL" sz="2400" dirty="0" smtClean="0"/>
              <a:t> get benefit as long as </a:t>
            </a:r>
            <a:r>
              <a:rPr lang="nl-NL" sz="2400" dirty="0" err="1" smtClean="0"/>
              <a:t>needed</a:t>
            </a:r>
            <a:endParaRPr lang="nl-NL" sz="2400" dirty="0" smtClean="0"/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lphaUcPeriod"/>
              <a:tabLst/>
              <a:defRPr/>
            </a:pPr>
            <a:r>
              <a:rPr lang="nl-NL" sz="2400" dirty="0" smtClean="0"/>
              <a:t>Issue is </a:t>
            </a:r>
            <a:r>
              <a:rPr lang="nl-NL" sz="2400" dirty="0" err="1" smtClean="0"/>
              <a:t>to</a:t>
            </a:r>
            <a:r>
              <a:rPr lang="nl-NL" sz="2400" dirty="0" smtClean="0"/>
              <a:t> get back </a:t>
            </a:r>
            <a:r>
              <a:rPr lang="nl-NL" sz="2400" dirty="0" err="1" smtClean="0"/>
              <a:t>into</a:t>
            </a:r>
            <a:r>
              <a:rPr lang="nl-NL" sz="2400" dirty="0" smtClean="0"/>
              <a:t> </a:t>
            </a:r>
            <a:r>
              <a:rPr lang="nl-NL" sz="2400" dirty="0" err="1" smtClean="0"/>
              <a:t>employment</a:t>
            </a:r>
            <a:r>
              <a:rPr lang="nl-NL" sz="2400" dirty="0" smtClean="0"/>
              <a:t> </a:t>
            </a:r>
            <a:r>
              <a:rPr lang="nl-NL" sz="2400" dirty="0" err="1" smtClean="0"/>
              <a:t>asap</a:t>
            </a:r>
            <a:endParaRPr lang="nl-NL" sz="2400" dirty="0" smtClean="0"/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lphaUcPeriod"/>
              <a:tabLst/>
              <a:defRPr/>
            </a:pPr>
            <a:endParaRPr lang="nl-NL" sz="24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nl-NL" sz="2400" dirty="0" err="1" smtClean="0"/>
              <a:t>Consequence</a:t>
            </a:r>
            <a:r>
              <a:rPr lang="nl-NL" sz="2400" dirty="0" smtClean="0"/>
              <a:t> --&gt; </a:t>
            </a:r>
            <a:r>
              <a:rPr lang="nl-NL" sz="2400" dirty="0">
                <a:sym typeface="Wingdings"/>
              </a:rPr>
              <a:t>c</a:t>
            </a:r>
            <a:r>
              <a:rPr lang="nl-NL" sz="2400" dirty="0" smtClean="0">
                <a:sym typeface="Wingdings"/>
              </a:rPr>
              <a:t>hange of content </a:t>
            </a:r>
            <a:r>
              <a:rPr lang="nl-NL" sz="2400" dirty="0" err="1" smtClean="0">
                <a:sym typeface="Wingdings"/>
              </a:rPr>
              <a:t>labour</a:t>
            </a:r>
            <a:r>
              <a:rPr lang="nl-NL" sz="2400" dirty="0" smtClean="0">
                <a:sym typeface="Wingdings"/>
              </a:rPr>
              <a:t> </a:t>
            </a:r>
            <a:r>
              <a:rPr lang="nl-NL" sz="2400" dirty="0" err="1" smtClean="0">
                <a:sym typeface="Wingdings"/>
              </a:rPr>
              <a:t>law</a:t>
            </a:r>
            <a:endParaRPr lang="nl-NL" sz="2400" dirty="0" smtClean="0">
              <a:sym typeface="Wingdings"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lphaUcPeriod"/>
              <a:tabLst/>
              <a:defRPr/>
            </a:pPr>
            <a:r>
              <a:rPr lang="nl-NL" sz="2400" dirty="0" err="1" smtClean="0">
                <a:sym typeface="Wingdings"/>
              </a:rPr>
              <a:t>Protective</a:t>
            </a:r>
            <a:r>
              <a:rPr lang="nl-NL" sz="2400" dirty="0" smtClean="0">
                <a:sym typeface="Wingdings"/>
              </a:rPr>
              <a:t> </a:t>
            </a:r>
            <a:r>
              <a:rPr lang="nl-NL" sz="2400" dirty="0" err="1" smtClean="0">
                <a:sym typeface="Wingdings"/>
              </a:rPr>
              <a:t>measures</a:t>
            </a:r>
            <a:r>
              <a:rPr lang="nl-NL" sz="2400" dirty="0" smtClean="0">
                <a:sym typeface="Wingdings"/>
              </a:rPr>
              <a:t>, e.g. </a:t>
            </a:r>
            <a:r>
              <a:rPr lang="nl-NL" sz="2400" dirty="0" err="1" smtClean="0">
                <a:sym typeface="Wingdings"/>
              </a:rPr>
              <a:t>for</a:t>
            </a:r>
            <a:r>
              <a:rPr lang="nl-NL" sz="2400" dirty="0" smtClean="0">
                <a:sym typeface="Wingdings"/>
              </a:rPr>
              <a:t> </a:t>
            </a:r>
            <a:r>
              <a:rPr lang="nl-NL" sz="2400" dirty="0" err="1" smtClean="0">
                <a:sym typeface="Wingdings"/>
              </a:rPr>
              <a:t>dismissal</a:t>
            </a:r>
            <a:endParaRPr lang="nl-NL" sz="2400" dirty="0" smtClean="0">
              <a:sym typeface="Wingdings"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lphaUcPeriod"/>
              <a:tabLst/>
              <a:defRPr/>
            </a:pPr>
            <a:r>
              <a:rPr lang="nl-NL" sz="2400" dirty="0" err="1" smtClean="0">
                <a:sym typeface="Wingdings"/>
              </a:rPr>
              <a:t>Supportive</a:t>
            </a:r>
            <a:r>
              <a:rPr lang="nl-NL" sz="2400" dirty="0" smtClean="0">
                <a:sym typeface="Wingdings"/>
              </a:rPr>
              <a:t> </a:t>
            </a:r>
            <a:r>
              <a:rPr lang="nl-NL" sz="2400" dirty="0" err="1" smtClean="0">
                <a:sym typeface="Wingdings"/>
              </a:rPr>
              <a:t>measures</a:t>
            </a:r>
            <a:r>
              <a:rPr lang="nl-NL" sz="2400" dirty="0" smtClean="0">
                <a:sym typeface="Wingdings"/>
              </a:rPr>
              <a:t>, e.g. </a:t>
            </a:r>
            <a:r>
              <a:rPr lang="nl-NL" sz="2400" dirty="0" err="1">
                <a:sym typeface="Wingdings"/>
              </a:rPr>
              <a:t>e</a:t>
            </a:r>
            <a:r>
              <a:rPr lang="nl-NL" sz="2400" dirty="0" err="1" smtClean="0">
                <a:sym typeface="Wingdings"/>
              </a:rPr>
              <a:t>mployment</a:t>
            </a:r>
            <a:r>
              <a:rPr lang="nl-NL" sz="2400" dirty="0" smtClean="0">
                <a:sym typeface="Wingdings"/>
              </a:rPr>
              <a:t> services; life long </a:t>
            </a:r>
            <a:r>
              <a:rPr lang="nl-NL" sz="2400" dirty="0" err="1" smtClean="0">
                <a:sym typeface="Wingdings"/>
              </a:rPr>
              <a:t>learning</a:t>
            </a:r>
            <a:r>
              <a:rPr lang="nl-NL" sz="2400" dirty="0" smtClean="0">
                <a:sym typeface="Wingdings"/>
              </a:rPr>
              <a:t>; etc.</a:t>
            </a:r>
          </a:p>
        </p:txBody>
      </p:sp>
    </p:spTree>
    <p:extLst>
      <p:ext uri="{BB962C8B-B14F-4D97-AF65-F5344CB8AC3E}">
        <p14:creationId xmlns:p14="http://schemas.microsoft.com/office/powerpoint/2010/main" val="8782656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</a:t>
            </a:r>
            <a:r>
              <a:rPr lang="nl-NL" dirty="0" err="1" smtClean="0"/>
              <a:t>Flexicurity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right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work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 err="1" smtClean="0"/>
              <a:t>Positive</a:t>
            </a:r>
            <a:r>
              <a:rPr lang="nl-NL" sz="2800" dirty="0" smtClean="0"/>
              <a:t> </a:t>
            </a:r>
            <a:r>
              <a:rPr lang="nl-NL" sz="2800" dirty="0" err="1" smtClean="0"/>
              <a:t>contribution</a:t>
            </a:r>
            <a:r>
              <a:rPr lang="nl-NL" sz="2800" dirty="0" smtClean="0"/>
              <a:t> </a:t>
            </a:r>
            <a:r>
              <a:rPr lang="nl-NL" sz="2800" dirty="0" smtClean="0">
                <a:sym typeface="Wingdings"/>
              </a:rPr>
              <a:t> goal is full </a:t>
            </a:r>
            <a:r>
              <a:rPr lang="nl-NL" sz="2800" dirty="0" err="1" smtClean="0">
                <a:sym typeface="Wingdings"/>
              </a:rPr>
              <a:t>employment</a:t>
            </a:r>
            <a:r>
              <a:rPr lang="nl-NL" sz="2800" dirty="0" smtClean="0">
                <a:sym typeface="Wingdings"/>
              </a:rPr>
              <a:t> (80% </a:t>
            </a:r>
            <a:r>
              <a:rPr lang="nl-NL" sz="2800" dirty="0" err="1" smtClean="0">
                <a:sym typeface="Wingdings"/>
              </a:rPr>
              <a:t>working</a:t>
            </a:r>
            <a:r>
              <a:rPr lang="nl-NL" sz="2800" dirty="0" smtClean="0">
                <a:sym typeface="Wingdings"/>
              </a:rPr>
              <a:t> </a:t>
            </a:r>
            <a:r>
              <a:rPr lang="nl-NL" sz="2800" dirty="0" err="1" smtClean="0">
                <a:sym typeface="Wingdings"/>
              </a:rPr>
              <a:t>age</a:t>
            </a:r>
            <a:r>
              <a:rPr lang="nl-NL" sz="2800" dirty="0" smtClean="0">
                <a:sym typeface="Wingdings"/>
              </a:rPr>
              <a:t>)</a:t>
            </a:r>
          </a:p>
          <a:p>
            <a:pPr marL="0" indent="0">
              <a:buNone/>
            </a:pPr>
            <a:endParaRPr lang="nl-NL" sz="2800" dirty="0">
              <a:sym typeface="Wingdings"/>
            </a:endParaRPr>
          </a:p>
          <a:p>
            <a:pPr marL="0" indent="0">
              <a:buNone/>
            </a:pPr>
            <a:r>
              <a:rPr lang="nl-NL" sz="2800" dirty="0" err="1" smtClean="0">
                <a:sym typeface="Wingdings"/>
              </a:rPr>
              <a:t>Tensions</a:t>
            </a:r>
            <a:r>
              <a:rPr lang="nl-NL" sz="2800" dirty="0" smtClean="0">
                <a:sym typeface="Wingdings"/>
              </a:rPr>
              <a:t>  ALMP</a:t>
            </a:r>
          </a:p>
          <a:p>
            <a:pPr>
              <a:buFontTx/>
              <a:buChar char="-"/>
            </a:pPr>
            <a:r>
              <a:rPr lang="nl-NL" sz="2800" dirty="0" smtClean="0">
                <a:sym typeface="Wingdings"/>
              </a:rPr>
              <a:t>More stringent </a:t>
            </a:r>
            <a:r>
              <a:rPr lang="nl-NL" sz="2800" dirty="0" err="1" smtClean="0">
                <a:sym typeface="Wingdings"/>
              </a:rPr>
              <a:t>eligibility</a:t>
            </a:r>
            <a:r>
              <a:rPr lang="nl-NL" sz="2800" dirty="0" smtClean="0">
                <a:sym typeface="Wingdings"/>
              </a:rPr>
              <a:t> </a:t>
            </a:r>
            <a:r>
              <a:rPr lang="nl-NL" sz="2800" dirty="0" err="1" smtClean="0">
                <a:sym typeface="Wingdings"/>
              </a:rPr>
              <a:t>requirements</a:t>
            </a:r>
            <a:endParaRPr lang="nl-NL" sz="2800" dirty="0" smtClean="0">
              <a:sym typeface="Wingdings"/>
            </a:endParaRPr>
          </a:p>
          <a:p>
            <a:pPr>
              <a:buFontTx/>
              <a:buChar char="-"/>
            </a:pPr>
            <a:r>
              <a:rPr lang="nl-NL" sz="2800" dirty="0" err="1" smtClean="0">
                <a:sym typeface="Wingdings"/>
              </a:rPr>
              <a:t>Workfare</a:t>
            </a:r>
            <a:r>
              <a:rPr lang="nl-NL" sz="2800" dirty="0" smtClean="0">
                <a:sym typeface="Wingdings"/>
              </a:rPr>
              <a:t> </a:t>
            </a:r>
            <a:r>
              <a:rPr lang="nl-NL" sz="2800" dirty="0" err="1" smtClean="0">
                <a:sym typeface="Wingdings"/>
              </a:rPr>
              <a:t>idea</a:t>
            </a:r>
            <a:endParaRPr lang="nl-NL" sz="2800" dirty="0" smtClean="0">
              <a:sym typeface="Wingdings"/>
            </a:endParaRPr>
          </a:p>
          <a:p>
            <a:pPr>
              <a:buFontTx/>
              <a:buChar char="-"/>
            </a:pPr>
            <a:r>
              <a:rPr lang="nl-NL" sz="2800" dirty="0" smtClean="0">
                <a:sym typeface="Wingdings"/>
              </a:rPr>
              <a:t>Life long </a:t>
            </a:r>
            <a:r>
              <a:rPr lang="nl-NL" sz="2800" dirty="0" err="1" smtClean="0">
                <a:sym typeface="Wingdings"/>
              </a:rPr>
              <a:t>learning</a:t>
            </a: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4974069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</a:t>
            </a:r>
            <a:r>
              <a:rPr lang="nl-NL" dirty="0" err="1" smtClean="0"/>
              <a:t>Flexicurity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reconciliation</a:t>
            </a:r>
            <a:r>
              <a:rPr lang="nl-NL" dirty="0" smtClean="0"/>
              <a:t> family life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b="1" dirty="0" err="1" smtClean="0"/>
              <a:t>Directives</a:t>
            </a:r>
            <a:r>
              <a:rPr lang="nl-NL" sz="2400" b="1" dirty="0" smtClean="0"/>
              <a:t> on a-</a:t>
            </a:r>
            <a:r>
              <a:rPr lang="nl-NL" sz="2400" b="1" dirty="0" err="1" smtClean="0"/>
              <a:t>typical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work</a:t>
            </a:r>
            <a:endParaRPr lang="nl-NL" sz="2400" b="1" dirty="0" smtClean="0"/>
          </a:p>
          <a:p>
            <a:pPr>
              <a:buFontTx/>
              <a:buChar char="-"/>
            </a:pPr>
            <a:r>
              <a:rPr lang="nl-NL" sz="2400" dirty="0" err="1"/>
              <a:t>P</a:t>
            </a:r>
            <a:r>
              <a:rPr lang="nl-NL" sz="2400" dirty="0" err="1" smtClean="0"/>
              <a:t>art-time</a:t>
            </a:r>
            <a:endParaRPr lang="nl-NL" sz="2400" dirty="0" smtClean="0"/>
          </a:p>
          <a:p>
            <a:pPr>
              <a:buFontTx/>
              <a:buChar char="-"/>
            </a:pPr>
            <a:r>
              <a:rPr lang="nl-NL" sz="2400" dirty="0" err="1" smtClean="0"/>
              <a:t>Fixed</a:t>
            </a:r>
            <a:r>
              <a:rPr lang="nl-NL" sz="2400" dirty="0" smtClean="0"/>
              <a:t> term</a:t>
            </a:r>
          </a:p>
          <a:p>
            <a:pPr>
              <a:buFontTx/>
              <a:buChar char="-"/>
            </a:pPr>
            <a:r>
              <a:rPr lang="nl-NL" sz="2400" dirty="0" err="1" smtClean="0"/>
              <a:t>Temporary</a:t>
            </a:r>
            <a:r>
              <a:rPr lang="nl-NL" sz="2400" dirty="0" smtClean="0"/>
              <a:t> Agency </a:t>
            </a:r>
            <a:r>
              <a:rPr lang="nl-NL" sz="2400" dirty="0" err="1" smtClean="0"/>
              <a:t>Work</a:t>
            </a:r>
            <a:endParaRPr lang="nl-NL" sz="2400" dirty="0" smtClean="0"/>
          </a:p>
          <a:p>
            <a:pPr marL="0" indent="0">
              <a:buNone/>
            </a:pPr>
            <a:r>
              <a:rPr lang="nl-NL" sz="2400" b="1" dirty="0" err="1" smtClean="0"/>
              <a:t>Reconciliation</a:t>
            </a:r>
            <a:r>
              <a:rPr lang="nl-NL" sz="2400" b="1" dirty="0" smtClean="0"/>
              <a:t> </a:t>
            </a:r>
            <a:r>
              <a:rPr lang="nl-NL" sz="2400" b="1" dirty="0" smtClean="0">
                <a:sym typeface="Wingdings"/>
              </a:rPr>
              <a:t> </a:t>
            </a:r>
            <a:r>
              <a:rPr lang="nl-NL" sz="2400" b="1" dirty="0" err="1" smtClean="0">
                <a:sym typeface="Wingdings"/>
              </a:rPr>
              <a:t>equal</a:t>
            </a:r>
            <a:r>
              <a:rPr lang="nl-NL" sz="2400" b="1" dirty="0" smtClean="0">
                <a:sym typeface="Wingdings"/>
              </a:rPr>
              <a:t> treatment </a:t>
            </a:r>
            <a:r>
              <a:rPr lang="nl-NL" sz="2400" b="1" dirty="0" err="1" smtClean="0">
                <a:sym typeface="Wingdings"/>
              </a:rPr>
              <a:t>typical</a:t>
            </a:r>
            <a:r>
              <a:rPr lang="nl-NL" sz="2400" b="1" dirty="0" smtClean="0">
                <a:sym typeface="Wingdings"/>
              </a:rPr>
              <a:t> </a:t>
            </a:r>
            <a:r>
              <a:rPr lang="nl-NL" sz="2400" b="1" dirty="0" err="1" smtClean="0">
                <a:sym typeface="Wingdings"/>
              </a:rPr>
              <a:t>worker</a:t>
            </a:r>
            <a:endParaRPr lang="nl-NL" sz="2400" b="1" dirty="0"/>
          </a:p>
          <a:p>
            <a:pPr marL="0" indent="0">
              <a:buNone/>
            </a:pPr>
            <a:r>
              <a:rPr lang="nl-NL" sz="2400" b="1" dirty="0" err="1" smtClean="0"/>
              <a:t>Flexicurity</a:t>
            </a:r>
            <a:r>
              <a:rPr lang="nl-NL" sz="2400" b="1" dirty="0" smtClean="0"/>
              <a:t> approach </a:t>
            </a:r>
            <a:r>
              <a:rPr lang="nl-NL" sz="2400" b="1" dirty="0" smtClean="0">
                <a:sym typeface="Wingdings"/>
              </a:rPr>
              <a:t> </a:t>
            </a:r>
            <a:r>
              <a:rPr lang="nl-NL" sz="2400" b="1" dirty="0" err="1" smtClean="0">
                <a:sym typeface="Wingdings"/>
              </a:rPr>
              <a:t>flexible</a:t>
            </a:r>
            <a:r>
              <a:rPr lang="nl-NL" sz="2400" b="1" dirty="0" smtClean="0">
                <a:sym typeface="Wingdings"/>
              </a:rPr>
              <a:t> </a:t>
            </a:r>
            <a:r>
              <a:rPr lang="nl-NL" sz="2400" b="1" dirty="0" err="1" smtClean="0">
                <a:sym typeface="Wingdings"/>
              </a:rPr>
              <a:t>contracts</a:t>
            </a:r>
            <a:endParaRPr lang="nl-NL" sz="2400" b="1" dirty="0" smtClean="0">
              <a:sym typeface="Wingdings"/>
            </a:endParaRPr>
          </a:p>
          <a:p>
            <a:pPr marL="0" indent="0">
              <a:buNone/>
            </a:pPr>
            <a:endParaRPr lang="nl-NL" sz="2400" b="1" dirty="0">
              <a:sym typeface="Wingdings"/>
            </a:endParaRPr>
          </a:p>
          <a:p>
            <a:pPr marL="0" indent="0">
              <a:buNone/>
            </a:pPr>
            <a:r>
              <a:rPr lang="nl-NL" sz="2400" b="1" dirty="0" err="1" smtClean="0">
                <a:sym typeface="Wingdings"/>
              </a:rPr>
              <a:t>Other</a:t>
            </a:r>
            <a:r>
              <a:rPr lang="nl-NL" sz="2400" b="1" dirty="0" smtClean="0">
                <a:sym typeface="Wingdings"/>
              </a:rPr>
              <a:t> </a:t>
            </a:r>
            <a:r>
              <a:rPr lang="nl-NL" sz="2400" b="1" dirty="0" err="1" smtClean="0">
                <a:sym typeface="Wingdings"/>
              </a:rPr>
              <a:t>flexible</a:t>
            </a:r>
            <a:r>
              <a:rPr lang="nl-NL" sz="2400" b="1" dirty="0" smtClean="0">
                <a:sym typeface="Wingdings"/>
              </a:rPr>
              <a:t> </a:t>
            </a:r>
            <a:r>
              <a:rPr lang="nl-NL" sz="2400" b="1" dirty="0" err="1" smtClean="0">
                <a:sym typeface="Wingdings"/>
              </a:rPr>
              <a:t>forms</a:t>
            </a:r>
            <a:r>
              <a:rPr lang="nl-NL" sz="2400" b="1" dirty="0" smtClean="0">
                <a:sym typeface="Wingdings"/>
              </a:rPr>
              <a:t> of </a:t>
            </a:r>
            <a:r>
              <a:rPr lang="nl-NL" sz="2400" b="1" dirty="0" err="1" smtClean="0">
                <a:sym typeface="Wingdings"/>
              </a:rPr>
              <a:t>work</a:t>
            </a:r>
            <a:r>
              <a:rPr lang="nl-NL" sz="2400" b="1" dirty="0" smtClean="0">
                <a:sym typeface="Wingdings"/>
              </a:rPr>
              <a:t>:</a:t>
            </a:r>
          </a:p>
          <a:p>
            <a:pPr marL="0" indent="0">
              <a:buNone/>
            </a:pPr>
            <a:r>
              <a:rPr lang="nl-NL" sz="2400" dirty="0" err="1" smtClean="0">
                <a:sym typeface="Wingdings"/>
              </a:rPr>
              <a:t>Teleworking</a:t>
            </a:r>
            <a:r>
              <a:rPr lang="nl-NL" sz="2400" dirty="0" smtClean="0">
                <a:sym typeface="Wingdings"/>
              </a:rPr>
              <a:t>	</a:t>
            </a:r>
          </a:p>
          <a:p>
            <a:pPr marL="0" indent="0">
              <a:buNone/>
            </a:pPr>
            <a:r>
              <a:rPr lang="nl-NL" sz="2400" dirty="0" err="1" smtClean="0">
                <a:sym typeface="Wingdings"/>
              </a:rPr>
              <a:t>Homework</a:t>
            </a:r>
            <a:endParaRPr lang="nl-NL" sz="2400" dirty="0" smtClean="0">
              <a:sym typeface="Wingdings"/>
            </a:endParaRPr>
          </a:p>
          <a:p>
            <a:pPr marL="0" indent="0">
              <a:buNone/>
            </a:pPr>
            <a:endParaRPr lang="nl-NL" sz="2400" b="1" dirty="0"/>
          </a:p>
        </p:txBody>
      </p:sp>
      <p:sp>
        <p:nvSpPr>
          <p:cNvPr id="4" name="Ovaal 3"/>
          <p:cNvSpPr/>
          <p:nvPr/>
        </p:nvSpPr>
        <p:spPr>
          <a:xfrm>
            <a:off x="8547447" y="3140968"/>
            <a:ext cx="3096344" cy="2880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9051503" y="3501008"/>
            <a:ext cx="2160240" cy="21602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9483551" y="3933056"/>
            <a:ext cx="1224136" cy="122413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477795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Right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work</a:t>
            </a:r>
            <a:r>
              <a:rPr lang="nl-NL" dirty="0" smtClean="0"/>
              <a:t>, </a:t>
            </a:r>
            <a:r>
              <a:rPr lang="nl-NL" dirty="0" err="1" smtClean="0"/>
              <a:t>reconcilation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i="1" dirty="0" err="1" smtClean="0"/>
              <a:t>flexicurity</a:t>
            </a:r>
            <a:endParaRPr lang="nl-NL" dirty="0"/>
          </a:p>
        </p:txBody>
      </p:sp>
      <p:sp>
        <p:nvSpPr>
          <p:cNvPr id="8" name="Tijdelijke aanduiding voor verticale tekst 7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nl-NL" sz="2400" b="1" dirty="0" smtClean="0"/>
              <a:t>Right </a:t>
            </a:r>
            <a:r>
              <a:rPr lang="nl-NL" sz="2400" b="1" dirty="0" err="1" smtClean="0"/>
              <a:t>to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work</a:t>
            </a:r>
            <a:endParaRPr lang="nl-NL" sz="2400" b="1" dirty="0" smtClean="0"/>
          </a:p>
          <a:p>
            <a:pPr marL="457200" indent="-457200">
              <a:buAutoNum type="arabicPeriod"/>
            </a:pPr>
            <a:endParaRPr lang="nl-NL" sz="2400" b="1" dirty="0" smtClean="0"/>
          </a:p>
          <a:p>
            <a:pPr marL="457200" indent="-457200">
              <a:buAutoNum type="arabicPeriod"/>
            </a:pPr>
            <a:r>
              <a:rPr lang="nl-NL" sz="2400" b="1" dirty="0" err="1" smtClean="0"/>
              <a:t>Reconciliation</a:t>
            </a:r>
            <a:r>
              <a:rPr lang="nl-NL" sz="2400" b="1" dirty="0" smtClean="0"/>
              <a:t> of </a:t>
            </a:r>
            <a:r>
              <a:rPr lang="nl-NL" sz="2400" b="1" dirty="0" err="1" smtClean="0"/>
              <a:t>work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and</a:t>
            </a:r>
            <a:r>
              <a:rPr lang="nl-NL" sz="2400" b="1" dirty="0" smtClean="0"/>
              <a:t> family life</a:t>
            </a:r>
            <a:endParaRPr lang="nl-NL" sz="2400" b="1" dirty="0" smtClean="0"/>
          </a:p>
          <a:p>
            <a:pPr marL="457200" indent="-457200">
              <a:buAutoNum type="arabicPeriod"/>
            </a:pPr>
            <a:endParaRPr lang="nl-NL" sz="2400" b="1" dirty="0" smtClean="0"/>
          </a:p>
          <a:p>
            <a:pPr marL="457200" indent="-457200">
              <a:buAutoNum type="arabicPeriod"/>
            </a:pPr>
            <a:r>
              <a:rPr lang="nl-NL" sz="2400" b="1" dirty="0" smtClean="0"/>
              <a:t>European </a:t>
            </a:r>
            <a:r>
              <a:rPr lang="nl-NL" sz="2400" b="1" dirty="0" err="1" smtClean="0"/>
              <a:t>Employment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Strategy</a:t>
            </a:r>
            <a:r>
              <a:rPr lang="nl-NL" sz="2400" b="1" dirty="0" smtClean="0"/>
              <a:t> – </a:t>
            </a:r>
            <a:r>
              <a:rPr lang="nl-NL" sz="2400" b="1" i="1" dirty="0" err="1" smtClean="0"/>
              <a:t>Flexicurity</a:t>
            </a:r>
            <a:endParaRPr lang="nl-NL" sz="2400" b="1" i="1" dirty="0" smtClean="0"/>
          </a:p>
          <a:p>
            <a:pPr marL="457200" indent="-457200">
              <a:buAutoNum type="arabicPeriod"/>
            </a:pPr>
            <a:endParaRPr lang="nl-NL" sz="2400" b="1" i="1" dirty="0"/>
          </a:p>
          <a:p>
            <a:pPr marL="457200" indent="-457200">
              <a:buAutoNum type="arabicPeriod"/>
            </a:pPr>
            <a:r>
              <a:rPr lang="nl-NL" sz="2400" b="1" dirty="0" smtClean="0"/>
              <a:t>EU </a:t>
            </a:r>
            <a:r>
              <a:rPr lang="nl-NL" sz="2400" b="1" dirty="0" err="1" smtClean="0"/>
              <a:t>Regulation</a:t>
            </a:r>
            <a:r>
              <a:rPr lang="nl-NL" sz="2400" b="1" dirty="0" smtClean="0"/>
              <a:t> a-</a:t>
            </a:r>
            <a:r>
              <a:rPr lang="nl-NL" sz="2400" b="1" dirty="0" err="1" smtClean="0"/>
              <a:t>typical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workers</a:t>
            </a:r>
            <a:endParaRPr lang="nl-NL" sz="2400" dirty="0" smtClean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28428059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1. </a:t>
            </a:r>
            <a:r>
              <a:rPr lang="nl-NL" dirty="0" smtClean="0"/>
              <a:t>Right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work</a:t>
            </a:r>
            <a:endParaRPr lang="nl-NL" dirty="0"/>
          </a:p>
        </p:txBody>
      </p:sp>
      <p:sp>
        <p:nvSpPr>
          <p:cNvPr id="7" name="Tijdelijke aanduiding voor verticale tekst 6"/>
          <p:cNvSpPr>
            <a:spLocks noGrp="1"/>
          </p:cNvSpPr>
          <p:nvPr>
            <p:ph type="body" orient="vert" idx="1"/>
          </p:nvPr>
        </p:nvSpPr>
        <p:spPr>
          <a:xfrm>
            <a:off x="404662" y="1252836"/>
            <a:ext cx="11389024" cy="47958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3200" b="1" dirty="0" smtClean="0"/>
              <a:t>Definition</a:t>
            </a:r>
            <a:endParaRPr lang="nl-NL" sz="3200" b="1" dirty="0" smtClean="0"/>
          </a:p>
          <a:p>
            <a:pPr marL="0" indent="0">
              <a:buNone/>
            </a:pPr>
            <a:endParaRPr lang="nl-NL" sz="2400" b="1" dirty="0" smtClean="0"/>
          </a:p>
          <a:p>
            <a:pPr marL="0" indent="0">
              <a:buNone/>
            </a:pPr>
            <a:r>
              <a:rPr lang="nl-NL" sz="2400" b="1" dirty="0" smtClean="0"/>
              <a:t>ESC = </a:t>
            </a:r>
            <a:r>
              <a:rPr lang="nl-NL" sz="2400" b="1" dirty="0" err="1" smtClean="0"/>
              <a:t>duty</a:t>
            </a:r>
            <a:r>
              <a:rPr lang="nl-NL" sz="2400" b="1" dirty="0" smtClean="0"/>
              <a:t> on </a:t>
            </a:r>
            <a:r>
              <a:rPr lang="nl-NL" sz="2400" b="1" dirty="0" err="1" smtClean="0"/>
              <a:t>the</a:t>
            </a:r>
            <a:r>
              <a:rPr lang="nl-NL" sz="2400" b="1" dirty="0" smtClean="0"/>
              <a:t> state </a:t>
            </a:r>
            <a:r>
              <a:rPr lang="nl-NL" sz="2400" b="1" dirty="0" err="1" smtClean="0"/>
              <a:t>to</a:t>
            </a:r>
            <a:r>
              <a:rPr lang="nl-NL" sz="2400" b="1" dirty="0" smtClean="0"/>
              <a:t> act </a:t>
            </a:r>
            <a:r>
              <a:rPr lang="nl-NL" sz="2400" b="1" dirty="0" err="1" smtClean="0"/>
              <a:t>for</a:t>
            </a:r>
            <a:r>
              <a:rPr lang="nl-NL" sz="2400" b="1" dirty="0" smtClean="0"/>
              <a:t> full </a:t>
            </a:r>
            <a:r>
              <a:rPr lang="nl-NL" sz="2400" b="1" dirty="0" err="1" smtClean="0"/>
              <a:t>employment</a:t>
            </a:r>
            <a:endParaRPr lang="nl-NL" sz="2400" b="1" dirty="0" smtClean="0"/>
          </a:p>
          <a:p>
            <a:pPr lvl="2"/>
            <a:endParaRPr lang="nl-NL" sz="2200" dirty="0" smtClean="0"/>
          </a:p>
          <a:p>
            <a:pPr lvl="2"/>
            <a:r>
              <a:rPr lang="nl-NL" sz="2400" b="1" dirty="0" smtClean="0"/>
              <a:t>EU CFR = right </a:t>
            </a:r>
            <a:r>
              <a:rPr lang="nl-NL" sz="2400" b="1" dirty="0" err="1" smtClean="0"/>
              <a:t>to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freely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choose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employment</a:t>
            </a:r>
            <a:endParaRPr lang="nl-NL" sz="2400" b="1" dirty="0" smtClean="0"/>
          </a:p>
          <a:p>
            <a:pPr lvl="2"/>
            <a:endParaRPr lang="nl-NL" sz="2400" b="1" dirty="0"/>
          </a:p>
          <a:p>
            <a:pPr lvl="2"/>
            <a:r>
              <a:rPr lang="nl-NL" sz="2400" b="1" dirty="0" smtClean="0"/>
              <a:t>Doctrine = right </a:t>
            </a:r>
            <a:r>
              <a:rPr lang="nl-NL" sz="2400" b="1" dirty="0" err="1" smtClean="0"/>
              <a:t>to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be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enforced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against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employer</a:t>
            </a:r>
            <a:r>
              <a:rPr lang="nl-NL" sz="2400" b="1" dirty="0" smtClean="0"/>
              <a:t>, </a:t>
            </a:r>
            <a:r>
              <a:rPr lang="nl-NL" sz="2400" b="1" dirty="0" err="1" smtClean="0"/>
              <a:t>trade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union</a:t>
            </a:r>
            <a:r>
              <a:rPr lang="nl-NL" sz="2400" b="1" dirty="0" smtClean="0"/>
              <a:t> </a:t>
            </a:r>
            <a:r>
              <a:rPr lang="is-IS" sz="2400" b="1" dirty="0" smtClean="0"/>
              <a:t>… </a:t>
            </a:r>
            <a:endParaRPr lang="nl-NL" sz="2400" b="1" dirty="0" smtClean="0"/>
          </a:p>
          <a:p>
            <a:pPr lvl="1"/>
            <a:endParaRPr lang="nl-NL" dirty="0" smtClean="0"/>
          </a:p>
          <a:p>
            <a:pPr marL="457200" indent="-457200">
              <a:buNone/>
            </a:pPr>
            <a:endParaRPr lang="nl-NL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75991245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1. </a:t>
            </a:r>
            <a:r>
              <a:rPr lang="nl-NL" dirty="0" smtClean="0"/>
              <a:t>Right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work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b="1" dirty="0" err="1" smtClean="0"/>
              <a:t>Contexts</a:t>
            </a:r>
            <a:endParaRPr lang="nl-NL" sz="2400" b="1" dirty="0" smtClean="0"/>
          </a:p>
          <a:p>
            <a:pPr marL="0" indent="0">
              <a:buNone/>
            </a:pPr>
            <a:endParaRPr lang="nl-NL" sz="2400" b="1" dirty="0"/>
          </a:p>
          <a:p>
            <a:pPr marL="0" indent="0">
              <a:buNone/>
            </a:pPr>
            <a:r>
              <a:rPr lang="nl-NL" sz="2400" b="1" dirty="0" smtClean="0"/>
              <a:t>ESC</a:t>
            </a:r>
            <a:r>
              <a:rPr lang="nl-NL" sz="2400" dirty="0" smtClean="0"/>
              <a:t> = on </a:t>
            </a:r>
            <a:r>
              <a:rPr lang="nl-NL" sz="2400" dirty="0" err="1" smtClean="0"/>
              <a:t>the</a:t>
            </a:r>
            <a:r>
              <a:rPr lang="nl-NL" sz="2400" dirty="0" smtClean="0"/>
              <a:t> right </a:t>
            </a:r>
            <a:r>
              <a:rPr lang="nl-NL" sz="2400" dirty="0" err="1" smtClean="0"/>
              <a:t>itself</a:t>
            </a: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>
                <a:sym typeface="Wingdings"/>
              </a:rPr>
              <a:t> issue of full </a:t>
            </a:r>
            <a:r>
              <a:rPr lang="nl-NL" sz="2400" dirty="0" err="1" smtClean="0">
                <a:sym typeface="Wingdings"/>
              </a:rPr>
              <a:t>employment</a:t>
            </a:r>
            <a:r>
              <a:rPr lang="nl-NL" sz="2400" dirty="0" smtClean="0">
                <a:sym typeface="Wingdings"/>
              </a:rPr>
              <a:t> is right of </a:t>
            </a:r>
            <a:r>
              <a:rPr lang="nl-NL" sz="2400" dirty="0" err="1" smtClean="0">
                <a:sym typeface="Wingdings"/>
              </a:rPr>
              <a:t>individual</a:t>
            </a:r>
            <a:r>
              <a:rPr lang="nl-NL" sz="2400" dirty="0" smtClean="0">
                <a:sym typeface="Wingdings"/>
              </a:rPr>
              <a:t> / </a:t>
            </a:r>
            <a:r>
              <a:rPr lang="nl-NL" sz="2400" dirty="0" err="1" smtClean="0">
                <a:sym typeface="Wingdings"/>
              </a:rPr>
              <a:t>collective</a:t>
            </a:r>
            <a:r>
              <a:rPr lang="nl-NL" sz="2400" dirty="0" smtClean="0">
                <a:sym typeface="Wingdings"/>
              </a:rPr>
              <a:t> </a:t>
            </a:r>
            <a:r>
              <a:rPr lang="nl-NL" sz="2400" dirty="0" err="1" smtClean="0">
                <a:sym typeface="Wingdings"/>
              </a:rPr>
              <a:t>against</a:t>
            </a:r>
            <a:r>
              <a:rPr lang="nl-NL" sz="2400" dirty="0" smtClean="0">
                <a:sym typeface="Wingdings"/>
              </a:rPr>
              <a:t> </a:t>
            </a:r>
            <a:r>
              <a:rPr lang="nl-NL" sz="2400" dirty="0" err="1" smtClean="0">
                <a:sym typeface="Wingdings"/>
              </a:rPr>
              <a:t>the</a:t>
            </a:r>
            <a:r>
              <a:rPr lang="nl-NL" sz="2400" dirty="0" smtClean="0">
                <a:sym typeface="Wingdings"/>
              </a:rPr>
              <a:t> State</a:t>
            </a:r>
            <a:endParaRPr lang="nl-NL" sz="2400" dirty="0" smtClean="0"/>
          </a:p>
          <a:p>
            <a:pPr marL="0" indent="0">
              <a:buNone/>
            </a:pPr>
            <a:endParaRPr lang="nl-NL" sz="2400" b="1" dirty="0"/>
          </a:p>
          <a:p>
            <a:pPr marL="0" indent="0">
              <a:buNone/>
            </a:pPr>
            <a:r>
              <a:rPr lang="nl-NL" sz="2400" b="1" dirty="0" smtClean="0"/>
              <a:t>EU</a:t>
            </a:r>
            <a:r>
              <a:rPr lang="nl-NL" sz="2400" dirty="0" smtClean="0"/>
              <a:t> = </a:t>
            </a:r>
            <a:r>
              <a:rPr lang="nl-NL" sz="2400" dirty="0" err="1" smtClean="0"/>
              <a:t>the</a:t>
            </a:r>
            <a:r>
              <a:rPr lang="nl-NL" sz="2400" dirty="0" smtClean="0"/>
              <a:t> </a:t>
            </a:r>
            <a:r>
              <a:rPr lang="nl-NL" sz="2400" dirty="0" err="1" smtClean="0"/>
              <a:t>internal</a:t>
            </a:r>
            <a:r>
              <a:rPr lang="nl-NL" sz="2400" dirty="0" smtClean="0"/>
              <a:t> market, </a:t>
            </a:r>
            <a:r>
              <a:rPr lang="nl-NL" sz="2400" dirty="0" err="1" smtClean="0"/>
              <a:t>including</a:t>
            </a:r>
            <a:r>
              <a:rPr lang="nl-NL" sz="2400" dirty="0" smtClean="0"/>
              <a:t> non-</a:t>
            </a:r>
            <a:r>
              <a:rPr lang="nl-NL" sz="2400" dirty="0" err="1" smtClean="0"/>
              <a:t>competition</a:t>
            </a:r>
            <a:endParaRPr lang="nl-NL" sz="2400" dirty="0"/>
          </a:p>
          <a:p>
            <a:pPr marL="0" indent="0">
              <a:buNone/>
            </a:pPr>
            <a:r>
              <a:rPr lang="nl-NL" sz="2400" b="1" dirty="0" smtClean="0">
                <a:sym typeface="Wingdings"/>
              </a:rPr>
              <a:t> </a:t>
            </a:r>
            <a:r>
              <a:rPr lang="nl-NL" sz="2400" dirty="0">
                <a:sym typeface="Wingdings"/>
              </a:rPr>
              <a:t>m</a:t>
            </a:r>
            <a:r>
              <a:rPr lang="nl-NL" sz="2400" dirty="0" smtClean="0">
                <a:sym typeface="Wingdings"/>
              </a:rPr>
              <a:t>atter of </a:t>
            </a:r>
            <a:r>
              <a:rPr lang="nl-NL" sz="2400" dirty="0" err="1" smtClean="0">
                <a:sym typeface="Wingdings"/>
              </a:rPr>
              <a:t>economic</a:t>
            </a:r>
            <a:r>
              <a:rPr lang="nl-NL" sz="2400" dirty="0" smtClean="0">
                <a:sym typeface="Wingdings"/>
              </a:rPr>
              <a:t>, </a:t>
            </a:r>
            <a:r>
              <a:rPr lang="nl-NL" sz="2400" dirty="0" err="1" smtClean="0">
                <a:sym typeface="Wingdings"/>
              </a:rPr>
              <a:t>employment</a:t>
            </a:r>
            <a:r>
              <a:rPr lang="nl-NL" sz="2400" dirty="0" smtClean="0">
                <a:sym typeface="Wingdings"/>
              </a:rPr>
              <a:t>, </a:t>
            </a:r>
            <a:r>
              <a:rPr lang="nl-NL" sz="2400" dirty="0" err="1" smtClean="0">
                <a:sym typeface="Wingdings"/>
              </a:rPr>
              <a:t>and</a:t>
            </a:r>
            <a:r>
              <a:rPr lang="nl-NL" sz="2400" dirty="0" smtClean="0">
                <a:sym typeface="Wingdings"/>
              </a:rPr>
              <a:t> </a:t>
            </a:r>
            <a:r>
              <a:rPr lang="nl-NL" sz="2400" dirty="0" err="1" smtClean="0">
                <a:sym typeface="Wingdings"/>
              </a:rPr>
              <a:t>social</a:t>
            </a:r>
            <a:r>
              <a:rPr lang="nl-NL" sz="2400" dirty="0" smtClean="0">
                <a:sym typeface="Wingdings"/>
              </a:rPr>
              <a:t> </a:t>
            </a:r>
            <a:r>
              <a:rPr lang="nl-NL" sz="2400" dirty="0" err="1" smtClean="0">
                <a:sym typeface="Wingdings"/>
              </a:rPr>
              <a:t>policies</a:t>
            </a:r>
            <a:endParaRPr lang="nl-NL" sz="2400" b="1" dirty="0" smtClean="0"/>
          </a:p>
          <a:p>
            <a:pPr lvl="1"/>
            <a:endParaRPr lang="nl-NL" sz="2200" dirty="0"/>
          </a:p>
        </p:txBody>
      </p:sp>
      <p:sp>
        <p:nvSpPr>
          <p:cNvPr id="5" name="Ring 4"/>
          <p:cNvSpPr/>
          <p:nvPr/>
        </p:nvSpPr>
        <p:spPr>
          <a:xfrm>
            <a:off x="4082951" y="2276872"/>
            <a:ext cx="1368152" cy="1224136"/>
          </a:xfrm>
          <a:prstGeom prst="donut">
            <a:avLst>
              <a:gd name="adj" fmla="val 110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Ring 5"/>
          <p:cNvSpPr/>
          <p:nvPr/>
        </p:nvSpPr>
        <p:spPr>
          <a:xfrm>
            <a:off x="6603231" y="3717032"/>
            <a:ext cx="1440160" cy="1296144"/>
          </a:xfrm>
          <a:prstGeom prst="donut">
            <a:avLst>
              <a:gd name="adj" fmla="val 110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63827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1. </a:t>
            </a:r>
            <a:r>
              <a:rPr lang="nl-NL" dirty="0" smtClean="0"/>
              <a:t>Right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work</a:t>
            </a:r>
            <a:endParaRPr lang="nl-NL" dirty="0"/>
          </a:p>
        </p:txBody>
      </p:sp>
      <p:sp>
        <p:nvSpPr>
          <p:cNvPr id="4" name="Pijl omhoog 3"/>
          <p:cNvSpPr/>
          <p:nvPr/>
        </p:nvSpPr>
        <p:spPr>
          <a:xfrm>
            <a:off x="6004305" y="4221088"/>
            <a:ext cx="189735" cy="936104"/>
          </a:xfrm>
          <a:prstGeom prst="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ing 5"/>
          <p:cNvSpPr/>
          <p:nvPr/>
        </p:nvSpPr>
        <p:spPr>
          <a:xfrm>
            <a:off x="4010943" y="1556792"/>
            <a:ext cx="3888432" cy="4491880"/>
          </a:xfrm>
          <a:prstGeom prst="donut">
            <a:avLst>
              <a:gd name="adj" fmla="val 184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8" name="Ring 7"/>
          <p:cNvSpPr/>
          <p:nvPr/>
        </p:nvSpPr>
        <p:spPr>
          <a:xfrm>
            <a:off x="6796393" y="620688"/>
            <a:ext cx="3601628" cy="3384376"/>
          </a:xfrm>
          <a:prstGeom prst="donut">
            <a:avLst>
              <a:gd name="adj" fmla="val 34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Pijl omhoog 4"/>
          <p:cNvSpPr/>
          <p:nvPr/>
        </p:nvSpPr>
        <p:spPr>
          <a:xfrm>
            <a:off x="5952528" y="2714650"/>
            <a:ext cx="241512" cy="936104"/>
          </a:xfrm>
          <a:prstGeom prst="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2426767" y="328142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Europe 2020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7467327" y="11406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EU </a:t>
            </a:r>
            <a:r>
              <a:rPr lang="nl-NL" dirty="0" err="1" smtClean="0"/>
              <a:t>internal</a:t>
            </a:r>
            <a:r>
              <a:rPr lang="nl-NL" dirty="0" smtClean="0"/>
              <a:t> market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b="1" dirty="0" smtClean="0"/>
              <a:t>EU context</a:t>
            </a:r>
          </a:p>
          <a:p>
            <a:endParaRPr lang="nl-NL" sz="2400" dirty="0"/>
          </a:p>
          <a:p>
            <a:pPr marL="0" indent="0" algn="ctr">
              <a:buNone/>
            </a:pPr>
            <a:r>
              <a:rPr lang="nl-NL" sz="2400" dirty="0" err="1" smtClean="0"/>
              <a:t>Economic</a:t>
            </a:r>
            <a:endParaRPr lang="nl-NL" sz="2400" dirty="0" smtClean="0"/>
          </a:p>
          <a:p>
            <a:pPr marL="0" indent="0" algn="ctr">
              <a:buNone/>
            </a:pPr>
            <a:r>
              <a:rPr lang="nl-NL" sz="2400" dirty="0"/>
              <a:t>	</a:t>
            </a:r>
            <a:r>
              <a:rPr lang="nl-NL" sz="2400" dirty="0" smtClean="0"/>
              <a:t>		</a:t>
            </a:r>
            <a:r>
              <a:rPr lang="nl-NL" sz="4800" b="1" dirty="0" smtClean="0">
                <a:solidFill>
                  <a:schemeClr val="accent4">
                    <a:lumMod val="50000"/>
                  </a:schemeClr>
                </a:solidFill>
              </a:rPr>
              <a:t>EU</a:t>
            </a:r>
            <a:endParaRPr lang="nl-NL" sz="48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nl-NL" sz="2400" dirty="0" smtClean="0"/>
          </a:p>
          <a:p>
            <a:pPr marL="0" indent="0" algn="ctr">
              <a:buNone/>
            </a:pPr>
            <a:r>
              <a:rPr lang="nl-NL" sz="2400" dirty="0" err="1" smtClean="0"/>
              <a:t>Employment</a:t>
            </a:r>
            <a:endParaRPr lang="nl-NL" sz="2400" dirty="0" smtClean="0"/>
          </a:p>
          <a:p>
            <a:pPr marL="0" indent="0" algn="ctr">
              <a:buNone/>
            </a:pPr>
            <a:endParaRPr lang="nl-NL" sz="2400" dirty="0" smtClean="0"/>
          </a:p>
          <a:p>
            <a:pPr marL="0" indent="0" algn="ctr">
              <a:buNone/>
            </a:pPr>
            <a:r>
              <a:rPr lang="nl-NL" sz="2400" dirty="0"/>
              <a:t>	</a:t>
            </a:r>
            <a:r>
              <a:rPr lang="nl-NL" sz="2400" dirty="0" smtClean="0"/>
              <a:t>					</a:t>
            </a:r>
            <a:r>
              <a:rPr lang="nl-NL" sz="3200" b="1" dirty="0" smtClean="0">
                <a:solidFill>
                  <a:schemeClr val="accent4">
                    <a:lumMod val="50000"/>
                  </a:schemeClr>
                </a:solidFill>
              </a:rPr>
              <a:t>ESC</a:t>
            </a:r>
            <a:endParaRPr lang="nl-NL" sz="32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nl-NL" sz="2400" dirty="0" err="1" smtClean="0"/>
              <a:t>Social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68470607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5" grpId="0" animBg="1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</a:t>
            </a:r>
            <a:r>
              <a:rPr lang="nl-NL" dirty="0" err="1" smtClean="0"/>
              <a:t>Reconciliation</a:t>
            </a:r>
            <a:r>
              <a:rPr lang="nl-NL" dirty="0" smtClean="0"/>
              <a:t> of </a:t>
            </a:r>
            <a:r>
              <a:rPr lang="nl-NL" dirty="0" err="1" smtClean="0"/>
              <a:t>work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family life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2800" b="1" dirty="0" smtClean="0"/>
          </a:p>
          <a:p>
            <a:pPr marL="0" indent="0">
              <a:buNone/>
            </a:pPr>
            <a:r>
              <a:rPr lang="nl-NL" sz="2800" b="1" dirty="0" smtClean="0"/>
              <a:t>Art. 33 EU CFR </a:t>
            </a:r>
            <a:endParaRPr lang="nl-NL" sz="2800" dirty="0" smtClean="0"/>
          </a:p>
          <a:p>
            <a:pPr marL="0" indent="0" algn="ctr">
              <a:buNone/>
            </a:pPr>
            <a:r>
              <a:rPr lang="nl-NL" sz="2800" dirty="0" smtClean="0">
                <a:solidFill>
                  <a:schemeClr val="accent4">
                    <a:lumMod val="50000"/>
                  </a:schemeClr>
                </a:solidFill>
              </a:rPr>
              <a:t>The family </a:t>
            </a:r>
            <a:r>
              <a:rPr lang="nl-NL" sz="2800" dirty="0" err="1" smtClean="0">
                <a:solidFill>
                  <a:schemeClr val="accent4">
                    <a:lumMod val="50000"/>
                  </a:schemeClr>
                </a:solidFill>
              </a:rPr>
              <a:t>shall</a:t>
            </a:r>
            <a:r>
              <a:rPr lang="nl-NL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nl-NL" sz="2800" dirty="0" err="1" smtClean="0">
                <a:solidFill>
                  <a:schemeClr val="accent4">
                    <a:lumMod val="50000"/>
                  </a:schemeClr>
                </a:solidFill>
              </a:rPr>
              <a:t>enjoy</a:t>
            </a:r>
            <a:r>
              <a:rPr lang="nl-NL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nl-NL" sz="2800" dirty="0" err="1" smtClean="0">
                <a:solidFill>
                  <a:schemeClr val="accent4">
                    <a:lumMod val="50000"/>
                  </a:schemeClr>
                </a:solidFill>
              </a:rPr>
              <a:t>legal</a:t>
            </a:r>
            <a:r>
              <a:rPr lang="nl-NL" sz="28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nl-NL" sz="2800" dirty="0" err="1" smtClean="0">
                <a:solidFill>
                  <a:schemeClr val="accent4">
                    <a:lumMod val="50000"/>
                  </a:schemeClr>
                </a:solidFill>
              </a:rPr>
              <a:t>social</a:t>
            </a:r>
            <a:r>
              <a:rPr lang="nl-NL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nl-NL" sz="2800" dirty="0" err="1" smtClean="0">
                <a:solidFill>
                  <a:schemeClr val="accent4">
                    <a:lumMod val="50000"/>
                  </a:schemeClr>
                </a:solidFill>
              </a:rPr>
              <a:t>and</a:t>
            </a:r>
            <a:r>
              <a:rPr lang="nl-NL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nl-NL" sz="2800" dirty="0" err="1" smtClean="0">
                <a:solidFill>
                  <a:schemeClr val="accent4">
                    <a:lumMod val="50000"/>
                  </a:schemeClr>
                </a:solidFill>
              </a:rPr>
              <a:t>economic</a:t>
            </a:r>
            <a:r>
              <a:rPr lang="nl-NL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nl-NL" sz="2800" dirty="0" err="1" smtClean="0">
                <a:solidFill>
                  <a:schemeClr val="accent4">
                    <a:lumMod val="50000"/>
                  </a:schemeClr>
                </a:solidFill>
              </a:rPr>
              <a:t>protection</a:t>
            </a:r>
            <a:endParaRPr lang="nl-NL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r>
              <a:rPr lang="nl-NL" sz="2800" dirty="0" smtClean="0"/>
              <a:t>Par. 2</a:t>
            </a:r>
          </a:p>
          <a:p>
            <a:pPr marL="0" indent="0" algn="ctr">
              <a:buNone/>
            </a:pPr>
            <a:r>
              <a:rPr lang="nl-NL" sz="2800" dirty="0" err="1" smtClean="0">
                <a:solidFill>
                  <a:schemeClr val="accent4">
                    <a:lumMod val="50000"/>
                  </a:schemeClr>
                </a:solidFill>
              </a:rPr>
              <a:t>Reconciliation</a:t>
            </a:r>
            <a:r>
              <a:rPr lang="nl-NL" sz="2800" dirty="0" smtClean="0">
                <a:solidFill>
                  <a:schemeClr val="accent4">
                    <a:lumMod val="50000"/>
                  </a:schemeClr>
                </a:solidFill>
              </a:rPr>
              <a:t> of family life </a:t>
            </a:r>
            <a:r>
              <a:rPr lang="nl-NL" sz="2800" dirty="0" err="1" smtClean="0">
                <a:solidFill>
                  <a:schemeClr val="accent4">
                    <a:lumMod val="50000"/>
                  </a:schemeClr>
                </a:solidFill>
              </a:rPr>
              <a:t>with</a:t>
            </a:r>
            <a:r>
              <a:rPr lang="nl-NL" sz="2800" dirty="0" smtClean="0">
                <a:solidFill>
                  <a:schemeClr val="accent4">
                    <a:lumMod val="50000"/>
                  </a:schemeClr>
                </a:solidFill>
              </a:rPr>
              <a:t> professional life</a:t>
            </a:r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r>
              <a:rPr lang="nl-NL" sz="2800" dirty="0" err="1" smtClean="0"/>
              <a:t>By</a:t>
            </a:r>
            <a:r>
              <a:rPr lang="nl-NL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r>
              <a:rPr lang="nl-NL" sz="2800" dirty="0" err="1" smtClean="0">
                <a:solidFill>
                  <a:schemeClr val="accent4">
                    <a:lumMod val="50000"/>
                  </a:schemeClr>
                </a:solidFill>
              </a:rPr>
              <a:t>Dismissal</a:t>
            </a:r>
            <a:r>
              <a:rPr lang="nl-NL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nl-NL" sz="2800" dirty="0" err="1" smtClean="0">
                <a:solidFill>
                  <a:schemeClr val="accent4">
                    <a:lumMod val="50000"/>
                  </a:schemeClr>
                </a:solidFill>
              </a:rPr>
              <a:t>protection</a:t>
            </a:r>
            <a:r>
              <a:rPr lang="nl-NL" sz="2800" dirty="0" smtClean="0">
                <a:solidFill>
                  <a:schemeClr val="accent4">
                    <a:lumMod val="50000"/>
                  </a:schemeClr>
                </a:solidFill>
              </a:rPr>
              <a:t> of </a:t>
            </a:r>
            <a:r>
              <a:rPr lang="nl-NL" sz="2800" dirty="0" err="1" smtClean="0">
                <a:solidFill>
                  <a:schemeClr val="accent4">
                    <a:lumMod val="50000"/>
                  </a:schemeClr>
                </a:solidFill>
              </a:rPr>
              <a:t>grounds</a:t>
            </a:r>
            <a:r>
              <a:rPr lang="nl-NL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nl-NL" sz="2800" dirty="0" err="1" smtClean="0">
                <a:solidFill>
                  <a:schemeClr val="accent4">
                    <a:lumMod val="50000"/>
                  </a:schemeClr>
                </a:solidFill>
              </a:rPr>
              <a:t>related</a:t>
            </a:r>
            <a:r>
              <a:rPr lang="nl-NL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nl-NL" sz="2800" dirty="0" err="1" smtClean="0">
                <a:solidFill>
                  <a:schemeClr val="accent4">
                    <a:lumMod val="50000"/>
                  </a:schemeClr>
                </a:solidFill>
              </a:rPr>
              <a:t>to</a:t>
            </a:r>
            <a:r>
              <a:rPr lang="nl-NL" sz="2800" dirty="0" smtClean="0">
                <a:solidFill>
                  <a:schemeClr val="accent4">
                    <a:lumMod val="50000"/>
                  </a:schemeClr>
                </a:solidFill>
              </a:rPr>
              <a:t> family</a:t>
            </a:r>
            <a:endParaRPr lang="nl-NL" sz="28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9214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</a:t>
            </a:r>
            <a:r>
              <a:rPr lang="nl-NL" dirty="0" err="1" smtClean="0"/>
              <a:t>Reconciliation</a:t>
            </a:r>
            <a:r>
              <a:rPr lang="nl-NL" dirty="0" smtClean="0"/>
              <a:t> of </a:t>
            </a:r>
            <a:r>
              <a:rPr lang="nl-NL" dirty="0" err="1" smtClean="0"/>
              <a:t>work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family life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000" dirty="0" smtClean="0"/>
              <a:t>Issues </a:t>
            </a:r>
          </a:p>
          <a:p>
            <a:pPr>
              <a:buFontTx/>
              <a:buChar char="-"/>
            </a:pPr>
            <a:r>
              <a:rPr lang="nl-NL" sz="3000" dirty="0" err="1" smtClean="0"/>
              <a:t>What</a:t>
            </a:r>
            <a:r>
              <a:rPr lang="nl-NL" sz="3000" dirty="0" smtClean="0"/>
              <a:t> is family?</a:t>
            </a:r>
          </a:p>
          <a:p>
            <a:pPr>
              <a:buFontTx/>
              <a:buChar char="-"/>
            </a:pPr>
            <a:r>
              <a:rPr lang="nl-NL" sz="3000" dirty="0" err="1" smtClean="0"/>
              <a:t>Equality</a:t>
            </a:r>
            <a:r>
              <a:rPr lang="nl-NL" sz="3000" dirty="0" smtClean="0"/>
              <a:t> approach, but </a:t>
            </a:r>
            <a:r>
              <a:rPr lang="nl-NL" sz="3000" dirty="0" err="1" smtClean="0"/>
              <a:t>structural</a:t>
            </a:r>
            <a:r>
              <a:rPr lang="nl-NL" sz="3000" dirty="0" smtClean="0"/>
              <a:t> gender </a:t>
            </a:r>
            <a:r>
              <a:rPr lang="nl-NL" sz="3000" dirty="0" err="1" smtClean="0"/>
              <a:t>inequalities</a:t>
            </a:r>
            <a:r>
              <a:rPr lang="nl-NL" sz="3000" dirty="0" smtClean="0"/>
              <a:t> </a:t>
            </a:r>
            <a:r>
              <a:rPr lang="is-IS" sz="3000" dirty="0" smtClean="0"/>
              <a:t>… </a:t>
            </a:r>
          </a:p>
          <a:p>
            <a:pPr marL="180975" lvl="1" indent="0">
              <a:buNone/>
            </a:pPr>
            <a:r>
              <a:rPr lang="is-IS" sz="2800" dirty="0" smtClean="0"/>
              <a:t>(absolute equality </a:t>
            </a:r>
            <a:r>
              <a:rPr lang="is-IS" sz="2800" dirty="0" smtClean="0">
                <a:sym typeface="Wingdings"/>
              </a:rPr>
              <a:t>&lt;-&gt;</a:t>
            </a:r>
            <a:r>
              <a:rPr lang="is-IS" sz="2800" dirty="0" smtClean="0"/>
              <a:t> positive action recognising gender inequalities)</a:t>
            </a:r>
          </a:p>
          <a:p>
            <a:pPr>
              <a:buFontTx/>
              <a:buChar char="-"/>
            </a:pPr>
            <a:r>
              <a:rPr lang="is-IS" sz="3000" dirty="0" smtClean="0"/>
              <a:t>Diverse views on family life and welfare within the EU (at least 4 models)</a:t>
            </a:r>
          </a:p>
          <a:p>
            <a:pPr>
              <a:buFontTx/>
              <a:buChar char="-"/>
            </a:pPr>
            <a:r>
              <a:rPr lang="nl-NL" sz="3000" dirty="0" smtClean="0"/>
              <a:t>R</a:t>
            </a:r>
            <a:r>
              <a:rPr lang="is-IS" sz="3000" dirty="0" smtClean="0"/>
              <a:t>ight or policy? </a:t>
            </a:r>
            <a:r>
              <a:rPr lang="is-IS" sz="3000" dirty="0" smtClean="0">
                <a:sym typeface="Wingdings"/>
              </a:rPr>
              <a:t> EES</a:t>
            </a:r>
            <a:endParaRPr lang="is-IS" sz="3000" dirty="0" smtClean="0"/>
          </a:p>
          <a:p>
            <a:pPr>
              <a:buFontTx/>
              <a:buChar char="-"/>
            </a:pPr>
            <a:endParaRPr lang="is-IS" sz="3000" dirty="0"/>
          </a:p>
        </p:txBody>
      </p:sp>
    </p:spTree>
    <p:extLst>
      <p:ext uri="{BB962C8B-B14F-4D97-AF65-F5344CB8AC3E}">
        <p14:creationId xmlns:p14="http://schemas.microsoft.com/office/powerpoint/2010/main" val="87171967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2. </a:t>
            </a:r>
            <a:r>
              <a:rPr lang="nl-NL" dirty="0" err="1" smtClean="0"/>
              <a:t>Reconciliation</a:t>
            </a:r>
            <a:r>
              <a:rPr lang="nl-NL" dirty="0" smtClean="0"/>
              <a:t> </a:t>
            </a:r>
            <a:r>
              <a:rPr lang="nl-NL" dirty="0" err="1" smtClean="0"/>
              <a:t>work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family life</a:t>
            </a:r>
            <a:br>
              <a:rPr lang="nl-NL" dirty="0" smtClean="0"/>
            </a:br>
            <a:r>
              <a:rPr lang="nl-NL" dirty="0" smtClean="0"/>
              <a:t>(</a:t>
            </a:r>
            <a:r>
              <a:rPr lang="nl-NL" dirty="0" err="1" smtClean="0"/>
              <a:t>governance</a:t>
            </a:r>
            <a:r>
              <a:rPr lang="nl-NL" dirty="0" smtClean="0"/>
              <a:t> regime)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Ovaal 3"/>
          <p:cNvSpPr/>
          <p:nvPr/>
        </p:nvSpPr>
        <p:spPr>
          <a:xfrm>
            <a:off x="914599" y="1988840"/>
            <a:ext cx="5472608" cy="3672408"/>
          </a:xfrm>
          <a:prstGeom prst="ellipse">
            <a:avLst/>
          </a:prstGeom>
          <a:solidFill>
            <a:srgbClr val="FFFFFF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400" dirty="0" smtClean="0">
                <a:solidFill>
                  <a:schemeClr val="bg2"/>
                </a:solidFill>
              </a:rPr>
              <a:t>Gender </a:t>
            </a:r>
          </a:p>
          <a:p>
            <a:r>
              <a:rPr lang="nl-NL" sz="2400" dirty="0" err="1" smtClean="0">
                <a:solidFill>
                  <a:schemeClr val="bg2"/>
                </a:solidFill>
              </a:rPr>
              <a:t>equality</a:t>
            </a:r>
            <a:endParaRPr lang="nl-NL" sz="2400" dirty="0">
              <a:solidFill>
                <a:schemeClr val="bg2"/>
              </a:solidFill>
            </a:endParaRPr>
          </a:p>
        </p:txBody>
      </p:sp>
      <p:sp>
        <p:nvSpPr>
          <p:cNvPr id="5" name="Ovaal 4"/>
          <p:cNvSpPr/>
          <p:nvPr/>
        </p:nvSpPr>
        <p:spPr>
          <a:xfrm>
            <a:off x="5163071" y="1988840"/>
            <a:ext cx="5472608" cy="3672408"/>
          </a:xfrm>
          <a:prstGeom prst="ellipse">
            <a:avLst/>
          </a:prstGeom>
          <a:solidFill>
            <a:srgbClr val="FFFFFF">
              <a:alpha val="0"/>
            </a:srgb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nl-NL" sz="2400" dirty="0" smtClean="0">
                <a:solidFill>
                  <a:schemeClr val="bg2"/>
                </a:solidFill>
              </a:rPr>
              <a:t>European </a:t>
            </a:r>
          </a:p>
          <a:p>
            <a:pPr algn="r"/>
            <a:r>
              <a:rPr lang="nl-NL" sz="2400" dirty="0" err="1" smtClean="0">
                <a:solidFill>
                  <a:schemeClr val="bg2"/>
                </a:solidFill>
              </a:rPr>
              <a:t>Employment</a:t>
            </a:r>
            <a:endParaRPr lang="nl-NL" sz="2400" dirty="0" smtClean="0">
              <a:solidFill>
                <a:schemeClr val="bg2"/>
              </a:solidFill>
            </a:endParaRPr>
          </a:p>
          <a:p>
            <a:pPr algn="r"/>
            <a:r>
              <a:rPr lang="nl-NL" sz="2400" dirty="0" smtClean="0">
                <a:solidFill>
                  <a:schemeClr val="bg2"/>
                </a:solidFill>
              </a:rPr>
              <a:t> </a:t>
            </a:r>
            <a:r>
              <a:rPr lang="nl-NL" sz="2400" dirty="0" err="1" smtClean="0">
                <a:solidFill>
                  <a:schemeClr val="bg2"/>
                </a:solidFill>
              </a:rPr>
              <a:t>Strategy</a:t>
            </a:r>
            <a:endParaRPr lang="nl-NL" sz="2400" dirty="0">
              <a:solidFill>
                <a:schemeClr val="bg2"/>
              </a:solidFill>
            </a:endParaRPr>
          </a:p>
        </p:txBody>
      </p:sp>
      <p:sp>
        <p:nvSpPr>
          <p:cNvPr id="6" name="Ovaal 5"/>
          <p:cNvSpPr/>
          <p:nvPr/>
        </p:nvSpPr>
        <p:spPr>
          <a:xfrm>
            <a:off x="4226967" y="1988840"/>
            <a:ext cx="3096344" cy="38884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b="1" dirty="0" err="1" smtClean="0">
                <a:solidFill>
                  <a:schemeClr val="accent6"/>
                </a:solidFill>
              </a:rPr>
              <a:t>Reconciliation</a:t>
            </a:r>
            <a:endParaRPr lang="nl-NL" sz="2000" b="1" dirty="0" smtClean="0">
              <a:solidFill>
                <a:schemeClr val="accent6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nl-NL" sz="2000" dirty="0" err="1" smtClean="0">
                <a:solidFill>
                  <a:schemeClr val="accent6"/>
                </a:solidFill>
              </a:rPr>
              <a:t>Directives</a:t>
            </a:r>
            <a:endParaRPr lang="nl-NL" sz="2000" dirty="0" smtClean="0">
              <a:solidFill>
                <a:schemeClr val="accent6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nl-NL" sz="2000" dirty="0" smtClean="0">
                <a:solidFill>
                  <a:schemeClr val="accent6"/>
                </a:solidFill>
              </a:rPr>
              <a:t>Funds</a:t>
            </a:r>
          </a:p>
          <a:p>
            <a:pPr marL="285750" indent="-285750" algn="ctr">
              <a:buFontTx/>
              <a:buChar char="-"/>
            </a:pPr>
            <a:r>
              <a:rPr lang="nl-NL" sz="2000" dirty="0" smtClean="0">
                <a:solidFill>
                  <a:schemeClr val="accent6"/>
                </a:solidFill>
              </a:rPr>
              <a:t>Targets</a:t>
            </a:r>
          </a:p>
          <a:p>
            <a:pPr marL="285750" indent="-285750" algn="ctr">
              <a:buFontTx/>
              <a:buChar char="-"/>
            </a:pPr>
            <a:r>
              <a:rPr lang="nl-NL" sz="2000" dirty="0" smtClean="0">
                <a:solidFill>
                  <a:schemeClr val="accent6"/>
                </a:solidFill>
              </a:rPr>
              <a:t>Data </a:t>
            </a:r>
            <a:r>
              <a:rPr lang="nl-NL" sz="2000" dirty="0" err="1" smtClean="0">
                <a:solidFill>
                  <a:schemeClr val="accent6"/>
                </a:solidFill>
              </a:rPr>
              <a:t>collection</a:t>
            </a:r>
            <a:endParaRPr lang="nl-NL" sz="2000" dirty="0" smtClean="0">
              <a:solidFill>
                <a:schemeClr val="accent6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nl-NL" sz="2000" dirty="0" smtClean="0">
                <a:solidFill>
                  <a:schemeClr val="accent6"/>
                </a:solidFill>
              </a:rPr>
              <a:t>Exchange </a:t>
            </a:r>
            <a:r>
              <a:rPr lang="nl-NL" sz="2000" dirty="0" err="1" smtClean="0">
                <a:solidFill>
                  <a:schemeClr val="accent6"/>
                </a:solidFill>
              </a:rPr>
              <a:t>good</a:t>
            </a:r>
            <a:r>
              <a:rPr lang="nl-NL" sz="2000" dirty="0" smtClean="0">
                <a:solidFill>
                  <a:schemeClr val="accent6"/>
                </a:solidFill>
              </a:rPr>
              <a:t> </a:t>
            </a:r>
            <a:r>
              <a:rPr lang="nl-NL" sz="2000" dirty="0" err="1" smtClean="0">
                <a:solidFill>
                  <a:schemeClr val="accent6"/>
                </a:solidFill>
              </a:rPr>
              <a:t>practices</a:t>
            </a:r>
            <a:endParaRPr lang="nl-NL" sz="2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15178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</a:t>
            </a:r>
            <a:r>
              <a:rPr lang="nl-NL" dirty="0" smtClean="0"/>
              <a:t>. </a:t>
            </a:r>
            <a:r>
              <a:rPr lang="nl-NL" dirty="0" err="1" smtClean="0"/>
              <a:t>Flexicurity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04662" y="1556792"/>
            <a:ext cx="11389023" cy="576064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800" dirty="0" err="1" smtClean="0"/>
              <a:t>Two</a:t>
            </a:r>
            <a:r>
              <a:rPr lang="nl-NL" sz="2800" dirty="0" smtClean="0"/>
              <a:t> </a:t>
            </a:r>
            <a:r>
              <a:rPr lang="nl-NL" sz="2800" dirty="0" err="1" smtClean="0"/>
              <a:t>parts</a:t>
            </a:r>
            <a:r>
              <a:rPr lang="nl-NL" sz="2800" dirty="0" smtClean="0"/>
              <a:t>:</a:t>
            </a:r>
            <a:endParaRPr lang="nl-NL" sz="28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66527" y="2324528"/>
            <a:ext cx="48965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err="1" smtClean="0">
                <a:solidFill>
                  <a:schemeClr val="bg2"/>
                </a:solidFill>
              </a:rPr>
              <a:t>Felxibility</a:t>
            </a:r>
            <a:endParaRPr lang="nl-NL" sz="2800" dirty="0" smtClean="0">
              <a:solidFill>
                <a:schemeClr val="bg2"/>
              </a:solidFill>
            </a:endParaRPr>
          </a:p>
          <a:p>
            <a:pPr marL="457200" indent="-457200">
              <a:buFontTx/>
              <a:buChar char="-"/>
            </a:pPr>
            <a:r>
              <a:rPr lang="nl-NL" sz="2400" dirty="0" smtClean="0">
                <a:solidFill>
                  <a:schemeClr val="bg2"/>
                </a:solidFill>
              </a:rPr>
              <a:t>Side </a:t>
            </a:r>
            <a:r>
              <a:rPr lang="nl-NL" sz="2400" dirty="0" err="1" smtClean="0">
                <a:solidFill>
                  <a:schemeClr val="bg2"/>
                </a:solidFill>
              </a:rPr>
              <a:t>employer</a:t>
            </a:r>
            <a:r>
              <a:rPr lang="nl-NL" sz="2400" dirty="0" smtClean="0">
                <a:solidFill>
                  <a:schemeClr val="bg2"/>
                </a:solidFill>
              </a:rPr>
              <a:t> </a:t>
            </a:r>
          </a:p>
          <a:p>
            <a:pPr marL="914400" lvl="1" indent="-457200">
              <a:buFontTx/>
              <a:buChar char="-"/>
            </a:pPr>
            <a:r>
              <a:rPr lang="nl-NL" sz="2000" dirty="0" err="1" smtClean="0">
                <a:solidFill>
                  <a:schemeClr val="bg2"/>
                </a:solidFill>
              </a:rPr>
              <a:t>Less</a:t>
            </a:r>
            <a:r>
              <a:rPr lang="nl-NL" sz="2000" dirty="0" smtClean="0">
                <a:solidFill>
                  <a:schemeClr val="bg2"/>
                </a:solidFill>
              </a:rPr>
              <a:t> </a:t>
            </a:r>
            <a:r>
              <a:rPr lang="nl-NL" sz="2000" dirty="0" err="1" smtClean="0">
                <a:solidFill>
                  <a:schemeClr val="bg2"/>
                </a:solidFill>
              </a:rPr>
              <a:t>rigid</a:t>
            </a:r>
            <a:r>
              <a:rPr lang="nl-NL" sz="2000" dirty="0" smtClean="0">
                <a:solidFill>
                  <a:schemeClr val="bg2"/>
                </a:solidFill>
              </a:rPr>
              <a:t> job </a:t>
            </a:r>
            <a:r>
              <a:rPr lang="nl-NL" sz="2000" dirty="0" err="1" smtClean="0">
                <a:solidFill>
                  <a:schemeClr val="bg2"/>
                </a:solidFill>
              </a:rPr>
              <a:t>protection</a:t>
            </a:r>
            <a:endParaRPr lang="nl-NL" sz="2000" dirty="0" smtClean="0">
              <a:solidFill>
                <a:schemeClr val="bg2"/>
              </a:solidFill>
            </a:endParaRPr>
          </a:p>
          <a:p>
            <a:pPr marL="914400" lvl="1" indent="-457200">
              <a:buFontTx/>
              <a:buChar char="-"/>
            </a:pPr>
            <a:r>
              <a:rPr lang="nl-NL" sz="2000" dirty="0" err="1" smtClean="0">
                <a:solidFill>
                  <a:schemeClr val="bg2"/>
                </a:solidFill>
              </a:rPr>
              <a:t>Flexible</a:t>
            </a:r>
            <a:r>
              <a:rPr lang="nl-NL" sz="2000" dirty="0" smtClean="0">
                <a:solidFill>
                  <a:schemeClr val="bg2"/>
                </a:solidFill>
              </a:rPr>
              <a:t> </a:t>
            </a:r>
            <a:r>
              <a:rPr lang="nl-NL" sz="2000" dirty="0" err="1" smtClean="0">
                <a:solidFill>
                  <a:schemeClr val="bg2"/>
                </a:solidFill>
              </a:rPr>
              <a:t>contracts</a:t>
            </a:r>
            <a:endParaRPr lang="nl-NL" sz="2000" dirty="0" smtClean="0">
              <a:solidFill>
                <a:schemeClr val="bg2"/>
              </a:solidFill>
            </a:endParaRPr>
          </a:p>
          <a:p>
            <a:pPr marL="457200" indent="-457200">
              <a:buFontTx/>
              <a:buChar char="-"/>
            </a:pPr>
            <a:endParaRPr lang="nl-NL" sz="2400" dirty="0" smtClean="0">
              <a:solidFill>
                <a:schemeClr val="bg2"/>
              </a:solidFill>
            </a:endParaRPr>
          </a:p>
          <a:p>
            <a:pPr marL="457200" indent="-457200">
              <a:buFontTx/>
              <a:buChar char="-"/>
            </a:pPr>
            <a:r>
              <a:rPr lang="nl-NL" sz="2400" dirty="0" smtClean="0">
                <a:solidFill>
                  <a:schemeClr val="bg2"/>
                </a:solidFill>
              </a:rPr>
              <a:t>Side employee</a:t>
            </a:r>
          </a:p>
          <a:p>
            <a:pPr marL="914400" lvl="1" indent="-457200">
              <a:buFontTx/>
              <a:buChar char="-"/>
            </a:pPr>
            <a:r>
              <a:rPr lang="nl-NL" sz="2000" dirty="0" err="1" smtClean="0">
                <a:solidFill>
                  <a:schemeClr val="bg2"/>
                </a:solidFill>
              </a:rPr>
              <a:t>Reconcile</a:t>
            </a:r>
            <a:r>
              <a:rPr lang="nl-NL" sz="2000" dirty="0" smtClean="0">
                <a:solidFill>
                  <a:schemeClr val="bg2"/>
                </a:solidFill>
              </a:rPr>
              <a:t> </a:t>
            </a:r>
            <a:r>
              <a:rPr lang="nl-NL" sz="2000" dirty="0" err="1" smtClean="0">
                <a:solidFill>
                  <a:schemeClr val="bg2"/>
                </a:solidFill>
              </a:rPr>
              <a:t>with</a:t>
            </a:r>
            <a:r>
              <a:rPr lang="nl-NL" sz="2000" dirty="0" smtClean="0">
                <a:solidFill>
                  <a:schemeClr val="bg2"/>
                </a:solidFill>
              </a:rPr>
              <a:t> family life</a:t>
            </a:r>
          </a:p>
          <a:p>
            <a:pPr marL="457200" indent="-457200">
              <a:buFontTx/>
              <a:buChar char="-"/>
            </a:pPr>
            <a:endParaRPr lang="nl-NL" sz="2000" dirty="0">
              <a:solidFill>
                <a:schemeClr val="bg2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5739135" y="2996952"/>
            <a:ext cx="3456384" cy="2952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5739135" y="2312182"/>
            <a:ext cx="489654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solidFill>
                  <a:schemeClr val="bg2"/>
                </a:solidFill>
              </a:rPr>
              <a:t>Security</a:t>
            </a:r>
          </a:p>
          <a:p>
            <a:pPr marL="457200" indent="-457200">
              <a:buFontTx/>
              <a:buChar char="-"/>
            </a:pPr>
            <a:r>
              <a:rPr lang="nl-NL" sz="2400" dirty="0" smtClean="0">
                <a:solidFill>
                  <a:schemeClr val="bg2"/>
                </a:solidFill>
              </a:rPr>
              <a:t>Side </a:t>
            </a:r>
            <a:r>
              <a:rPr lang="nl-NL" sz="2400" dirty="0" err="1" smtClean="0">
                <a:solidFill>
                  <a:schemeClr val="bg2"/>
                </a:solidFill>
              </a:rPr>
              <a:t>employer</a:t>
            </a:r>
            <a:r>
              <a:rPr lang="nl-NL" sz="2400" dirty="0" smtClean="0">
                <a:solidFill>
                  <a:schemeClr val="bg2"/>
                </a:solidFill>
              </a:rPr>
              <a:t> </a:t>
            </a:r>
          </a:p>
          <a:p>
            <a:pPr marL="914400" lvl="1" indent="-457200">
              <a:buFontTx/>
              <a:buChar char="-"/>
            </a:pPr>
            <a:r>
              <a:rPr lang="nl-NL" sz="2000" dirty="0" smtClean="0">
                <a:solidFill>
                  <a:schemeClr val="bg2"/>
                </a:solidFill>
              </a:rPr>
              <a:t>Well </a:t>
            </a:r>
            <a:r>
              <a:rPr lang="nl-NL" sz="2000" dirty="0" err="1" smtClean="0">
                <a:solidFill>
                  <a:schemeClr val="bg2"/>
                </a:solidFill>
              </a:rPr>
              <a:t>educated</a:t>
            </a:r>
            <a:r>
              <a:rPr lang="nl-NL" sz="2000" dirty="0" smtClean="0">
                <a:solidFill>
                  <a:schemeClr val="bg2"/>
                </a:solidFill>
              </a:rPr>
              <a:t> </a:t>
            </a:r>
            <a:r>
              <a:rPr lang="nl-NL" sz="2000" dirty="0" err="1" smtClean="0">
                <a:solidFill>
                  <a:schemeClr val="bg2"/>
                </a:solidFill>
              </a:rPr>
              <a:t>and</a:t>
            </a:r>
            <a:r>
              <a:rPr lang="nl-NL" sz="2000" dirty="0" smtClean="0">
                <a:solidFill>
                  <a:schemeClr val="bg2"/>
                </a:solidFill>
              </a:rPr>
              <a:t> </a:t>
            </a:r>
            <a:r>
              <a:rPr lang="nl-NL" sz="2000" dirty="0" err="1" smtClean="0">
                <a:solidFill>
                  <a:schemeClr val="bg2"/>
                </a:solidFill>
              </a:rPr>
              <a:t>trained</a:t>
            </a:r>
            <a:r>
              <a:rPr lang="nl-NL" sz="2000" dirty="0" smtClean="0">
                <a:solidFill>
                  <a:schemeClr val="bg2"/>
                </a:solidFill>
              </a:rPr>
              <a:t> </a:t>
            </a:r>
            <a:r>
              <a:rPr lang="nl-NL" sz="2000" dirty="0" err="1" smtClean="0">
                <a:solidFill>
                  <a:schemeClr val="bg2"/>
                </a:solidFill>
              </a:rPr>
              <a:t>workers</a:t>
            </a:r>
            <a:endParaRPr lang="nl-NL" sz="2000" dirty="0" smtClean="0">
              <a:solidFill>
                <a:schemeClr val="bg2"/>
              </a:solidFill>
            </a:endParaRPr>
          </a:p>
          <a:p>
            <a:pPr marL="914400" lvl="1" indent="-457200">
              <a:buFontTx/>
              <a:buChar char="-"/>
            </a:pPr>
            <a:r>
              <a:rPr lang="nl-NL" sz="2000" dirty="0" err="1" smtClean="0">
                <a:solidFill>
                  <a:schemeClr val="bg2"/>
                </a:solidFill>
              </a:rPr>
              <a:t>Wage</a:t>
            </a:r>
            <a:r>
              <a:rPr lang="nl-NL" sz="2000" dirty="0" smtClean="0">
                <a:solidFill>
                  <a:schemeClr val="bg2"/>
                </a:solidFill>
              </a:rPr>
              <a:t> development</a:t>
            </a:r>
          </a:p>
          <a:p>
            <a:pPr marL="457200" indent="-457200">
              <a:buFontTx/>
              <a:buChar char="-"/>
            </a:pPr>
            <a:endParaRPr lang="nl-NL" sz="2400" dirty="0" smtClean="0">
              <a:solidFill>
                <a:schemeClr val="bg2"/>
              </a:solidFill>
            </a:endParaRPr>
          </a:p>
          <a:p>
            <a:pPr marL="457200" indent="-457200">
              <a:buFontTx/>
              <a:buChar char="-"/>
            </a:pPr>
            <a:r>
              <a:rPr lang="nl-NL" sz="2400" dirty="0" smtClean="0">
                <a:solidFill>
                  <a:schemeClr val="bg2"/>
                </a:solidFill>
              </a:rPr>
              <a:t>Side employee</a:t>
            </a:r>
          </a:p>
          <a:p>
            <a:pPr marL="914400" lvl="1" indent="-457200">
              <a:buFontTx/>
              <a:buChar char="-"/>
            </a:pPr>
            <a:r>
              <a:rPr lang="nl-NL" sz="2000" dirty="0" smtClean="0">
                <a:solidFill>
                  <a:schemeClr val="bg2"/>
                </a:solidFill>
              </a:rPr>
              <a:t>Of </a:t>
            </a:r>
            <a:r>
              <a:rPr lang="nl-NL" sz="2000" dirty="0" err="1" smtClean="0">
                <a:solidFill>
                  <a:schemeClr val="bg2"/>
                </a:solidFill>
              </a:rPr>
              <a:t>work</a:t>
            </a:r>
            <a:endParaRPr lang="nl-NL" sz="2000" dirty="0">
              <a:solidFill>
                <a:schemeClr val="bg2"/>
              </a:solidFill>
            </a:endParaRPr>
          </a:p>
          <a:p>
            <a:pPr marL="457200" indent="-457200">
              <a:buFontTx/>
              <a:buChar char="-"/>
            </a:pPr>
            <a:endParaRPr lang="nl-NL" sz="2000" dirty="0" smtClean="0">
              <a:solidFill>
                <a:schemeClr val="bg2"/>
              </a:solidFill>
            </a:endParaRPr>
          </a:p>
          <a:p>
            <a:pPr marL="457200" indent="-457200">
              <a:buFontTx/>
              <a:buChar char="-"/>
            </a:pPr>
            <a:r>
              <a:rPr lang="nl-NL" sz="2400" dirty="0" err="1" smtClean="0">
                <a:solidFill>
                  <a:schemeClr val="bg2"/>
                </a:solidFill>
              </a:rPr>
              <a:t>Social</a:t>
            </a:r>
            <a:r>
              <a:rPr lang="nl-NL" sz="2400" dirty="0" smtClean="0">
                <a:solidFill>
                  <a:schemeClr val="bg2"/>
                </a:solidFill>
              </a:rPr>
              <a:t> </a:t>
            </a:r>
            <a:r>
              <a:rPr lang="nl-NL" sz="2400" dirty="0" err="1" smtClean="0">
                <a:solidFill>
                  <a:schemeClr val="bg2"/>
                </a:solidFill>
              </a:rPr>
              <a:t>protection</a:t>
            </a:r>
            <a:r>
              <a:rPr lang="nl-NL" sz="2400" dirty="0" smtClean="0">
                <a:solidFill>
                  <a:schemeClr val="bg2"/>
                </a:solidFill>
              </a:rPr>
              <a:t> systems</a:t>
            </a:r>
          </a:p>
          <a:p>
            <a:pPr marL="457200" indent="-457200">
              <a:buFontTx/>
              <a:buChar char="-"/>
            </a:pPr>
            <a:endParaRPr lang="nl-NL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5586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eb7d687f18d1b9920e6da61b690a6528afd9b46"/>
</p:tagLst>
</file>

<file path=ppt/theme/theme1.xml><?xml version="1.0" encoding="utf-8"?>
<a:theme xmlns:a="http://schemas.openxmlformats.org/drawingml/2006/main" name="16-9-windows-nl-zonder-slidenr">
  <a:themeElements>
    <a:clrScheme name="Aangepast 28">
      <a:dk1>
        <a:srgbClr val="000000"/>
      </a:dk1>
      <a:lt1>
        <a:srgbClr val="FFFFFF"/>
      </a:lt1>
      <a:dk2>
        <a:srgbClr val="8592BC"/>
      </a:dk2>
      <a:lt2>
        <a:srgbClr val="0C2577"/>
      </a:lt2>
      <a:accent1>
        <a:srgbClr val="9EBA2E"/>
      </a:accent1>
      <a:accent2>
        <a:srgbClr val="5CB1EB"/>
      </a:accent2>
      <a:accent3>
        <a:srgbClr val="34A3A9"/>
      </a:accent3>
      <a:accent4>
        <a:srgbClr val="F46E32"/>
      </a:accent4>
      <a:accent5>
        <a:srgbClr val="2C712D"/>
      </a:accent5>
      <a:accent6>
        <a:srgbClr val="B02079"/>
      </a:accent6>
      <a:hlink>
        <a:srgbClr val="0033CC"/>
      </a:hlink>
      <a:folHlink>
        <a:srgbClr val="7030A0"/>
      </a:folHlink>
    </a:clrScheme>
    <a:fontScheme name="Universiteit Leide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16-9-windows-nl-zonder-slidenr</Template>
  <TotalTime>4707</TotalTime>
  <Words>432</Words>
  <Application>Microsoft Macintosh PowerPoint</Application>
  <PresentationFormat>Aangepast</PresentationFormat>
  <Paragraphs>118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Calibri</vt:lpstr>
      <vt:lpstr>Georgia</vt:lpstr>
      <vt:lpstr>Minion</vt:lpstr>
      <vt:lpstr>Wingdings</vt:lpstr>
      <vt:lpstr>Arial</vt:lpstr>
      <vt:lpstr>16-9-windows-nl-zonder-slidenr</vt:lpstr>
      <vt:lpstr>The right to work, reconciliation of work and family life, and flexicurity </vt:lpstr>
      <vt:lpstr>Right to work, reconcilation and flexicurity</vt:lpstr>
      <vt:lpstr>1. Right to work</vt:lpstr>
      <vt:lpstr>1. Right to work</vt:lpstr>
      <vt:lpstr>1. Right to work</vt:lpstr>
      <vt:lpstr>2. Reconciliation of work and family life</vt:lpstr>
      <vt:lpstr>2. Reconciliation of work and family life</vt:lpstr>
      <vt:lpstr>2. Reconciliation work and family life (governance regime)</vt:lpstr>
      <vt:lpstr>3. Flexicurity</vt:lpstr>
      <vt:lpstr>3. Flexicurity</vt:lpstr>
      <vt:lpstr>3. Flexicurity and right to work</vt:lpstr>
      <vt:lpstr>3. Flexicurity and reconciliation family life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presentatie</dc:title>
  <dc:creator>Beryl</dc:creator>
  <cp:lastModifiedBy>Beryl ter Haar</cp:lastModifiedBy>
  <cp:revision>341</cp:revision>
  <dcterms:created xsi:type="dcterms:W3CDTF">2016-10-31T14:30:18Z</dcterms:created>
  <dcterms:modified xsi:type="dcterms:W3CDTF">2016-12-15T15:26:35Z</dcterms:modified>
</cp:coreProperties>
</file>