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0" r:id="rId4"/>
    <p:sldId id="27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4" r:id="rId21"/>
    <p:sldId id="302" r:id="rId22"/>
    <p:sldId id="303" r:id="rId23"/>
    <p:sldId id="301" r:id="rId24"/>
  </p:sldIdLst>
  <p:sldSz cx="12198350" cy="6858000"/>
  <p:notesSz cx="6858000" cy="9144000"/>
  <p:custDataLst>
    <p:tags r:id="rId2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2" autoAdjust="0"/>
    <p:restoredTop sz="94886" autoAdjust="0"/>
  </p:normalViewPr>
  <p:slideViewPr>
    <p:cSldViewPr>
      <p:cViewPr>
        <p:scale>
          <a:sx n="82" d="100"/>
          <a:sy n="82" d="100"/>
        </p:scale>
        <p:origin x="1016" y="232"/>
      </p:cViewPr>
      <p:guideLst>
        <p:guide orient="horz" pos="2160"/>
        <p:guide pos="3842"/>
      </p:guideLst>
    </p:cSldViewPr>
  </p:slideViewPr>
  <p:outlineViewPr>
    <p:cViewPr>
      <p:scale>
        <a:sx n="33" d="100"/>
        <a:sy n="33" d="100"/>
      </p:scale>
      <p:origin x="0" y="-46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pPr/>
              <a:t>17-12-16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-1"/>
            <a:ext cx="12198349" cy="4521941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11300" y="1052736"/>
            <a:ext cx="10298858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van de presentatie</a:t>
            </a:r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511300" y="3934610"/>
            <a:ext cx="5828311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 smtClean="0"/>
              <a:t>Subtitel presentatie</a:t>
            </a:r>
            <a:endParaRPr lang="nl-NL" dirty="0"/>
          </a:p>
        </p:txBody>
      </p:sp>
      <p:pic>
        <p:nvPicPr>
          <p:cNvPr id="21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86" y="4926605"/>
            <a:ext cx="26733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467327" y="3934684"/>
            <a:ext cx="4326359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0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79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grafiek in te voegen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50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video in te voegen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70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 smtClean="0"/>
              <a:t>..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11300" y="1052736"/>
            <a:ext cx="10298858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 afsluiting</a:t>
            </a:r>
            <a:endParaRPr lang="nl-NL" dirty="0"/>
          </a:p>
        </p:txBody>
      </p:sp>
      <p:pic>
        <p:nvPicPr>
          <p:cNvPr id="21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86" y="4926605"/>
            <a:ext cx="26733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000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28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6846640" cy="4795836"/>
          </a:xfrm>
          <a:noFill/>
        </p:spPr>
        <p:txBody>
          <a:bodyPr vert="horz" wrap="none" lIns="0" tIns="0" rIns="0" bIns="0"/>
          <a:lstStyle>
            <a:lvl1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defRPr sz="2400">
                <a:solidFill>
                  <a:schemeClr val="bg2"/>
                </a:solidFill>
              </a:defRPr>
            </a:lvl1pPr>
            <a:lvl2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tabLst/>
              <a:defRPr sz="2400">
                <a:solidFill>
                  <a:schemeClr val="bg2"/>
                </a:solidFill>
              </a:defRPr>
            </a:lvl6pPr>
            <a:lvl7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nl-NL" dirty="0" smtClean="0"/>
              <a:t>Opsomming</a:t>
            </a:r>
          </a:p>
          <a:p>
            <a:pPr lvl="1"/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wit</a:t>
            </a:r>
          </a:p>
          <a:p>
            <a:pPr lvl="4"/>
            <a:r>
              <a:rPr lang="nl-NL" dirty="0" smtClean="0"/>
              <a:t>Kopje geel</a:t>
            </a:r>
          </a:p>
          <a:p>
            <a:pPr lvl="5"/>
            <a:r>
              <a:rPr lang="nl-NL" dirty="0" smtClean="0"/>
              <a:t>Opsomming</a:t>
            </a:r>
          </a:p>
          <a:p>
            <a:pPr lvl="6"/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wit</a:t>
            </a:r>
            <a:endParaRPr lang="nl-NL" dirty="0"/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7453634" y="1252538"/>
            <a:ext cx="4339905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6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596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7926761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8533755" y="1252538"/>
            <a:ext cx="325978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028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5" y="1252538"/>
            <a:ext cx="5592763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67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3534273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141267" y="1252538"/>
            <a:ext cx="765227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17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3" y="1252538"/>
            <a:ext cx="11388876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58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218777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614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6200776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9098614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73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&amp; Beeld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341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179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nl-NL" dirty="0" smtClean="0"/>
              <a:t>Klik hier om een</a:t>
            </a:r>
            <a:br>
              <a:rPr lang="nl-NL" dirty="0" smtClean="0"/>
            </a:br>
            <a:r>
              <a:rPr lang="nl-NL" dirty="0" smtClean="0"/>
              <a:t>afbeelding in te voegen</a:t>
            </a:r>
            <a:endParaRPr lang="nl-NL" dirty="0"/>
          </a:p>
        </p:txBody>
      </p:sp>
      <p:pic>
        <p:nvPicPr>
          <p:cNvPr id="18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822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2" y="404664"/>
            <a:ext cx="11389024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2" y="1252836"/>
            <a:ext cx="11389023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err="1" smtClean="0"/>
              <a:t>Bullet</a:t>
            </a:r>
            <a:endParaRPr lang="nl-NL" dirty="0" smtClean="0"/>
          </a:p>
          <a:p>
            <a:pPr lvl="1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2"/>
            <a:r>
              <a:rPr lang="nl-NL" dirty="0" smtClean="0"/>
              <a:t>Leestekst</a:t>
            </a:r>
          </a:p>
          <a:p>
            <a:pPr lvl="3"/>
            <a:r>
              <a:rPr lang="nl-NL" dirty="0" smtClean="0"/>
              <a:t>Kopje donker blauw</a:t>
            </a:r>
          </a:p>
          <a:p>
            <a:pPr lvl="4"/>
            <a:r>
              <a:rPr lang="nl-NL" dirty="0" smtClean="0"/>
              <a:t>Kopje licht blauw</a:t>
            </a:r>
          </a:p>
          <a:p>
            <a:pPr lvl="5"/>
            <a:r>
              <a:rPr lang="nl-NL" dirty="0" err="1" smtClean="0"/>
              <a:t>Bullet</a:t>
            </a:r>
            <a:endParaRPr lang="nl-NL" dirty="0" smtClean="0"/>
          </a:p>
          <a:p>
            <a:pPr lvl="6"/>
            <a:r>
              <a:rPr lang="nl-NL" dirty="0" smtClean="0"/>
              <a:t>Sub-</a:t>
            </a:r>
            <a:r>
              <a:rPr lang="nl-NL" dirty="0" err="1" smtClean="0"/>
              <a:t>bullet</a:t>
            </a:r>
            <a:endParaRPr lang="nl-NL" dirty="0" smtClean="0"/>
          </a:p>
          <a:p>
            <a:pPr lvl="7"/>
            <a:r>
              <a:rPr lang="nl-NL" sz="1800" dirty="0" smtClean="0"/>
              <a:t>Leestekst</a:t>
            </a:r>
          </a:p>
          <a:p>
            <a:pPr lvl="8"/>
            <a:r>
              <a:rPr lang="nl-NL" dirty="0" smtClean="0"/>
              <a:t>Kopje donker blauw</a:t>
            </a:r>
            <a:endParaRPr lang="nl-NL" dirty="0"/>
          </a:p>
        </p:txBody>
      </p:sp>
      <p:grpSp>
        <p:nvGrpSpPr>
          <p:cNvPr id="11" name="Grid" hidden="1"/>
          <p:cNvGrpSpPr/>
          <p:nvPr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7" name="Rechthoek 6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8" name="Rechthoek 7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20" name="Rechthoek 19"/>
          <p:cNvSpPr/>
          <p:nvPr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nl-NL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04662" y="6453336"/>
            <a:ext cx="508726" cy="4046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nl-NL" sz="1400" b="1" smtClean="0">
                <a:solidFill>
                  <a:schemeClr val="bg1"/>
                </a:solidFill>
              </a:defRPr>
            </a:lvl1pPr>
          </a:lstStyle>
          <a:p>
            <a:fld id="{21272068-81DC-4C45-9305-5AD5E201916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justice/fundamental-rights/charter/index_en.htm" TargetMode="External"/><Relationship Id="rId4" Type="http://schemas.openxmlformats.org/officeDocument/2006/relationships/hyperlink" Target="http://curia.europa.eu/juris/showPdf.jsf?docid=95050&amp;doclang=EN" TargetMode="External"/><Relationship Id="rId5" Type="http://schemas.openxmlformats.org/officeDocument/2006/relationships/hyperlink" Target="http://ilo.org/global/standards/subjects-covered-by-international-labour-standards/forced-labour/lang--en/index.htm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oe.int/en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mneguidelines.oecd.org/ncp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lo.org/dyn/normlex/en/f?p=1000:11200:0::NO:11200:P11200_COUNTRY_ID:102768" TargetMode="External"/><Relationship Id="rId3" Type="http://schemas.openxmlformats.org/officeDocument/2006/relationships/hyperlink" Target="http://www.ilo.org/dyn/normlex/en/f?p=1000:11200:0::NO:11200:P11200_COUNTRY_ID:10288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coe.int/en/web/conventions/full-list/-/conventions/treaty/163/declarations?p_auth=pJN2Ib5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uri=celex:12012E/TXT" TargetMode="External"/><Relationship Id="rId4" Type="http://schemas.openxmlformats.org/officeDocument/2006/relationships/hyperlink" Target="http://eur-lex.europa.eu/legal-content/EN/TXT/?uri=uriserv:c10416" TargetMode="External"/><Relationship Id="rId5" Type="http://schemas.openxmlformats.org/officeDocument/2006/relationships/hyperlink" Target="http://eur-lex.europa.eu/legal-content/EN/TXT/?uri=CELEX:32002L0014" TargetMode="External"/><Relationship Id="rId6" Type="http://schemas.openxmlformats.org/officeDocument/2006/relationships/hyperlink" Target="http://eur-lex.europa.eu/legal-content/EN/TXT/?uri=celex%3A31992L0085" TargetMode="External"/><Relationship Id="rId7" Type="http://schemas.openxmlformats.org/officeDocument/2006/relationships/hyperlink" Target="http://eur-lex.europa.eu/legal-content/EN/TXT/?uri=celex:31999L0070" TargetMode="External"/><Relationship Id="rId8" Type="http://schemas.openxmlformats.org/officeDocument/2006/relationships/hyperlink" Target="http://eur-lex.europa.eu/legal-content/EN/TXT/?uri=celex:32009L0038" TargetMode="External"/><Relationship Id="rId9" Type="http://schemas.openxmlformats.org/officeDocument/2006/relationships/hyperlink" Target="http://eur-lex.europa.eu/legal-content/EN/TXT/?uri=CELEX:31989L0391" TargetMode="External"/><Relationship Id="rId10" Type="http://schemas.openxmlformats.org/officeDocument/2006/relationships/hyperlink" Target="http://eur-lex.europa.eu/legal-content/EN/TXT/?uri=celex:32010L0018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europarl.europa.eu/charter/pdf/text_en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err="1" smtClean="0"/>
              <a:t>Beryl</a:t>
            </a:r>
            <a:r>
              <a:rPr lang="nl-NL" dirty="0" smtClean="0"/>
              <a:t> ter Haar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nl-NL" dirty="0" smtClean="0"/>
              <a:t>17 December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814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 smtClean="0"/>
              <a:t>Solution 1</a:t>
            </a:r>
            <a:r>
              <a:rPr lang="nl-NL" sz="2800" dirty="0" smtClean="0"/>
              <a:t>. Soft </a:t>
            </a:r>
            <a:r>
              <a:rPr lang="nl-NL" sz="2800" dirty="0" err="1" smtClean="0"/>
              <a:t>forms</a:t>
            </a:r>
            <a:r>
              <a:rPr lang="nl-NL" sz="2800" dirty="0" smtClean="0"/>
              <a:t> of </a:t>
            </a:r>
            <a:r>
              <a:rPr lang="nl-NL" sz="2800" dirty="0" err="1" smtClean="0"/>
              <a:t>personnel</a:t>
            </a:r>
            <a:r>
              <a:rPr lang="nl-NL" sz="2800" dirty="0" smtClean="0"/>
              <a:t> </a:t>
            </a:r>
            <a:r>
              <a:rPr lang="nl-NL" sz="2800" dirty="0" err="1" smtClean="0"/>
              <a:t>reduction</a:t>
            </a:r>
            <a:endParaRPr lang="nl-NL" sz="2800" dirty="0" smtClean="0"/>
          </a:p>
          <a:p>
            <a:pPr lvl="1"/>
            <a:r>
              <a:rPr lang="nl-NL" sz="2600" dirty="0" smtClean="0"/>
              <a:t>Incl. </a:t>
            </a:r>
            <a:r>
              <a:rPr lang="nl-NL" sz="2600" dirty="0" err="1"/>
              <a:t>e</a:t>
            </a:r>
            <a:r>
              <a:rPr lang="nl-NL" sz="2600" dirty="0" err="1" smtClean="0"/>
              <a:t>arly</a:t>
            </a:r>
            <a:r>
              <a:rPr lang="nl-NL" sz="2600" dirty="0" smtClean="0"/>
              <a:t> </a:t>
            </a:r>
            <a:r>
              <a:rPr lang="nl-NL" sz="2600" dirty="0" err="1" smtClean="0"/>
              <a:t>retirement</a:t>
            </a:r>
            <a:r>
              <a:rPr lang="nl-NL" sz="2600" dirty="0" smtClean="0"/>
              <a:t>; short time </a:t>
            </a:r>
            <a:r>
              <a:rPr lang="nl-NL" sz="2600" dirty="0" err="1" smtClean="0"/>
              <a:t>working</a:t>
            </a:r>
            <a:r>
              <a:rPr lang="nl-NL" sz="2600" dirty="0" smtClean="0"/>
              <a:t>; </a:t>
            </a:r>
            <a:r>
              <a:rPr lang="nl-NL" sz="2600" dirty="0" err="1" smtClean="0"/>
              <a:t>retraining</a:t>
            </a:r>
            <a:r>
              <a:rPr lang="nl-NL" sz="2600" dirty="0" smtClean="0"/>
              <a:t>; </a:t>
            </a:r>
            <a:r>
              <a:rPr lang="nl-NL" sz="2600" dirty="0" err="1" smtClean="0"/>
              <a:t>internal</a:t>
            </a:r>
            <a:r>
              <a:rPr lang="nl-NL" sz="2600" dirty="0" smtClean="0"/>
              <a:t> transfers; </a:t>
            </a:r>
            <a:r>
              <a:rPr lang="nl-NL" sz="2600" dirty="0" err="1" smtClean="0"/>
              <a:t>compensation</a:t>
            </a:r>
            <a:r>
              <a:rPr lang="nl-NL" sz="2600" dirty="0" smtClean="0"/>
              <a:t> packages </a:t>
            </a:r>
            <a:r>
              <a:rPr lang="nl-NL" sz="2600" dirty="0" err="1" smtClean="0"/>
              <a:t>for</a:t>
            </a:r>
            <a:r>
              <a:rPr lang="nl-NL" sz="2600" dirty="0" smtClean="0"/>
              <a:t> </a:t>
            </a:r>
            <a:r>
              <a:rPr lang="nl-NL" sz="2600" dirty="0" err="1" smtClean="0"/>
              <a:t>voluntary</a:t>
            </a:r>
            <a:r>
              <a:rPr lang="nl-NL" sz="2600" dirty="0" smtClean="0"/>
              <a:t> </a:t>
            </a:r>
            <a:r>
              <a:rPr lang="nl-NL" sz="2600" dirty="0" err="1" smtClean="0"/>
              <a:t>redundancies</a:t>
            </a:r>
            <a:r>
              <a:rPr lang="nl-NL" sz="2600" dirty="0" smtClean="0"/>
              <a:t>; etc.</a:t>
            </a:r>
          </a:p>
          <a:p>
            <a:pPr lvl="1"/>
            <a:r>
              <a:rPr lang="nl-NL" sz="2600" dirty="0" smtClean="0"/>
              <a:t>Issue of employability (</a:t>
            </a:r>
            <a:r>
              <a:rPr lang="nl-NL" sz="2600" dirty="0" err="1" smtClean="0"/>
              <a:t>burden</a:t>
            </a:r>
            <a:r>
              <a:rPr lang="nl-NL" sz="2600" dirty="0" smtClean="0"/>
              <a:t> on employee)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 smtClean="0"/>
              <a:t>Solution 2</a:t>
            </a:r>
            <a:r>
              <a:rPr lang="nl-NL" sz="2800" dirty="0" smtClean="0"/>
              <a:t>. </a:t>
            </a:r>
            <a:r>
              <a:rPr lang="nl-NL" sz="2800" dirty="0" err="1" smtClean="0"/>
              <a:t>Use</a:t>
            </a:r>
            <a:r>
              <a:rPr lang="nl-NL" sz="2800" dirty="0" smtClean="0"/>
              <a:t> of a-</a:t>
            </a:r>
            <a:r>
              <a:rPr lang="nl-NL" sz="2800" dirty="0" err="1" smtClean="0"/>
              <a:t>typical</a:t>
            </a:r>
            <a:r>
              <a:rPr lang="nl-NL" sz="2800" dirty="0" smtClean="0"/>
              <a:t> </a:t>
            </a:r>
            <a:r>
              <a:rPr lang="nl-NL" sz="2800" dirty="0" err="1" smtClean="0"/>
              <a:t>workers</a:t>
            </a:r>
            <a:r>
              <a:rPr lang="nl-NL" sz="2800" dirty="0" smtClean="0"/>
              <a:t> (</a:t>
            </a:r>
            <a:r>
              <a:rPr lang="nl-NL" sz="2800" dirty="0" err="1" smtClean="0"/>
              <a:t>flexible</a:t>
            </a:r>
            <a:r>
              <a:rPr lang="nl-NL" sz="2800" dirty="0" smtClean="0"/>
              <a:t> </a:t>
            </a:r>
            <a:r>
              <a:rPr lang="nl-NL" sz="2800" dirty="0" err="1" smtClean="0"/>
              <a:t>skill</a:t>
            </a:r>
            <a:r>
              <a:rPr lang="nl-NL" sz="2800" dirty="0" smtClean="0"/>
              <a:t>)</a:t>
            </a:r>
          </a:p>
          <a:p>
            <a:pPr lvl="1"/>
            <a:r>
              <a:rPr lang="nl-NL" sz="2600" dirty="0" smtClean="0"/>
              <a:t>? </a:t>
            </a:r>
            <a:r>
              <a:rPr lang="is-IS" sz="2600" dirty="0" smtClean="0"/>
              <a:t>… mini jobs; zero-hour contracts; etc (precariousness)</a:t>
            </a:r>
            <a:endParaRPr lang="nl-NL" sz="26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 smtClean="0"/>
              <a:t>Solution 3</a:t>
            </a:r>
            <a:r>
              <a:rPr lang="nl-NL" sz="2800" dirty="0" smtClean="0"/>
              <a:t>. The Dutch approach???</a:t>
            </a:r>
          </a:p>
          <a:p>
            <a:pPr marL="0" indent="0"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203779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The Dutch approach (1)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b="1" dirty="0" err="1" smtClean="0"/>
              <a:t>Starting</a:t>
            </a:r>
            <a:r>
              <a:rPr lang="nl-NL" sz="2800" b="1" dirty="0" smtClean="0"/>
              <a:t> point</a:t>
            </a: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- Standard is a permanent </a:t>
            </a:r>
            <a:r>
              <a:rPr lang="nl-NL" sz="2800" dirty="0" err="1" smtClean="0"/>
              <a:t>full-time</a:t>
            </a:r>
            <a:r>
              <a:rPr lang="nl-NL" sz="2800" dirty="0" smtClean="0"/>
              <a:t> </a:t>
            </a:r>
            <a:r>
              <a:rPr lang="nl-NL" sz="2800" dirty="0" err="1" smtClean="0"/>
              <a:t>employment</a:t>
            </a:r>
            <a:r>
              <a:rPr lang="nl-NL" sz="2800" dirty="0" smtClean="0"/>
              <a:t> contract </a:t>
            </a:r>
          </a:p>
          <a:p>
            <a:pPr>
              <a:buFontTx/>
              <a:buChar char="-"/>
            </a:pPr>
            <a:r>
              <a:rPr lang="nl-NL" sz="2800" dirty="0" smtClean="0"/>
              <a:t>Prior </a:t>
            </a:r>
            <a:r>
              <a:rPr lang="nl-NL" sz="2800" dirty="0" err="1" smtClean="0"/>
              <a:t>permission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dismissal</a:t>
            </a:r>
            <a:r>
              <a:rPr lang="nl-NL" sz="2800" dirty="0" smtClean="0"/>
              <a:t>, </a:t>
            </a:r>
            <a:r>
              <a:rPr lang="nl-NL" sz="2800" dirty="0" err="1" smtClean="0"/>
              <a:t>either</a:t>
            </a:r>
            <a:r>
              <a:rPr lang="nl-NL" sz="2800" dirty="0" smtClean="0"/>
              <a:t> </a:t>
            </a:r>
            <a:r>
              <a:rPr lang="nl-NL" sz="2800" dirty="0" err="1" smtClean="0"/>
              <a:t>administrative</a:t>
            </a:r>
            <a:r>
              <a:rPr lang="nl-NL" sz="2800" dirty="0" smtClean="0"/>
              <a:t> body or </a:t>
            </a:r>
            <a:r>
              <a:rPr lang="nl-NL" sz="2800" dirty="0" err="1" smtClean="0"/>
              <a:t>civil</a:t>
            </a:r>
            <a:r>
              <a:rPr lang="nl-NL" sz="2800" dirty="0" smtClean="0"/>
              <a:t> district court</a:t>
            </a:r>
          </a:p>
          <a:p>
            <a:pPr>
              <a:buFontTx/>
              <a:buChar char="-"/>
            </a:pPr>
            <a:r>
              <a:rPr lang="nl-NL" sz="2800" dirty="0" err="1" smtClean="0"/>
              <a:t>Notice</a:t>
            </a:r>
            <a:r>
              <a:rPr lang="nl-NL" sz="2800" dirty="0" smtClean="0"/>
              <a:t> </a:t>
            </a:r>
            <a:r>
              <a:rPr lang="nl-NL" sz="2800" dirty="0" err="1" smtClean="0"/>
              <a:t>period</a:t>
            </a:r>
            <a:r>
              <a:rPr lang="nl-NL" sz="2800" dirty="0" smtClean="0"/>
              <a:t> </a:t>
            </a:r>
            <a:r>
              <a:rPr lang="nl-NL" sz="2800" dirty="0" err="1" smtClean="0"/>
              <a:t>various</a:t>
            </a:r>
            <a:r>
              <a:rPr lang="nl-NL" sz="2800" dirty="0" smtClean="0"/>
              <a:t> </a:t>
            </a:r>
            <a:r>
              <a:rPr lang="nl-NL" sz="2800" dirty="0" err="1" smtClean="0"/>
              <a:t>from</a:t>
            </a:r>
            <a:r>
              <a:rPr lang="nl-NL" sz="2800" dirty="0" smtClean="0"/>
              <a:t> 1 </a:t>
            </a:r>
            <a:r>
              <a:rPr lang="nl-NL" sz="2800" dirty="0" err="1" smtClean="0"/>
              <a:t>month</a:t>
            </a:r>
            <a:r>
              <a:rPr lang="nl-NL" sz="2800" dirty="0" smtClean="0"/>
              <a:t> up </a:t>
            </a:r>
            <a:r>
              <a:rPr lang="nl-NL" sz="2800" dirty="0" err="1" smtClean="0"/>
              <a:t>to</a:t>
            </a:r>
            <a:r>
              <a:rPr lang="nl-NL" sz="2800" dirty="0" smtClean="0"/>
              <a:t> 1 </a:t>
            </a:r>
            <a:r>
              <a:rPr lang="nl-NL" sz="2800" dirty="0" err="1" smtClean="0"/>
              <a:t>year</a:t>
            </a:r>
            <a:endParaRPr lang="nl-NL" sz="2800" dirty="0" smtClean="0"/>
          </a:p>
          <a:p>
            <a:pPr>
              <a:buFontTx/>
              <a:buChar char="-"/>
            </a:pPr>
            <a:r>
              <a:rPr lang="nl-NL" sz="2800" dirty="0" err="1" smtClean="0"/>
              <a:t>Relatively</a:t>
            </a:r>
            <a:r>
              <a:rPr lang="nl-NL" sz="2800" dirty="0" smtClean="0"/>
              <a:t> high level of severance </a:t>
            </a:r>
            <a:r>
              <a:rPr lang="nl-NL" sz="2800" dirty="0" err="1" smtClean="0"/>
              <a:t>payment</a:t>
            </a:r>
            <a:r>
              <a:rPr lang="nl-NL" sz="2800" dirty="0" smtClean="0"/>
              <a:t>, </a:t>
            </a:r>
            <a:r>
              <a:rPr lang="nl-NL" sz="2800" dirty="0" err="1" smtClean="0"/>
              <a:t>including</a:t>
            </a:r>
            <a:r>
              <a:rPr lang="nl-NL" sz="2800" dirty="0" smtClean="0"/>
              <a:t> option </a:t>
            </a:r>
            <a:r>
              <a:rPr lang="nl-NL" sz="2800" dirty="0" err="1" smtClean="0"/>
              <a:t>for</a:t>
            </a:r>
            <a:r>
              <a:rPr lang="nl-NL" sz="2800" dirty="0" smtClean="0"/>
              <a:t> </a:t>
            </a:r>
            <a:r>
              <a:rPr lang="nl-NL" sz="2800" dirty="0" err="1" smtClean="0"/>
              <a:t>damages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lvl="1"/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7828982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The Dutch Approach (2)</a:t>
            </a:r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Step </a:t>
            </a:r>
            <a:r>
              <a:rPr lang="nl-NL" sz="2800" b="1" dirty="0"/>
              <a:t>1. Reform </a:t>
            </a: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1. </a:t>
            </a:r>
            <a:r>
              <a:rPr lang="nl-NL" sz="2800" dirty="0" err="1" smtClean="0"/>
              <a:t>Regulation</a:t>
            </a:r>
            <a:r>
              <a:rPr lang="nl-NL" sz="2800" dirty="0" smtClean="0"/>
              <a:t> </a:t>
            </a:r>
            <a:r>
              <a:rPr lang="nl-NL" sz="2800" dirty="0"/>
              <a:t>of a-</a:t>
            </a:r>
            <a:r>
              <a:rPr lang="nl-NL" sz="2800" dirty="0" err="1"/>
              <a:t>typical</a:t>
            </a:r>
            <a:r>
              <a:rPr lang="nl-NL" sz="2800" dirty="0"/>
              <a:t> </a:t>
            </a:r>
            <a:r>
              <a:rPr lang="nl-NL" sz="2800" dirty="0" err="1"/>
              <a:t>forms</a:t>
            </a:r>
            <a:r>
              <a:rPr lang="nl-NL" sz="2800" dirty="0"/>
              <a:t> of </a:t>
            </a:r>
            <a:r>
              <a:rPr lang="nl-NL" sz="2800" dirty="0" err="1"/>
              <a:t>employment</a:t>
            </a:r>
            <a:endParaRPr lang="nl-NL" sz="2800" dirty="0"/>
          </a:p>
          <a:p>
            <a:pPr lvl="1"/>
            <a:r>
              <a:rPr lang="nl-NL" sz="2600" dirty="0" err="1"/>
              <a:t>Fixed</a:t>
            </a:r>
            <a:r>
              <a:rPr lang="nl-NL" sz="2600" dirty="0"/>
              <a:t> term contract, </a:t>
            </a:r>
            <a:r>
              <a:rPr lang="nl-NL" sz="2600" dirty="0" err="1"/>
              <a:t>including</a:t>
            </a:r>
            <a:r>
              <a:rPr lang="nl-NL" sz="2600" dirty="0"/>
              <a:t> anti-</a:t>
            </a:r>
            <a:r>
              <a:rPr lang="nl-NL" sz="2600" dirty="0" err="1"/>
              <a:t>abuse</a:t>
            </a:r>
            <a:r>
              <a:rPr lang="nl-NL" sz="2600" dirty="0"/>
              <a:t> clause (</a:t>
            </a:r>
            <a:r>
              <a:rPr lang="nl-NL" sz="2400" dirty="0"/>
              <a:t>1998 Flexibility </a:t>
            </a:r>
            <a:r>
              <a:rPr lang="nl-NL" sz="2400" dirty="0" err="1"/>
              <a:t>and</a:t>
            </a:r>
            <a:r>
              <a:rPr lang="nl-NL" sz="2400" dirty="0"/>
              <a:t> Security Act)</a:t>
            </a:r>
            <a:endParaRPr lang="nl-NL" sz="2600" dirty="0"/>
          </a:p>
          <a:p>
            <a:pPr lvl="1"/>
            <a:r>
              <a:rPr lang="nl-NL" sz="2600" dirty="0" err="1"/>
              <a:t>Temporary</a:t>
            </a:r>
            <a:r>
              <a:rPr lang="nl-NL" sz="2600" dirty="0"/>
              <a:t> Agency </a:t>
            </a:r>
            <a:r>
              <a:rPr lang="nl-NL" sz="2600" dirty="0" err="1"/>
              <a:t>Work</a:t>
            </a:r>
            <a:r>
              <a:rPr lang="nl-NL" sz="2600" dirty="0"/>
              <a:t> (1997 Act on Labour Market </a:t>
            </a:r>
            <a:r>
              <a:rPr lang="nl-NL" sz="2600" dirty="0" err="1"/>
              <a:t>Intermediaries</a:t>
            </a:r>
            <a:r>
              <a:rPr lang="nl-NL" sz="2600" dirty="0" smtClean="0"/>
              <a:t>)</a:t>
            </a:r>
            <a:endParaRPr lang="nl-NL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 smtClean="0"/>
              <a:t>2.</a:t>
            </a:r>
            <a:r>
              <a:rPr lang="nl-NL" sz="2800" dirty="0" smtClean="0"/>
              <a:t> Speeding up procedure </a:t>
            </a:r>
            <a:r>
              <a:rPr lang="nl-NL" sz="2800" dirty="0" err="1" smtClean="0"/>
              <a:t>permission</a:t>
            </a:r>
            <a:r>
              <a:rPr lang="nl-NL" sz="2800" dirty="0" smtClean="0"/>
              <a:t> </a:t>
            </a:r>
            <a:r>
              <a:rPr lang="nl-NL" sz="2800" dirty="0" err="1" smtClean="0"/>
              <a:t>administrative</a:t>
            </a:r>
            <a:r>
              <a:rPr lang="nl-NL" sz="2800" dirty="0" smtClean="0"/>
              <a:t> body (6-9 weeks)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7884516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2" y="1252836"/>
            <a:ext cx="6918649" cy="47958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dirty="0" smtClean="0"/>
              <a:t>The Dutch Approach (3)</a:t>
            </a:r>
            <a:endParaRPr lang="nl-NL" sz="2800" dirty="0"/>
          </a:p>
          <a:p>
            <a:pPr marL="0" indent="0">
              <a:buNone/>
            </a:pPr>
            <a:r>
              <a:rPr lang="nl-NL" sz="2800" b="1" dirty="0" smtClean="0"/>
              <a:t>Step 2.</a:t>
            </a:r>
            <a:r>
              <a:rPr lang="nl-NL" sz="2800" dirty="0" smtClean="0"/>
              <a:t> Act on </a:t>
            </a:r>
            <a:r>
              <a:rPr lang="nl-NL" sz="2800" dirty="0" err="1" smtClean="0"/>
              <a:t>Work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Security</a:t>
            </a:r>
          </a:p>
          <a:p>
            <a:pPr marL="514350" indent="-514350">
              <a:buAutoNum type="arabicPeriod"/>
            </a:pPr>
            <a:r>
              <a:rPr lang="nl-NL" sz="2800" dirty="0" err="1" smtClean="0"/>
              <a:t>Stronger</a:t>
            </a:r>
            <a:r>
              <a:rPr lang="nl-NL" sz="2800" dirty="0" smtClean="0"/>
              <a:t> </a:t>
            </a:r>
            <a:r>
              <a:rPr lang="nl-NL" sz="2800" dirty="0" err="1" smtClean="0"/>
              <a:t>protection</a:t>
            </a:r>
            <a:r>
              <a:rPr lang="nl-NL" sz="2800" dirty="0" smtClean="0"/>
              <a:t> </a:t>
            </a:r>
            <a:r>
              <a:rPr lang="nl-NL" sz="2800" dirty="0" err="1" smtClean="0"/>
              <a:t>position</a:t>
            </a:r>
            <a:r>
              <a:rPr lang="nl-NL" sz="2800" dirty="0" smtClean="0"/>
              <a:t> of </a:t>
            </a:r>
            <a:r>
              <a:rPr lang="nl-NL" sz="2800" dirty="0" err="1" smtClean="0"/>
              <a:t>flex-workers</a:t>
            </a:r>
            <a:endParaRPr lang="nl-NL" sz="2800" dirty="0" smtClean="0"/>
          </a:p>
          <a:p>
            <a:pPr marL="514350" indent="-514350">
              <a:buAutoNum type="arabicPeriod"/>
            </a:pPr>
            <a:endParaRPr lang="nl-NL" sz="2800" b="1" dirty="0"/>
          </a:p>
          <a:p>
            <a:pPr marL="514350" indent="-514350">
              <a:buAutoNum type="arabicPeriod"/>
            </a:pPr>
            <a:r>
              <a:rPr lang="nl-NL" sz="2800" dirty="0" err="1" smtClean="0"/>
              <a:t>Dismissal</a:t>
            </a:r>
            <a:r>
              <a:rPr lang="nl-NL" sz="2800" dirty="0" smtClean="0"/>
              <a:t> is </a:t>
            </a:r>
            <a:r>
              <a:rPr lang="nl-NL" sz="2800" dirty="0" err="1" smtClean="0"/>
              <a:t>faster</a:t>
            </a:r>
            <a:r>
              <a:rPr lang="nl-NL" sz="2800" dirty="0" smtClean="0"/>
              <a:t>, </a:t>
            </a:r>
            <a:r>
              <a:rPr lang="nl-NL" sz="2800" dirty="0" err="1" smtClean="0"/>
              <a:t>cheaper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more fair </a:t>
            </a:r>
          </a:p>
          <a:p>
            <a:pPr marL="180975" lvl="1" indent="0">
              <a:buNone/>
            </a:pPr>
            <a:r>
              <a:rPr lang="nl-NL" sz="2600" i="1" dirty="0" smtClean="0">
                <a:solidFill>
                  <a:schemeClr val="accent4">
                    <a:lumMod val="50000"/>
                  </a:schemeClr>
                </a:solidFill>
              </a:rPr>
              <a:t>Permanent is </a:t>
            </a:r>
            <a:r>
              <a:rPr lang="nl-NL" sz="2600" i="1" dirty="0" err="1" smtClean="0">
                <a:solidFill>
                  <a:schemeClr val="accent4">
                    <a:lumMod val="50000"/>
                  </a:schemeClr>
                </a:solidFill>
              </a:rPr>
              <a:t>less</a:t>
            </a:r>
            <a:r>
              <a:rPr lang="nl-NL" sz="2600" i="1" dirty="0" smtClean="0">
                <a:solidFill>
                  <a:schemeClr val="accent4">
                    <a:lumMod val="50000"/>
                  </a:schemeClr>
                </a:solidFill>
              </a:rPr>
              <a:t> permanent </a:t>
            </a:r>
            <a:r>
              <a:rPr lang="nl-NL" sz="2600" i="1" dirty="0" err="1" smtClean="0">
                <a:solidFill>
                  <a:schemeClr val="accent4">
                    <a:lumMod val="50000"/>
                  </a:schemeClr>
                </a:solidFill>
              </a:rPr>
              <a:t>and</a:t>
            </a:r>
            <a:r>
              <a:rPr lang="nl-NL" sz="26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600" i="1" dirty="0" err="1" smtClean="0">
                <a:solidFill>
                  <a:schemeClr val="accent4">
                    <a:lumMod val="50000"/>
                  </a:schemeClr>
                </a:solidFill>
              </a:rPr>
              <a:t>flex</a:t>
            </a:r>
            <a:r>
              <a:rPr lang="nl-NL" sz="2600" i="1" dirty="0" smtClean="0">
                <a:solidFill>
                  <a:schemeClr val="accent4">
                    <a:lumMod val="50000"/>
                  </a:schemeClr>
                </a:solidFill>
              </a:rPr>
              <a:t> is </a:t>
            </a:r>
            <a:r>
              <a:rPr lang="nl-NL" sz="2600" i="1" dirty="0" err="1" smtClean="0">
                <a:solidFill>
                  <a:schemeClr val="accent4">
                    <a:lumMod val="50000"/>
                  </a:schemeClr>
                </a:solidFill>
              </a:rPr>
              <a:t>less</a:t>
            </a:r>
            <a:r>
              <a:rPr lang="nl-NL" sz="26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600" i="1" dirty="0" err="1" smtClean="0">
                <a:solidFill>
                  <a:schemeClr val="accent4">
                    <a:lumMod val="50000"/>
                  </a:schemeClr>
                </a:solidFill>
              </a:rPr>
              <a:t>flex</a:t>
            </a:r>
            <a:endParaRPr lang="nl-NL" sz="2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r>
              <a:rPr lang="nl-NL" sz="2600" dirty="0" smtClean="0"/>
              <a:t>Prior </a:t>
            </a:r>
            <a:r>
              <a:rPr lang="nl-NL" sz="2600" dirty="0" err="1" smtClean="0"/>
              <a:t>permission</a:t>
            </a:r>
            <a:r>
              <a:rPr lang="nl-NL" sz="2600" dirty="0" smtClean="0"/>
              <a:t>:</a:t>
            </a:r>
          </a:p>
          <a:p>
            <a:pPr marL="180975" lvl="1" indent="0">
              <a:buNone/>
            </a:pPr>
            <a:r>
              <a:rPr lang="nl-NL" sz="2600" dirty="0" smtClean="0"/>
              <a:t> </a:t>
            </a:r>
            <a:r>
              <a:rPr lang="nl-NL" sz="2600" dirty="0" err="1" smtClean="0"/>
              <a:t>restructuring</a:t>
            </a:r>
            <a:r>
              <a:rPr lang="nl-NL" sz="2600" dirty="0" smtClean="0"/>
              <a:t> – </a:t>
            </a:r>
            <a:r>
              <a:rPr lang="nl-NL" sz="2600" dirty="0" err="1" smtClean="0"/>
              <a:t>administrative</a:t>
            </a:r>
            <a:r>
              <a:rPr lang="nl-NL" sz="2600" dirty="0" smtClean="0"/>
              <a:t> body</a:t>
            </a:r>
          </a:p>
          <a:p>
            <a:pPr marL="180975" lvl="1" indent="0">
              <a:buNone/>
            </a:pPr>
            <a:r>
              <a:rPr lang="nl-NL" sz="2600" dirty="0" smtClean="0"/>
              <a:t> </a:t>
            </a:r>
            <a:r>
              <a:rPr lang="nl-NL" sz="2600" dirty="0" err="1" smtClean="0"/>
              <a:t>other</a:t>
            </a:r>
            <a:r>
              <a:rPr lang="nl-NL" sz="2600" dirty="0" smtClean="0"/>
              <a:t> </a:t>
            </a:r>
            <a:r>
              <a:rPr lang="nl-NL" sz="2600" dirty="0" err="1" smtClean="0"/>
              <a:t>grounds</a:t>
            </a:r>
            <a:r>
              <a:rPr lang="nl-NL" sz="2600" dirty="0" smtClean="0"/>
              <a:t> – </a:t>
            </a:r>
            <a:r>
              <a:rPr lang="nl-NL" sz="2600" dirty="0" err="1" smtClean="0"/>
              <a:t>civil</a:t>
            </a:r>
            <a:r>
              <a:rPr lang="nl-NL" sz="2600" dirty="0" smtClean="0"/>
              <a:t> court</a:t>
            </a:r>
          </a:p>
          <a:p>
            <a:pPr lvl="1"/>
            <a:r>
              <a:rPr lang="nl-NL" sz="2600" dirty="0" err="1" smtClean="0"/>
              <a:t>Transistion</a:t>
            </a:r>
            <a:r>
              <a:rPr lang="nl-NL" sz="2600" dirty="0" smtClean="0"/>
              <a:t> </a:t>
            </a:r>
            <a:r>
              <a:rPr lang="nl-NL" sz="2600" dirty="0" err="1" smtClean="0"/>
              <a:t>payment</a:t>
            </a:r>
            <a:endParaRPr lang="nl-NL" sz="2600" dirty="0" smtClean="0"/>
          </a:p>
          <a:p>
            <a:pPr marL="514350" indent="-514350">
              <a:buFont typeface="+mj-lt"/>
              <a:buAutoNum type="arabicPeriod"/>
            </a:pPr>
            <a:endParaRPr lang="nl-NL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2800" dirty="0" err="1" smtClean="0"/>
              <a:t>Limitation</a:t>
            </a:r>
            <a:r>
              <a:rPr lang="nl-NL" sz="2800" dirty="0" smtClean="0"/>
              <a:t> </a:t>
            </a:r>
            <a:r>
              <a:rPr lang="nl-NL" sz="2800" dirty="0" err="1" smtClean="0"/>
              <a:t>duration</a:t>
            </a:r>
            <a:r>
              <a:rPr lang="nl-NL" sz="2800" dirty="0" smtClean="0"/>
              <a:t> </a:t>
            </a:r>
            <a:r>
              <a:rPr lang="nl-NL" sz="2800" dirty="0" err="1" smtClean="0"/>
              <a:t>unemployment</a:t>
            </a:r>
            <a:r>
              <a:rPr lang="nl-NL" sz="2800" dirty="0" smtClean="0"/>
              <a:t> benefit</a:t>
            </a:r>
          </a:p>
          <a:p>
            <a:pPr lvl="1"/>
            <a:endParaRPr lang="nl-NL" sz="2600" dirty="0"/>
          </a:p>
        </p:txBody>
      </p:sp>
      <p:sp>
        <p:nvSpPr>
          <p:cNvPr id="4" name="Tekstvak 3"/>
          <p:cNvSpPr txBox="1"/>
          <p:nvPr/>
        </p:nvSpPr>
        <p:spPr>
          <a:xfrm>
            <a:off x="7971383" y="1700808"/>
            <a:ext cx="3822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b="1" i="1" dirty="0" smtClean="0"/>
          </a:p>
          <a:p>
            <a:pPr algn="ctr"/>
            <a:endParaRPr lang="nl-NL" b="1" i="1" dirty="0" smtClean="0"/>
          </a:p>
          <a:p>
            <a:pPr algn="ctr"/>
            <a:r>
              <a:rPr lang="nl-NL" b="1" i="1" dirty="0" smtClean="0"/>
              <a:t>Dutch </a:t>
            </a:r>
            <a:r>
              <a:rPr lang="nl-NL" b="1" i="1" dirty="0" err="1" smtClean="0"/>
              <a:t>Flexicurity</a:t>
            </a:r>
            <a:endParaRPr lang="nl-NL" b="1" i="1" dirty="0" smtClean="0"/>
          </a:p>
          <a:p>
            <a:pPr algn="ctr"/>
            <a:endParaRPr lang="nl-NL" b="1" i="1" dirty="0"/>
          </a:p>
          <a:p>
            <a:pPr algn="ctr"/>
            <a:endParaRPr lang="nl-NL" b="1" i="1" dirty="0" smtClean="0"/>
          </a:p>
          <a:p>
            <a:pPr algn="ctr"/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1596950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The Dutch Approach (4)</a:t>
            </a:r>
          </a:p>
          <a:p>
            <a:pPr marL="0" indent="0">
              <a:buNone/>
            </a:pPr>
            <a:r>
              <a:rPr lang="nl-NL" sz="2400" dirty="0" smtClean="0"/>
              <a:t>? </a:t>
            </a:r>
            <a:r>
              <a:rPr lang="nl-NL" sz="2400" dirty="0" err="1" smtClean="0"/>
              <a:t>Faster</a:t>
            </a:r>
            <a:r>
              <a:rPr lang="nl-NL" sz="2400" dirty="0" smtClean="0"/>
              <a:t>, </a:t>
            </a:r>
            <a:r>
              <a:rPr lang="nl-NL" sz="2400" dirty="0" err="1" smtClean="0"/>
              <a:t>cheaper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more fair?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9" y="2313811"/>
            <a:ext cx="4104456" cy="3946254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4997552" y="2780928"/>
            <a:ext cx="72007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Act Asscher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failed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: new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round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of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discussions</a:t>
            </a:r>
            <a:endParaRPr lang="nl-NL" b="1" dirty="0" smtClean="0">
              <a:solidFill>
                <a:srgbClr val="585858"/>
              </a:solidFill>
              <a:latin typeface="Verdana" charset="0"/>
            </a:endParaRPr>
          </a:p>
          <a:p>
            <a:pPr algn="ctr"/>
            <a:endParaRPr lang="nl-NL" b="1" dirty="0" smtClean="0">
              <a:solidFill>
                <a:srgbClr val="585858"/>
              </a:solidFill>
              <a:effectLst/>
              <a:latin typeface="Verdana" charset="0"/>
            </a:endParaRPr>
          </a:p>
          <a:p>
            <a:pPr algn="ctr"/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No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longer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any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trust in ‘Flexwet’</a:t>
            </a:r>
          </a:p>
          <a:p>
            <a:pPr algn="ctr"/>
            <a:endParaRPr lang="nl-NL" b="1" dirty="0" smtClean="0">
              <a:solidFill>
                <a:srgbClr val="585858"/>
              </a:solidFill>
              <a:latin typeface="Verdana" charset="0"/>
            </a:endParaRPr>
          </a:p>
          <a:p>
            <a:pPr algn="ctr"/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New act on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dismissal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law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is a failure</a:t>
            </a:r>
          </a:p>
          <a:p>
            <a:pPr algn="ctr"/>
            <a:endParaRPr lang="nl-NL" b="1" dirty="0" smtClean="0">
              <a:solidFill>
                <a:srgbClr val="585858"/>
              </a:solidFill>
              <a:latin typeface="Verdana" charset="0"/>
            </a:endParaRPr>
          </a:p>
          <a:p>
            <a:pPr algn="ctr"/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Dismissal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is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not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easier</a:t>
            </a:r>
            <a:endParaRPr lang="nl-NL" b="1" dirty="0" smtClean="0">
              <a:solidFill>
                <a:srgbClr val="585858"/>
              </a:solidFill>
              <a:latin typeface="Verdana" charset="0"/>
            </a:endParaRPr>
          </a:p>
          <a:p>
            <a:pPr algn="ctr"/>
            <a:endParaRPr lang="nl-NL" b="1" dirty="0" smtClean="0">
              <a:solidFill>
                <a:srgbClr val="585858"/>
              </a:solidFill>
              <a:latin typeface="Verdana" charset="0"/>
            </a:endParaRPr>
          </a:p>
          <a:p>
            <a:pPr algn="ctr"/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Employers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settle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more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often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with</a:t>
            </a:r>
            <a:r>
              <a:rPr lang="nl-NL" b="1" dirty="0" smtClean="0">
                <a:solidFill>
                  <a:srgbClr val="585858"/>
                </a:solidFill>
                <a:latin typeface="Verdana" charset="0"/>
              </a:rPr>
              <a:t> high </a:t>
            </a:r>
            <a:r>
              <a:rPr lang="nl-NL" b="1" dirty="0" err="1" smtClean="0">
                <a:solidFill>
                  <a:srgbClr val="585858"/>
                </a:solidFill>
                <a:latin typeface="Verdana" charset="0"/>
              </a:rPr>
              <a:t>compensation</a:t>
            </a:r>
            <a:endParaRPr lang="nl-NL" b="1" dirty="0" smtClean="0">
              <a:solidFill>
                <a:srgbClr val="585858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9779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leave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57062" y="980728"/>
            <a:ext cx="8998497" cy="11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Right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leave</a:t>
            </a:r>
            <a:r>
              <a:rPr lang="nl-NL" sz="2800" dirty="0" smtClean="0"/>
              <a:t> as part of right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work</a:t>
            </a:r>
            <a:r>
              <a:rPr lang="nl-NL" sz="2800" dirty="0" smtClean="0"/>
              <a:t> </a:t>
            </a:r>
          </a:p>
          <a:p>
            <a:pPr marL="180975" lvl="1" indent="0">
              <a:buNone/>
            </a:pPr>
            <a:r>
              <a:rPr lang="nl-NL" sz="2600" dirty="0" smtClean="0"/>
              <a:t>–</a:t>
            </a:r>
            <a:r>
              <a:rPr lang="nl-NL" sz="2600" dirty="0" err="1" smtClean="0"/>
              <a:t>freely</a:t>
            </a:r>
            <a:r>
              <a:rPr lang="nl-NL" sz="2600" dirty="0" smtClean="0"/>
              <a:t> </a:t>
            </a:r>
            <a:r>
              <a:rPr lang="nl-NL" sz="2600" dirty="0" err="1" smtClean="0"/>
              <a:t>choose</a:t>
            </a:r>
            <a:r>
              <a:rPr lang="nl-NL" sz="2600" dirty="0" smtClean="0"/>
              <a:t> </a:t>
            </a:r>
            <a:r>
              <a:rPr lang="nl-NL" sz="2600" dirty="0" err="1" smtClean="0"/>
              <a:t>occupation</a:t>
            </a:r>
            <a:r>
              <a:rPr lang="nl-NL" sz="2600" dirty="0" smtClean="0"/>
              <a:t> </a:t>
            </a:r>
            <a:r>
              <a:rPr lang="nl-NL" sz="2600" dirty="0" err="1" smtClean="0"/>
              <a:t>and</a:t>
            </a:r>
            <a:r>
              <a:rPr lang="nl-NL" sz="2600" dirty="0" smtClean="0"/>
              <a:t> </a:t>
            </a:r>
            <a:r>
              <a:rPr lang="nl-NL" sz="2600" dirty="0" err="1" smtClean="0"/>
              <a:t>who</a:t>
            </a:r>
            <a:r>
              <a:rPr lang="nl-NL" sz="2600" dirty="0" smtClean="0"/>
              <a:t> </a:t>
            </a:r>
            <a:r>
              <a:rPr lang="nl-NL" sz="2600" dirty="0" err="1" smtClean="0"/>
              <a:t>to</a:t>
            </a:r>
            <a:r>
              <a:rPr lang="nl-NL" sz="2600" dirty="0" smtClean="0"/>
              <a:t> </a:t>
            </a:r>
            <a:r>
              <a:rPr lang="nl-NL" sz="2600" dirty="0" err="1" smtClean="0"/>
              <a:t>work</a:t>
            </a:r>
            <a:r>
              <a:rPr lang="nl-NL" sz="2600" dirty="0" smtClean="0"/>
              <a:t> </a:t>
            </a:r>
            <a:r>
              <a:rPr lang="nl-NL" sz="2600" dirty="0" err="1" smtClean="0"/>
              <a:t>for</a:t>
            </a:r>
            <a:endParaRPr lang="nl-NL" sz="2600" dirty="0" smtClean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4" name="Tijdelijke aanduiding voor verticale tekst 2"/>
          <p:cNvSpPr txBox="1">
            <a:spLocks/>
          </p:cNvSpPr>
          <p:nvPr/>
        </p:nvSpPr>
        <p:spPr>
          <a:xfrm>
            <a:off x="6179567" y="2140396"/>
            <a:ext cx="5470105" cy="4060676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800" dirty="0" smtClean="0">
                <a:hlinkClick r:id="rId2"/>
              </a:rPr>
              <a:t>Council of Europe</a:t>
            </a:r>
            <a:endParaRPr lang="nl-NL" sz="2800" dirty="0" smtClean="0"/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err="1" smtClean="0"/>
              <a:t>Article</a:t>
            </a:r>
            <a:r>
              <a:rPr lang="nl-NL" sz="2600" dirty="0" smtClean="0"/>
              <a:t> 4 European </a:t>
            </a:r>
            <a:r>
              <a:rPr lang="nl-NL" sz="2600" dirty="0" err="1" smtClean="0"/>
              <a:t>Convention</a:t>
            </a:r>
            <a:r>
              <a:rPr lang="nl-NL" sz="2600" dirty="0" smtClean="0"/>
              <a:t> on Human </a:t>
            </a:r>
            <a:r>
              <a:rPr lang="nl-NL" sz="2600" dirty="0" err="1" smtClean="0"/>
              <a:t>Rights</a:t>
            </a:r>
            <a:endParaRPr lang="nl-NL" sz="2600" dirty="0" smtClean="0"/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err="1" smtClean="0"/>
              <a:t>Article</a:t>
            </a:r>
            <a:r>
              <a:rPr lang="nl-NL" sz="2600" dirty="0" smtClean="0"/>
              <a:t> 1(2) European </a:t>
            </a:r>
            <a:r>
              <a:rPr lang="nl-NL" sz="2600" dirty="0" err="1" smtClean="0"/>
              <a:t>Social</a:t>
            </a:r>
            <a:r>
              <a:rPr lang="nl-NL" sz="2600" dirty="0" smtClean="0"/>
              <a:t> Charter</a:t>
            </a:r>
          </a:p>
          <a:p>
            <a:pPr marL="180975" lvl="1" indent="0">
              <a:buFont typeface="Arial" panose="020B0604020202020204" pitchFamily="34" charset="0"/>
              <a:buNone/>
            </a:pPr>
            <a:endParaRPr lang="nl-NL" sz="2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800" dirty="0" smtClean="0">
                <a:hlinkClick r:id="rId3"/>
              </a:rPr>
              <a:t>EU</a:t>
            </a:r>
            <a:endParaRPr lang="nl-NL" sz="2800" dirty="0" smtClean="0"/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err="1" smtClean="0"/>
              <a:t>Article</a:t>
            </a:r>
            <a:r>
              <a:rPr lang="nl-NL" sz="2600" dirty="0" smtClean="0"/>
              <a:t> 5 Charter of </a:t>
            </a:r>
            <a:r>
              <a:rPr lang="nl-NL" sz="2600" dirty="0" err="1" smtClean="0"/>
              <a:t>Fundamental</a:t>
            </a:r>
            <a:r>
              <a:rPr lang="nl-NL" sz="2600" dirty="0" smtClean="0"/>
              <a:t> </a:t>
            </a:r>
            <a:r>
              <a:rPr lang="nl-NL" sz="2600" dirty="0" err="1" smtClean="0"/>
              <a:t>Rights</a:t>
            </a:r>
            <a:endParaRPr lang="nl-NL" sz="2600" dirty="0" smtClean="0"/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smtClean="0">
                <a:hlinkClick r:id="rId4"/>
              </a:rPr>
              <a:t>ECJ Case </a:t>
            </a:r>
            <a:r>
              <a:rPr lang="nl-NL" sz="2600" dirty="0" err="1" smtClean="0">
                <a:hlinkClick r:id="rId4"/>
              </a:rPr>
              <a:t>Law</a:t>
            </a:r>
            <a:r>
              <a:rPr lang="nl-NL" sz="2600" dirty="0" smtClean="0">
                <a:hlinkClick r:id="rId4"/>
              </a:rPr>
              <a:t>: </a:t>
            </a:r>
            <a:r>
              <a:rPr lang="nl-NL" sz="2600" dirty="0" err="1" smtClean="0">
                <a:hlinkClick r:id="rId4"/>
              </a:rPr>
              <a:t>Daddy’s</a:t>
            </a:r>
            <a:r>
              <a:rPr lang="nl-NL" sz="2600" dirty="0" smtClean="0">
                <a:hlinkClick r:id="rId4"/>
              </a:rPr>
              <a:t> Dance Hall</a:t>
            </a:r>
            <a:endParaRPr lang="nl-NL" sz="2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l-NL" sz="2800" dirty="0" smtClean="0"/>
          </a:p>
        </p:txBody>
      </p:sp>
      <p:sp>
        <p:nvSpPr>
          <p:cNvPr id="5" name="Tijdelijke aanduiding voor verticale tekst 2"/>
          <p:cNvSpPr txBox="1">
            <a:spLocks/>
          </p:cNvSpPr>
          <p:nvPr/>
        </p:nvSpPr>
        <p:spPr>
          <a:xfrm>
            <a:off x="557062" y="1988840"/>
            <a:ext cx="5622505" cy="421223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-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800" b="1" dirty="0" smtClean="0"/>
              <a:t>Legal context</a:t>
            </a:r>
            <a:endParaRPr lang="nl-NL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800" dirty="0" smtClean="0">
                <a:hlinkClick r:id="rId5"/>
              </a:rPr>
              <a:t>ILO</a:t>
            </a:r>
            <a:r>
              <a:rPr lang="nl-NL" sz="2800" dirty="0" smtClean="0"/>
              <a:t> </a:t>
            </a:r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err="1" smtClean="0"/>
              <a:t>Conventions</a:t>
            </a:r>
            <a:r>
              <a:rPr lang="nl-NL" sz="2600" dirty="0" smtClean="0"/>
              <a:t> 29 </a:t>
            </a:r>
            <a:r>
              <a:rPr lang="nl-NL" sz="2600" dirty="0" err="1" smtClean="0"/>
              <a:t>and</a:t>
            </a:r>
            <a:r>
              <a:rPr lang="nl-NL" sz="2600" dirty="0" smtClean="0"/>
              <a:t> 105</a:t>
            </a:r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smtClean="0"/>
              <a:t>Protocol of 2014 </a:t>
            </a:r>
          </a:p>
          <a:p>
            <a:pPr marL="180975" lvl="1" indent="0">
              <a:buFont typeface="Arial" panose="020B0604020202020204" pitchFamily="34" charset="0"/>
              <a:buNone/>
            </a:pPr>
            <a:r>
              <a:rPr lang="nl-NL" sz="2600" dirty="0" err="1" smtClean="0"/>
              <a:t>Recommendation</a:t>
            </a:r>
            <a:r>
              <a:rPr lang="nl-NL" sz="2600" dirty="0" smtClean="0"/>
              <a:t> 203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7475568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leave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2" y="1252836"/>
            <a:ext cx="11389023" cy="5128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European Court of Human </a:t>
            </a:r>
            <a:r>
              <a:rPr lang="nl-NL" sz="2400" dirty="0" err="1" smtClean="0"/>
              <a:t>Rights</a:t>
            </a:r>
            <a:r>
              <a:rPr lang="nl-NL" sz="2400" dirty="0"/>
              <a:t> </a:t>
            </a:r>
            <a:r>
              <a:rPr lang="nl-NL" sz="2400" dirty="0" smtClean="0"/>
              <a:t>Case </a:t>
            </a:r>
            <a:r>
              <a:rPr lang="nl-NL" sz="2400" i="1" dirty="0" err="1" smtClean="0"/>
              <a:t>Chitos</a:t>
            </a:r>
            <a:r>
              <a:rPr lang="nl-NL" sz="2400" i="1" dirty="0" smtClean="0"/>
              <a:t> v Greece</a:t>
            </a:r>
            <a:endParaRPr lang="nl-NL" sz="2400" dirty="0" smtClean="0"/>
          </a:p>
          <a:p>
            <a:pPr marL="0" indent="0">
              <a:buNone/>
            </a:pPr>
            <a:endParaRPr lang="nl-NL" sz="2400" dirty="0"/>
          </a:p>
          <a:p>
            <a:pPr>
              <a:buFontTx/>
              <a:buChar char="-"/>
            </a:pPr>
            <a:r>
              <a:rPr lang="nl-NL" sz="2400" dirty="0" err="1" smtClean="0"/>
              <a:t>Employment</a:t>
            </a:r>
            <a:r>
              <a:rPr lang="nl-NL" sz="2400" dirty="0" smtClean="0"/>
              <a:t> was </a:t>
            </a:r>
            <a:r>
              <a:rPr lang="nl-NL" sz="2400" dirty="0" err="1" smtClean="0"/>
              <a:t>choosen</a:t>
            </a:r>
            <a:r>
              <a:rPr lang="nl-NL" sz="2400" dirty="0" smtClean="0"/>
              <a:t> </a:t>
            </a:r>
            <a:r>
              <a:rPr lang="nl-NL" sz="2400" dirty="0" err="1" smtClean="0"/>
              <a:t>freely</a:t>
            </a:r>
            <a:r>
              <a:rPr lang="nl-NL" sz="2400" dirty="0" smtClean="0"/>
              <a:t> (ergo no </a:t>
            </a:r>
            <a:r>
              <a:rPr lang="nl-NL" sz="2400" dirty="0" err="1" smtClean="0"/>
              <a:t>forced</a:t>
            </a:r>
            <a:r>
              <a:rPr lang="nl-NL" sz="2400" dirty="0" smtClean="0"/>
              <a:t> </a:t>
            </a:r>
            <a:r>
              <a:rPr lang="nl-NL" sz="2400" dirty="0" err="1" smtClean="0"/>
              <a:t>labour</a:t>
            </a:r>
            <a:r>
              <a:rPr lang="nl-NL" sz="2400" dirty="0" smtClean="0"/>
              <a:t>)</a:t>
            </a:r>
          </a:p>
          <a:p>
            <a:pPr>
              <a:buFontTx/>
              <a:buChar char="-"/>
            </a:pPr>
            <a:r>
              <a:rPr lang="nl-NL" sz="2400" i="1" dirty="0" err="1" smtClean="0"/>
              <a:t>Note</a:t>
            </a:r>
            <a:r>
              <a:rPr lang="nl-NL" sz="2400" i="1" dirty="0" smtClean="0"/>
              <a:t> special </a:t>
            </a:r>
            <a:r>
              <a:rPr lang="nl-NL" sz="2400" i="1" dirty="0" err="1" smtClean="0"/>
              <a:t>situation</a:t>
            </a:r>
            <a:r>
              <a:rPr lang="nl-NL" sz="2400" i="1" dirty="0" smtClean="0"/>
              <a:t> military service!</a:t>
            </a:r>
          </a:p>
          <a:p>
            <a:pPr>
              <a:buFontTx/>
              <a:buChar char="-"/>
            </a:pPr>
            <a:r>
              <a:rPr lang="nl-NL" sz="2400" dirty="0" smtClean="0"/>
              <a:t>Clause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stay</a:t>
            </a:r>
            <a:r>
              <a:rPr lang="nl-NL" sz="2400" dirty="0" smtClean="0"/>
              <a:t> in service </a:t>
            </a:r>
            <a:r>
              <a:rPr lang="nl-NL" sz="2400" dirty="0" err="1" smtClean="0"/>
              <a:t>for</a:t>
            </a:r>
            <a:r>
              <a:rPr lang="nl-NL" sz="2400" dirty="0" smtClean="0"/>
              <a:t> a </a:t>
            </a:r>
            <a:r>
              <a:rPr lang="nl-NL" sz="2400" dirty="0" err="1" smtClean="0"/>
              <a:t>certain</a:t>
            </a:r>
            <a:r>
              <a:rPr lang="nl-NL" sz="2400" dirty="0" smtClean="0"/>
              <a:t> </a:t>
            </a:r>
            <a:r>
              <a:rPr lang="nl-NL" sz="2400" dirty="0" err="1" smtClean="0"/>
              <a:t>period</a:t>
            </a:r>
            <a:endParaRPr lang="nl-NL" sz="2400" dirty="0" smtClean="0"/>
          </a:p>
          <a:p>
            <a:pPr lvl="1">
              <a:buFontTx/>
              <a:buChar char="-"/>
            </a:pPr>
            <a:r>
              <a:rPr lang="nl-NL" sz="2200" dirty="0" smtClean="0"/>
              <a:t>Context: </a:t>
            </a:r>
            <a:r>
              <a:rPr lang="nl-NL" sz="2200" dirty="0" err="1" smtClean="0"/>
              <a:t>education</a:t>
            </a:r>
            <a:r>
              <a:rPr lang="nl-NL" sz="2200" dirty="0" smtClean="0"/>
              <a:t> or training</a:t>
            </a:r>
          </a:p>
          <a:p>
            <a:pPr lvl="1">
              <a:buFontTx/>
              <a:buChar char="-"/>
            </a:pPr>
            <a:r>
              <a:rPr lang="nl-NL" sz="2200" dirty="0" err="1" smtClean="0"/>
              <a:t>Only</a:t>
            </a:r>
            <a:r>
              <a:rPr lang="nl-NL" sz="2200" dirty="0" smtClean="0"/>
              <a:t> </a:t>
            </a:r>
            <a:r>
              <a:rPr lang="nl-NL" sz="2200" dirty="0" err="1" smtClean="0"/>
              <a:t>if</a:t>
            </a:r>
            <a:r>
              <a:rPr lang="nl-NL" sz="2200" dirty="0" smtClean="0"/>
              <a:t> </a:t>
            </a:r>
            <a:r>
              <a:rPr lang="nl-NL" sz="2200" dirty="0" err="1" smtClean="0"/>
              <a:t>duty</a:t>
            </a:r>
            <a:r>
              <a:rPr lang="nl-NL" sz="2200" dirty="0" smtClean="0"/>
              <a:t> </a:t>
            </a:r>
            <a:r>
              <a:rPr lang="nl-NL" sz="2200" dirty="0" err="1" smtClean="0"/>
              <a:t>required</a:t>
            </a:r>
            <a:r>
              <a:rPr lang="nl-NL" sz="2200" dirty="0" smtClean="0"/>
              <a:t> is </a:t>
            </a:r>
            <a:r>
              <a:rPr lang="nl-NL" sz="2200" dirty="0" err="1" smtClean="0"/>
              <a:t>not</a:t>
            </a:r>
            <a:r>
              <a:rPr lang="nl-NL" sz="2200" dirty="0" smtClean="0"/>
              <a:t> “</a:t>
            </a:r>
            <a:r>
              <a:rPr lang="nl-NL" sz="2200" dirty="0" err="1" smtClean="0"/>
              <a:t>needlessly</a:t>
            </a:r>
            <a:r>
              <a:rPr lang="nl-NL" sz="2200" dirty="0" smtClean="0"/>
              <a:t> </a:t>
            </a:r>
            <a:r>
              <a:rPr lang="nl-NL" sz="2200" dirty="0" err="1" smtClean="0"/>
              <a:t>distressing</a:t>
            </a:r>
            <a:r>
              <a:rPr lang="nl-NL" sz="2200" dirty="0" smtClean="0"/>
              <a:t>”</a:t>
            </a:r>
          </a:p>
          <a:p>
            <a:pPr lvl="1">
              <a:buFontTx/>
              <a:buChar char="-"/>
            </a:pPr>
            <a:r>
              <a:rPr lang="nl-NL" sz="2200" dirty="0" smtClean="0"/>
              <a:t>Interest </a:t>
            </a:r>
            <a:r>
              <a:rPr lang="nl-NL" sz="2200" dirty="0" err="1" smtClean="0"/>
              <a:t>employer</a:t>
            </a:r>
            <a:r>
              <a:rPr lang="nl-NL" sz="2200" dirty="0" smtClean="0"/>
              <a:t> – </a:t>
            </a:r>
            <a:r>
              <a:rPr lang="nl-NL" sz="2200" dirty="0" err="1" smtClean="0"/>
              <a:t>enjoy</a:t>
            </a:r>
            <a:r>
              <a:rPr lang="nl-NL" sz="2200" dirty="0" smtClean="0"/>
              <a:t> investment</a:t>
            </a:r>
          </a:p>
          <a:p>
            <a:pPr>
              <a:buFontTx/>
              <a:buChar char="-"/>
            </a:pPr>
            <a:r>
              <a:rPr lang="nl-NL" sz="2400" dirty="0" err="1" smtClean="0"/>
              <a:t>Forced</a:t>
            </a:r>
            <a:r>
              <a:rPr lang="nl-NL" sz="2400" dirty="0" smtClean="0"/>
              <a:t> </a:t>
            </a:r>
            <a:r>
              <a:rPr lang="nl-NL" sz="2400" dirty="0" err="1" smtClean="0"/>
              <a:t>labour</a:t>
            </a:r>
            <a:r>
              <a:rPr lang="nl-NL" sz="2400" dirty="0" smtClean="0"/>
              <a:t> is</a:t>
            </a:r>
          </a:p>
          <a:p>
            <a:pPr lvl="1">
              <a:buFontTx/>
              <a:buChar char="-"/>
            </a:pPr>
            <a:r>
              <a:rPr lang="nl-NL" sz="2200" dirty="0" smtClean="0"/>
              <a:t>Nature of </a:t>
            </a:r>
            <a:r>
              <a:rPr lang="nl-NL" sz="2200" dirty="0" err="1"/>
              <a:t>c</a:t>
            </a:r>
            <a:r>
              <a:rPr lang="nl-NL" sz="2200" dirty="0" err="1" smtClean="0"/>
              <a:t>onditions</a:t>
            </a:r>
            <a:r>
              <a:rPr lang="nl-NL" sz="2200" dirty="0" smtClean="0"/>
              <a:t> of </a:t>
            </a:r>
            <a:r>
              <a:rPr lang="nl-NL" sz="2200" dirty="0" err="1" smtClean="0"/>
              <a:t>work</a:t>
            </a:r>
            <a:r>
              <a:rPr lang="nl-NL" sz="2200" dirty="0" smtClean="0"/>
              <a:t> AND </a:t>
            </a:r>
            <a:r>
              <a:rPr lang="nl-NL" sz="2200" dirty="0" err="1" smtClean="0"/>
              <a:t>modality</a:t>
            </a:r>
            <a:r>
              <a:rPr lang="nl-NL" sz="2200" dirty="0" smtClean="0"/>
              <a:t> in </a:t>
            </a:r>
            <a:r>
              <a:rPr lang="nl-NL" sz="2200" dirty="0" err="1" smtClean="0"/>
              <a:t>which</a:t>
            </a:r>
            <a:r>
              <a:rPr lang="nl-NL" sz="2200" dirty="0" smtClean="0"/>
              <a:t> </a:t>
            </a:r>
            <a:r>
              <a:rPr lang="nl-NL" sz="2200" dirty="0" err="1" smtClean="0"/>
              <a:t>conditions</a:t>
            </a:r>
            <a:r>
              <a:rPr lang="nl-NL" sz="2200" dirty="0" smtClean="0"/>
              <a:t> are </a:t>
            </a:r>
            <a:r>
              <a:rPr lang="nl-NL" sz="2200" dirty="0" err="1" smtClean="0"/>
              <a:t>executed</a:t>
            </a:r>
            <a:endParaRPr lang="nl-NL" sz="2200" dirty="0" smtClean="0"/>
          </a:p>
          <a:p>
            <a:pPr lvl="1">
              <a:buFontTx/>
              <a:buChar char="-"/>
            </a:pPr>
            <a:r>
              <a:rPr lang="nl-NL" sz="2200" dirty="0" err="1" smtClean="0"/>
              <a:t>Employment</a:t>
            </a:r>
            <a:r>
              <a:rPr lang="nl-NL" sz="2200" dirty="0" smtClean="0"/>
              <a:t> is a </a:t>
            </a:r>
            <a:r>
              <a:rPr lang="nl-NL" sz="2200" dirty="0" err="1" smtClean="0"/>
              <a:t>relationship</a:t>
            </a:r>
            <a:r>
              <a:rPr lang="nl-NL" sz="2200" dirty="0" smtClean="0"/>
              <a:t>, </a:t>
            </a:r>
            <a:r>
              <a:rPr lang="nl-NL" sz="2200" dirty="0" err="1" smtClean="0"/>
              <a:t>not</a:t>
            </a:r>
            <a:r>
              <a:rPr lang="nl-NL" sz="2200" dirty="0" smtClean="0"/>
              <a:t> a commodity</a:t>
            </a:r>
          </a:p>
          <a:p>
            <a:pPr>
              <a:buFontTx/>
              <a:buChar char="-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353569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r>
              <a:rPr lang="nl-NL" dirty="0" smtClean="0"/>
              <a:t>: </a:t>
            </a:r>
            <a:r>
              <a:rPr lang="nl-NL" dirty="0" err="1" smtClean="0"/>
              <a:t>Individual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err="1" smtClean="0"/>
              <a:t>Fundamental</a:t>
            </a:r>
            <a:r>
              <a:rPr lang="nl-NL" sz="2800" dirty="0" smtClean="0"/>
              <a:t> right: Fair trial</a:t>
            </a:r>
          </a:p>
          <a:p>
            <a:pPr>
              <a:buFontTx/>
              <a:buChar char="-"/>
            </a:pPr>
            <a:r>
              <a:rPr lang="nl-NL" sz="2800" dirty="0" err="1" smtClean="0"/>
              <a:t>Aknowledged</a:t>
            </a:r>
            <a:r>
              <a:rPr lang="nl-NL" sz="2800" dirty="0" smtClean="0"/>
              <a:t> in ILO </a:t>
            </a:r>
            <a:r>
              <a:rPr lang="nl-NL" sz="2800" dirty="0" err="1" smtClean="0"/>
              <a:t>Convention</a:t>
            </a:r>
            <a:r>
              <a:rPr lang="nl-NL" sz="2800" dirty="0" smtClean="0"/>
              <a:t> 158;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rESC</a:t>
            </a:r>
            <a:r>
              <a:rPr lang="nl-NL" sz="2800" dirty="0" smtClean="0"/>
              <a:t> re </a:t>
            </a:r>
            <a:r>
              <a:rPr lang="nl-NL" sz="2800" dirty="0" err="1" smtClean="0"/>
              <a:t>dismissal</a:t>
            </a:r>
            <a:r>
              <a:rPr lang="nl-NL" sz="2800" dirty="0" smtClean="0"/>
              <a:t> </a:t>
            </a:r>
          </a:p>
          <a:p>
            <a:pPr marL="180975" lvl="1" indent="0">
              <a:buNone/>
            </a:pPr>
            <a:r>
              <a:rPr lang="nl-NL" sz="2600" dirty="0" smtClean="0"/>
              <a:t>(right </a:t>
            </a:r>
            <a:r>
              <a:rPr lang="nl-NL" sz="2600" dirty="0" err="1" smtClean="0"/>
              <a:t>to</a:t>
            </a:r>
            <a:r>
              <a:rPr lang="nl-NL" sz="2600" dirty="0" smtClean="0"/>
              <a:t> </a:t>
            </a:r>
            <a:r>
              <a:rPr lang="nl-NL" sz="2600" dirty="0" err="1" smtClean="0"/>
              <a:t>redress</a:t>
            </a:r>
            <a:r>
              <a:rPr lang="nl-NL" sz="2600" dirty="0" smtClean="0"/>
              <a:t> </a:t>
            </a:r>
            <a:r>
              <a:rPr lang="nl-NL" sz="2600" dirty="0" err="1" smtClean="0"/>
              <a:t>and</a:t>
            </a:r>
            <a:r>
              <a:rPr lang="nl-NL" sz="2600" dirty="0" smtClean="0"/>
              <a:t> appeal)</a:t>
            </a:r>
          </a:p>
          <a:p>
            <a:pPr marL="0" indent="0">
              <a:buNone/>
            </a:pPr>
            <a:endParaRPr lang="nl-NL" sz="3000" dirty="0"/>
          </a:p>
          <a:p>
            <a:pPr marL="0" indent="0">
              <a:buNone/>
            </a:pPr>
            <a:r>
              <a:rPr lang="nl-NL" sz="3000" dirty="0" smtClean="0"/>
              <a:t>- </a:t>
            </a:r>
            <a:r>
              <a:rPr lang="nl-NL" sz="3000" dirty="0" err="1" smtClean="0"/>
              <a:t>Article</a:t>
            </a:r>
            <a:r>
              <a:rPr lang="nl-NL" sz="3000" dirty="0" smtClean="0"/>
              <a:t> 47 EU CFR</a:t>
            </a:r>
          </a:p>
          <a:p>
            <a:pPr>
              <a:buFontTx/>
              <a:buChar char="-"/>
            </a:pPr>
            <a:endParaRPr lang="nl-NL" sz="2800" dirty="0" smtClean="0"/>
          </a:p>
          <a:p>
            <a:pPr>
              <a:buFontTx/>
              <a:buChar char="-"/>
            </a:pPr>
            <a:r>
              <a:rPr lang="nl-NL" sz="2800" dirty="0" err="1" smtClean="0"/>
              <a:t>Article</a:t>
            </a:r>
            <a:r>
              <a:rPr lang="nl-NL" sz="2800" dirty="0" smtClean="0"/>
              <a:t> 6 ECHM</a:t>
            </a:r>
            <a:endParaRPr lang="nl-NL" sz="2600" dirty="0" smtClean="0"/>
          </a:p>
          <a:p>
            <a:pPr lvl="1">
              <a:buFontTx/>
              <a:buChar char="-"/>
            </a:pPr>
            <a:endParaRPr lang="nl-NL" sz="2600" b="1" dirty="0" smtClean="0"/>
          </a:p>
          <a:p>
            <a:pPr lvl="1">
              <a:buFontTx/>
              <a:buChar char="-"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438753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r>
              <a:rPr lang="nl-NL" dirty="0" smtClean="0"/>
              <a:t>: </a:t>
            </a:r>
            <a:r>
              <a:rPr lang="nl-NL" dirty="0" err="1" smtClean="0"/>
              <a:t>Individual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6 ECHR</a:t>
            </a:r>
          </a:p>
          <a:p>
            <a:pPr lvl="1">
              <a:buFontTx/>
              <a:buChar char="-"/>
            </a:pPr>
            <a:r>
              <a:rPr lang="nl-NL" sz="2600" dirty="0" err="1" smtClean="0"/>
              <a:t>Who</a:t>
            </a:r>
            <a:r>
              <a:rPr lang="nl-NL" sz="2600" dirty="0" smtClean="0"/>
              <a:t> </a:t>
            </a:r>
            <a:r>
              <a:rPr lang="nl-NL" sz="2600" dirty="0"/>
              <a:t>has access – </a:t>
            </a:r>
            <a:r>
              <a:rPr lang="nl-NL" sz="2600" dirty="0" err="1"/>
              <a:t>everyone</a:t>
            </a:r>
            <a:r>
              <a:rPr lang="nl-NL" sz="2600" dirty="0"/>
              <a:t>! </a:t>
            </a:r>
            <a:r>
              <a:rPr lang="nl-NL" sz="2600" dirty="0" err="1"/>
              <a:t>All</a:t>
            </a:r>
            <a:r>
              <a:rPr lang="nl-NL" sz="2600" dirty="0"/>
              <a:t> employees, </a:t>
            </a:r>
            <a:r>
              <a:rPr lang="nl-NL" sz="2600" dirty="0" err="1"/>
              <a:t>depending</a:t>
            </a:r>
            <a:r>
              <a:rPr lang="nl-NL" sz="2600" dirty="0"/>
              <a:t> on ”</a:t>
            </a:r>
            <a:r>
              <a:rPr lang="nl-NL" sz="2600" b="1" dirty="0" err="1">
                <a:solidFill>
                  <a:schemeClr val="accent4">
                    <a:lumMod val="50000"/>
                  </a:schemeClr>
                </a:solidFill>
              </a:rPr>
              <a:t>the</a:t>
            </a:r>
            <a:r>
              <a:rPr lang="nl-NL" sz="2600" b="1" dirty="0">
                <a:solidFill>
                  <a:schemeClr val="accent4">
                    <a:lumMod val="50000"/>
                  </a:schemeClr>
                </a:solidFill>
              </a:rPr>
              <a:t> nature of </a:t>
            </a:r>
            <a:r>
              <a:rPr lang="nl-NL" sz="2600" b="1" dirty="0" err="1">
                <a:solidFill>
                  <a:schemeClr val="accent4">
                    <a:lumMod val="50000"/>
                  </a:schemeClr>
                </a:solidFill>
              </a:rPr>
              <a:t>the</a:t>
            </a:r>
            <a:r>
              <a:rPr lang="nl-NL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600" b="1" dirty="0" err="1">
                <a:solidFill>
                  <a:schemeClr val="accent4">
                    <a:lumMod val="50000"/>
                  </a:schemeClr>
                </a:solidFill>
              </a:rPr>
              <a:t>employee’s</a:t>
            </a:r>
            <a:r>
              <a:rPr lang="nl-NL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600" b="1" dirty="0" err="1">
                <a:solidFill>
                  <a:schemeClr val="accent4">
                    <a:lumMod val="50000"/>
                  </a:schemeClr>
                </a:solidFill>
              </a:rPr>
              <a:t>duties</a:t>
            </a:r>
            <a:r>
              <a:rPr lang="nl-NL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600" b="1" dirty="0" err="1">
                <a:solidFill>
                  <a:schemeClr val="accent4">
                    <a:lumMod val="50000"/>
                  </a:schemeClr>
                </a:solidFill>
              </a:rPr>
              <a:t>and</a:t>
            </a:r>
            <a:r>
              <a:rPr lang="nl-NL" sz="2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600" b="1" dirty="0" err="1">
                <a:solidFill>
                  <a:schemeClr val="accent4">
                    <a:lumMod val="50000"/>
                  </a:schemeClr>
                </a:solidFill>
              </a:rPr>
              <a:t>responsibilities</a:t>
            </a:r>
            <a:r>
              <a:rPr lang="nl-NL" sz="2600" dirty="0"/>
              <a:t>” (</a:t>
            </a:r>
            <a:r>
              <a:rPr lang="nl-NL" sz="2600" i="1" dirty="0" err="1"/>
              <a:t>Pellegrin</a:t>
            </a:r>
            <a:r>
              <a:rPr lang="nl-NL" sz="2600" i="1" dirty="0"/>
              <a:t> v France</a:t>
            </a:r>
            <a:r>
              <a:rPr lang="nl-NL" sz="2600" dirty="0"/>
              <a:t>)</a:t>
            </a:r>
          </a:p>
          <a:p>
            <a:pPr lvl="1">
              <a:buFontTx/>
              <a:buChar char="-"/>
            </a:pPr>
            <a:endParaRPr lang="nl-NL" sz="2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nl-NL" sz="2600" b="1" dirty="0" err="1" smtClean="0">
                <a:solidFill>
                  <a:schemeClr val="accent4">
                    <a:lumMod val="50000"/>
                  </a:schemeClr>
                </a:solidFill>
              </a:rPr>
              <a:t>Unless</a:t>
            </a:r>
            <a:r>
              <a:rPr lang="nl-NL" sz="2600" dirty="0" smtClean="0"/>
              <a:t>  </a:t>
            </a:r>
            <a:r>
              <a:rPr lang="nl-NL" sz="2600" dirty="0"/>
              <a:t>in case of </a:t>
            </a:r>
            <a:r>
              <a:rPr lang="nl-NL" sz="2600" dirty="0" err="1"/>
              <a:t>civil</a:t>
            </a:r>
            <a:r>
              <a:rPr lang="nl-NL" sz="2600" dirty="0"/>
              <a:t> </a:t>
            </a:r>
            <a:r>
              <a:rPr lang="nl-NL" sz="2600" dirty="0" err="1"/>
              <a:t>servants</a:t>
            </a:r>
            <a:r>
              <a:rPr lang="nl-NL" sz="2600" dirty="0"/>
              <a:t> 1) access </a:t>
            </a:r>
            <a:r>
              <a:rPr lang="nl-NL" sz="2600" dirty="0" err="1"/>
              <a:t>to</a:t>
            </a:r>
            <a:r>
              <a:rPr lang="nl-NL" sz="2600" dirty="0"/>
              <a:t> court is </a:t>
            </a:r>
            <a:r>
              <a:rPr lang="nl-NL" sz="2600" dirty="0" err="1"/>
              <a:t>explicitly</a:t>
            </a:r>
            <a:r>
              <a:rPr lang="nl-NL" sz="2600" dirty="0"/>
              <a:t> </a:t>
            </a:r>
            <a:r>
              <a:rPr lang="nl-NL" sz="2600" dirty="0" err="1"/>
              <a:t>excluded</a:t>
            </a:r>
            <a:r>
              <a:rPr lang="nl-NL" sz="2600" dirty="0"/>
              <a:t> </a:t>
            </a:r>
            <a:r>
              <a:rPr lang="nl-NL" sz="2600" dirty="0" err="1"/>
              <a:t>and</a:t>
            </a:r>
            <a:r>
              <a:rPr lang="nl-NL" sz="2600" dirty="0"/>
              <a:t> 2) </a:t>
            </a:r>
            <a:r>
              <a:rPr lang="nl-NL" sz="2600" dirty="0" err="1"/>
              <a:t>this</a:t>
            </a:r>
            <a:r>
              <a:rPr lang="nl-NL" sz="2600" dirty="0"/>
              <a:t> </a:t>
            </a:r>
            <a:r>
              <a:rPr lang="nl-NL" sz="2600" dirty="0" err="1"/>
              <a:t>exclusion</a:t>
            </a:r>
            <a:r>
              <a:rPr lang="nl-NL" sz="2600" dirty="0"/>
              <a:t> is </a:t>
            </a:r>
            <a:r>
              <a:rPr lang="nl-NL" sz="2600" dirty="0" err="1"/>
              <a:t>justified</a:t>
            </a:r>
            <a:r>
              <a:rPr lang="nl-NL" sz="2600" dirty="0"/>
              <a:t> </a:t>
            </a:r>
            <a:r>
              <a:rPr lang="nl-NL" sz="2600" dirty="0" err="1"/>
              <a:t>by</a:t>
            </a:r>
            <a:r>
              <a:rPr lang="nl-NL" sz="2600" dirty="0"/>
              <a:t> on </a:t>
            </a:r>
            <a:r>
              <a:rPr lang="nl-NL" sz="2600" dirty="0" err="1"/>
              <a:t>objective</a:t>
            </a:r>
            <a:r>
              <a:rPr lang="nl-NL" sz="2600" dirty="0"/>
              <a:t> </a:t>
            </a:r>
            <a:r>
              <a:rPr lang="nl-NL" sz="2600" dirty="0" err="1"/>
              <a:t>grounds</a:t>
            </a:r>
            <a:r>
              <a:rPr lang="nl-NL" sz="2600" dirty="0"/>
              <a:t> in </a:t>
            </a:r>
            <a:r>
              <a:rPr lang="nl-NL" sz="2600" dirty="0" err="1"/>
              <a:t>the</a:t>
            </a:r>
            <a:r>
              <a:rPr lang="nl-NL" sz="2600" dirty="0"/>
              <a:t> </a:t>
            </a:r>
            <a:r>
              <a:rPr lang="nl-NL" sz="2600" dirty="0" err="1"/>
              <a:t>State’s</a:t>
            </a:r>
            <a:r>
              <a:rPr lang="nl-NL" sz="2600" dirty="0"/>
              <a:t> interest (</a:t>
            </a:r>
            <a:r>
              <a:rPr lang="nl-NL" sz="2600" i="1" dirty="0" err="1"/>
              <a:t>Vilho</a:t>
            </a:r>
            <a:r>
              <a:rPr lang="nl-NL" sz="2600" i="1" dirty="0"/>
              <a:t> </a:t>
            </a:r>
            <a:r>
              <a:rPr lang="nl-NL" sz="2600" i="1" dirty="0" err="1"/>
              <a:t>Eskelinen</a:t>
            </a:r>
            <a:r>
              <a:rPr lang="nl-NL" sz="2600" dirty="0"/>
              <a:t>)</a:t>
            </a:r>
          </a:p>
          <a:p>
            <a:pPr lvl="1">
              <a:buFontTx/>
              <a:buChar char="-"/>
            </a:pPr>
            <a:endParaRPr lang="nl-NL" sz="2600" dirty="0" smtClean="0"/>
          </a:p>
          <a:p>
            <a:pPr lvl="1">
              <a:buFontTx/>
              <a:buChar char="-"/>
            </a:pPr>
            <a:r>
              <a:rPr lang="nl-NL" sz="2600" dirty="0" smtClean="0"/>
              <a:t>Idem</a:t>
            </a:r>
            <a:r>
              <a:rPr lang="nl-NL" sz="2600" dirty="0"/>
              <a:t>: </a:t>
            </a:r>
            <a:r>
              <a:rPr lang="nl-NL" sz="2600" dirty="0" err="1"/>
              <a:t>international</a:t>
            </a:r>
            <a:r>
              <a:rPr lang="nl-NL" sz="2600" dirty="0"/>
              <a:t> </a:t>
            </a:r>
            <a:r>
              <a:rPr lang="nl-NL" sz="2600" dirty="0" err="1"/>
              <a:t>organisations</a:t>
            </a:r>
            <a:r>
              <a:rPr lang="nl-NL" sz="2600" dirty="0"/>
              <a:t> (</a:t>
            </a:r>
            <a:r>
              <a:rPr lang="nl-NL" sz="2600" dirty="0" err="1"/>
              <a:t>although</a:t>
            </a:r>
            <a:r>
              <a:rPr lang="nl-NL" sz="2600" dirty="0"/>
              <a:t> bit </a:t>
            </a:r>
            <a:r>
              <a:rPr lang="nl-NL" sz="2600" dirty="0" err="1"/>
              <a:t>unclear</a:t>
            </a:r>
            <a:r>
              <a:rPr lang="nl-NL" sz="2600" dirty="0"/>
              <a:t>) </a:t>
            </a:r>
            <a:r>
              <a:rPr lang="nl-NL" sz="2600" dirty="0" err="1"/>
              <a:t>and</a:t>
            </a:r>
            <a:r>
              <a:rPr lang="nl-NL" sz="2600" dirty="0"/>
              <a:t> </a:t>
            </a:r>
            <a:r>
              <a:rPr lang="nl-NL" sz="2600" dirty="0" err="1"/>
              <a:t>embassy</a:t>
            </a:r>
            <a:endParaRPr lang="nl-NL" sz="2600" dirty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59040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What</a:t>
            </a:r>
            <a:r>
              <a:rPr lang="nl-NL" sz="2800" dirty="0" smtClean="0"/>
              <a:t> kind of </a:t>
            </a:r>
            <a:r>
              <a:rPr lang="nl-NL" sz="2800" dirty="0" err="1" smtClean="0"/>
              <a:t>disputes</a:t>
            </a:r>
            <a:r>
              <a:rPr lang="nl-NL" sz="2800" dirty="0" smtClean="0"/>
              <a:t>?</a:t>
            </a:r>
          </a:p>
          <a:p>
            <a:pPr marL="514350" indent="-514350">
              <a:buAutoNum type="alphaUcPeriod"/>
            </a:pPr>
            <a:r>
              <a:rPr lang="nl-NL" sz="2800" b="1" dirty="0" err="1" smtClean="0"/>
              <a:t>Individual</a:t>
            </a:r>
            <a:r>
              <a:rPr lang="nl-NL" sz="2800" dirty="0"/>
              <a:t> </a:t>
            </a:r>
            <a:r>
              <a:rPr lang="nl-NL" sz="2800" dirty="0" err="1" smtClean="0"/>
              <a:t>involves</a:t>
            </a:r>
            <a:r>
              <a:rPr lang="nl-NL" sz="2800" dirty="0" smtClean="0"/>
              <a:t> a single </a:t>
            </a:r>
            <a:r>
              <a:rPr lang="nl-NL" sz="2800" dirty="0" err="1" smtClean="0"/>
              <a:t>worker</a:t>
            </a:r>
            <a:r>
              <a:rPr lang="nl-NL" sz="2800" b="1" dirty="0" smtClean="0"/>
              <a:t>	</a:t>
            </a:r>
          </a:p>
          <a:p>
            <a:pPr marL="514350" indent="-514350">
              <a:buAutoNum type="alphaUcPeriod"/>
            </a:pPr>
            <a:r>
              <a:rPr lang="nl-NL" sz="2800" b="1" dirty="0" err="1" smtClean="0"/>
              <a:t>Collective</a:t>
            </a:r>
            <a:r>
              <a:rPr lang="nl-NL" sz="2800" b="1" dirty="0" smtClean="0"/>
              <a:t> </a:t>
            </a:r>
            <a:r>
              <a:rPr lang="nl-NL" sz="2800" dirty="0" err="1" smtClean="0"/>
              <a:t>involves</a:t>
            </a:r>
            <a:r>
              <a:rPr lang="nl-NL" sz="2800" dirty="0" smtClean="0"/>
              <a:t> </a:t>
            </a:r>
            <a:r>
              <a:rPr lang="nl-NL" sz="2800" dirty="0" err="1" smtClean="0"/>
              <a:t>groups</a:t>
            </a:r>
            <a:r>
              <a:rPr lang="nl-NL" sz="2800" dirty="0" smtClean="0"/>
              <a:t> of </a:t>
            </a:r>
            <a:r>
              <a:rPr lang="nl-NL" sz="2800" dirty="0" err="1" smtClean="0"/>
              <a:t>workers</a:t>
            </a:r>
            <a:endParaRPr lang="nl-NL" sz="2800" dirty="0" smtClean="0"/>
          </a:p>
          <a:p>
            <a:pPr marL="752475" lvl="1" indent="-571500">
              <a:buFont typeface="+mj-lt"/>
              <a:buAutoNum type="romanLcPeriod"/>
            </a:pPr>
            <a:r>
              <a:rPr lang="nl-NL" sz="2600" b="1" dirty="0" err="1" smtClean="0"/>
              <a:t>Rights</a:t>
            </a:r>
            <a:r>
              <a:rPr lang="nl-NL" sz="2600" b="1" dirty="0" smtClean="0"/>
              <a:t> </a:t>
            </a:r>
            <a:r>
              <a:rPr lang="nl-NL" sz="2600" b="1" dirty="0" err="1" smtClean="0"/>
              <a:t>disputes</a:t>
            </a:r>
            <a:r>
              <a:rPr lang="nl-NL" sz="2600" b="1" dirty="0" smtClean="0"/>
              <a:t> </a:t>
            </a:r>
            <a:r>
              <a:rPr lang="nl-NL" sz="2600" dirty="0" smtClean="0"/>
              <a:t>= </a:t>
            </a:r>
            <a:r>
              <a:rPr lang="nl-NL" sz="2600" dirty="0" err="1" smtClean="0"/>
              <a:t>disagreement</a:t>
            </a:r>
            <a:r>
              <a:rPr lang="nl-NL" sz="2600" dirty="0" smtClean="0"/>
              <a:t> </a:t>
            </a:r>
            <a:r>
              <a:rPr lang="nl-NL" sz="2600" dirty="0" err="1" smtClean="0"/>
              <a:t>about</a:t>
            </a:r>
            <a:r>
              <a:rPr lang="nl-NL" sz="2600" dirty="0" smtClean="0"/>
              <a:t> </a:t>
            </a:r>
            <a:r>
              <a:rPr lang="nl-NL" sz="2600" dirty="0" err="1" smtClean="0"/>
              <a:t>implementation</a:t>
            </a:r>
            <a:r>
              <a:rPr lang="nl-NL" sz="2600" dirty="0" smtClean="0"/>
              <a:t> or </a:t>
            </a:r>
            <a:r>
              <a:rPr lang="nl-NL" sz="2600" dirty="0" err="1" smtClean="0"/>
              <a:t>interpretation</a:t>
            </a:r>
            <a:r>
              <a:rPr lang="nl-NL" sz="2600" dirty="0" smtClean="0"/>
              <a:t> of a right</a:t>
            </a:r>
          </a:p>
          <a:p>
            <a:pPr marL="752475" lvl="1" indent="-571500">
              <a:buFont typeface="+mj-lt"/>
              <a:buAutoNum type="romanLcPeriod"/>
            </a:pPr>
            <a:r>
              <a:rPr lang="nl-NL" sz="2600" b="1" dirty="0" smtClean="0"/>
              <a:t>Interest </a:t>
            </a:r>
            <a:r>
              <a:rPr lang="nl-NL" sz="2600" b="1" dirty="0" err="1" smtClean="0"/>
              <a:t>disputes</a:t>
            </a:r>
            <a:r>
              <a:rPr lang="nl-NL" sz="2600" b="1" dirty="0" smtClean="0"/>
              <a:t> </a:t>
            </a:r>
            <a:r>
              <a:rPr lang="nl-NL" sz="2600" dirty="0" smtClean="0"/>
              <a:t>= </a:t>
            </a:r>
            <a:r>
              <a:rPr lang="nl-NL" sz="2600" dirty="0" err="1" smtClean="0"/>
              <a:t>disagreement</a:t>
            </a:r>
            <a:r>
              <a:rPr lang="nl-NL" sz="2600" dirty="0" smtClean="0"/>
              <a:t> over </a:t>
            </a:r>
            <a:r>
              <a:rPr lang="nl-NL" sz="2600" dirty="0" err="1" smtClean="0"/>
              <a:t>the</a:t>
            </a:r>
            <a:r>
              <a:rPr lang="nl-NL" sz="2600" dirty="0" smtClean="0"/>
              <a:t> </a:t>
            </a:r>
            <a:r>
              <a:rPr lang="nl-NL" sz="2600" dirty="0" err="1" smtClean="0"/>
              <a:t>determination</a:t>
            </a:r>
            <a:r>
              <a:rPr lang="nl-NL" sz="2600" dirty="0" smtClean="0"/>
              <a:t> of </a:t>
            </a:r>
            <a:r>
              <a:rPr lang="nl-NL" sz="2600" dirty="0" err="1" smtClean="0"/>
              <a:t>rights</a:t>
            </a:r>
            <a:r>
              <a:rPr lang="nl-NL" sz="2600" dirty="0" smtClean="0"/>
              <a:t> </a:t>
            </a:r>
            <a:r>
              <a:rPr lang="nl-NL" sz="2600" dirty="0" err="1" smtClean="0"/>
              <a:t>and</a:t>
            </a:r>
            <a:r>
              <a:rPr lang="nl-NL" sz="2600" dirty="0" smtClean="0"/>
              <a:t> </a:t>
            </a:r>
            <a:r>
              <a:rPr lang="nl-NL" sz="2600" dirty="0" err="1" smtClean="0"/>
              <a:t>obligations</a:t>
            </a:r>
            <a:r>
              <a:rPr lang="nl-NL" sz="2600" dirty="0" smtClean="0"/>
              <a:t> or </a:t>
            </a:r>
            <a:r>
              <a:rPr lang="nl-NL" sz="2600" dirty="0" err="1" smtClean="0"/>
              <a:t>the</a:t>
            </a:r>
            <a:r>
              <a:rPr lang="nl-NL" sz="2600" dirty="0" smtClean="0"/>
              <a:t> </a:t>
            </a:r>
            <a:r>
              <a:rPr lang="nl-NL" sz="2600" dirty="0" err="1" smtClean="0"/>
              <a:t>modifications</a:t>
            </a:r>
            <a:r>
              <a:rPr lang="nl-NL" sz="2600" dirty="0" smtClean="0"/>
              <a:t> </a:t>
            </a:r>
            <a:r>
              <a:rPr lang="nl-NL" sz="2600" dirty="0" err="1" smtClean="0"/>
              <a:t>thereof</a:t>
            </a:r>
            <a:r>
              <a:rPr lang="nl-NL" sz="2600" dirty="0" smtClean="0"/>
              <a:t> (e.g. </a:t>
            </a:r>
            <a:r>
              <a:rPr lang="nl-NL" sz="2600" dirty="0" err="1" smtClean="0"/>
              <a:t>Negotiation</a:t>
            </a:r>
            <a:r>
              <a:rPr lang="nl-NL" sz="2600" dirty="0" smtClean="0"/>
              <a:t> CLA)</a:t>
            </a:r>
          </a:p>
          <a:p>
            <a:pPr marL="180975" lvl="1" indent="0">
              <a:buNone/>
            </a:pPr>
            <a:r>
              <a:rPr lang="nl-NL" sz="2600" dirty="0" smtClean="0"/>
              <a:t>In NL – </a:t>
            </a:r>
            <a:r>
              <a:rPr lang="nl-NL" sz="2600" dirty="0" err="1" smtClean="0"/>
              <a:t>conciliation</a:t>
            </a:r>
            <a:r>
              <a:rPr lang="nl-NL" sz="2600" dirty="0" smtClean="0"/>
              <a:t> </a:t>
            </a:r>
            <a:r>
              <a:rPr lang="nl-NL" sz="2600" dirty="0" err="1" smtClean="0"/>
              <a:t>and</a:t>
            </a:r>
            <a:r>
              <a:rPr lang="nl-NL" sz="2600" dirty="0" smtClean="0"/>
              <a:t> </a:t>
            </a:r>
            <a:r>
              <a:rPr lang="nl-NL" sz="2600" dirty="0" err="1" smtClean="0"/>
              <a:t>mediation</a:t>
            </a:r>
            <a:r>
              <a:rPr lang="nl-NL" sz="2600" dirty="0" smtClean="0"/>
              <a:t> </a:t>
            </a:r>
            <a:r>
              <a:rPr lang="nl-NL" sz="2600" dirty="0" err="1" smtClean="0"/>
              <a:t>before</a:t>
            </a:r>
            <a:r>
              <a:rPr lang="nl-NL" sz="2600" dirty="0" smtClean="0"/>
              <a:t> </a:t>
            </a:r>
            <a:r>
              <a:rPr lang="nl-NL" sz="2600" dirty="0" err="1" smtClean="0"/>
              <a:t>going</a:t>
            </a:r>
            <a:r>
              <a:rPr lang="nl-NL" sz="2600" dirty="0" smtClean="0"/>
              <a:t> on strike</a:t>
            </a:r>
            <a:endParaRPr lang="nl-NL" sz="2600" dirty="0"/>
          </a:p>
          <a:p>
            <a:pPr marL="0" indent="0">
              <a:buNone/>
            </a:pPr>
            <a:endParaRPr lang="nl-NL" sz="2800" b="1" dirty="0"/>
          </a:p>
          <a:p>
            <a:pPr marL="0" indent="0">
              <a:buNone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9454393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endParaRPr lang="nl-NL" dirty="0"/>
          </a:p>
        </p:txBody>
      </p:sp>
      <p:sp>
        <p:nvSpPr>
          <p:cNvPr id="8" name="Tijdelijke aanduiding voor verticale tekst 7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sz="2400" b="1" dirty="0" err="1" smtClean="0"/>
              <a:t>Dismissal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protection</a:t>
            </a:r>
            <a:endParaRPr lang="nl-NL" sz="2400" b="1" dirty="0" smtClean="0"/>
          </a:p>
          <a:p>
            <a:pPr marL="638175" lvl="1" indent="-457200">
              <a:buFont typeface="+mj-lt"/>
              <a:buAutoNum type="alphaLcParenR"/>
            </a:pPr>
            <a:r>
              <a:rPr lang="nl-NL" sz="2200" b="1" dirty="0" err="1" smtClean="0"/>
              <a:t>Initiative</a:t>
            </a:r>
            <a:r>
              <a:rPr lang="nl-NL" sz="2200" b="1" dirty="0" smtClean="0"/>
              <a:t> </a:t>
            </a:r>
            <a:r>
              <a:rPr lang="nl-NL" sz="2200" b="1" dirty="0" err="1" smtClean="0"/>
              <a:t>employer</a:t>
            </a:r>
            <a:endParaRPr lang="nl-NL" sz="2200" b="1" dirty="0" smtClean="0"/>
          </a:p>
          <a:p>
            <a:pPr marL="638175" lvl="1" indent="-457200">
              <a:buFont typeface="+mj-lt"/>
              <a:buAutoNum type="alphaLcParenR"/>
            </a:pPr>
            <a:r>
              <a:rPr lang="nl-NL" sz="2200" b="1" dirty="0" smtClean="0"/>
              <a:t>Right </a:t>
            </a:r>
            <a:r>
              <a:rPr lang="nl-NL" sz="2200" b="1" dirty="0" err="1" smtClean="0"/>
              <a:t>to</a:t>
            </a:r>
            <a:r>
              <a:rPr lang="nl-NL" sz="2200" b="1" dirty="0" smtClean="0"/>
              <a:t> </a:t>
            </a:r>
            <a:r>
              <a:rPr lang="nl-NL" sz="2200" b="1" dirty="0" err="1" smtClean="0"/>
              <a:t>leave</a:t>
            </a:r>
            <a:r>
              <a:rPr lang="nl-NL" sz="2200" b="1" dirty="0" smtClean="0"/>
              <a:t> (</a:t>
            </a:r>
            <a:r>
              <a:rPr lang="nl-NL" sz="2200" b="1" dirty="0" err="1" smtClean="0"/>
              <a:t>freely</a:t>
            </a:r>
            <a:r>
              <a:rPr lang="nl-NL" sz="2200" b="1" dirty="0" smtClean="0"/>
              <a:t> </a:t>
            </a:r>
            <a:r>
              <a:rPr lang="nl-NL" sz="2200" b="1" dirty="0" err="1" smtClean="0"/>
              <a:t>choose</a:t>
            </a:r>
            <a:r>
              <a:rPr lang="nl-NL" sz="2200" b="1" dirty="0" smtClean="0"/>
              <a:t> </a:t>
            </a:r>
            <a:r>
              <a:rPr lang="nl-NL" sz="2200" b="1" dirty="0" err="1" smtClean="0"/>
              <a:t>an</a:t>
            </a:r>
            <a:r>
              <a:rPr lang="nl-NL" sz="2200" b="1" dirty="0" smtClean="0"/>
              <a:t> </a:t>
            </a:r>
            <a:r>
              <a:rPr lang="nl-NL" sz="2200" b="1" dirty="0" err="1" smtClean="0"/>
              <a:t>occupation</a:t>
            </a:r>
            <a:r>
              <a:rPr lang="nl-NL" sz="2200" b="1" dirty="0" smtClean="0"/>
              <a:t>)</a:t>
            </a:r>
          </a:p>
          <a:p>
            <a:pPr marL="457200" indent="-457200">
              <a:buAutoNum type="arabicPeriod"/>
            </a:pPr>
            <a:endParaRPr lang="nl-NL" sz="2400" b="1" dirty="0"/>
          </a:p>
          <a:p>
            <a:pPr marL="457200" indent="-457200">
              <a:buAutoNum type="arabicPeriod"/>
            </a:pPr>
            <a:r>
              <a:rPr lang="nl-NL" sz="2400" b="1" dirty="0" err="1" smtClean="0"/>
              <a:t>Dispute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resolution</a:t>
            </a:r>
            <a:endParaRPr lang="nl-NL" sz="2400" b="1" dirty="0" smtClean="0"/>
          </a:p>
          <a:p>
            <a:pPr marL="638175" lvl="1" indent="-457200">
              <a:buFont typeface="+mj-lt"/>
              <a:buAutoNum type="alphaLcParenR"/>
            </a:pPr>
            <a:r>
              <a:rPr lang="nl-NL" sz="2200" b="1" dirty="0" err="1" smtClean="0"/>
              <a:t>Individual</a:t>
            </a:r>
            <a:endParaRPr lang="nl-NL" sz="2200" b="1" dirty="0" smtClean="0"/>
          </a:p>
          <a:p>
            <a:pPr marL="638175" lvl="1" indent="-457200">
              <a:buFont typeface="+mj-lt"/>
              <a:buAutoNum type="alphaLcParenR"/>
            </a:pPr>
            <a:r>
              <a:rPr lang="nl-NL" sz="2200" b="1" smtClean="0"/>
              <a:t>Extra</a:t>
            </a:r>
            <a:endParaRPr lang="nl-NL" sz="2200" dirty="0" smtClean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842805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r>
              <a:rPr lang="nl-NL" dirty="0" smtClean="0"/>
              <a:t>: </a:t>
            </a:r>
            <a:r>
              <a:rPr lang="nl-NL" dirty="0" err="1" smtClean="0"/>
              <a:t>Individual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err="1"/>
              <a:t>What</a:t>
            </a:r>
            <a:r>
              <a:rPr lang="nl-NL" sz="2800" dirty="0"/>
              <a:t> kind of courts? </a:t>
            </a:r>
          </a:p>
          <a:p>
            <a:r>
              <a:rPr lang="nl-NL" sz="2800" dirty="0"/>
              <a:t> </a:t>
            </a:r>
            <a:r>
              <a:rPr lang="nl-NL" sz="2800" b="1" dirty="0" err="1"/>
              <a:t>labour</a:t>
            </a:r>
            <a:r>
              <a:rPr lang="nl-NL" sz="2800" b="1" dirty="0"/>
              <a:t> or </a:t>
            </a:r>
            <a:r>
              <a:rPr lang="nl-NL" sz="2800" b="1" dirty="0" err="1"/>
              <a:t>civil</a:t>
            </a:r>
            <a:r>
              <a:rPr lang="nl-NL" sz="2800" b="1" dirty="0"/>
              <a:t> court</a:t>
            </a:r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/>
              <a:t>a</a:t>
            </a:r>
            <a:r>
              <a:rPr lang="nl-NL" sz="2800" b="1" dirty="0" smtClean="0"/>
              <a:t>d. Labour Courts</a:t>
            </a:r>
          </a:p>
          <a:p>
            <a:pPr marL="180975" lvl="1" indent="0">
              <a:buNone/>
            </a:pPr>
            <a:r>
              <a:rPr lang="nl-NL" sz="2600" dirty="0" err="1" smtClean="0"/>
              <a:t>Comprised</a:t>
            </a:r>
            <a:r>
              <a:rPr lang="nl-NL" sz="2600" dirty="0" smtClean="0"/>
              <a:t> </a:t>
            </a:r>
            <a:r>
              <a:rPr lang="nl-NL" sz="2600" dirty="0" err="1" smtClean="0"/>
              <a:t>by</a:t>
            </a:r>
            <a:r>
              <a:rPr lang="nl-NL" sz="2600" dirty="0" smtClean="0"/>
              <a:t> </a:t>
            </a:r>
            <a:r>
              <a:rPr lang="nl-NL" sz="2600" dirty="0" err="1" smtClean="0"/>
              <a:t>representatives</a:t>
            </a:r>
            <a:r>
              <a:rPr lang="nl-NL" sz="2600" dirty="0" smtClean="0"/>
              <a:t> of </a:t>
            </a:r>
            <a:r>
              <a:rPr lang="nl-NL" sz="2600" dirty="0" err="1" smtClean="0"/>
              <a:t>both</a:t>
            </a:r>
            <a:r>
              <a:rPr lang="nl-NL" sz="2600" dirty="0" smtClean="0"/>
              <a:t> sides of </a:t>
            </a:r>
            <a:r>
              <a:rPr lang="nl-NL" sz="2600" dirty="0" err="1" smtClean="0"/>
              <a:t>the</a:t>
            </a:r>
            <a:r>
              <a:rPr lang="nl-NL" sz="2600" dirty="0" smtClean="0"/>
              <a:t> </a:t>
            </a:r>
            <a:r>
              <a:rPr lang="nl-NL" sz="2600" dirty="0" err="1" smtClean="0"/>
              <a:t>industry</a:t>
            </a:r>
            <a:r>
              <a:rPr lang="nl-NL" sz="2600" dirty="0" smtClean="0"/>
              <a:t>  (France) </a:t>
            </a:r>
            <a:r>
              <a:rPr lang="nl-NL" sz="2600" dirty="0" err="1" smtClean="0"/>
              <a:t>and</a:t>
            </a:r>
            <a:r>
              <a:rPr lang="nl-NL" sz="2600" dirty="0" smtClean="0"/>
              <a:t> </a:t>
            </a:r>
            <a:r>
              <a:rPr lang="nl-NL" sz="2600" dirty="0" err="1" smtClean="0"/>
              <a:t>an</a:t>
            </a:r>
            <a:r>
              <a:rPr lang="nl-NL" sz="2600" dirty="0" smtClean="0"/>
              <a:t> </a:t>
            </a:r>
            <a:r>
              <a:rPr lang="nl-NL" sz="2600" dirty="0" err="1" smtClean="0"/>
              <a:t>impartial</a:t>
            </a:r>
            <a:r>
              <a:rPr lang="nl-NL" sz="2600" dirty="0" smtClean="0"/>
              <a:t> professional </a:t>
            </a:r>
            <a:r>
              <a:rPr lang="nl-NL" sz="2600" dirty="0" err="1" smtClean="0"/>
              <a:t>judge</a:t>
            </a:r>
            <a:r>
              <a:rPr lang="nl-NL" sz="2600" dirty="0" smtClean="0"/>
              <a:t> (Belgium)</a:t>
            </a:r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buNone/>
            </a:pPr>
            <a:r>
              <a:rPr lang="nl-NL" sz="2800" b="1" dirty="0" smtClean="0"/>
              <a:t>Points of concern</a:t>
            </a:r>
          </a:p>
          <a:p>
            <a:r>
              <a:rPr lang="nl-NL" sz="2800" dirty="0" err="1" smtClean="0"/>
              <a:t>impartiality</a:t>
            </a:r>
            <a:r>
              <a:rPr lang="nl-NL" sz="2800" dirty="0" smtClean="0"/>
              <a:t> </a:t>
            </a:r>
          </a:p>
          <a:p>
            <a:r>
              <a:rPr lang="nl-NL" sz="2800" dirty="0" err="1" smtClean="0"/>
              <a:t>independence</a:t>
            </a:r>
            <a:endParaRPr lang="nl-NL" sz="2800" dirty="0" smtClean="0"/>
          </a:p>
          <a:p>
            <a:pPr marL="180975" lvl="1" indent="0">
              <a:buNone/>
            </a:pP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9454393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r>
              <a:rPr lang="nl-NL" dirty="0" smtClean="0"/>
              <a:t>: </a:t>
            </a:r>
            <a:r>
              <a:rPr lang="nl-NL" dirty="0" err="1" smtClean="0"/>
              <a:t>Individual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04662" y="1252836"/>
            <a:ext cx="11389023" cy="4984476"/>
          </a:xfrm>
        </p:spPr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b="1" dirty="0" err="1" smtClean="0"/>
              <a:t>Alternative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Dispute</a:t>
            </a:r>
            <a:r>
              <a:rPr lang="nl-NL" sz="2800" b="1" dirty="0" smtClean="0"/>
              <a:t> </a:t>
            </a:r>
            <a:r>
              <a:rPr lang="nl-NL" sz="2800" b="1" dirty="0" err="1" smtClean="0"/>
              <a:t>Resolution</a:t>
            </a:r>
            <a:r>
              <a:rPr lang="nl-NL" sz="2800" b="1" dirty="0" smtClean="0"/>
              <a:t> (ADR -1)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sz="28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800" b="1" dirty="0" err="1" smtClean="0"/>
              <a:t>Conciliation</a:t>
            </a:r>
            <a:r>
              <a:rPr lang="nl-NL" sz="2800" dirty="0" smtClean="0"/>
              <a:t> </a:t>
            </a:r>
          </a:p>
          <a:p>
            <a:pPr marL="18097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nl-NL" sz="2600" dirty="0" smtClean="0"/>
              <a:t>= </a:t>
            </a:r>
            <a:r>
              <a:rPr lang="nl-NL" sz="2600" dirty="0" err="1" smtClean="0"/>
              <a:t>to</a:t>
            </a:r>
            <a:r>
              <a:rPr lang="nl-NL" sz="2600" dirty="0" smtClean="0"/>
              <a:t> help </a:t>
            </a:r>
            <a:r>
              <a:rPr lang="nl-NL" sz="2600" dirty="0" err="1" smtClean="0"/>
              <a:t>facilitate</a:t>
            </a:r>
            <a:r>
              <a:rPr lang="nl-NL" sz="2600" dirty="0" smtClean="0"/>
              <a:t> </a:t>
            </a:r>
            <a:r>
              <a:rPr lang="nl-NL" sz="2600" dirty="0" err="1" smtClean="0"/>
              <a:t>communication</a:t>
            </a:r>
            <a:r>
              <a:rPr lang="nl-NL" sz="2600" dirty="0" smtClean="0"/>
              <a:t> </a:t>
            </a:r>
            <a:r>
              <a:rPr lang="nl-NL" sz="2600" dirty="0" err="1" smtClean="0"/>
              <a:t>between</a:t>
            </a:r>
            <a:r>
              <a:rPr lang="nl-NL" sz="2600" dirty="0" smtClean="0"/>
              <a:t> </a:t>
            </a:r>
            <a:r>
              <a:rPr lang="nl-NL" sz="2600" dirty="0" err="1" smtClean="0"/>
              <a:t>parties</a:t>
            </a:r>
            <a:r>
              <a:rPr lang="nl-NL" sz="2600" dirty="0" smtClean="0"/>
              <a:t> (</a:t>
            </a:r>
            <a:r>
              <a:rPr lang="nl-NL" sz="2600" dirty="0" err="1" smtClean="0"/>
              <a:t>good</a:t>
            </a:r>
            <a:r>
              <a:rPr lang="nl-NL" sz="2600" dirty="0" smtClean="0"/>
              <a:t> services)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err="1" smtClean="0"/>
              <a:t>before</a:t>
            </a:r>
            <a:r>
              <a:rPr lang="nl-NL" sz="2600" dirty="0" smtClean="0"/>
              <a:t> </a:t>
            </a:r>
            <a:r>
              <a:rPr lang="nl-NL" sz="2600" dirty="0" err="1" smtClean="0"/>
              <a:t>going</a:t>
            </a:r>
            <a:r>
              <a:rPr lang="nl-NL" sz="2600" dirty="0" smtClean="0"/>
              <a:t> </a:t>
            </a:r>
            <a:r>
              <a:rPr lang="nl-NL" sz="2600" dirty="0" err="1" smtClean="0"/>
              <a:t>to</a:t>
            </a:r>
            <a:r>
              <a:rPr lang="nl-NL" sz="2600" dirty="0" smtClean="0"/>
              <a:t> court – UK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sz="28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800" b="1" dirty="0" err="1" smtClean="0"/>
              <a:t>Mediation</a:t>
            </a:r>
            <a:r>
              <a:rPr lang="nl-NL" sz="2800" dirty="0" smtClean="0"/>
              <a:t> </a:t>
            </a:r>
          </a:p>
          <a:p>
            <a:pPr marL="18097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nl-NL" sz="2600" dirty="0" smtClean="0"/>
              <a:t>= help </a:t>
            </a:r>
            <a:r>
              <a:rPr lang="nl-NL" sz="2600" dirty="0" err="1" smtClean="0"/>
              <a:t>communication</a:t>
            </a:r>
            <a:r>
              <a:rPr lang="nl-NL" sz="2600" dirty="0" smtClean="0"/>
              <a:t> + </a:t>
            </a:r>
            <a:r>
              <a:rPr lang="nl-NL" sz="2600" dirty="0" err="1" smtClean="0"/>
              <a:t>proposing</a:t>
            </a:r>
            <a:r>
              <a:rPr lang="nl-NL" sz="2600" dirty="0" smtClean="0"/>
              <a:t> </a:t>
            </a:r>
            <a:r>
              <a:rPr lang="nl-NL" sz="2600" dirty="0" err="1" smtClean="0"/>
              <a:t>terms</a:t>
            </a:r>
            <a:r>
              <a:rPr lang="nl-NL" sz="2600" dirty="0" smtClean="0"/>
              <a:t> of </a:t>
            </a:r>
            <a:r>
              <a:rPr lang="nl-NL" sz="2600" dirty="0" err="1" smtClean="0"/>
              <a:t>settlement</a:t>
            </a:r>
            <a:endParaRPr lang="nl-NL" sz="2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smtClean="0"/>
              <a:t>court </a:t>
            </a:r>
            <a:r>
              <a:rPr lang="nl-NL" sz="2600" dirty="0" err="1" smtClean="0"/>
              <a:t>based</a:t>
            </a:r>
            <a:r>
              <a:rPr lang="nl-NL" sz="2600" dirty="0" smtClean="0"/>
              <a:t> </a:t>
            </a:r>
            <a:r>
              <a:rPr lang="nl-NL" sz="2600" dirty="0" err="1" smtClean="0"/>
              <a:t>and</a:t>
            </a:r>
            <a:r>
              <a:rPr lang="nl-NL" sz="2600" dirty="0" smtClean="0"/>
              <a:t> </a:t>
            </a:r>
            <a:r>
              <a:rPr lang="nl-NL" sz="2600" dirty="0" err="1" smtClean="0"/>
              <a:t>voluntary</a:t>
            </a:r>
            <a:r>
              <a:rPr lang="nl-NL" sz="2600" dirty="0" smtClean="0"/>
              <a:t> – Nl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err="1"/>
              <a:t>r</a:t>
            </a:r>
            <a:r>
              <a:rPr lang="nl-NL" sz="2600" dirty="0" err="1" smtClean="0"/>
              <a:t>elational</a:t>
            </a:r>
            <a:r>
              <a:rPr lang="nl-NL" sz="2600" dirty="0" smtClean="0"/>
              <a:t> ‘in </a:t>
            </a:r>
            <a:r>
              <a:rPr lang="nl-NL" sz="2600" dirty="0" err="1" smtClean="0"/>
              <a:t>work</a:t>
            </a:r>
            <a:r>
              <a:rPr lang="nl-NL" sz="2600" dirty="0" smtClean="0"/>
              <a:t> </a:t>
            </a:r>
            <a:r>
              <a:rPr lang="nl-NL" sz="2600" dirty="0" err="1" smtClean="0"/>
              <a:t>situation</a:t>
            </a:r>
            <a:r>
              <a:rPr lang="nl-NL" sz="2600" dirty="0" smtClean="0"/>
              <a:t>’ – UK/Ireland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sz="28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sz="2800" b="1" dirty="0" err="1" smtClean="0"/>
              <a:t>Arbitration</a:t>
            </a:r>
            <a:r>
              <a:rPr lang="nl-NL" sz="2800" dirty="0" smtClean="0"/>
              <a:t> </a:t>
            </a:r>
          </a:p>
          <a:p>
            <a:pPr marL="18097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nl-NL" sz="2600" dirty="0" smtClean="0"/>
              <a:t>= </a:t>
            </a:r>
            <a:r>
              <a:rPr lang="nl-NL" sz="2600" dirty="0" err="1" smtClean="0"/>
              <a:t>intervention</a:t>
            </a:r>
            <a:r>
              <a:rPr lang="nl-NL" sz="2600" dirty="0" smtClean="0"/>
              <a:t> of a </a:t>
            </a:r>
            <a:r>
              <a:rPr lang="nl-NL" sz="2600" dirty="0" err="1" smtClean="0"/>
              <a:t>neutral</a:t>
            </a:r>
            <a:r>
              <a:rPr lang="nl-NL" sz="2600" dirty="0" smtClean="0"/>
              <a:t> </a:t>
            </a:r>
            <a:r>
              <a:rPr lang="nl-NL" sz="2600" dirty="0" err="1" smtClean="0"/>
              <a:t>third</a:t>
            </a:r>
            <a:r>
              <a:rPr lang="nl-NL" sz="2600" dirty="0" smtClean="0"/>
              <a:t> party </a:t>
            </a:r>
            <a:r>
              <a:rPr lang="nl-NL" sz="2600" dirty="0" err="1" smtClean="0"/>
              <a:t>who</a:t>
            </a:r>
            <a:r>
              <a:rPr lang="nl-NL" sz="2600" dirty="0" smtClean="0"/>
              <a:t> is empowered </a:t>
            </a:r>
            <a:r>
              <a:rPr lang="nl-NL" sz="2600" dirty="0" err="1" smtClean="0"/>
              <a:t>to</a:t>
            </a:r>
            <a:r>
              <a:rPr lang="nl-NL" sz="2600" dirty="0" smtClean="0"/>
              <a:t> </a:t>
            </a:r>
            <a:r>
              <a:rPr lang="nl-NL" sz="2600" dirty="0" err="1" smtClean="0"/>
              <a:t>examine</a:t>
            </a:r>
            <a:r>
              <a:rPr lang="nl-NL" sz="2600" dirty="0" smtClean="0"/>
              <a:t> </a:t>
            </a:r>
            <a:r>
              <a:rPr lang="nl-NL" sz="2600" dirty="0" err="1" smtClean="0"/>
              <a:t>the</a:t>
            </a:r>
            <a:r>
              <a:rPr lang="nl-NL" sz="2600" dirty="0" smtClean="0"/>
              <a:t> </a:t>
            </a:r>
            <a:r>
              <a:rPr lang="nl-NL" sz="2600" dirty="0" err="1" smtClean="0"/>
              <a:t>situation</a:t>
            </a:r>
            <a:endParaRPr lang="nl-NL" sz="2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/>
              <a:t>As </a:t>
            </a:r>
            <a:r>
              <a:rPr lang="nl-NL" sz="2600" dirty="0" err="1"/>
              <a:t>final</a:t>
            </a:r>
            <a:r>
              <a:rPr lang="nl-NL" sz="2600" dirty="0"/>
              <a:t> step (binding) – Cyprus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smtClean="0"/>
              <a:t>Unfair </a:t>
            </a:r>
            <a:r>
              <a:rPr lang="nl-NL" sz="2600" dirty="0" err="1"/>
              <a:t>dismissals</a:t>
            </a:r>
            <a:r>
              <a:rPr lang="nl-NL" sz="2600" dirty="0"/>
              <a:t> </a:t>
            </a:r>
            <a:r>
              <a:rPr lang="nl-NL" sz="2600" dirty="0" smtClean="0"/>
              <a:t>– UK (</a:t>
            </a:r>
            <a:r>
              <a:rPr lang="nl-NL" sz="2600" dirty="0" err="1" smtClean="0"/>
              <a:t>obliged</a:t>
            </a:r>
            <a:r>
              <a:rPr lang="nl-NL" sz="2600" dirty="0" smtClean="0"/>
              <a:t>!)</a:t>
            </a:r>
            <a:endParaRPr lang="nl-NL" sz="2600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8797517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r>
              <a:rPr lang="nl-NL" dirty="0" smtClean="0"/>
              <a:t>: </a:t>
            </a:r>
            <a:r>
              <a:rPr lang="nl-NL" dirty="0" err="1" smtClean="0"/>
              <a:t>Individual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nl-NL" sz="2800" b="1" dirty="0" err="1"/>
              <a:t>Alternative</a:t>
            </a:r>
            <a:r>
              <a:rPr lang="nl-NL" sz="2800" b="1" dirty="0"/>
              <a:t> </a:t>
            </a:r>
            <a:r>
              <a:rPr lang="nl-NL" sz="2800" b="1" dirty="0" err="1"/>
              <a:t>Dispute</a:t>
            </a:r>
            <a:r>
              <a:rPr lang="nl-NL" sz="2800" b="1" dirty="0"/>
              <a:t> </a:t>
            </a:r>
            <a:r>
              <a:rPr lang="nl-NL" sz="2800" b="1" dirty="0" err="1"/>
              <a:t>Resolution</a:t>
            </a:r>
            <a:r>
              <a:rPr lang="nl-NL" sz="2800" b="1" dirty="0"/>
              <a:t> (ADR </a:t>
            </a:r>
            <a:r>
              <a:rPr lang="nl-NL" sz="2800" b="1" dirty="0" smtClean="0"/>
              <a:t>-2)</a:t>
            </a:r>
            <a:endParaRPr lang="nl-NL" sz="28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nl-NL" sz="28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nl-NL" sz="2800" b="1" dirty="0" smtClean="0"/>
              <a:t>Labour </a:t>
            </a:r>
            <a:r>
              <a:rPr lang="nl-NL" sz="2800" b="1" dirty="0" err="1" smtClean="0"/>
              <a:t>Inspectors</a:t>
            </a:r>
            <a:r>
              <a:rPr lang="nl-NL" sz="2800" b="1" dirty="0" smtClean="0"/>
              <a:t> or ombudsman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err="1" smtClean="0"/>
              <a:t>Provide</a:t>
            </a:r>
            <a:r>
              <a:rPr lang="nl-NL" sz="2600" dirty="0" smtClean="0"/>
              <a:t> 1 </a:t>
            </a:r>
            <a:r>
              <a:rPr lang="nl-NL" sz="2600" dirty="0" err="1" smtClean="0"/>
              <a:t>and</a:t>
            </a:r>
            <a:r>
              <a:rPr lang="nl-NL" sz="2600" dirty="0" smtClean="0"/>
              <a:t> 2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smtClean="0"/>
              <a:t>Special </a:t>
            </a:r>
            <a:r>
              <a:rPr lang="nl-NL" sz="2600" dirty="0" err="1" smtClean="0"/>
              <a:t>role</a:t>
            </a:r>
            <a:endParaRPr lang="nl-NL" sz="26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endParaRPr lang="nl-NL" sz="28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lang="nl-NL" sz="2800" b="1" dirty="0" smtClean="0"/>
              <a:t>Non-</a:t>
            </a:r>
            <a:r>
              <a:rPr lang="nl-NL" sz="2800" b="1" dirty="0" err="1" smtClean="0"/>
              <a:t>judicial</a:t>
            </a:r>
            <a:r>
              <a:rPr lang="nl-NL" sz="2800" b="1" dirty="0" smtClean="0"/>
              <a:t> ADR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err="1" smtClean="0"/>
              <a:t>based</a:t>
            </a:r>
            <a:r>
              <a:rPr lang="nl-NL" sz="2600" dirty="0" smtClean="0"/>
              <a:t> </a:t>
            </a:r>
            <a:r>
              <a:rPr lang="nl-NL" sz="2600" dirty="0"/>
              <a:t>on </a:t>
            </a:r>
            <a:r>
              <a:rPr lang="nl-NL" sz="2600" dirty="0" err="1"/>
              <a:t>Collective</a:t>
            </a:r>
            <a:r>
              <a:rPr lang="nl-NL" sz="2600" dirty="0"/>
              <a:t> Labour </a:t>
            </a:r>
            <a:r>
              <a:rPr lang="nl-NL" sz="2600" dirty="0" err="1" smtClean="0"/>
              <a:t>Agreements</a:t>
            </a:r>
            <a:r>
              <a:rPr lang="nl-NL" sz="2600" dirty="0"/>
              <a:t> </a:t>
            </a:r>
            <a:r>
              <a:rPr lang="nl-NL" sz="2600" dirty="0" smtClean="0"/>
              <a:t>– Nl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nl-NL" sz="2600" dirty="0" err="1" smtClean="0"/>
              <a:t>labour</a:t>
            </a:r>
            <a:r>
              <a:rPr lang="nl-NL" sz="2600" dirty="0" smtClean="0"/>
              <a:t> </a:t>
            </a:r>
            <a:r>
              <a:rPr lang="nl-NL" sz="2600" dirty="0" err="1" smtClean="0"/>
              <a:t>dispute</a:t>
            </a:r>
            <a:r>
              <a:rPr lang="nl-NL" sz="2600" dirty="0" smtClean="0"/>
              <a:t> </a:t>
            </a:r>
            <a:r>
              <a:rPr lang="nl-NL" sz="2600" dirty="0" err="1" smtClean="0"/>
              <a:t>committees</a:t>
            </a:r>
            <a:r>
              <a:rPr lang="nl-NL" sz="2600" dirty="0" smtClean="0"/>
              <a:t> – e.g. Lithuania (</a:t>
            </a:r>
            <a:r>
              <a:rPr lang="nl-NL" sz="2600" dirty="0" err="1" smtClean="0"/>
              <a:t>except</a:t>
            </a:r>
            <a:r>
              <a:rPr lang="nl-NL" sz="2600" dirty="0" smtClean="0"/>
              <a:t> </a:t>
            </a:r>
            <a:r>
              <a:rPr lang="nl-NL" sz="2600" dirty="0" err="1" smtClean="0"/>
              <a:t>dismissal</a:t>
            </a:r>
            <a:r>
              <a:rPr lang="nl-NL" sz="2600" dirty="0" smtClean="0"/>
              <a:t>!)</a:t>
            </a:r>
            <a:endParaRPr lang="nl-NL" sz="3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797517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Dispute</a:t>
            </a:r>
            <a:r>
              <a:rPr lang="nl-NL" dirty="0" smtClean="0"/>
              <a:t> </a:t>
            </a:r>
            <a:r>
              <a:rPr lang="nl-NL" dirty="0" err="1" smtClean="0"/>
              <a:t>Resolution</a:t>
            </a:r>
            <a:r>
              <a:rPr lang="nl-NL" dirty="0" smtClean="0"/>
              <a:t>: extra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 smtClean="0">
                <a:hlinkClick r:id="rId2"/>
              </a:rPr>
              <a:t>OECD NCP Contact Points</a:t>
            </a:r>
            <a:endParaRPr lang="nl-NL" sz="2800" b="1" dirty="0" smtClean="0"/>
          </a:p>
          <a:p>
            <a:pPr marL="0" indent="0">
              <a:buNone/>
            </a:pPr>
            <a:r>
              <a:rPr lang="nl-NL" sz="2800" dirty="0" smtClean="0"/>
              <a:t>Part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OECD MNE </a:t>
            </a:r>
            <a:r>
              <a:rPr lang="nl-NL" sz="2800" dirty="0" err="1" smtClean="0"/>
              <a:t>Guidelines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dirty="0" err="1" smtClean="0"/>
              <a:t>Everyone</a:t>
            </a:r>
            <a:r>
              <a:rPr lang="nl-NL" sz="2800" dirty="0" smtClean="0"/>
              <a:t> </a:t>
            </a:r>
            <a:r>
              <a:rPr lang="nl-NL" sz="2800" dirty="0" err="1" smtClean="0"/>
              <a:t>when</a:t>
            </a:r>
            <a:r>
              <a:rPr lang="nl-NL" sz="2800" dirty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enterprise</a:t>
            </a:r>
            <a:r>
              <a:rPr lang="nl-NL" sz="2800" dirty="0" smtClean="0"/>
              <a:t> is </a:t>
            </a:r>
            <a:r>
              <a:rPr lang="nl-NL" sz="2800" dirty="0" err="1" smtClean="0"/>
              <a:t>headquartered</a:t>
            </a:r>
            <a:r>
              <a:rPr lang="nl-NL" sz="2800" dirty="0" smtClean="0"/>
              <a:t> or has </a:t>
            </a:r>
            <a:r>
              <a:rPr lang="nl-NL" sz="2800" dirty="0" err="1" smtClean="0"/>
              <a:t>an</a:t>
            </a:r>
            <a:r>
              <a:rPr lang="nl-NL" sz="2800" dirty="0" smtClean="0"/>
              <a:t> establishment in a State </a:t>
            </a:r>
            <a:r>
              <a:rPr lang="nl-NL" sz="2800" dirty="0" err="1" smtClean="0"/>
              <a:t>which</a:t>
            </a:r>
            <a:r>
              <a:rPr lang="nl-NL" sz="2800" dirty="0" smtClean="0"/>
              <a:t> has </a:t>
            </a:r>
            <a:r>
              <a:rPr lang="nl-NL" sz="2800" dirty="0" err="1" smtClean="0"/>
              <a:t>endorsed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MNE </a:t>
            </a:r>
            <a:r>
              <a:rPr lang="nl-NL" sz="2800" dirty="0" err="1" smtClean="0"/>
              <a:t>Guidelines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b="1" dirty="0" err="1" smtClean="0"/>
              <a:t>Thus</a:t>
            </a:r>
            <a:r>
              <a:rPr lang="nl-NL" sz="2800" dirty="0" smtClean="0"/>
              <a:t>: </a:t>
            </a:r>
            <a:r>
              <a:rPr lang="nl-NL" sz="2800" dirty="0" err="1" smtClean="0"/>
              <a:t>Rusian</a:t>
            </a:r>
            <a:r>
              <a:rPr lang="nl-NL" sz="2800" dirty="0" smtClean="0"/>
              <a:t> NGO </a:t>
            </a:r>
            <a:r>
              <a:rPr lang="nl-NL" sz="2800" dirty="0" err="1" smtClean="0"/>
              <a:t>can</a:t>
            </a:r>
            <a:r>
              <a:rPr lang="nl-NL" sz="2800" dirty="0" smtClean="0"/>
              <a:t> </a:t>
            </a:r>
            <a:r>
              <a:rPr lang="nl-NL" sz="2800" dirty="0" err="1" smtClean="0"/>
              <a:t>bring</a:t>
            </a:r>
            <a:r>
              <a:rPr lang="nl-NL" sz="2800" dirty="0" smtClean="0"/>
              <a:t> claim </a:t>
            </a:r>
            <a:r>
              <a:rPr lang="nl-NL" sz="2800" dirty="0" err="1" smtClean="0"/>
              <a:t>against</a:t>
            </a:r>
            <a:r>
              <a:rPr lang="nl-NL" sz="2800" dirty="0" smtClean="0"/>
              <a:t> </a:t>
            </a:r>
            <a:r>
              <a:rPr lang="nl-NL" sz="2800" dirty="0" err="1" smtClean="0"/>
              <a:t>an</a:t>
            </a:r>
            <a:r>
              <a:rPr lang="nl-NL" sz="2800" dirty="0" smtClean="0"/>
              <a:t> </a:t>
            </a:r>
            <a:r>
              <a:rPr lang="nl-NL" sz="2800" dirty="0" err="1"/>
              <a:t>e</a:t>
            </a:r>
            <a:r>
              <a:rPr lang="nl-NL" sz="2800" dirty="0" err="1" smtClean="0"/>
              <a:t>nterprise</a:t>
            </a:r>
            <a:r>
              <a:rPr lang="nl-NL" sz="2800" dirty="0" smtClean="0"/>
              <a:t> </a:t>
            </a:r>
            <a:r>
              <a:rPr lang="nl-NL" sz="2800" dirty="0" err="1" smtClean="0"/>
              <a:t>headquartered</a:t>
            </a:r>
            <a:r>
              <a:rPr lang="nl-NL" sz="2800" dirty="0" smtClean="0"/>
              <a:t> in The Netherlands </a:t>
            </a:r>
            <a:r>
              <a:rPr lang="nl-NL" sz="2800" dirty="0" err="1" smtClean="0"/>
              <a:t>with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Dutch NCP</a:t>
            </a:r>
          </a:p>
          <a:p>
            <a:pPr marL="0" indent="0">
              <a:buNone/>
            </a:pPr>
            <a:r>
              <a:rPr lang="nl-NL" sz="2800" dirty="0" smtClean="0"/>
              <a:t>Kind </a:t>
            </a:r>
            <a:r>
              <a:rPr lang="nl-NL" sz="2800" dirty="0"/>
              <a:t>of </a:t>
            </a:r>
            <a:r>
              <a:rPr lang="nl-NL" sz="2800" b="1" dirty="0" err="1"/>
              <a:t>mediation</a:t>
            </a:r>
            <a:r>
              <a:rPr lang="nl-NL" sz="2800" dirty="0"/>
              <a:t>, </a:t>
            </a:r>
            <a:r>
              <a:rPr lang="nl-NL" sz="2800" dirty="0" err="1"/>
              <a:t>with</a:t>
            </a:r>
            <a:r>
              <a:rPr lang="nl-NL" sz="2800" dirty="0"/>
              <a:t> </a:t>
            </a:r>
            <a:r>
              <a:rPr lang="nl-NL" sz="2800" dirty="0" err="1"/>
              <a:t>publication</a:t>
            </a:r>
            <a:r>
              <a:rPr lang="nl-NL" sz="2800" dirty="0"/>
              <a:t> of a report of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process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</a:t>
            </a:r>
            <a:r>
              <a:rPr lang="nl-NL" sz="2800" dirty="0" err="1"/>
              <a:t>the</a:t>
            </a:r>
            <a:r>
              <a:rPr lang="nl-NL" sz="2800" dirty="0"/>
              <a:t> agreement (</a:t>
            </a:r>
            <a:r>
              <a:rPr lang="nl-NL" sz="2800" dirty="0" err="1"/>
              <a:t>when</a:t>
            </a:r>
            <a:r>
              <a:rPr lang="nl-NL" sz="2800" dirty="0"/>
              <a:t> </a:t>
            </a:r>
            <a:r>
              <a:rPr lang="nl-NL" sz="2800" dirty="0" err="1"/>
              <a:t>this</a:t>
            </a:r>
            <a:r>
              <a:rPr lang="nl-NL" sz="2800" dirty="0"/>
              <a:t> was </a:t>
            </a:r>
            <a:r>
              <a:rPr lang="nl-NL" sz="2800" dirty="0" err="1" smtClean="0"/>
              <a:t>reached</a:t>
            </a:r>
            <a:r>
              <a:rPr lang="nl-NL" sz="2800" dirty="0" smtClean="0"/>
              <a:t>) – effect of </a:t>
            </a:r>
            <a:r>
              <a:rPr lang="nl-NL" sz="2800" dirty="0" err="1" smtClean="0"/>
              <a:t>naming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shaming</a:t>
            </a:r>
            <a:endParaRPr lang="nl-NL" sz="26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5077995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7" name="Tijdelijke aanduiding voor verticale tekst 6"/>
          <p:cNvSpPr>
            <a:spLocks noGrp="1"/>
          </p:cNvSpPr>
          <p:nvPr>
            <p:ph type="body" orient="vert" idx="1"/>
          </p:nvPr>
        </p:nvSpPr>
        <p:spPr>
          <a:xfrm>
            <a:off x="404662" y="1252836"/>
            <a:ext cx="11389024" cy="4795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1900 </a:t>
            </a:r>
            <a:r>
              <a:rPr lang="nl-NL" sz="2800" dirty="0" err="1" smtClean="0"/>
              <a:t>Freedom</a:t>
            </a:r>
            <a:r>
              <a:rPr lang="nl-NL" sz="2800" dirty="0" smtClean="0"/>
              <a:t> of contract – </a:t>
            </a:r>
            <a:r>
              <a:rPr lang="nl-NL" sz="2800" dirty="0" err="1" smtClean="0"/>
              <a:t>thus</a:t>
            </a:r>
            <a:r>
              <a:rPr lang="nl-NL" sz="2800" dirty="0" smtClean="0"/>
              <a:t> free </a:t>
            </a:r>
            <a:r>
              <a:rPr lang="nl-NL" sz="2800" dirty="0" err="1" smtClean="0"/>
              <a:t>will</a:t>
            </a:r>
            <a:r>
              <a:rPr lang="nl-NL" sz="2800" dirty="0" smtClean="0"/>
              <a:t>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employer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With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development of welfare </a:t>
            </a:r>
            <a:r>
              <a:rPr lang="nl-NL" sz="2800" dirty="0" err="1" smtClean="0"/>
              <a:t>states</a:t>
            </a:r>
            <a:r>
              <a:rPr lang="nl-NL" sz="2800" dirty="0" smtClean="0"/>
              <a:t> / </a:t>
            </a:r>
            <a:r>
              <a:rPr lang="nl-NL" sz="2800" dirty="0" err="1" smtClean="0"/>
              <a:t>labour</a:t>
            </a:r>
            <a:r>
              <a:rPr lang="nl-NL" sz="2800" dirty="0" smtClean="0"/>
              <a:t> </a:t>
            </a:r>
            <a:r>
              <a:rPr lang="nl-NL" sz="2800" dirty="0" err="1" smtClean="0"/>
              <a:t>law</a:t>
            </a:r>
            <a:endParaRPr lang="nl-NL" sz="2800" dirty="0" smtClean="0"/>
          </a:p>
          <a:p>
            <a:pPr>
              <a:buFont typeface="Arial" charset="0"/>
              <a:buChar char="•"/>
            </a:pPr>
            <a:r>
              <a:rPr lang="nl-NL" sz="2800" dirty="0" err="1" smtClean="0"/>
              <a:t>Notice</a:t>
            </a:r>
            <a:r>
              <a:rPr lang="nl-NL" sz="2800" dirty="0" smtClean="0"/>
              <a:t> </a:t>
            </a:r>
            <a:r>
              <a:rPr lang="nl-NL" sz="2800" dirty="0" err="1" smtClean="0"/>
              <a:t>period</a:t>
            </a:r>
            <a:r>
              <a:rPr lang="nl-NL" sz="2800" dirty="0" smtClean="0"/>
              <a:t> – </a:t>
            </a:r>
            <a:r>
              <a:rPr lang="nl-NL" sz="2800" dirty="0" err="1" smtClean="0"/>
              <a:t>reasonable</a:t>
            </a:r>
            <a:r>
              <a:rPr lang="nl-NL" sz="2800" dirty="0" smtClean="0"/>
              <a:t> (?)</a:t>
            </a:r>
          </a:p>
          <a:p>
            <a:pPr>
              <a:buFont typeface="Arial" charset="0"/>
              <a:buChar char="•"/>
            </a:pPr>
            <a:r>
              <a:rPr lang="nl-NL" sz="2800" dirty="0" err="1" smtClean="0"/>
              <a:t>Justified</a:t>
            </a:r>
            <a:r>
              <a:rPr lang="nl-NL" sz="2800" dirty="0" smtClean="0"/>
              <a:t> – </a:t>
            </a:r>
            <a:r>
              <a:rPr lang="nl-NL" sz="2800" dirty="0" err="1" smtClean="0"/>
              <a:t>reasonable</a:t>
            </a:r>
            <a:r>
              <a:rPr lang="nl-NL" sz="2800" dirty="0" smtClean="0"/>
              <a:t> </a:t>
            </a:r>
            <a:r>
              <a:rPr lang="nl-NL" sz="2800" dirty="0" err="1" smtClean="0"/>
              <a:t>motive</a:t>
            </a:r>
            <a:r>
              <a:rPr lang="nl-NL" sz="2800" dirty="0" smtClean="0"/>
              <a:t> (?)</a:t>
            </a:r>
          </a:p>
          <a:p>
            <a:pPr lvl="1"/>
            <a:r>
              <a:rPr lang="nl-NL" sz="2600" dirty="0" smtClean="0"/>
              <a:t>Closed list of </a:t>
            </a:r>
            <a:r>
              <a:rPr lang="nl-NL" sz="2600" dirty="0" err="1" smtClean="0"/>
              <a:t>grounds</a:t>
            </a:r>
            <a:endParaRPr lang="nl-NL" sz="2600" dirty="0" smtClean="0"/>
          </a:p>
          <a:p>
            <a:pPr lvl="1"/>
            <a:r>
              <a:rPr lang="nl-NL" sz="2600" dirty="0" smtClean="0"/>
              <a:t>Open </a:t>
            </a:r>
            <a:r>
              <a:rPr lang="nl-NL" sz="2600" dirty="0" err="1" smtClean="0"/>
              <a:t>norms</a:t>
            </a:r>
            <a:r>
              <a:rPr lang="nl-NL" sz="2600" dirty="0" smtClean="0"/>
              <a:t> (fair or </a:t>
            </a:r>
            <a:r>
              <a:rPr lang="nl-NL" sz="2600" dirty="0" err="1" smtClean="0"/>
              <a:t>fairness</a:t>
            </a:r>
            <a:r>
              <a:rPr lang="nl-NL" sz="2600" dirty="0" smtClean="0"/>
              <a:t>)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Other</a:t>
            </a:r>
            <a:r>
              <a:rPr lang="nl-NL" sz="2800" dirty="0" smtClean="0"/>
              <a:t> issues </a:t>
            </a:r>
            <a:r>
              <a:rPr lang="nl-NL" sz="2800" dirty="0" err="1" smtClean="0"/>
              <a:t>followed</a:t>
            </a:r>
            <a:r>
              <a:rPr lang="nl-NL" sz="2800" dirty="0" smtClean="0"/>
              <a:t>: severance </a:t>
            </a:r>
            <a:r>
              <a:rPr lang="nl-NL" sz="2800" dirty="0" err="1" smtClean="0"/>
              <a:t>payments</a:t>
            </a:r>
            <a:r>
              <a:rPr lang="nl-NL" sz="2800" dirty="0" smtClean="0"/>
              <a:t>; </a:t>
            </a:r>
            <a:r>
              <a:rPr lang="nl-NL" sz="2800" dirty="0" err="1" smtClean="0"/>
              <a:t>reinstatement</a:t>
            </a:r>
            <a:r>
              <a:rPr lang="nl-NL" sz="2800" dirty="0" smtClean="0"/>
              <a:t>; </a:t>
            </a:r>
            <a:r>
              <a:rPr lang="nl-NL" sz="2800" dirty="0" err="1" smtClean="0"/>
              <a:t>redress</a:t>
            </a:r>
            <a:r>
              <a:rPr lang="nl-NL" sz="2800" dirty="0" smtClean="0"/>
              <a:t>; appeal; I&amp;C; etc.</a:t>
            </a: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  <a:p>
            <a:pPr marL="457200" indent="-457200">
              <a:buNone/>
            </a:pPr>
            <a:endParaRPr lang="nl-N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599124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ILO </a:t>
            </a:r>
            <a:r>
              <a:rPr lang="nl-NL" sz="2800" dirty="0" err="1" smtClean="0"/>
              <a:t>Convention</a:t>
            </a:r>
            <a:r>
              <a:rPr lang="nl-NL" sz="2800" dirty="0" smtClean="0"/>
              <a:t> 158</a:t>
            </a:r>
          </a:p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4</a:t>
            </a:r>
            <a:r>
              <a:rPr lang="nl-NL" sz="2800" dirty="0"/>
              <a:t> </a:t>
            </a:r>
            <a:r>
              <a:rPr lang="nl-NL" sz="2800" dirty="0" err="1" smtClean="0"/>
              <a:t>Valid</a:t>
            </a:r>
            <a:r>
              <a:rPr lang="nl-NL" sz="2800" dirty="0" smtClean="0"/>
              <a:t> </a:t>
            </a:r>
            <a:r>
              <a:rPr lang="nl-NL" sz="2800" dirty="0" err="1" smtClean="0"/>
              <a:t>reason</a:t>
            </a:r>
            <a:endParaRPr lang="nl-NL" sz="2800" dirty="0" smtClean="0"/>
          </a:p>
          <a:p>
            <a:pPr marL="514350" indent="-514350">
              <a:buAutoNum type="alphaLcParenR"/>
            </a:pPr>
            <a:r>
              <a:rPr lang="nl-NL" sz="2800" dirty="0" err="1" smtClean="0"/>
              <a:t>connected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capacity</a:t>
            </a:r>
            <a:r>
              <a:rPr lang="nl-NL" sz="2800" dirty="0" smtClean="0"/>
              <a:t> or </a:t>
            </a:r>
            <a:r>
              <a:rPr lang="nl-NL" sz="2800" dirty="0" err="1" smtClean="0"/>
              <a:t>conduct</a:t>
            </a:r>
            <a:r>
              <a:rPr lang="nl-NL" sz="2800" dirty="0" smtClean="0"/>
              <a:t> of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worker</a:t>
            </a:r>
            <a:endParaRPr lang="nl-NL" sz="2800" dirty="0" smtClean="0"/>
          </a:p>
          <a:p>
            <a:pPr marL="514350" indent="-514350">
              <a:buAutoNum type="alphaLcParenR"/>
            </a:pPr>
            <a:r>
              <a:rPr lang="nl-NL" sz="2800" dirty="0" err="1"/>
              <a:t>o</a:t>
            </a:r>
            <a:r>
              <a:rPr lang="nl-NL" sz="2800" dirty="0" err="1" smtClean="0"/>
              <a:t>perational</a:t>
            </a:r>
            <a:r>
              <a:rPr lang="nl-NL" sz="2800" dirty="0" smtClean="0"/>
              <a:t> </a:t>
            </a:r>
            <a:r>
              <a:rPr lang="nl-NL" sz="2800" dirty="0" err="1" smtClean="0"/>
              <a:t>requirements</a:t>
            </a:r>
            <a:endParaRPr lang="nl-NL" sz="2800" dirty="0" smtClean="0"/>
          </a:p>
          <a:p>
            <a:pPr marL="514350" indent="-514350">
              <a:buAutoNum type="alphaLcParenR"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5 </a:t>
            </a:r>
            <a:r>
              <a:rPr lang="nl-NL" sz="2800" dirty="0" err="1" smtClean="0"/>
              <a:t>and</a:t>
            </a:r>
            <a:r>
              <a:rPr lang="nl-NL" sz="2800" dirty="0" smtClean="0"/>
              <a:t> 6 </a:t>
            </a:r>
            <a:r>
              <a:rPr lang="nl-NL" sz="2800" dirty="0" err="1" smtClean="0"/>
              <a:t>not</a:t>
            </a:r>
            <a:r>
              <a:rPr lang="nl-NL" sz="2800" dirty="0" smtClean="0"/>
              <a:t> </a:t>
            </a:r>
            <a:r>
              <a:rPr lang="nl-NL" sz="2800" dirty="0" err="1" smtClean="0"/>
              <a:t>valid</a:t>
            </a:r>
            <a:endParaRPr lang="nl-NL" sz="2800" dirty="0"/>
          </a:p>
          <a:p>
            <a:pPr>
              <a:buFontTx/>
              <a:buChar char="-"/>
            </a:pPr>
            <a:r>
              <a:rPr lang="nl-NL" sz="2800" dirty="0" smtClean="0"/>
              <a:t>Trade </a:t>
            </a:r>
            <a:r>
              <a:rPr lang="nl-NL" sz="2800" dirty="0" err="1" smtClean="0"/>
              <a:t>union</a:t>
            </a:r>
            <a:r>
              <a:rPr lang="nl-NL" sz="2800" dirty="0" smtClean="0"/>
              <a:t> </a:t>
            </a:r>
            <a:r>
              <a:rPr lang="nl-NL" sz="2800" dirty="0" err="1" smtClean="0"/>
              <a:t>membership</a:t>
            </a:r>
            <a:r>
              <a:rPr lang="nl-NL" sz="2800" dirty="0" smtClean="0"/>
              <a:t>; </a:t>
            </a:r>
            <a:r>
              <a:rPr lang="nl-NL" sz="2800" dirty="0" err="1" smtClean="0"/>
              <a:t>seeking</a:t>
            </a:r>
            <a:r>
              <a:rPr lang="nl-NL" sz="2800" dirty="0" smtClean="0"/>
              <a:t> </a:t>
            </a:r>
            <a:r>
              <a:rPr lang="nl-NL" sz="2800" dirty="0" err="1" smtClean="0"/>
              <a:t>representation</a:t>
            </a:r>
            <a:r>
              <a:rPr lang="nl-NL" sz="2800" dirty="0" smtClean="0"/>
              <a:t>; </a:t>
            </a:r>
            <a:r>
              <a:rPr lang="nl-NL" sz="2800" dirty="0" err="1" smtClean="0"/>
              <a:t>filing</a:t>
            </a:r>
            <a:r>
              <a:rPr lang="nl-NL" sz="2800" dirty="0" smtClean="0"/>
              <a:t> a </a:t>
            </a:r>
            <a:r>
              <a:rPr lang="nl-NL" sz="2800" dirty="0" err="1" smtClean="0"/>
              <a:t>complaint</a:t>
            </a:r>
            <a:r>
              <a:rPr lang="nl-NL" sz="2800" dirty="0" smtClean="0"/>
              <a:t>; </a:t>
            </a:r>
            <a:r>
              <a:rPr lang="nl-NL" sz="2800" dirty="0" err="1" smtClean="0"/>
              <a:t>discrimination</a:t>
            </a:r>
            <a:r>
              <a:rPr lang="nl-NL" sz="2800" dirty="0" smtClean="0"/>
              <a:t> </a:t>
            </a:r>
            <a:r>
              <a:rPr lang="nl-NL" sz="2800" dirty="0" err="1" smtClean="0"/>
              <a:t>grounds</a:t>
            </a:r>
            <a:r>
              <a:rPr lang="nl-NL" sz="2800" dirty="0" smtClean="0"/>
              <a:t>; </a:t>
            </a:r>
            <a:r>
              <a:rPr lang="nl-NL" sz="2800" dirty="0" err="1" smtClean="0"/>
              <a:t>maternity</a:t>
            </a:r>
            <a:r>
              <a:rPr lang="nl-NL" sz="2800" dirty="0" smtClean="0"/>
              <a:t> </a:t>
            </a:r>
            <a:r>
              <a:rPr lang="nl-NL" sz="2800" dirty="0" err="1" smtClean="0"/>
              <a:t>leave</a:t>
            </a:r>
            <a:endParaRPr lang="nl-NL" sz="2800" dirty="0" smtClean="0"/>
          </a:p>
          <a:p>
            <a:pPr>
              <a:buFontTx/>
              <a:buChar char="-"/>
            </a:pPr>
            <a:r>
              <a:rPr lang="nl-NL" sz="2800" dirty="0" smtClean="0"/>
              <a:t>Absence </a:t>
            </a:r>
            <a:r>
              <a:rPr lang="nl-NL" sz="2800" dirty="0" err="1" smtClean="0"/>
              <a:t>because</a:t>
            </a:r>
            <a:r>
              <a:rPr lang="nl-NL" sz="2800" dirty="0" smtClean="0"/>
              <a:t> of </a:t>
            </a:r>
            <a:r>
              <a:rPr lang="nl-NL" sz="2800" dirty="0" err="1" smtClean="0"/>
              <a:t>illness</a:t>
            </a:r>
            <a:r>
              <a:rPr lang="nl-NL" sz="2800" dirty="0" smtClean="0"/>
              <a:t> or </a:t>
            </a:r>
            <a:r>
              <a:rPr lang="nl-NL" sz="2800" dirty="0" err="1" smtClean="0"/>
              <a:t>injury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816382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800" dirty="0" err="1"/>
              <a:t>Articles</a:t>
            </a:r>
            <a:r>
              <a:rPr lang="nl-NL" sz="2800" dirty="0"/>
              <a:t> 7 – 10 </a:t>
            </a:r>
            <a:r>
              <a:rPr lang="nl-NL" sz="2800" dirty="0" err="1"/>
              <a:t>redress</a:t>
            </a:r>
            <a:r>
              <a:rPr lang="nl-NL" sz="2800" dirty="0"/>
              <a:t> </a:t>
            </a:r>
            <a:r>
              <a:rPr lang="nl-NL" sz="2800" dirty="0" err="1"/>
              <a:t>and</a:t>
            </a:r>
            <a:r>
              <a:rPr lang="nl-NL" sz="2800" dirty="0"/>
              <a:t> appeal </a:t>
            </a:r>
            <a:r>
              <a:rPr lang="nl-NL" sz="2800" dirty="0" err="1"/>
              <a:t>against</a:t>
            </a:r>
            <a:r>
              <a:rPr lang="nl-NL" sz="2800" dirty="0"/>
              <a:t> </a:t>
            </a:r>
            <a:r>
              <a:rPr lang="nl-NL" sz="2800" dirty="0" err="1"/>
              <a:t>dismissal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/>
              <a:t>Article</a:t>
            </a:r>
            <a:r>
              <a:rPr lang="nl-NL" sz="2800" dirty="0"/>
              <a:t> 11 </a:t>
            </a:r>
            <a:r>
              <a:rPr lang="nl-NL" sz="2800" dirty="0" err="1"/>
              <a:t>notice</a:t>
            </a:r>
            <a:r>
              <a:rPr lang="nl-NL" sz="2800" dirty="0"/>
              <a:t> </a:t>
            </a:r>
            <a:r>
              <a:rPr lang="nl-NL" sz="2800" dirty="0" err="1"/>
              <a:t>period</a:t>
            </a:r>
            <a:r>
              <a:rPr lang="nl-NL" sz="2800" dirty="0"/>
              <a:t> or </a:t>
            </a:r>
            <a:r>
              <a:rPr lang="nl-NL" sz="2800" dirty="0" err="1"/>
              <a:t>compensation</a:t>
            </a:r>
            <a:r>
              <a:rPr lang="nl-NL" sz="2800" dirty="0"/>
              <a:t> in </a:t>
            </a:r>
            <a:r>
              <a:rPr lang="nl-NL" sz="2800" dirty="0" err="1"/>
              <a:t>lieu</a:t>
            </a:r>
            <a:endParaRPr lang="nl-NL" sz="2800" dirty="0"/>
          </a:p>
          <a:p>
            <a:pPr>
              <a:buFontTx/>
              <a:buChar char="-"/>
            </a:pPr>
            <a:r>
              <a:rPr lang="nl-NL" sz="2800" dirty="0" err="1" smtClean="0"/>
              <a:t>Exception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summary </a:t>
            </a:r>
            <a:r>
              <a:rPr lang="nl-NL" sz="2800" dirty="0" err="1" smtClean="0"/>
              <a:t>dismissal</a:t>
            </a:r>
            <a:endParaRPr lang="nl-NL" sz="2800" dirty="0"/>
          </a:p>
          <a:p>
            <a:pPr>
              <a:buFontTx/>
              <a:buChar char="-"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12 Severance </a:t>
            </a:r>
            <a:r>
              <a:rPr lang="nl-NL" sz="2800" dirty="0" err="1" smtClean="0"/>
              <a:t>payment</a:t>
            </a:r>
            <a:r>
              <a:rPr lang="nl-NL" sz="2800" dirty="0" smtClean="0"/>
              <a:t> 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13 </a:t>
            </a:r>
            <a:r>
              <a:rPr lang="nl-NL" sz="2800" dirty="0" err="1" smtClean="0"/>
              <a:t>Consultation</a:t>
            </a:r>
            <a:r>
              <a:rPr lang="nl-NL" sz="2800" dirty="0" smtClean="0"/>
              <a:t> </a:t>
            </a:r>
            <a:r>
              <a:rPr lang="nl-NL" sz="2800" dirty="0" err="1" smtClean="0"/>
              <a:t>representatives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14 </a:t>
            </a:r>
            <a:r>
              <a:rPr lang="nl-NL" sz="2800" dirty="0"/>
              <a:t>N</a:t>
            </a:r>
            <a:r>
              <a:rPr lang="nl-NL" sz="2800" dirty="0" smtClean="0"/>
              <a:t>otification Competent </a:t>
            </a:r>
            <a:r>
              <a:rPr lang="nl-NL" sz="2800" dirty="0" err="1" smtClean="0"/>
              <a:t>Authorities</a:t>
            </a:r>
            <a:endParaRPr lang="nl-NL" sz="2800" dirty="0"/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47538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 smtClean="0"/>
              <a:t>ILO </a:t>
            </a:r>
            <a:r>
              <a:rPr lang="nl-NL" sz="2800" dirty="0" err="1" smtClean="0"/>
              <a:t>Convention</a:t>
            </a:r>
            <a:r>
              <a:rPr lang="nl-NL" sz="2800" dirty="0" smtClean="0"/>
              <a:t> 158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 smtClean="0">
                <a:hlinkClick r:id="rId2"/>
              </a:rPr>
              <a:t>List of </a:t>
            </a:r>
            <a:r>
              <a:rPr lang="nl-NL" sz="2800" dirty="0" err="1" smtClean="0">
                <a:hlinkClick r:id="rId2"/>
              </a:rPr>
              <a:t>ratifying</a:t>
            </a:r>
            <a:r>
              <a:rPr lang="nl-NL" sz="2800" dirty="0" smtClean="0">
                <a:hlinkClick r:id="rId2"/>
              </a:rPr>
              <a:t> </a:t>
            </a:r>
            <a:r>
              <a:rPr lang="nl-NL" sz="2800" dirty="0" err="1" smtClean="0">
                <a:hlinkClick r:id="rId2"/>
              </a:rPr>
              <a:t>countries</a:t>
            </a:r>
            <a:endParaRPr lang="nl-NL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 smtClean="0">
                <a:hlinkClick r:id="rId2"/>
              </a:rPr>
              <a:t>List of </a:t>
            </a:r>
            <a:r>
              <a:rPr lang="nl-NL" sz="2800" dirty="0" err="1" smtClean="0">
                <a:hlinkClick r:id="rId2"/>
              </a:rPr>
              <a:t>Conventions</a:t>
            </a:r>
            <a:r>
              <a:rPr lang="nl-NL" sz="2800" dirty="0" smtClean="0">
                <a:hlinkClick r:id="rId2"/>
              </a:rPr>
              <a:t> </a:t>
            </a:r>
            <a:r>
              <a:rPr lang="nl-NL" sz="2800" dirty="0" err="1" smtClean="0">
                <a:hlinkClick r:id="rId2"/>
              </a:rPr>
              <a:t>ratified</a:t>
            </a:r>
            <a:r>
              <a:rPr lang="nl-NL" sz="2800" dirty="0" smtClean="0">
                <a:hlinkClick r:id="rId2"/>
              </a:rPr>
              <a:t> </a:t>
            </a:r>
            <a:r>
              <a:rPr lang="nl-NL" sz="2800" dirty="0" err="1" smtClean="0">
                <a:hlinkClick r:id="rId2"/>
              </a:rPr>
              <a:t>by</a:t>
            </a:r>
            <a:r>
              <a:rPr lang="nl-NL" sz="2800" dirty="0" smtClean="0">
                <a:hlinkClick r:id="rId2"/>
              </a:rPr>
              <a:t> The Netherlands</a:t>
            </a:r>
            <a:endParaRPr lang="nl-NL" sz="2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2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800" dirty="0" smtClean="0">
                <a:hlinkClick r:id="rId3"/>
              </a:rPr>
              <a:t>List of </a:t>
            </a:r>
            <a:r>
              <a:rPr lang="nl-NL" sz="2800" dirty="0" err="1" smtClean="0">
                <a:hlinkClick r:id="rId3"/>
              </a:rPr>
              <a:t>Conventions</a:t>
            </a:r>
            <a:r>
              <a:rPr lang="nl-NL" sz="2800" dirty="0" smtClean="0">
                <a:hlinkClick r:id="rId3"/>
              </a:rPr>
              <a:t> </a:t>
            </a:r>
            <a:r>
              <a:rPr lang="nl-NL" sz="2800" dirty="0" err="1" smtClean="0">
                <a:hlinkClick r:id="rId3"/>
              </a:rPr>
              <a:t>ratified</a:t>
            </a:r>
            <a:r>
              <a:rPr lang="nl-NL" sz="2800" dirty="0" smtClean="0">
                <a:hlinkClick r:id="rId3"/>
              </a:rPr>
              <a:t> </a:t>
            </a:r>
            <a:r>
              <a:rPr lang="nl-NL" sz="2800" dirty="0" err="1" smtClean="0">
                <a:hlinkClick r:id="rId3"/>
              </a:rPr>
              <a:t>by</a:t>
            </a:r>
            <a:r>
              <a:rPr lang="nl-NL" sz="2800" dirty="0" smtClean="0">
                <a:hlinkClick r:id="rId3"/>
              </a:rPr>
              <a:t> Russia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991798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800" dirty="0" smtClean="0"/>
              <a:t>European context (1)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Article</a:t>
            </a:r>
            <a:r>
              <a:rPr lang="nl-NL" sz="2800" dirty="0" smtClean="0"/>
              <a:t> 24 </a:t>
            </a:r>
            <a:r>
              <a:rPr lang="nl-NL" sz="2800" dirty="0" err="1" smtClean="0"/>
              <a:t>rESC</a:t>
            </a:r>
            <a:endParaRPr lang="nl-NL" sz="2800" dirty="0"/>
          </a:p>
          <a:p>
            <a:pPr marL="514350" indent="-514350">
              <a:buFont typeface="+mj-lt"/>
              <a:buAutoNum type="alphaLcPeriod"/>
            </a:pPr>
            <a:r>
              <a:rPr lang="nl-NL" sz="2800" dirty="0" err="1" smtClean="0"/>
              <a:t>Valid</a:t>
            </a:r>
            <a:r>
              <a:rPr lang="nl-NL" sz="2800" dirty="0" smtClean="0"/>
              <a:t> </a:t>
            </a:r>
            <a:r>
              <a:rPr lang="nl-NL" sz="2800" dirty="0" err="1" smtClean="0"/>
              <a:t>reasons</a:t>
            </a:r>
            <a:r>
              <a:rPr lang="nl-NL" sz="2800" dirty="0" smtClean="0"/>
              <a:t> </a:t>
            </a:r>
            <a:r>
              <a:rPr lang="nl-NL" sz="2800" dirty="0" err="1" smtClean="0"/>
              <a:t>connected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endParaRPr lang="nl-NL" sz="2800" dirty="0" smtClean="0"/>
          </a:p>
          <a:p>
            <a:pPr lvl="1">
              <a:buFontTx/>
              <a:buChar char="-"/>
            </a:pPr>
            <a:r>
              <a:rPr lang="nl-NL" sz="2600" dirty="0" smtClean="0"/>
              <a:t>Personal </a:t>
            </a:r>
            <a:r>
              <a:rPr lang="nl-NL" sz="2600" dirty="0" err="1" smtClean="0"/>
              <a:t>conduct</a:t>
            </a:r>
            <a:r>
              <a:rPr lang="nl-NL" sz="2600" dirty="0" smtClean="0"/>
              <a:t> or </a:t>
            </a:r>
            <a:r>
              <a:rPr lang="nl-NL" sz="2600" dirty="0" err="1" smtClean="0"/>
              <a:t>capasity</a:t>
            </a:r>
            <a:endParaRPr lang="nl-NL" sz="2600" dirty="0" smtClean="0"/>
          </a:p>
          <a:p>
            <a:pPr lvl="1">
              <a:buFontTx/>
              <a:buChar char="-"/>
            </a:pPr>
            <a:r>
              <a:rPr lang="nl-NL" sz="2600" dirty="0" err="1" smtClean="0"/>
              <a:t>Operational</a:t>
            </a:r>
            <a:r>
              <a:rPr lang="nl-NL" sz="2600" dirty="0" smtClean="0"/>
              <a:t> </a:t>
            </a:r>
            <a:r>
              <a:rPr lang="nl-NL" sz="2600" dirty="0" err="1" smtClean="0"/>
              <a:t>requirements</a:t>
            </a:r>
            <a:endParaRPr lang="nl-NL" sz="2600" dirty="0" smtClean="0"/>
          </a:p>
          <a:p>
            <a:pPr marL="0" indent="0">
              <a:buNone/>
            </a:pPr>
            <a:r>
              <a:rPr lang="nl-NL" sz="2800" dirty="0" smtClean="0"/>
              <a:t>(</a:t>
            </a:r>
            <a:r>
              <a:rPr lang="nl-NL" sz="2800" dirty="0" err="1" smtClean="0"/>
              <a:t>not</a:t>
            </a:r>
            <a:r>
              <a:rPr lang="nl-NL" sz="2800" dirty="0" smtClean="0"/>
              <a:t> </a:t>
            </a:r>
            <a:r>
              <a:rPr lang="nl-NL" sz="2800" dirty="0" err="1" smtClean="0"/>
              <a:t>valid</a:t>
            </a:r>
            <a:r>
              <a:rPr lang="nl-NL" sz="2800" dirty="0" smtClean="0"/>
              <a:t> is </a:t>
            </a:r>
            <a:r>
              <a:rPr lang="nl-NL" sz="2800" dirty="0" err="1" smtClean="0"/>
              <a:t>same</a:t>
            </a:r>
            <a:r>
              <a:rPr lang="nl-NL" sz="2800" dirty="0" smtClean="0"/>
              <a:t> as ILO </a:t>
            </a:r>
            <a:r>
              <a:rPr lang="nl-NL" sz="2800" dirty="0" err="1" smtClean="0"/>
              <a:t>Conv</a:t>
            </a:r>
            <a:r>
              <a:rPr lang="nl-NL" sz="2800" dirty="0" smtClean="0"/>
              <a:t>. 158)</a:t>
            </a:r>
          </a:p>
          <a:p>
            <a:pPr marL="0" indent="0">
              <a:buNone/>
            </a:pPr>
            <a:endParaRPr lang="nl-NL" sz="2800" dirty="0" smtClean="0"/>
          </a:p>
          <a:p>
            <a:pPr marL="514350" indent="-514350">
              <a:buFont typeface="+mj-lt"/>
              <a:buAutoNum type="alphaLcPeriod" startAt="2"/>
            </a:pPr>
            <a:r>
              <a:rPr lang="nl-NL" sz="2800" dirty="0" smtClean="0"/>
              <a:t>Without </a:t>
            </a:r>
            <a:r>
              <a:rPr lang="nl-NL" sz="2800" dirty="0" err="1" smtClean="0"/>
              <a:t>valid</a:t>
            </a:r>
            <a:r>
              <a:rPr lang="nl-NL" sz="2800" dirty="0" smtClean="0"/>
              <a:t> </a:t>
            </a:r>
            <a:r>
              <a:rPr lang="nl-NL" sz="2800" dirty="0" err="1" smtClean="0"/>
              <a:t>reason</a:t>
            </a:r>
            <a:r>
              <a:rPr lang="nl-NL" sz="2800" dirty="0" smtClean="0"/>
              <a:t> right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compensation</a:t>
            </a:r>
            <a:r>
              <a:rPr lang="nl-NL" sz="2800" dirty="0" smtClean="0"/>
              <a:t> or </a:t>
            </a:r>
            <a:r>
              <a:rPr lang="nl-NL" sz="2800" dirty="0" err="1" smtClean="0"/>
              <a:t>other</a:t>
            </a:r>
            <a:r>
              <a:rPr lang="nl-NL" sz="2800" dirty="0" smtClean="0"/>
              <a:t> </a:t>
            </a:r>
            <a:r>
              <a:rPr lang="nl-NL" sz="2800" dirty="0" err="1" smtClean="0"/>
              <a:t>appropriate</a:t>
            </a:r>
            <a:r>
              <a:rPr lang="nl-NL" sz="2800" dirty="0" smtClean="0"/>
              <a:t> </a:t>
            </a:r>
            <a:r>
              <a:rPr lang="nl-NL" sz="2800" dirty="0" err="1" smtClean="0"/>
              <a:t>relief</a:t>
            </a:r>
            <a:r>
              <a:rPr lang="nl-NL" sz="2800" dirty="0"/>
              <a:t> </a:t>
            </a:r>
            <a:r>
              <a:rPr lang="nl-NL" sz="2800" dirty="0" smtClean="0"/>
              <a:t>+ Right </a:t>
            </a:r>
            <a:r>
              <a:rPr lang="nl-NL" sz="2800" dirty="0" err="1" smtClean="0"/>
              <a:t>to</a:t>
            </a:r>
            <a:r>
              <a:rPr lang="nl-NL" sz="2800" dirty="0" smtClean="0"/>
              <a:t> appeal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impartial</a:t>
            </a:r>
            <a:r>
              <a:rPr lang="nl-NL" sz="2800" dirty="0" smtClean="0"/>
              <a:t> body</a:t>
            </a:r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 err="1" smtClean="0">
                <a:hlinkClick r:id="rId2"/>
              </a:rPr>
              <a:t>Ratification</a:t>
            </a:r>
            <a:r>
              <a:rPr lang="nl-NL" sz="2800" dirty="0" smtClean="0">
                <a:hlinkClick r:id="rId2"/>
              </a:rPr>
              <a:t> (</a:t>
            </a:r>
            <a:r>
              <a:rPr lang="nl-NL" sz="2800" dirty="0" err="1" smtClean="0">
                <a:hlinkClick r:id="rId2"/>
              </a:rPr>
              <a:t>reservations</a:t>
            </a:r>
            <a:r>
              <a:rPr lang="nl-NL" sz="2800" dirty="0" smtClean="0">
                <a:hlinkClick r:id="rId2"/>
              </a:rPr>
              <a:t>)</a:t>
            </a: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10864134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66528" y="1252836"/>
            <a:ext cx="11737304" cy="47958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smtClean="0"/>
              <a:t>European context (2)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>
                <a:hlinkClick r:id="rId2"/>
              </a:rPr>
              <a:t>Article 30 EU CFR</a:t>
            </a:r>
            <a:r>
              <a:rPr lang="nl-NL" sz="2800" dirty="0" smtClean="0"/>
              <a:t> </a:t>
            </a:r>
            <a:r>
              <a:rPr lang="nl-NL" sz="2800" dirty="0" err="1" smtClean="0"/>
              <a:t>protection</a:t>
            </a:r>
            <a:r>
              <a:rPr lang="nl-NL" sz="2800" dirty="0" smtClean="0"/>
              <a:t> in </a:t>
            </a:r>
            <a:r>
              <a:rPr lang="nl-NL" sz="2800" dirty="0" err="1" smtClean="0"/>
              <a:t>the</a:t>
            </a:r>
            <a:r>
              <a:rPr lang="nl-NL" sz="2800" dirty="0" smtClean="0"/>
              <a:t> event of </a:t>
            </a:r>
            <a:r>
              <a:rPr lang="nl-NL" sz="2800" dirty="0" err="1" smtClean="0"/>
              <a:t>unjustified</a:t>
            </a:r>
            <a:r>
              <a:rPr lang="nl-NL" sz="2800" dirty="0" smtClean="0"/>
              <a:t> </a:t>
            </a:r>
            <a:r>
              <a:rPr lang="nl-NL" sz="2800" dirty="0" err="1" smtClean="0"/>
              <a:t>dismissal</a:t>
            </a:r>
            <a:endParaRPr lang="nl-NL" sz="2800" dirty="0" smtClean="0"/>
          </a:p>
          <a:p>
            <a:pPr marL="0" indent="0">
              <a:buNone/>
            </a:pPr>
            <a:r>
              <a:rPr lang="nl-NL" sz="2800" dirty="0" smtClean="0">
                <a:hlinkClick r:id="rId3"/>
              </a:rPr>
              <a:t>Article 153 TFEU </a:t>
            </a:r>
            <a:r>
              <a:rPr lang="nl-NL" sz="2800" dirty="0" err="1" smtClean="0"/>
              <a:t>legal</a:t>
            </a:r>
            <a:r>
              <a:rPr lang="nl-NL" sz="2800" dirty="0" smtClean="0"/>
              <a:t> base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adopt</a:t>
            </a:r>
            <a:r>
              <a:rPr lang="nl-NL" sz="2800" dirty="0" smtClean="0"/>
              <a:t> </a:t>
            </a:r>
            <a:r>
              <a:rPr lang="nl-NL" sz="2800" dirty="0" err="1" smtClean="0"/>
              <a:t>minum</a:t>
            </a:r>
            <a:r>
              <a:rPr lang="nl-NL" sz="2800" dirty="0" smtClean="0"/>
              <a:t> </a:t>
            </a:r>
            <a:r>
              <a:rPr lang="nl-NL" sz="2800" dirty="0" err="1" smtClean="0"/>
              <a:t>standards</a:t>
            </a:r>
            <a:r>
              <a:rPr lang="nl-NL" sz="2800" dirty="0" smtClean="0"/>
              <a:t> on </a:t>
            </a:r>
            <a:r>
              <a:rPr lang="nl-NL" sz="2800" dirty="0" err="1" smtClean="0"/>
              <a:t>dismissal</a:t>
            </a:r>
            <a:r>
              <a:rPr lang="nl-NL" sz="2800" dirty="0" smtClean="0"/>
              <a:t> </a:t>
            </a:r>
            <a:r>
              <a:rPr lang="nl-NL" sz="2800" dirty="0" err="1" smtClean="0"/>
              <a:t>protection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err="1" smtClean="0"/>
              <a:t>Additional</a:t>
            </a:r>
            <a:r>
              <a:rPr lang="nl-NL" sz="2800" dirty="0" smtClean="0"/>
              <a:t> </a:t>
            </a:r>
            <a:r>
              <a:rPr lang="nl-NL" sz="2800" dirty="0" err="1"/>
              <a:t>p</a:t>
            </a:r>
            <a:r>
              <a:rPr lang="nl-NL" sz="2800" dirty="0" err="1" smtClean="0"/>
              <a:t>rotection</a:t>
            </a:r>
            <a:r>
              <a:rPr lang="nl-NL" sz="2800" dirty="0" smtClean="0"/>
              <a:t> on </a:t>
            </a:r>
            <a:r>
              <a:rPr lang="nl-NL" sz="2800" dirty="0" err="1" smtClean="0"/>
              <a:t>the</a:t>
            </a:r>
            <a:r>
              <a:rPr lang="nl-NL" sz="2800" dirty="0" smtClean="0"/>
              <a:t> </a:t>
            </a:r>
            <a:r>
              <a:rPr lang="nl-NL" sz="2800" dirty="0" err="1" smtClean="0"/>
              <a:t>grounds</a:t>
            </a:r>
            <a:r>
              <a:rPr lang="nl-NL" sz="2800" dirty="0" smtClean="0"/>
              <a:t> of / in:</a:t>
            </a:r>
          </a:p>
          <a:p>
            <a:pPr>
              <a:buFontTx/>
              <a:buChar char="-"/>
            </a:pPr>
            <a:r>
              <a:rPr lang="nl-NL" sz="2800" dirty="0" smtClean="0">
                <a:hlinkClick r:id="rId4"/>
              </a:rPr>
              <a:t>part-time work</a:t>
            </a:r>
            <a:r>
              <a:rPr lang="nl-NL" sz="2800" dirty="0" smtClean="0"/>
              <a:t>		- </a:t>
            </a:r>
            <a:r>
              <a:rPr lang="nl-NL" sz="2800" dirty="0" smtClean="0">
                <a:hlinkClick r:id="rId5"/>
              </a:rPr>
              <a:t>I&amp;C </a:t>
            </a:r>
            <a:r>
              <a:rPr lang="nl-NL" sz="2800" dirty="0" smtClean="0">
                <a:hlinkClick r:id="rId5"/>
              </a:rPr>
              <a:t>Directive</a:t>
            </a:r>
            <a:r>
              <a:rPr lang="nl-NL" sz="2800" dirty="0" smtClean="0"/>
              <a:t>			- </a:t>
            </a:r>
            <a:r>
              <a:rPr lang="nl-NL" sz="2800" dirty="0" err="1" smtClean="0">
                <a:hlinkClick r:id="rId6"/>
              </a:rPr>
              <a:t>Pregnancy</a:t>
            </a:r>
            <a:r>
              <a:rPr lang="nl-NL" sz="2800" dirty="0" smtClean="0">
                <a:hlinkClick r:id="rId6"/>
              </a:rPr>
              <a:t> Directive</a:t>
            </a:r>
            <a:endParaRPr lang="nl-NL" sz="2800" dirty="0" smtClean="0"/>
          </a:p>
          <a:p>
            <a:pPr>
              <a:buFontTx/>
              <a:buChar char="-"/>
            </a:pPr>
            <a:r>
              <a:rPr lang="nl-NL" sz="2800" dirty="0" smtClean="0">
                <a:hlinkClick r:id="rId7"/>
              </a:rPr>
              <a:t>Fixed term work</a:t>
            </a:r>
            <a:r>
              <a:rPr lang="nl-NL" sz="2800" dirty="0" smtClean="0"/>
              <a:t>	- </a:t>
            </a:r>
            <a:r>
              <a:rPr lang="nl-NL" sz="2800" dirty="0" smtClean="0">
                <a:hlinkClick r:id="rId8"/>
              </a:rPr>
              <a:t>EWC Directive</a:t>
            </a:r>
            <a:endParaRPr lang="nl-NL" sz="2800" dirty="0" smtClean="0"/>
          </a:p>
          <a:p>
            <a:pPr>
              <a:buFontTx/>
              <a:buChar char="-"/>
            </a:pPr>
            <a:r>
              <a:rPr lang="nl-NL" sz="2800" dirty="0" smtClean="0">
                <a:hlinkClick r:id="rId9"/>
              </a:rPr>
              <a:t>OH&amp;S committee</a:t>
            </a:r>
            <a:r>
              <a:rPr lang="nl-NL" sz="2800" dirty="0" smtClean="0"/>
              <a:t>	- </a:t>
            </a:r>
            <a:r>
              <a:rPr lang="nl-NL" sz="2800" dirty="0" err="1" smtClean="0">
                <a:hlinkClick r:id="rId10"/>
              </a:rPr>
              <a:t>Parental</a:t>
            </a:r>
            <a:r>
              <a:rPr lang="nl-NL" sz="2800" dirty="0" smtClean="0">
                <a:hlinkClick r:id="rId10"/>
              </a:rPr>
              <a:t> </a:t>
            </a:r>
            <a:r>
              <a:rPr lang="nl-NL" sz="2800" dirty="0" err="1" smtClean="0">
                <a:hlinkClick r:id="rId10"/>
              </a:rPr>
              <a:t>leave</a:t>
            </a:r>
            <a:r>
              <a:rPr lang="nl-NL" sz="2800" dirty="0" smtClean="0">
                <a:hlinkClick r:id="rId10"/>
              </a:rPr>
              <a:t> Directive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222334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Dismissal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: </a:t>
            </a:r>
            <a:r>
              <a:rPr lang="nl-NL" dirty="0" err="1" smtClean="0"/>
              <a:t>Initiative</a:t>
            </a:r>
            <a:r>
              <a:rPr lang="nl-NL" dirty="0" smtClean="0"/>
              <a:t> </a:t>
            </a:r>
            <a:r>
              <a:rPr lang="nl-NL" dirty="0" err="1" smtClean="0"/>
              <a:t>Employer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800" dirty="0" smtClean="0"/>
              <a:t>Jacobs</a:t>
            </a:r>
          </a:p>
          <a:p>
            <a:pPr marL="0" indent="0" algn="ctr">
              <a:buNone/>
            </a:pPr>
            <a:r>
              <a:rPr lang="nl-NL" sz="2800" i="1" dirty="0" err="1" smtClean="0">
                <a:solidFill>
                  <a:schemeClr val="accent4">
                    <a:lumMod val="50000"/>
                  </a:schemeClr>
                </a:solidFill>
              </a:rPr>
              <a:t>Lawyers</a:t>
            </a:r>
            <a:r>
              <a:rPr lang="nl-NL" sz="28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nl-NL" sz="2800" i="1" dirty="0" err="1" smtClean="0">
                <a:solidFill>
                  <a:schemeClr val="accent4">
                    <a:lumMod val="50000"/>
                  </a:schemeClr>
                </a:solidFill>
              </a:rPr>
              <a:t>paradise</a:t>
            </a:r>
            <a:endParaRPr lang="nl-NL" sz="28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nl-NL" sz="28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800" b="1" dirty="0" smtClean="0"/>
              <a:t>Question</a:t>
            </a:r>
            <a:r>
              <a:rPr lang="nl-NL" sz="2800" dirty="0" smtClean="0"/>
              <a:t>: Has </a:t>
            </a:r>
            <a:r>
              <a:rPr lang="nl-NL" sz="2800" dirty="0" err="1" smtClean="0"/>
              <a:t>the</a:t>
            </a:r>
            <a:r>
              <a:rPr lang="nl-NL" sz="2800" dirty="0" smtClean="0"/>
              <a:t> system </a:t>
            </a:r>
            <a:r>
              <a:rPr lang="nl-NL" sz="2800" dirty="0" err="1" smtClean="0"/>
              <a:t>become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protective</a:t>
            </a:r>
            <a:r>
              <a:rPr lang="nl-NL" sz="2800" dirty="0" smtClean="0"/>
              <a:t>? </a:t>
            </a:r>
          </a:p>
          <a:p>
            <a:pPr>
              <a:buFontTx/>
              <a:buChar char="-"/>
            </a:pPr>
            <a:r>
              <a:rPr lang="nl-NL" sz="2800" dirty="0" err="1" smtClean="0"/>
              <a:t>Some</a:t>
            </a:r>
            <a:r>
              <a:rPr lang="nl-NL" sz="2800" dirty="0" smtClean="0"/>
              <a:t> say yes – </a:t>
            </a:r>
            <a:r>
              <a:rPr lang="nl-NL" sz="2800" dirty="0" err="1" smtClean="0"/>
              <a:t>counterproductive</a:t>
            </a:r>
            <a:r>
              <a:rPr lang="nl-NL" sz="2800" dirty="0" smtClean="0"/>
              <a:t> as </a:t>
            </a:r>
            <a:r>
              <a:rPr lang="nl-NL" sz="2800" dirty="0" err="1" smtClean="0"/>
              <a:t>it</a:t>
            </a:r>
            <a:r>
              <a:rPr lang="nl-NL" sz="2800" dirty="0" smtClean="0"/>
              <a:t> </a:t>
            </a:r>
            <a:r>
              <a:rPr lang="nl-NL" sz="2800" dirty="0" err="1" smtClean="0"/>
              <a:t>disencourages</a:t>
            </a:r>
            <a:r>
              <a:rPr lang="nl-NL" sz="2800" dirty="0" smtClean="0"/>
              <a:t> </a:t>
            </a:r>
            <a:r>
              <a:rPr lang="nl-NL" sz="2800" dirty="0" err="1" smtClean="0"/>
              <a:t>employers</a:t>
            </a:r>
            <a:r>
              <a:rPr lang="nl-NL" sz="2800" dirty="0" smtClean="0"/>
              <a:t>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hire</a:t>
            </a:r>
            <a:r>
              <a:rPr lang="nl-NL" sz="2800" dirty="0" smtClean="0"/>
              <a:t> new employees (</a:t>
            </a:r>
            <a:r>
              <a:rPr lang="nl-NL" sz="2800" dirty="0" err="1" smtClean="0"/>
              <a:t>flexible</a:t>
            </a:r>
            <a:r>
              <a:rPr lang="nl-NL" sz="2800" dirty="0" smtClean="0"/>
              <a:t> </a:t>
            </a:r>
            <a:r>
              <a:rPr lang="nl-NL" sz="2800" dirty="0" err="1" smtClean="0"/>
              <a:t>skill</a:t>
            </a:r>
            <a:r>
              <a:rPr lang="nl-NL" sz="2800" dirty="0" smtClean="0"/>
              <a:t>)</a:t>
            </a:r>
          </a:p>
          <a:p>
            <a:pPr>
              <a:buFontTx/>
              <a:buChar char="-"/>
            </a:pPr>
            <a:r>
              <a:rPr lang="nl-NL" sz="2800" dirty="0" smtClean="0"/>
              <a:t>Jacobs – mind </a:t>
            </a:r>
            <a:r>
              <a:rPr lang="nl-NL" sz="2800" dirty="0" err="1" smtClean="0"/>
              <a:t>that</a:t>
            </a:r>
            <a:r>
              <a:rPr lang="nl-NL" sz="2800" dirty="0" smtClean="0"/>
              <a:t> </a:t>
            </a:r>
            <a:r>
              <a:rPr lang="nl-NL" sz="2800" dirty="0" err="1" smtClean="0"/>
              <a:t>losing</a:t>
            </a:r>
            <a:r>
              <a:rPr lang="nl-NL" sz="2800" dirty="0" smtClean="0"/>
              <a:t> </a:t>
            </a:r>
            <a:r>
              <a:rPr lang="nl-NL" sz="2800" dirty="0" err="1" smtClean="0"/>
              <a:t>the</a:t>
            </a:r>
            <a:r>
              <a:rPr lang="nl-NL" sz="2800" dirty="0" smtClean="0"/>
              <a:t> job means no </a:t>
            </a:r>
            <a:r>
              <a:rPr lang="nl-NL" sz="2800" dirty="0" err="1" smtClean="0"/>
              <a:t>income</a:t>
            </a:r>
            <a:r>
              <a:rPr lang="nl-NL" sz="2800" dirty="0" smtClean="0"/>
              <a:t>, status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satisfaction</a:t>
            </a:r>
            <a:endParaRPr lang="nl-NL" sz="2800" dirty="0" smtClean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 smtClean="0"/>
              <a:t>Question</a:t>
            </a:r>
            <a:r>
              <a:rPr lang="nl-NL" sz="2800" dirty="0" smtClean="0"/>
              <a:t>: How </a:t>
            </a:r>
            <a:r>
              <a:rPr lang="nl-NL" sz="2800" dirty="0" err="1" smtClean="0"/>
              <a:t>to</a:t>
            </a:r>
            <a:r>
              <a:rPr lang="nl-NL" sz="2800" dirty="0" smtClean="0"/>
              <a:t> </a:t>
            </a:r>
            <a:r>
              <a:rPr lang="nl-NL" sz="2800" dirty="0" err="1" smtClean="0"/>
              <a:t>find</a:t>
            </a:r>
            <a:r>
              <a:rPr lang="nl-NL" sz="2800" dirty="0" smtClean="0"/>
              <a:t> a </a:t>
            </a:r>
            <a:r>
              <a:rPr lang="nl-NL" sz="2800" dirty="0" err="1" smtClean="0"/>
              <a:t>balance</a:t>
            </a:r>
            <a:r>
              <a:rPr lang="nl-NL" sz="2800" dirty="0" smtClean="0"/>
              <a:t> </a:t>
            </a:r>
            <a:r>
              <a:rPr lang="nl-NL" sz="2800" dirty="0" err="1" smtClean="0"/>
              <a:t>between</a:t>
            </a:r>
            <a:r>
              <a:rPr lang="nl-NL" sz="2800" dirty="0" smtClean="0"/>
              <a:t> </a:t>
            </a:r>
            <a:r>
              <a:rPr lang="nl-NL" sz="2800" dirty="0" err="1" smtClean="0"/>
              <a:t>workers</a:t>
            </a:r>
            <a:r>
              <a:rPr lang="nl-NL" sz="2800" dirty="0" smtClean="0"/>
              <a:t>’  </a:t>
            </a:r>
            <a:r>
              <a:rPr lang="nl-NL" sz="2800" dirty="0" err="1" smtClean="0"/>
              <a:t>needs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job </a:t>
            </a:r>
            <a:r>
              <a:rPr lang="nl-NL" sz="2800" dirty="0" err="1" smtClean="0"/>
              <a:t>protection</a:t>
            </a:r>
            <a:r>
              <a:rPr lang="nl-NL" sz="2800" dirty="0" smtClean="0"/>
              <a:t> </a:t>
            </a:r>
            <a:r>
              <a:rPr lang="nl-NL" sz="2800" dirty="0" err="1" smtClean="0"/>
              <a:t>and</a:t>
            </a:r>
            <a:r>
              <a:rPr lang="nl-NL" sz="2800" dirty="0" smtClean="0"/>
              <a:t> </a:t>
            </a:r>
            <a:r>
              <a:rPr lang="nl-NL" sz="2800" dirty="0" err="1" smtClean="0"/>
              <a:t>employers</a:t>
            </a:r>
            <a:r>
              <a:rPr lang="nl-NL" sz="2800" dirty="0" smtClean="0"/>
              <a:t>’ </a:t>
            </a:r>
            <a:r>
              <a:rPr lang="nl-NL" sz="2800" dirty="0" err="1" smtClean="0"/>
              <a:t>needs</a:t>
            </a:r>
            <a:r>
              <a:rPr lang="nl-NL" sz="2800" dirty="0" smtClean="0"/>
              <a:t> </a:t>
            </a:r>
            <a:r>
              <a:rPr lang="nl-NL" sz="2800" dirty="0" err="1" smtClean="0"/>
              <a:t>for</a:t>
            </a:r>
            <a:r>
              <a:rPr lang="nl-NL" sz="2800" dirty="0" smtClean="0"/>
              <a:t> flexibility?</a:t>
            </a:r>
          </a:p>
          <a:p>
            <a:pPr marL="0" indent="0">
              <a:buNone/>
            </a:pPr>
            <a:endParaRPr lang="nl-NL" sz="2800" i="1" dirty="0"/>
          </a:p>
          <a:p>
            <a:pPr marL="0" indent="0">
              <a:buNone/>
            </a:pPr>
            <a:endParaRPr lang="nl-NL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3879056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b7d687f18d1b9920e6da61b690a6528afd9b46"/>
</p:tagLst>
</file>

<file path=ppt/theme/theme1.xml><?xml version="1.0" encoding="utf-8"?>
<a:theme xmlns:a="http://schemas.openxmlformats.org/drawingml/2006/main" name="16-9-windows-nl-zonder-slidenr">
  <a:themeElements>
    <a:clrScheme name="Aangepast 28">
      <a:dk1>
        <a:srgbClr val="000000"/>
      </a:dk1>
      <a:lt1>
        <a:srgbClr val="FFFFFF"/>
      </a:lt1>
      <a:dk2>
        <a:srgbClr val="8592BC"/>
      </a:dk2>
      <a:lt2>
        <a:srgbClr val="0C2577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16-9-windows-nl-zonder-slidenr</Template>
  <TotalTime>4978</TotalTime>
  <Words>1243</Words>
  <Application>Microsoft Macintosh PowerPoint</Application>
  <PresentationFormat>Aangepast</PresentationFormat>
  <Paragraphs>230</Paragraphs>
  <Slides>23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9" baseType="lpstr">
      <vt:lpstr>Calibri</vt:lpstr>
      <vt:lpstr>Georgia</vt:lpstr>
      <vt:lpstr>Minion</vt:lpstr>
      <vt:lpstr>Verdana</vt:lpstr>
      <vt:lpstr>Arial</vt:lpstr>
      <vt:lpstr>16-9-windows-nl-zonder-slidenr</vt:lpstr>
      <vt:lpstr>Dismissal protection and dispute resolution</vt:lpstr>
      <vt:lpstr>Dismissal protection and dispute resolution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Initiative employer</vt:lpstr>
      <vt:lpstr>1. Dismissal protection: right to leave</vt:lpstr>
      <vt:lpstr>1. Dismissal protection: right to leave</vt:lpstr>
      <vt:lpstr>2. Dispute Resolution: Individual </vt:lpstr>
      <vt:lpstr>2. Dispute resolution: Individual</vt:lpstr>
      <vt:lpstr>2. Dispute Resolution</vt:lpstr>
      <vt:lpstr>2. Dispute Resolution: Individual</vt:lpstr>
      <vt:lpstr>2. Dispute Resolution: Individual</vt:lpstr>
      <vt:lpstr>2. Dispute Resolution: Individual</vt:lpstr>
      <vt:lpstr>2. Dispute Resolution: extra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Beryl</dc:creator>
  <cp:lastModifiedBy>Beryl ter Haar</cp:lastModifiedBy>
  <cp:revision>366</cp:revision>
  <dcterms:created xsi:type="dcterms:W3CDTF">2016-10-31T14:30:18Z</dcterms:created>
  <dcterms:modified xsi:type="dcterms:W3CDTF">2016-12-17T09:43:21Z</dcterms:modified>
</cp:coreProperties>
</file>