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40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4DDB39-BC61-4F87-A21E-0C15B619054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D1F676-EB7E-47FC-A145-534A6DF649A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362200"/>
            <a:ext cx="4572000" cy="38702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b="1" dirty="0" smtClean="0">
                <a:effectLst/>
                <a:latin typeface="Times New Roman"/>
                <a:ea typeface="Times New Roman"/>
                <a:cs typeface="Times New Roman"/>
              </a:rPr>
              <a:t>Geographical Indications, Food Safety, and </a:t>
            </a:r>
            <a:r>
              <a:rPr lang="en-US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GIs, Food Safety, and S</a:t>
            </a:r>
            <a:r>
              <a:rPr lang="sl-SI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ustainability</a:t>
            </a:r>
            <a:endParaRPr lang="en-US" b="1" dirty="0" smtClean="0">
              <a:solidFill>
                <a:schemeClr val="bg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sl-SI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en-US" b="1" dirty="0" smtClean="0">
              <a:solidFill>
                <a:schemeClr val="bg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sl-SI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Challenges and Opportunities</a:t>
            </a:r>
            <a:endParaRPr lang="en-US" b="1" dirty="0" smtClean="0">
              <a:solidFill>
                <a:schemeClr val="bg1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eaLnBrk="0"/>
            <a:r>
              <a:rPr lang="en-US" sz="1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  <a:p>
            <a:pPr algn="ctr" eaLnBrk="0"/>
            <a:r>
              <a:rPr lang="en-US" sz="1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David A. Wirth</a:t>
            </a:r>
          </a:p>
          <a:p>
            <a:pPr algn="ctr" eaLnBrk="0"/>
            <a:r>
              <a:rPr lang="en-GB" sz="1400" baseline="30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  <a:r>
              <a:rPr lang="en-US" sz="105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Boston College Law School</a:t>
            </a:r>
            <a:endParaRPr lang="en-US" sz="1400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eaLnBrk="0"/>
            <a:r>
              <a:rPr lang="en-GB" sz="1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  <a:endParaRPr lang="en-US" sz="1400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eaLnBrk="0"/>
            <a:r>
              <a:rPr lang="fr-FR" sz="105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  <a:endParaRPr lang="en-US" sz="1400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 eaLnBrk="0">
              <a:spcAft>
                <a:spcPts val="600"/>
              </a:spcAft>
            </a:pPr>
            <a:r>
              <a:rPr lang="en-GB" sz="1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145</a:t>
            </a:r>
            <a:r>
              <a:rPr lang="en-GB" sz="1400" b="1" baseline="300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th</a:t>
            </a:r>
            <a:r>
              <a:rPr lang="en-GB" sz="1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EAAE Seminar</a:t>
            </a:r>
            <a:endParaRPr lang="en-US" sz="1400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 eaLnBrk="0">
              <a:spcAft>
                <a:spcPts val="600"/>
              </a:spcAft>
            </a:pPr>
            <a:r>
              <a:rPr lang="en-GB" sz="1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“Intellectual Property Rights for Geographical Indications:</a:t>
            </a:r>
          </a:p>
          <a:p>
            <a:pPr algn="ctr" eaLnBrk="0">
              <a:spcAft>
                <a:spcPts val="600"/>
              </a:spcAft>
            </a:pPr>
            <a:r>
              <a:rPr lang="en-GB" sz="1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What is at Stake in the TTIP?”</a:t>
            </a:r>
            <a:r>
              <a:rPr lang="en-GB" sz="1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GB" sz="14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en-GB" sz="105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GB" sz="105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</a:br>
            <a:r>
              <a:rPr lang="en-GB" sz="1200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April 14-15, 2015</a:t>
            </a:r>
            <a:endParaRPr lang="en-US" sz="1400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 eaLnBrk="0">
              <a:spcAft>
                <a:spcPts val="4200"/>
              </a:spcAft>
            </a:pPr>
            <a:r>
              <a:rPr lang="en-GB" sz="120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Parma</a:t>
            </a:r>
            <a:endParaRPr lang="en-US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86" y="533400"/>
            <a:ext cx="21574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5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International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Standards for Food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Safety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colorTemperature colorTemp="5125"/>
                    </a14:imgEffect>
                    <a14:imgEffect>
                      <a14:brightnessContrast bright="-5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1447800"/>
            <a:ext cx="9136360" cy="44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0">
              <a:buNone/>
            </a:pPr>
            <a:r>
              <a:rPr lang="en-US" dirty="0"/>
              <a:t>GIs no guarantee of safety or of other indications of quality</a:t>
            </a:r>
          </a:p>
          <a:p>
            <a:pPr marL="0" indent="0" eaLnBrk="0">
              <a:buNone/>
            </a:pPr>
            <a:r>
              <a:rPr lang="en-US" dirty="0"/>
              <a:t> </a:t>
            </a:r>
          </a:p>
          <a:p>
            <a:pPr eaLnBrk="0"/>
            <a:r>
              <a:rPr lang="en-US" sz="2400" dirty="0"/>
              <a:t>Laboratory tests conducted on French wines detected  residues of an insecticide (</a:t>
            </a:r>
            <a:r>
              <a:rPr lang="en-US" sz="2400" dirty="0" err="1"/>
              <a:t>bromopropylate</a:t>
            </a:r>
            <a:r>
              <a:rPr lang="en-US" sz="2400" dirty="0"/>
              <a:t>) and a fungicide (</a:t>
            </a:r>
            <a:r>
              <a:rPr lang="en-US" sz="2400" dirty="0" err="1"/>
              <a:t>carbendazim</a:t>
            </a:r>
            <a:r>
              <a:rPr lang="en-US" sz="2400" dirty="0"/>
              <a:t>) prohibited in France.</a:t>
            </a:r>
          </a:p>
          <a:p>
            <a:pPr marL="0" indent="0" eaLnBrk="0">
              <a:buNone/>
            </a:pPr>
            <a:r>
              <a:rPr lang="en-US" dirty="0"/>
              <a:t> </a:t>
            </a:r>
            <a:endParaRPr lang="en-US" sz="1300" dirty="0"/>
          </a:p>
          <a:p>
            <a:pPr eaLnBrk="0"/>
            <a:r>
              <a:rPr lang="en-US" sz="2400" dirty="0"/>
              <a:t>Emmanuel </a:t>
            </a:r>
            <a:r>
              <a:rPr lang="en-US" sz="2400" dirty="0" err="1"/>
              <a:t>Giboulot</a:t>
            </a:r>
            <a:r>
              <a:rPr lang="en-US" sz="2400" dirty="0"/>
              <a:t>, produces organic wines in Burgundy under the appellations “Côte de Beaune” and “Haute Côte de </a:t>
            </a:r>
            <a:r>
              <a:rPr lang="en-US" sz="2400" dirty="0" err="1"/>
              <a:t>Nuits</a:t>
            </a:r>
            <a:r>
              <a:rPr lang="en-US" sz="2400" dirty="0"/>
              <a:t>,” convicted for refusal to spray grapes with pesticides.</a:t>
            </a:r>
          </a:p>
          <a:p>
            <a:pPr marL="0" indent="0" eaLnBrk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eaLnBrk="0">
              <a:buNone/>
            </a:pPr>
            <a:r>
              <a:rPr lang="en-US" dirty="0">
                <a:solidFill>
                  <a:srgbClr val="C00000"/>
                </a:solidFill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4" y="7776"/>
            <a:ext cx="9155604" cy="68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>
                <a:solidFill>
                  <a:schemeClr val="tx1"/>
                </a:solidFill>
              </a:rPr>
              <a:t>Harmonized International Food Safety Standards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0000" lnSpcReduction="20000"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Codex </a:t>
            </a:r>
            <a:r>
              <a:rPr lang="en-US" dirty="0" err="1"/>
              <a:t>Alimentarius</a:t>
            </a:r>
            <a:endParaRPr lang="en-US" dirty="0"/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Intergovernmental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Dual function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685800" indent="-228600" eaLnBrk="0">
              <a:spcBef>
                <a:spcPts val="0"/>
              </a:spcBef>
            </a:pPr>
            <a:r>
              <a:rPr lang="en-US" dirty="0" smtClean="0"/>
              <a:t>Protect </a:t>
            </a:r>
            <a:r>
              <a:rPr lang="en-US" dirty="0"/>
              <a:t>health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indent="-228600" eaLnBrk="0">
              <a:spcBef>
                <a:spcPts val="0"/>
              </a:spcBef>
            </a:pPr>
            <a:r>
              <a:rPr lang="en-US" dirty="0" smtClean="0"/>
              <a:t>Promote </a:t>
            </a:r>
            <a:r>
              <a:rPr lang="en-US" dirty="0"/>
              <a:t>trade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Nonbinding, advisory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As of 2006: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685800" indent="-228600" eaLnBrk="0">
              <a:spcBef>
                <a:spcPts val="0"/>
              </a:spcBef>
            </a:pPr>
            <a:r>
              <a:rPr lang="en-US" dirty="0"/>
              <a:t>Evaluated 218 pesticides, establishing 2,930 maximum residue limitations, </a:t>
            </a:r>
          </a:p>
          <a:p>
            <a:pPr marL="685800" indent="-2286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685800" indent="-228600">
              <a:spcBef>
                <a:spcPts val="0"/>
              </a:spcBef>
            </a:pPr>
            <a:r>
              <a:rPr lang="en-US" dirty="0"/>
              <a:t>Published 1,112 food additive provisions for 292 substances</a:t>
            </a:r>
          </a:p>
        </p:txBody>
      </p:sp>
    </p:spTree>
    <p:extLst>
      <p:ext uri="{BB962C8B-B14F-4D97-AF65-F5344CB8AC3E}">
        <p14:creationId xmlns:p14="http://schemas.microsoft.com/office/powerpoint/2010/main" val="22669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ISO 22000</a:t>
            </a:r>
          </a:p>
          <a:p>
            <a:pPr marL="0" indent="0" eaLnBrk="0">
              <a:spcBef>
                <a:spcPts val="0"/>
              </a:spcBef>
              <a:buNone/>
            </a:pPr>
            <a:endParaRPr lang="en-US" dirty="0"/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International </a:t>
            </a:r>
            <a:r>
              <a:rPr lang="en-US" dirty="0" smtClean="0"/>
              <a:t>federation </a:t>
            </a:r>
            <a:r>
              <a:rPr lang="en-US" dirty="0"/>
              <a:t>of </a:t>
            </a:r>
            <a:r>
              <a:rPr lang="en-US" dirty="0" smtClean="0"/>
              <a:t>standardizing </a:t>
            </a:r>
            <a:r>
              <a:rPr lang="en-US" dirty="0"/>
              <a:t>bodies from 163 countries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Not an intergovernmental organization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Work product:</a:t>
            </a:r>
          </a:p>
          <a:p>
            <a:pPr marL="457200" indent="0" eaLnBrk="0">
              <a:spcBef>
                <a:spcPts val="0"/>
              </a:spcBef>
              <a:buNone/>
            </a:pPr>
            <a:endParaRPr lang="en-US" dirty="0"/>
          </a:p>
          <a:p>
            <a:pPr marL="1143000" indent="-228600" eaLnBrk="0">
              <a:spcBef>
                <a:spcPts val="0"/>
              </a:spcBef>
            </a:pPr>
            <a:r>
              <a:rPr lang="en-US" dirty="0"/>
              <a:t>Voluntary standards</a:t>
            </a:r>
          </a:p>
          <a:p>
            <a:pPr marL="1143000" indent="-2286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1143000" indent="-228600" eaLnBrk="0">
              <a:spcBef>
                <a:spcPts val="0"/>
              </a:spcBef>
            </a:pPr>
            <a:r>
              <a:rPr lang="en-US" dirty="0"/>
              <a:t>Adopted by consensus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Nonbinding, advisory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22000 series “auditable” (subject to verification by accredited private, third-party auditors or certifiers)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2"/>
            <a:ext cx="9144000" cy="687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657600"/>
          </a:xfrm>
        </p:spPr>
        <p:txBody>
          <a:bodyPr>
            <a:normAutofit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sz="2800" dirty="0"/>
              <a:t>Purely private schemes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1600" dirty="0"/>
              <a:t> </a:t>
            </a:r>
          </a:p>
          <a:p>
            <a:pPr marL="741363" indent="-284163" eaLnBrk="0">
              <a:spcBef>
                <a:spcPts val="0"/>
              </a:spcBef>
            </a:pPr>
            <a:r>
              <a:rPr lang="en-US" sz="2200" dirty="0"/>
              <a:t>Global Food Safety Initiative</a:t>
            </a:r>
          </a:p>
          <a:p>
            <a:pPr marL="457200" indent="0" eaLnBrk="0">
              <a:spcBef>
                <a:spcPts val="0"/>
              </a:spcBef>
              <a:buNone/>
            </a:pPr>
            <a:endParaRPr lang="en-US" sz="1600" dirty="0"/>
          </a:p>
          <a:p>
            <a:pPr marL="741363" indent="-284163" eaLnBrk="0">
              <a:spcBef>
                <a:spcPts val="0"/>
              </a:spcBef>
            </a:pPr>
            <a:r>
              <a:rPr lang="en-US" sz="2200" dirty="0"/>
              <a:t>Global GAP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sz="1600" dirty="0"/>
              <a:t> </a:t>
            </a:r>
            <a:endParaRPr lang="en-US" sz="1200" dirty="0"/>
          </a:p>
          <a:p>
            <a:pPr marL="741363" indent="-284163" eaLnBrk="0">
              <a:spcBef>
                <a:spcPts val="0"/>
              </a:spcBef>
            </a:pPr>
            <a:r>
              <a:rPr lang="en-US" sz="2200" dirty="0"/>
              <a:t>Concern among developing country exporters about operation as trade barriers, but not disciplined under trade agreements.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92162"/>
          </a:xfrm>
        </p:spPr>
        <p:txBody>
          <a:bodyPr>
            <a:noAutofit/>
          </a:bodyPr>
          <a:lstStyle/>
          <a:p>
            <a:pPr algn="l"/>
            <a:r>
              <a:rPr lang="en-US" sz="2500" i="1" dirty="0">
                <a:solidFill>
                  <a:schemeClr val="tx2">
                    <a:lumMod val="10000"/>
                  </a:schemeClr>
                </a:solidFill>
              </a:rPr>
              <a:t>Trade-Based Disciplines on Food Safety Standards</a:t>
            </a:r>
            <a:endParaRPr lang="en-US" sz="25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32500" lnSpcReduction="20000"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Trade agreements concerned with abuse of excessively rigorous standards as trade barriers (negative obligations)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E.g., WTO Agreement on the Application of Sanitary and </a:t>
            </a:r>
            <a:r>
              <a:rPr lang="en-US" sz="6200" dirty="0" err="1"/>
              <a:t>Phytosanitary</a:t>
            </a:r>
            <a:r>
              <a:rPr lang="en-US" sz="6200" dirty="0"/>
              <a:t> Standards</a:t>
            </a:r>
          </a:p>
          <a:p>
            <a:pPr eaLnBrk="0">
              <a:spcBef>
                <a:spcPts val="0"/>
              </a:spcBef>
            </a:pPr>
            <a:endParaRPr lang="en-US" sz="6200" dirty="0"/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Codex Standards</a:t>
            </a:r>
          </a:p>
          <a:p>
            <a:pPr marL="0" indent="0" eaLnBrk="0">
              <a:spcBef>
                <a:spcPts val="0"/>
              </a:spcBef>
              <a:buNone/>
            </a:pPr>
            <a:endParaRPr lang="en-US" sz="6200" dirty="0"/>
          </a:p>
          <a:p>
            <a:pPr marL="685800" indent="-228600" eaLnBrk="0">
              <a:spcBef>
                <a:spcPts val="0"/>
              </a:spcBef>
            </a:pPr>
            <a:r>
              <a:rPr lang="en-US" sz="6200" dirty="0"/>
              <a:t>Transformed from floor to ceiling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sz="6200" dirty="0">
              <a:solidFill>
                <a:schemeClr val="tx2">
                  <a:lumMod val="10000"/>
                </a:schemeClr>
              </a:solidFill>
            </a:endParaRPr>
          </a:p>
          <a:p>
            <a:pPr marL="685800" indent="-228600" eaLnBrk="0">
              <a:spcBef>
                <a:spcPts val="0"/>
              </a:spcBef>
            </a:pPr>
            <a:r>
              <a:rPr lang="en-US" sz="6200" dirty="0"/>
              <a:t>Operate as both sword and shield.</a:t>
            </a:r>
          </a:p>
          <a:p>
            <a:pPr marL="0" indent="0" eaLnBrk="0">
              <a:spcBef>
                <a:spcPts val="0"/>
              </a:spcBef>
              <a:buNone/>
            </a:pPr>
            <a:endParaRPr lang="en-US" sz="6200" dirty="0"/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Stricter standards subjected to scientific </a:t>
            </a:r>
            <a:r>
              <a:rPr lang="en-US" sz="6200" dirty="0" smtClean="0"/>
              <a:t>tests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WTO disputes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sz="6200" dirty="0"/>
              <a:t> </a:t>
            </a:r>
          </a:p>
          <a:p>
            <a:pPr marL="685800" indent="-228600" eaLnBrk="0">
              <a:spcBef>
                <a:spcPts val="0"/>
              </a:spcBef>
            </a:pPr>
            <a:r>
              <a:rPr lang="en-US" sz="6200" dirty="0" smtClean="0"/>
              <a:t>EU </a:t>
            </a:r>
            <a:r>
              <a:rPr lang="en-US" sz="6200" dirty="0"/>
              <a:t>beef hormones</a:t>
            </a:r>
          </a:p>
          <a:p>
            <a:pPr marL="685800" indent="-228600" eaLnBrk="0">
              <a:spcBef>
                <a:spcPts val="0"/>
              </a:spcBef>
              <a:buNone/>
            </a:pPr>
            <a:r>
              <a:rPr lang="en-US" sz="6200" dirty="0"/>
              <a:t> </a:t>
            </a:r>
          </a:p>
          <a:p>
            <a:pPr marL="685800" indent="-228600" eaLnBrk="0">
              <a:spcBef>
                <a:spcPts val="0"/>
              </a:spcBef>
            </a:pPr>
            <a:r>
              <a:rPr lang="en-US" sz="6200" dirty="0" smtClean="0"/>
              <a:t>EU </a:t>
            </a:r>
            <a:r>
              <a:rPr lang="en-US" sz="6200" dirty="0"/>
              <a:t>biotech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pPr algn="l" eaLnBrk="0"/>
            <a:r>
              <a:rPr lang="en-US" sz="2700" b="1" dirty="0" smtClean="0">
                <a:solidFill>
                  <a:schemeClr val="tx1"/>
                </a:solidFill>
              </a:rPr>
              <a:t>Other </a:t>
            </a:r>
            <a:r>
              <a:rPr lang="en-US" sz="2700" b="1" dirty="0">
                <a:solidFill>
                  <a:schemeClr val="tx1"/>
                </a:solidFill>
              </a:rPr>
              <a:t>International Standards for Labeling of </a:t>
            </a:r>
            <a:r>
              <a:rPr lang="en-US" sz="2700" b="1" dirty="0" smtClean="0">
                <a:solidFill>
                  <a:schemeClr val="tx1"/>
                </a:solidFill>
              </a:rPr>
              <a:t>Food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39000" cy="5029200"/>
          </a:xfrm>
        </p:spPr>
        <p:txBody>
          <a:bodyPr>
            <a:normAutofit fontScale="70000" lnSpcReduction="20000"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Proliferation of labels, e.g., </a:t>
            </a:r>
          </a:p>
          <a:p>
            <a:pPr marL="0" indent="0" eaLnBrk="0">
              <a:spcBef>
                <a:spcPts val="0"/>
              </a:spcBef>
              <a:buNone/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Organically produced</a:t>
            </a:r>
            <a:r>
              <a:rPr lang="en-US" dirty="0" smtClean="0"/>
              <a:t>;</a:t>
            </a:r>
            <a:r>
              <a:rPr lang="en-US" dirty="0"/>
              <a:t> </a:t>
            </a:r>
            <a:endParaRPr lang="en-US" dirty="0" smtClean="0"/>
          </a:p>
          <a:p>
            <a:pPr marL="685800" lvl="0" indent="-228600" eaLnBrk="0">
              <a:spcBef>
                <a:spcPts val="0"/>
              </a:spcBef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Sustainably produced;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Natural or all-natural</a:t>
            </a:r>
            <a:r>
              <a:rPr lang="en-US" dirty="0" smtClean="0"/>
              <a:t>;</a:t>
            </a:r>
          </a:p>
          <a:p>
            <a:pPr marL="685800" lvl="0" indent="-2286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GMO-free;</a:t>
            </a:r>
          </a:p>
          <a:p>
            <a:pPr marL="685800" indent="-2286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Antibiotic-free;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Hormone-free or no hormones added; 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Free-range or cage-free;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lvl="0" indent="-228600" eaLnBrk="0">
              <a:spcBef>
                <a:spcPts val="0"/>
              </a:spcBef>
            </a:pPr>
            <a:r>
              <a:rPr lang="en-US" dirty="0"/>
              <a:t>Grass-fed or pasture-raised; and</a:t>
            </a:r>
          </a:p>
          <a:p>
            <a:pPr marL="685800" indent="-228600" eaLnBrk="0">
              <a:spcBef>
                <a:spcPts val="0"/>
              </a:spcBef>
              <a:buNone/>
            </a:pPr>
            <a:endParaRPr lang="en-US" dirty="0"/>
          </a:p>
          <a:p>
            <a:pPr marL="685800" indent="-228600">
              <a:spcBef>
                <a:spcPts val="0"/>
              </a:spcBef>
            </a:pPr>
            <a:r>
              <a:rPr lang="en-US" dirty="0"/>
              <a:t>Humane raised and/or handled</a:t>
            </a:r>
          </a:p>
        </p:txBody>
      </p:sp>
    </p:spTree>
    <p:extLst>
      <p:ext uri="{BB962C8B-B14F-4D97-AF65-F5344CB8AC3E}">
        <p14:creationId xmlns:p14="http://schemas.microsoft.com/office/powerpoint/2010/main" val="17339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eaLnBrk="0">
              <a:buNone/>
            </a:pPr>
            <a:r>
              <a:rPr lang="en-US" dirty="0"/>
              <a:t>In contrast to food safety standards, little international harmonization</a:t>
            </a:r>
          </a:p>
          <a:p>
            <a:pPr marL="0" indent="0" eaLnBrk="0">
              <a:buNone/>
            </a:pPr>
            <a:r>
              <a:rPr lang="en-US" dirty="0"/>
              <a:t> </a:t>
            </a:r>
          </a:p>
          <a:p>
            <a:pPr marL="0" indent="0" eaLnBrk="0">
              <a:buNone/>
            </a:pPr>
            <a:r>
              <a:rPr lang="en-US" sz="2600" dirty="0"/>
              <a:t>Primarily through Codex:</a:t>
            </a:r>
          </a:p>
          <a:p>
            <a:pPr marL="0" indent="0" eaLnBrk="0">
              <a:buNone/>
            </a:pPr>
            <a:r>
              <a:rPr lang="en-US" sz="3100" dirty="0"/>
              <a:t> </a:t>
            </a:r>
          </a:p>
          <a:p>
            <a:pPr marL="800100" lvl="0" eaLnBrk="0"/>
            <a:r>
              <a:rPr lang="en-US" sz="2600" dirty="0"/>
              <a:t>Nutrition Labeling (mandatory to governmentally-established standards);</a:t>
            </a:r>
          </a:p>
          <a:p>
            <a:pPr marL="457200" indent="0" eaLnBrk="0">
              <a:buNone/>
            </a:pPr>
            <a:endParaRPr lang="en-US" sz="2600" dirty="0"/>
          </a:p>
          <a:p>
            <a:pPr marL="800100" lvl="0" eaLnBrk="0"/>
            <a:r>
              <a:rPr lang="en-US" sz="2600" dirty="0"/>
              <a:t>Organically produced foods (optional to governmentally-established standards)</a:t>
            </a:r>
          </a:p>
          <a:p>
            <a:pPr marL="457200" indent="0" eaLnBrk="0">
              <a:buNone/>
            </a:pPr>
            <a:endParaRPr lang="en-US" sz="2600" dirty="0"/>
          </a:p>
          <a:p>
            <a:pPr marL="800100" lvl="0" eaLnBrk="0"/>
            <a:r>
              <a:rPr lang="en-US" sz="2600" dirty="0"/>
              <a:t>GMOs (optional)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70000" lnSpcReduction="20000"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i="1" dirty="0"/>
              <a:t>Trade-Based Disciplines on Food Labeling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As with food safety, concern is for abuse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E.g., Uruguay Round Agreement on Technical Barriers to Trade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dirty="0"/>
              <a:t>Requires use of “relevant international standards,” e.g., Codex, ISO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Departures allowed, but only when international standard “would be an ineffective or inappropriate means for the fulfilment of the legitimate objectives pursued.”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800100" eaLnBrk="0">
              <a:spcBef>
                <a:spcPts val="0"/>
              </a:spcBef>
              <a:buNone/>
            </a:pPr>
            <a:r>
              <a:rPr lang="en-US" dirty="0"/>
              <a:t>All labels litigated in WTO held inconsistent with TBT:</a:t>
            </a:r>
          </a:p>
          <a:p>
            <a:pPr marL="8001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914400" indent="-228600" eaLnBrk="0">
              <a:spcBef>
                <a:spcPts val="0"/>
              </a:spcBef>
            </a:pPr>
            <a:r>
              <a:rPr lang="en-US" dirty="0" smtClean="0"/>
              <a:t>EU </a:t>
            </a:r>
            <a:r>
              <a:rPr lang="en-US" dirty="0"/>
              <a:t>Sardines (violates Codex standard)</a:t>
            </a:r>
          </a:p>
          <a:p>
            <a:pPr marL="914400" indent="-22860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914400" indent="-228600" eaLnBrk="0">
              <a:spcBef>
                <a:spcPts val="0"/>
              </a:spcBef>
            </a:pPr>
            <a:r>
              <a:rPr lang="en-US" dirty="0" smtClean="0"/>
              <a:t>U.S</a:t>
            </a:r>
            <a:r>
              <a:rPr lang="en-US" dirty="0"/>
              <a:t>. tuna (violates national treatment standard)</a:t>
            </a:r>
          </a:p>
          <a:p>
            <a:pPr marL="914400" indent="-228600" eaLnBrk="0">
              <a:spcBef>
                <a:spcPts val="0"/>
              </a:spcBef>
              <a:buNone/>
            </a:pPr>
            <a:endParaRPr lang="en-US" dirty="0"/>
          </a:p>
          <a:p>
            <a:pPr marL="914400" indent="-228600" eaLnBrk="0">
              <a:spcBef>
                <a:spcPts val="0"/>
              </a:spcBef>
            </a:pPr>
            <a:r>
              <a:rPr lang="en-US" dirty="0" smtClean="0"/>
              <a:t>U.S</a:t>
            </a:r>
            <a:r>
              <a:rPr lang="en-US" dirty="0"/>
              <a:t>. meat (violates national treatment standard)</a:t>
            </a:r>
          </a:p>
          <a:p>
            <a:pPr marL="0" indent="0" eaLnBrk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9580" y="295874"/>
            <a:ext cx="7848600" cy="657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Comparison of GIs with food safety and quality labels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Figure 1.  Comparison of international legal standards for GIs, food safety standards, and non-GI claims of food quality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911648"/>
              </p:ext>
            </p:extLst>
          </p:nvPr>
        </p:nvGraphicFramePr>
        <p:xfrm>
          <a:off x="449580" y="914400"/>
          <a:ext cx="8458200" cy="4768134"/>
        </p:xfrm>
        <a:graphic>
          <a:graphicData uri="http://schemas.openxmlformats.org/drawingml/2006/table">
            <a:tbl>
              <a:tblPr firstRow="1" firstCol="1" bandRow="1"/>
              <a:tblGrid>
                <a:gridCol w="1990389"/>
                <a:gridCol w="1871958"/>
                <a:gridCol w="2369558"/>
                <a:gridCol w="2226295"/>
              </a:tblGrid>
              <a:tr h="1020418"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International Protections for National Measures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Affirmative (Positive) Harmonization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Trade-Based (Negative) Disciplines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20418"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GIs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TRIPS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TTIP?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No need – international protection for nationally-established GIs in TRIPS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None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632667"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Food Safety Standards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Not applicable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Codex (non-binding)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ISO (non-governmental, non-binding)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Private certifying organizations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WTO SPS Agreement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TTIP SPS chapter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020418"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Non-GI labeling of quality, sustainability, humane treatment, etc.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Not applicable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Codex (non-binding), but coverage very limited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WTO TBT Agreement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ea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</a:rPr>
                        <a:t>TTIP TBT chapter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4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 fontScale="32500" lnSpcReduction="20000"/>
          </a:bodyPr>
          <a:lstStyle/>
          <a:p>
            <a:pPr marL="137160" indent="0">
              <a:spcBef>
                <a:spcPts val="0"/>
              </a:spcBef>
              <a:buNone/>
            </a:pPr>
            <a:r>
              <a:rPr lang="en-US" sz="7400" b="1" dirty="0"/>
              <a:t>Conclusion</a:t>
            </a:r>
            <a:endParaRPr lang="en-US" sz="7400" dirty="0"/>
          </a:p>
          <a:p>
            <a:pPr marL="137160" indent="0">
              <a:spcBef>
                <a:spcPts val="0"/>
              </a:spcBef>
              <a:buNone/>
            </a:pPr>
            <a:r>
              <a:rPr lang="en-US" sz="3300" b="1" dirty="0"/>
              <a:t> </a:t>
            </a:r>
            <a:endParaRPr lang="en-US" sz="33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GIs, a form of label, receive highest level of affirmative protection under TRIPS</a:t>
            </a:r>
          </a:p>
          <a:p>
            <a:pPr marL="685800" indent="-239713">
              <a:spcBef>
                <a:spcPts val="0"/>
              </a:spcBef>
              <a:buNone/>
            </a:pPr>
            <a:r>
              <a:rPr lang="en-US" sz="5500" dirty="0"/>
              <a:t> </a:t>
            </a:r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GIs not necessarily correlated with food safety (French wines) or other indications of quality (M. </a:t>
            </a:r>
            <a:r>
              <a:rPr lang="en-US" sz="5500" dirty="0" err="1"/>
              <a:t>Giboulot</a:t>
            </a:r>
            <a:r>
              <a:rPr lang="en-US" sz="5500" dirty="0"/>
              <a:t>)</a:t>
            </a:r>
          </a:p>
          <a:p>
            <a:pPr marL="685800" indent="-239713">
              <a:spcBef>
                <a:spcPts val="0"/>
              </a:spcBef>
            </a:pPr>
            <a:endParaRPr lang="en-US" sz="55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But GIs typically include not just geographical origin but also production methods which are </a:t>
            </a:r>
            <a:r>
              <a:rPr lang="en-US" sz="5500" b="1" i="1" u="sng" dirty="0"/>
              <a:t>protected</a:t>
            </a:r>
            <a:endParaRPr lang="en-US" sz="5500" dirty="0"/>
          </a:p>
          <a:p>
            <a:pPr marL="685800" indent="-239713">
              <a:spcBef>
                <a:spcPts val="0"/>
              </a:spcBef>
            </a:pPr>
            <a:endParaRPr lang="en-US" sz="50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Trade agreements </a:t>
            </a:r>
            <a:r>
              <a:rPr lang="en-US" sz="5500" b="1" i="1" u="sng" dirty="0"/>
              <a:t>restrict</a:t>
            </a:r>
            <a:r>
              <a:rPr lang="en-US" sz="5500" dirty="0"/>
              <a:t> domestic use of food safety and labelling</a:t>
            </a:r>
          </a:p>
          <a:p>
            <a:pPr marL="685800" indent="-239713">
              <a:spcBef>
                <a:spcPts val="0"/>
              </a:spcBef>
            </a:pPr>
            <a:endParaRPr lang="en-US" sz="55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Trade agreements also </a:t>
            </a:r>
            <a:r>
              <a:rPr lang="en-US" sz="5500" b="1" i="1" u="sng" dirty="0"/>
              <a:t>restrict</a:t>
            </a:r>
            <a:r>
              <a:rPr lang="en-US" sz="5500" dirty="0"/>
              <a:t> use of process and production methods (e.g., TBT tuna labeling dispute)</a:t>
            </a:r>
          </a:p>
          <a:p>
            <a:pPr marL="685800" indent="-239713">
              <a:spcBef>
                <a:spcPts val="0"/>
              </a:spcBef>
            </a:pPr>
            <a:endParaRPr lang="en-US" sz="55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Only distinguishing feature of GIs is location of production (</a:t>
            </a:r>
            <a:r>
              <a:rPr lang="en-US" sz="5500" i="1" dirty="0"/>
              <a:t>terroir)</a:t>
            </a:r>
            <a:endParaRPr lang="en-US" sz="5500" dirty="0"/>
          </a:p>
          <a:p>
            <a:pPr marL="685800" indent="-239713">
              <a:spcBef>
                <a:spcPts val="0"/>
              </a:spcBef>
            </a:pPr>
            <a:endParaRPr lang="en-US" sz="50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If we give the highest trade-based </a:t>
            </a:r>
            <a:r>
              <a:rPr lang="en-US" sz="5500" b="1" i="1" u="sng" dirty="0"/>
              <a:t>protection</a:t>
            </a:r>
            <a:r>
              <a:rPr lang="en-US" sz="5500" dirty="0"/>
              <a:t> to GIs, then</a:t>
            </a:r>
          </a:p>
          <a:p>
            <a:pPr marL="685800" indent="-239713">
              <a:spcBef>
                <a:spcPts val="0"/>
              </a:spcBef>
              <a:buNone/>
            </a:pPr>
            <a:endParaRPr lang="en-US" sz="5500" dirty="0"/>
          </a:p>
          <a:p>
            <a:pPr marL="685800" indent="-239713">
              <a:spcBef>
                <a:spcPts val="0"/>
              </a:spcBef>
            </a:pPr>
            <a:r>
              <a:rPr lang="en-US" sz="5500" dirty="0"/>
              <a:t>Maybe food safety standards and other label indications of quality deserve some trade-based measure of affirmative protection and mutual recognition . . . </a:t>
            </a:r>
          </a:p>
          <a:p>
            <a:pPr marL="685800" indent="-239713">
              <a:spcBef>
                <a:spcPts val="0"/>
              </a:spcBef>
              <a:buNone/>
            </a:pPr>
            <a:endParaRPr lang="en-US" sz="5000" dirty="0"/>
          </a:p>
          <a:p>
            <a:pPr marL="685800" indent="-239713">
              <a:spcBef>
                <a:spcPts val="0"/>
              </a:spcBef>
            </a:pPr>
            <a:r>
              <a:rPr lang="en-US" sz="5500" dirty="0" smtClean="0"/>
              <a:t>And</a:t>
            </a:r>
            <a:r>
              <a:rPr lang="en-US" sz="5500" dirty="0"/>
              <a:t>, contrary to received wisdom about trade agreements, GIs demonstrate that affirmative protection for food safety standards and other label indications of quality are </a:t>
            </a:r>
            <a:r>
              <a:rPr lang="en-US" sz="5500" b="1" i="1" u="sng" dirty="0"/>
              <a:t>consistent with</a:t>
            </a:r>
            <a:r>
              <a:rPr lang="en-US" sz="5500" dirty="0"/>
              <a:t> structure of trade </a:t>
            </a:r>
            <a:r>
              <a:rPr lang="en-US" sz="5500" dirty="0" smtClean="0"/>
              <a:t>agreements.</a:t>
            </a:r>
          </a:p>
        </p:txBody>
      </p:sp>
    </p:spTree>
    <p:extLst>
      <p:ext uri="{BB962C8B-B14F-4D97-AF65-F5344CB8AC3E}">
        <p14:creationId xmlns:p14="http://schemas.microsoft.com/office/powerpoint/2010/main" val="7963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350520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Paper examines interrelationship amongst:</a:t>
            </a:r>
          </a:p>
          <a:p>
            <a:pPr marL="137160" indent="0">
              <a:buNone/>
            </a:pPr>
            <a:endParaRPr lang="en-US" sz="1200" dirty="0" smtClean="0"/>
          </a:p>
          <a:p>
            <a:pPr marL="804863" indent="-347663"/>
            <a:r>
              <a:rPr lang="en-US" sz="2000" dirty="0" smtClean="0"/>
              <a:t>Geographical indications (GIs);</a:t>
            </a:r>
          </a:p>
          <a:p>
            <a:pPr marL="457200" indent="0">
              <a:buNone/>
            </a:pPr>
            <a:r>
              <a:rPr lang="en-US" sz="1200" dirty="0" smtClean="0"/>
              <a:t> </a:t>
            </a:r>
          </a:p>
          <a:p>
            <a:pPr marL="804863" indent="-347663"/>
            <a:r>
              <a:rPr lang="en-US" sz="2000" dirty="0" smtClean="0"/>
              <a:t>Substantive food safety standards; and</a:t>
            </a:r>
          </a:p>
          <a:p>
            <a:pPr marL="804863" indent="-347663"/>
            <a:endParaRPr lang="en-US" sz="1200" dirty="0" smtClean="0"/>
          </a:p>
          <a:p>
            <a:pPr marL="804863" indent="-347663"/>
            <a:r>
              <a:rPr lang="en-US" sz="2000" dirty="0" smtClean="0"/>
              <a:t>Non-GI label indications of quality, safety, or sustainability such as “organic,” “GMO-free,” and “sustainably produced.”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Paper attempts to:</a:t>
            </a:r>
          </a:p>
          <a:p>
            <a:pPr marL="0" indent="0">
              <a:buNone/>
            </a:pPr>
            <a:endParaRPr lang="en-US" sz="1400" dirty="0" smtClean="0"/>
          </a:p>
          <a:p>
            <a:pPr marL="685800" indent="-228600"/>
            <a:r>
              <a:rPr lang="en-US" sz="2000" dirty="0" smtClean="0"/>
              <a:t>Identify the varying purposes of these schemes</a:t>
            </a:r>
            <a:r>
              <a:rPr lang="en-US" sz="2400" dirty="0" smtClean="0"/>
              <a:t>;</a:t>
            </a:r>
          </a:p>
          <a:p>
            <a:pPr marL="685800" indent="-228600"/>
            <a:endParaRPr lang="en-US" sz="1200" dirty="0" smtClean="0"/>
          </a:p>
          <a:p>
            <a:pPr marL="685800" indent="-228600"/>
            <a:r>
              <a:rPr lang="en-US" sz="2000" dirty="0" smtClean="0"/>
              <a:t>Identify the various sources of policy and law that apply to them; and</a:t>
            </a:r>
          </a:p>
          <a:p>
            <a:pPr marL="457200" indent="0">
              <a:buNone/>
            </a:pPr>
            <a:endParaRPr lang="en-US" sz="1100" dirty="0" smtClean="0"/>
          </a:p>
          <a:p>
            <a:pPr marL="685800" indent="-228600"/>
            <a:r>
              <a:rPr lang="en-US" sz="2000" dirty="0" smtClean="0"/>
              <a:t>Compare their treatment in various contexts, including TTIP and other free trade agreements.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International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Protections for Geographic Indications 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rmAutofit fontScale="25000" lnSpcReduction="20000"/>
          </a:bodyPr>
          <a:lstStyle/>
          <a:p>
            <a:pPr marL="0" indent="0" eaLnBrk="0">
              <a:buNone/>
            </a:pPr>
            <a:r>
              <a:rPr lang="en-US" sz="7200" dirty="0"/>
              <a:t>European Union (TTIP negotiating position fact sheet):</a:t>
            </a:r>
          </a:p>
          <a:p>
            <a:pPr marL="0" indent="0" eaLnBrk="0">
              <a:buNone/>
            </a:pPr>
            <a:r>
              <a:rPr lang="en-US" sz="5500" dirty="0"/>
              <a:t> </a:t>
            </a:r>
          </a:p>
          <a:p>
            <a:pPr marL="457200" indent="0" eaLnBrk="0">
              <a:buNone/>
            </a:pPr>
            <a:r>
              <a:rPr lang="en-US" sz="7200" dirty="0"/>
              <a:t>“The protection of geographical indications matters economically and culturally.”</a:t>
            </a:r>
          </a:p>
          <a:p>
            <a:pPr marL="457200" indent="0" eaLnBrk="0">
              <a:buNone/>
            </a:pPr>
            <a:endParaRPr lang="en-US" sz="7200" dirty="0"/>
          </a:p>
          <a:p>
            <a:pPr marL="457200" indent="0" eaLnBrk="0">
              <a:buNone/>
            </a:pPr>
            <a:r>
              <a:rPr lang="en-US" sz="7200" dirty="0"/>
              <a:t>“Create value for local communities through products that are deeply rooted in tradition, culture and geography.”</a:t>
            </a:r>
          </a:p>
          <a:p>
            <a:pPr marL="457200" indent="0" eaLnBrk="0">
              <a:buNone/>
            </a:pPr>
            <a:endParaRPr lang="en-US" sz="7200" dirty="0"/>
          </a:p>
          <a:p>
            <a:pPr marL="457200" indent="0" eaLnBrk="0">
              <a:buNone/>
            </a:pPr>
            <a:r>
              <a:rPr lang="en-US" sz="7200" dirty="0"/>
              <a:t>“Support rural development and promote new job opportunities in production, processing and other related services.”</a:t>
            </a:r>
          </a:p>
          <a:p>
            <a:pPr marL="457200" indent="0" eaLnBrk="0">
              <a:buNone/>
            </a:pPr>
            <a:endParaRPr lang="en-US" sz="7200" dirty="0"/>
          </a:p>
          <a:p>
            <a:pPr marL="457200" indent="0" eaLnBrk="0">
              <a:buNone/>
            </a:pPr>
            <a:r>
              <a:rPr lang="en-US" sz="7200" dirty="0"/>
              <a:t>“Geographical names with commercial value are exposed to misuse and counterfeiting.”</a:t>
            </a:r>
          </a:p>
          <a:p>
            <a:pPr marL="457200" indent="0" eaLnBrk="0">
              <a:buNone/>
            </a:pPr>
            <a:endParaRPr lang="en-US" sz="7200" dirty="0"/>
          </a:p>
          <a:p>
            <a:pPr marL="457200" indent="0" eaLnBrk="0">
              <a:buNone/>
            </a:pPr>
            <a:r>
              <a:rPr lang="en-US" sz="7200" dirty="0"/>
              <a:t>“Abuse of geographical indications limits access to certain markets and undermines consumer loyalty.”</a:t>
            </a:r>
          </a:p>
          <a:p>
            <a:pPr marL="457200" indent="0" eaLnBrk="0">
              <a:buNone/>
            </a:pPr>
            <a:endParaRPr lang="en-US" sz="7200" dirty="0"/>
          </a:p>
          <a:p>
            <a:pPr marL="457200" indent="0" eaLnBrk="0">
              <a:buNone/>
            </a:pPr>
            <a:r>
              <a:rPr lang="en-US" sz="7200" dirty="0"/>
              <a:t>“Fraudulent use of geographical indications hurts both producers and consumers.”</a:t>
            </a:r>
          </a:p>
          <a:p>
            <a:pPr marL="457200" indent="0" eaLnBrk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eaLnBrk="0">
              <a:buNone/>
            </a:pPr>
            <a:r>
              <a:rPr lang="en-US" sz="3400" dirty="0"/>
              <a:t>United States (letter from 50 Senators</a:t>
            </a:r>
            <a:r>
              <a:rPr lang="en-US" sz="3400" dirty="0" smtClean="0"/>
              <a:t>):</a:t>
            </a:r>
            <a:r>
              <a:rPr lang="en-US" sz="3400" dirty="0"/>
              <a:t> </a:t>
            </a:r>
          </a:p>
          <a:p>
            <a:pPr marL="0" indent="0" eaLnBrk="0">
              <a:buNone/>
            </a:pPr>
            <a:r>
              <a:rPr lang="en-US" dirty="0"/>
              <a:t> </a:t>
            </a:r>
          </a:p>
          <a:p>
            <a:pPr marL="457200" indent="0" eaLnBrk="0">
              <a:buNone/>
            </a:pPr>
            <a:r>
              <a:rPr lang="en-US" dirty="0"/>
              <a:t>“EU has been using its free trade agreements (FTAs) to persuade its trading partners to impose barriers to U.S. exports under the guise of protection for its geographical indications.” . . . </a:t>
            </a:r>
          </a:p>
          <a:p>
            <a:pPr marL="457200" indent="0" eaLnBrk="0">
              <a:buNone/>
            </a:pPr>
            <a:r>
              <a:rPr lang="en-US" dirty="0"/>
              <a:t> </a:t>
            </a:r>
          </a:p>
          <a:p>
            <a:pPr marL="457200" indent="0" eaLnBrk="0">
              <a:buNone/>
            </a:pPr>
            <a:r>
              <a:rPr lang="en-US" dirty="0"/>
              <a:t>“EU seeks to . . . impair U.S. competition by imposing restrictions on the use of common food names through TTIP.”</a:t>
            </a:r>
          </a:p>
          <a:p>
            <a:pPr marL="457200" indent="0" eaLnBrk="0">
              <a:buNone/>
            </a:pPr>
            <a:r>
              <a:rPr lang="en-US" dirty="0"/>
              <a:t> </a:t>
            </a:r>
          </a:p>
          <a:p>
            <a:pPr marL="457200" indent="0" eaLnBrk="0">
              <a:buNone/>
            </a:pPr>
            <a:r>
              <a:rPr lang="en-US" dirty="0"/>
              <a:t>Protection of GIs operate as “a barrier to . . . trade and competition.”</a:t>
            </a:r>
          </a:p>
          <a:p>
            <a:pPr marL="457200" indent="0" eaLnBrk="0">
              <a:buNone/>
            </a:pPr>
            <a:endParaRPr lang="en-US" dirty="0"/>
          </a:p>
          <a:p>
            <a:pPr marL="457200" indent="0" eaLnBrk="0">
              <a:buNone/>
            </a:pPr>
            <a:r>
              <a:rPr lang="en-US" dirty="0"/>
              <a:t>EU seeking in TTIP seeking “gratuitous use of GIs as a protectionist measure.”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>
            <a:normAutofit fontScale="77500" lnSpcReduction="20000"/>
          </a:bodyPr>
          <a:lstStyle/>
          <a:p>
            <a:pPr marL="0" indent="0" eaLnBrk="0">
              <a:buNone/>
            </a:pPr>
            <a:r>
              <a:rPr lang="en-US" sz="3800" dirty="0"/>
              <a:t>Disparities in domestic regulatory treatment can result in trade </a:t>
            </a:r>
            <a:r>
              <a:rPr lang="en-US" sz="3800" dirty="0" smtClean="0"/>
              <a:t>disputes:</a:t>
            </a:r>
            <a:r>
              <a:rPr lang="en-US" sz="3800" dirty="0"/>
              <a:t> </a:t>
            </a:r>
          </a:p>
          <a:p>
            <a:pPr marL="457200" indent="0" eaLnBrk="0">
              <a:buNone/>
            </a:pPr>
            <a:r>
              <a:rPr lang="en-US" sz="2300" dirty="0"/>
              <a:t> </a:t>
            </a:r>
          </a:p>
          <a:p>
            <a:pPr marL="914400" indent="-457200" eaLnBrk="0">
              <a:spcBef>
                <a:spcPts val="0"/>
              </a:spcBef>
            </a:pPr>
            <a:r>
              <a:rPr lang="en-US" sz="2600" dirty="0"/>
              <a:t>EU law protects “geographical indications.”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sz="2000" dirty="0"/>
              <a:t> </a:t>
            </a:r>
            <a:endParaRPr lang="en-US" sz="2000" dirty="0" smtClean="0"/>
          </a:p>
          <a:p>
            <a:pPr marL="457200" indent="0" eaLnBrk="0">
              <a:spcBef>
                <a:spcPts val="0"/>
              </a:spcBef>
              <a:buNone/>
            </a:pPr>
            <a:endParaRPr lang="en-US" sz="2000" dirty="0"/>
          </a:p>
          <a:p>
            <a:pPr marL="914400" indent="-457200" eaLnBrk="0">
              <a:spcBef>
                <a:spcPts val="0"/>
              </a:spcBef>
            </a:pPr>
            <a:r>
              <a:rPr lang="en-US" sz="2600" dirty="0" smtClean="0"/>
              <a:t>U.S</a:t>
            </a:r>
            <a:r>
              <a:rPr lang="en-US" sz="2600" dirty="0"/>
              <a:t>. law allows producers to protect GIs as trademarks.</a:t>
            </a:r>
          </a:p>
          <a:p>
            <a:pPr marL="800100" indent="-342900" eaLnBrk="0">
              <a:spcBef>
                <a:spcPts val="0"/>
              </a:spcBef>
            </a:pPr>
            <a:endParaRPr lang="en-US" sz="2200" dirty="0" smtClean="0"/>
          </a:p>
          <a:p>
            <a:pPr marL="457200" indent="0" eaLnBrk="0">
              <a:spcBef>
                <a:spcPts val="0"/>
              </a:spcBef>
              <a:buNone/>
            </a:pPr>
            <a:endParaRPr lang="en-US" sz="2000" dirty="0"/>
          </a:p>
          <a:p>
            <a:pPr marL="914400" indent="-457200" eaLnBrk="0">
              <a:spcBef>
                <a:spcPts val="0"/>
              </a:spcBef>
            </a:pPr>
            <a:r>
              <a:rPr lang="en-US" sz="2600" dirty="0"/>
              <a:t>Nonetheless, many EU GIs are not protected in the United States, and may not be </a:t>
            </a:r>
            <a:r>
              <a:rPr lang="en-US" sz="2600" dirty="0" smtClean="0"/>
              <a:t>registerable </a:t>
            </a:r>
            <a:r>
              <a:rPr lang="en-US" sz="2600" dirty="0"/>
              <a:t>as trademarks because of their widespread generic use.</a:t>
            </a:r>
          </a:p>
          <a:p>
            <a:pPr marL="800100" indent="-342900" eaLnBrk="0">
              <a:spcBef>
                <a:spcPts val="0"/>
              </a:spcBef>
            </a:pPr>
            <a:endParaRPr lang="en-US" sz="2000" dirty="0" smtClean="0"/>
          </a:p>
          <a:p>
            <a:pPr marL="457200" indent="0" eaLnBrk="0">
              <a:spcBef>
                <a:spcPts val="0"/>
              </a:spcBef>
              <a:buNone/>
            </a:pPr>
            <a:endParaRPr lang="en-US" sz="2000" dirty="0"/>
          </a:p>
          <a:p>
            <a:pPr marL="914400" indent="-457200" eaLnBrk="0">
              <a:spcBef>
                <a:spcPts val="0"/>
              </a:spcBef>
            </a:pPr>
            <a:r>
              <a:rPr lang="en-US" sz="2600" dirty="0"/>
              <a:t>Products can be sold in the United States which use GIs protected in Europe, but which were not produced in that region.</a:t>
            </a:r>
          </a:p>
          <a:p>
            <a:pPr marL="800100" indent="-342900" eaLnBrk="0">
              <a:spcBef>
                <a:spcPts val="0"/>
              </a:spcBef>
            </a:pPr>
            <a:endParaRPr lang="en-US" sz="2000" dirty="0" smtClean="0"/>
          </a:p>
          <a:p>
            <a:pPr marL="457200" indent="0" eaLnBrk="0">
              <a:spcBef>
                <a:spcPts val="0"/>
              </a:spcBef>
              <a:buNone/>
            </a:pPr>
            <a:endParaRPr lang="en-US" sz="2000" dirty="0"/>
          </a:p>
          <a:p>
            <a:pPr marL="914400" indent="-457200" eaLnBrk="0">
              <a:spcBef>
                <a:spcPts val="0"/>
              </a:spcBef>
            </a:pPr>
            <a:r>
              <a:rPr lang="en-US" sz="2600" dirty="0"/>
              <a:t>E.g., “Parmigiano </a:t>
            </a:r>
            <a:r>
              <a:rPr lang="en-US" sz="2600" dirty="0" err="1"/>
              <a:t>Reggiano</a:t>
            </a:r>
            <a:r>
              <a:rPr lang="en-US" sz="2600" dirty="0"/>
              <a:t>” under the EU system, “Parmesan” cheese produced in the United States is regularly sold there.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5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82" y="609600"/>
            <a:ext cx="8382000" cy="6248400"/>
          </a:xfrm>
        </p:spPr>
        <p:txBody>
          <a:bodyPr>
            <a:noAutofit/>
          </a:bodyPr>
          <a:lstStyle/>
          <a:p>
            <a:pPr marL="0" indent="0" eaLnBrk="0">
              <a:buNone/>
            </a:pPr>
            <a:r>
              <a:rPr lang="en-US" sz="2200" dirty="0"/>
              <a:t>Trade-based theory of intellectual property protection, including GIs (TRIPS</a:t>
            </a:r>
            <a:r>
              <a:rPr lang="en-US" sz="2200" dirty="0" smtClean="0"/>
              <a:t>)</a:t>
            </a:r>
          </a:p>
          <a:p>
            <a:pPr marL="0" indent="0" eaLnBrk="0">
              <a:buNone/>
            </a:pPr>
            <a:r>
              <a:rPr lang="en-US" sz="2200" dirty="0"/>
              <a:t> </a:t>
            </a:r>
            <a:endParaRPr lang="en-US" sz="1600" dirty="0"/>
          </a:p>
          <a:p>
            <a:pPr marL="685800" indent="-228600" eaLnBrk="0"/>
            <a:r>
              <a:rPr lang="en-US" sz="2200" dirty="0"/>
              <a:t>Unique amongst WTO agreements, establishes affirmative obligations for members to enact identified legal protections for intellectual property.</a:t>
            </a:r>
          </a:p>
          <a:p>
            <a:pPr marL="685800" indent="-228600" eaLnBrk="0">
              <a:buNone/>
            </a:pPr>
            <a:r>
              <a:rPr lang="en-US" sz="1200" dirty="0"/>
              <a:t> </a:t>
            </a:r>
          </a:p>
          <a:p>
            <a:pPr marL="685800" indent="-228600" eaLnBrk="0"/>
            <a:r>
              <a:rPr lang="en-US" sz="2200" dirty="0"/>
              <a:t>Reifies intellectual property, such as creative products like motion pictures, by creating goods that can be identified as such in international trade.</a:t>
            </a:r>
          </a:p>
          <a:p>
            <a:pPr marL="685800" indent="-228600" eaLnBrk="0">
              <a:buNone/>
            </a:pPr>
            <a:r>
              <a:rPr lang="en-US" sz="1200" dirty="0" smtClean="0"/>
              <a:t> </a:t>
            </a:r>
            <a:endParaRPr lang="en-US" sz="1200" dirty="0"/>
          </a:p>
          <a:p>
            <a:pPr marL="685800" indent="-228600" eaLnBrk="0"/>
            <a:r>
              <a:rPr lang="en-US" sz="2200" dirty="0"/>
              <a:t>Other provisions in trade agreements are typically “negative,” constrain governmental behavior.</a:t>
            </a:r>
          </a:p>
          <a:p>
            <a:pPr marL="685800" indent="-228600" eaLnBrk="0">
              <a:buNone/>
            </a:pPr>
            <a:r>
              <a:rPr lang="en-US" sz="1200" dirty="0" smtClean="0"/>
              <a:t> </a:t>
            </a:r>
            <a:endParaRPr lang="en-US" sz="1200" dirty="0"/>
          </a:p>
          <a:p>
            <a:pPr marL="685800" indent="-228600" eaLnBrk="0"/>
            <a:r>
              <a:rPr lang="en-US" sz="2200" dirty="0"/>
              <a:t>TRIPS treats GIs as intellectual property requiring affirmative governmental protection and mutual recognition</a:t>
            </a:r>
            <a:r>
              <a:rPr lang="en-US" sz="2200" dirty="0" smtClean="0"/>
              <a:t>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 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514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 eaLnBrk="0">
              <a:buNone/>
            </a:pPr>
            <a:r>
              <a:rPr lang="en-US" dirty="0"/>
              <a:t>Doha mandate:</a:t>
            </a:r>
          </a:p>
          <a:p>
            <a:pPr marL="0" indent="0" eaLnBrk="0">
              <a:buNone/>
            </a:pPr>
            <a:r>
              <a:rPr lang="en-US" sz="1600" dirty="0" smtClean="0"/>
              <a:t> </a:t>
            </a:r>
            <a:endParaRPr lang="en-US" sz="1600" dirty="0"/>
          </a:p>
          <a:p>
            <a:pPr marL="685800" indent="-228600" eaLnBrk="0">
              <a:spcBef>
                <a:spcPts val="0"/>
              </a:spcBef>
            </a:pPr>
            <a:r>
              <a:rPr lang="en-US" sz="2200" dirty="0"/>
              <a:t>Creation of a multilateral register for wines and </a:t>
            </a:r>
            <a:r>
              <a:rPr lang="en-US" sz="2200" dirty="0" smtClean="0"/>
              <a:t>spirits.</a:t>
            </a:r>
            <a:endParaRPr lang="en-US" sz="2200" dirty="0"/>
          </a:p>
          <a:p>
            <a:pPr marL="685800" indent="-228600" eaLnBrk="0">
              <a:spcBef>
                <a:spcPts val="0"/>
              </a:spcBef>
              <a:buNone/>
            </a:pPr>
            <a:r>
              <a:rPr lang="en-US" sz="2200" dirty="0"/>
              <a:t> </a:t>
            </a:r>
          </a:p>
          <a:p>
            <a:pPr marL="685800" indent="-228600" eaLnBrk="0">
              <a:spcBef>
                <a:spcPts val="0"/>
              </a:spcBef>
            </a:pPr>
            <a:r>
              <a:rPr lang="en-US" sz="2200" dirty="0"/>
              <a:t>Extension of the higher level of protection found in article 23 beyond wines and spirits to other products as cheeses and dried </a:t>
            </a:r>
            <a:r>
              <a:rPr lang="en-US" sz="2200" dirty="0" smtClean="0"/>
              <a:t>meats.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EU goals in TTIP:</a:t>
            </a:r>
          </a:p>
          <a:p>
            <a:pPr marL="0" indent="0" eaLnBrk="0">
              <a:spcBef>
                <a:spcPts val="0"/>
              </a:spcBef>
              <a:buNone/>
            </a:pPr>
            <a:r>
              <a:rPr lang="en-US" dirty="0"/>
              <a:t> </a:t>
            </a:r>
          </a:p>
          <a:p>
            <a:pPr marL="800100" indent="-342900" eaLnBrk="0">
              <a:spcBef>
                <a:spcPts val="0"/>
              </a:spcBef>
            </a:pPr>
            <a:r>
              <a:rPr lang="en-US" sz="2200" dirty="0"/>
              <a:t>“We want the US to improve its system in several important ways.”</a:t>
            </a:r>
          </a:p>
          <a:p>
            <a:pPr marL="457200" indent="0" eaLnBrk="0">
              <a:spcBef>
                <a:spcPts val="0"/>
              </a:spcBef>
              <a:buNone/>
            </a:pPr>
            <a:endParaRPr lang="en-US" sz="1600" dirty="0"/>
          </a:p>
          <a:p>
            <a:pPr marL="800100" indent="-342900" eaLnBrk="0">
              <a:spcBef>
                <a:spcPts val="0"/>
              </a:spcBef>
            </a:pPr>
            <a:r>
              <a:rPr lang="en-US" sz="2200" dirty="0"/>
              <a:t>“These include: protecting an agreed list of EU GIs, with rules to stop other producers misusing them; [and]</a:t>
            </a:r>
          </a:p>
          <a:p>
            <a:pPr marL="457200" indent="0" eaLnBrk="0">
              <a:spcBef>
                <a:spcPts val="0"/>
              </a:spcBef>
              <a:buNone/>
            </a:pPr>
            <a:r>
              <a:rPr lang="en-US" sz="1400" dirty="0"/>
              <a:t> </a:t>
            </a:r>
          </a:p>
          <a:p>
            <a:pPr marL="800100" indent="-342900" eaLnBrk="0">
              <a:spcBef>
                <a:spcPts val="0"/>
              </a:spcBef>
            </a:pPr>
            <a:r>
              <a:rPr lang="en-US" sz="2200" dirty="0"/>
              <a:t>“Enforcing those rules effectively.”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3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363</TotalTime>
  <Words>338</Words>
  <Application>Microsoft Office PowerPoint</Application>
  <PresentationFormat>Экран (4:3)</PresentationFormat>
  <Paragraphs>278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Apex</vt:lpstr>
      <vt:lpstr>Презентация PowerPoint</vt:lpstr>
      <vt:lpstr>Презентация PowerPoint</vt:lpstr>
      <vt:lpstr>Презентация PowerPoint</vt:lpstr>
      <vt:lpstr>International Protections for Geographic Indications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International Standards for Food Safety</vt:lpstr>
      <vt:lpstr>Harmonized International Food Safety Standards </vt:lpstr>
      <vt:lpstr>Презентация PowerPoint</vt:lpstr>
      <vt:lpstr>Презентация PowerPoint</vt:lpstr>
      <vt:lpstr>Trade-Based Disciplines on Food Safety Standards</vt:lpstr>
      <vt:lpstr>Other International Standards for Labeling of Food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Boston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Mahoney</dc:creator>
  <cp:lastModifiedBy>Пользователь Windows</cp:lastModifiedBy>
  <cp:revision>26</cp:revision>
  <dcterms:created xsi:type="dcterms:W3CDTF">2015-04-10T13:29:39Z</dcterms:created>
  <dcterms:modified xsi:type="dcterms:W3CDTF">2017-02-03T14:26:43Z</dcterms:modified>
</cp:coreProperties>
</file>