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6"/>
  </p:notesMasterIdLst>
  <p:sldIdLst>
    <p:sldId id="256" r:id="rId2"/>
    <p:sldId id="333" r:id="rId3"/>
    <p:sldId id="291" r:id="rId4"/>
    <p:sldId id="340" r:id="rId5"/>
    <p:sldId id="341" r:id="rId6"/>
    <p:sldId id="258" r:id="rId7"/>
    <p:sldId id="353" r:id="rId8"/>
    <p:sldId id="346" r:id="rId9"/>
    <p:sldId id="352" r:id="rId10"/>
    <p:sldId id="347" r:id="rId11"/>
    <p:sldId id="348" r:id="rId12"/>
    <p:sldId id="349" r:id="rId13"/>
    <p:sldId id="350" r:id="rId14"/>
    <p:sldId id="351" r:id="rId15"/>
    <p:sldId id="259" r:id="rId16"/>
    <p:sldId id="260" r:id="rId17"/>
    <p:sldId id="304" r:id="rId18"/>
    <p:sldId id="345" r:id="rId19"/>
    <p:sldId id="305" r:id="rId20"/>
    <p:sldId id="306" r:id="rId21"/>
    <p:sldId id="307" r:id="rId22"/>
    <p:sldId id="263" r:id="rId23"/>
    <p:sldId id="269" r:id="rId24"/>
    <p:sldId id="336" r:id="rId25"/>
    <p:sldId id="339" r:id="rId26"/>
    <p:sldId id="342" r:id="rId27"/>
    <p:sldId id="344" r:id="rId28"/>
    <p:sldId id="270" r:id="rId29"/>
    <p:sldId id="265" r:id="rId30"/>
    <p:sldId id="266" r:id="rId31"/>
    <p:sldId id="271" r:id="rId32"/>
    <p:sldId id="273" r:id="rId33"/>
    <p:sldId id="316" r:id="rId34"/>
    <p:sldId id="317" r:id="rId35"/>
    <p:sldId id="295" r:id="rId36"/>
    <p:sldId id="274" r:id="rId37"/>
    <p:sldId id="275" r:id="rId38"/>
    <p:sldId id="337" r:id="rId39"/>
    <p:sldId id="338" r:id="rId40"/>
    <p:sldId id="276" r:id="rId41"/>
    <p:sldId id="277" r:id="rId42"/>
    <p:sldId id="296" r:id="rId43"/>
    <p:sldId id="278" r:id="rId44"/>
    <p:sldId id="279" r:id="rId45"/>
    <p:sldId id="280" r:id="rId46"/>
    <p:sldId id="281" r:id="rId47"/>
    <p:sldId id="282" r:id="rId48"/>
    <p:sldId id="283" r:id="rId49"/>
    <p:sldId id="284" r:id="rId50"/>
    <p:sldId id="285" r:id="rId51"/>
    <p:sldId id="354" r:id="rId52"/>
    <p:sldId id="334" r:id="rId53"/>
    <p:sldId id="286" r:id="rId54"/>
    <p:sldId id="288" r:id="rId55"/>
    <p:sldId id="318" r:id="rId56"/>
    <p:sldId id="298" r:id="rId57"/>
    <p:sldId id="297" r:id="rId58"/>
    <p:sldId id="299" r:id="rId59"/>
    <p:sldId id="323" r:id="rId60"/>
    <p:sldId id="324" r:id="rId61"/>
    <p:sldId id="325" r:id="rId62"/>
    <p:sldId id="330" r:id="rId63"/>
    <p:sldId id="332" r:id="rId64"/>
    <p:sldId id="290" r:id="rId6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49" autoAdjust="0"/>
    <p:restoredTop sz="86455" autoAdjust="0"/>
  </p:normalViewPr>
  <p:slideViewPr>
    <p:cSldViewPr>
      <p:cViewPr>
        <p:scale>
          <a:sx n="90" d="100"/>
          <a:sy n="90" d="100"/>
        </p:scale>
        <p:origin x="-240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9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0819AF-1C6B-4686-8217-344D63B3E5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5A445C2-3B04-446B-9644-30D2BA5C4682}">
      <dgm:prSet/>
      <dgm:spPr/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письменное заявление  о сложении своих полномочий;</a:t>
          </a:r>
          <a:endParaRPr lang="ru-RU" dirty="0">
            <a:solidFill>
              <a:schemeClr val="bg1"/>
            </a:solidFill>
          </a:endParaRPr>
        </a:p>
      </dgm:t>
    </dgm:pt>
    <dgm:pt modelId="{6319174F-3E68-40F1-BD53-EFFF70DA5C76}" type="parTrans" cxnId="{8E71C4E4-8AFE-4DA2-BD82-59CE6D4CB6A8}">
      <dgm:prSet/>
      <dgm:spPr/>
      <dgm:t>
        <a:bodyPr/>
        <a:lstStyle/>
        <a:p>
          <a:endParaRPr lang="ru-RU"/>
        </a:p>
      </dgm:t>
    </dgm:pt>
    <dgm:pt modelId="{88F8FFED-077A-4EFA-AEF6-741DE216A81C}" type="sibTrans" cxnId="{8E71C4E4-8AFE-4DA2-BD82-59CE6D4CB6A8}">
      <dgm:prSet/>
      <dgm:spPr/>
      <dgm:t>
        <a:bodyPr/>
        <a:lstStyle/>
        <a:p>
          <a:endParaRPr lang="ru-RU"/>
        </a:p>
      </dgm:t>
    </dgm:pt>
    <dgm:pt modelId="{A301EF23-08D2-4E8B-8454-03DCAA8F0712}">
      <dgm:prSet/>
      <dgm:spPr/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избрание  депутатом законодательного (представительного) органа гос. власти субъекта РФ или ОМС, выборным должностным лицом иного органа гос. власти  или ОМС, а равно назначения на иную государственную должность РФ, государственную должность субъекта РФ, поступления на государственную или муниципальную службу;</a:t>
          </a:r>
          <a:endParaRPr lang="ru-RU" dirty="0">
            <a:solidFill>
              <a:schemeClr val="bg1"/>
            </a:solidFill>
          </a:endParaRPr>
        </a:p>
      </dgm:t>
    </dgm:pt>
    <dgm:pt modelId="{383CC643-95FC-48F1-BD80-89BC4CD7F112}" type="parTrans" cxnId="{75BFB574-3CA7-42F1-84F2-954F0F0B9081}">
      <dgm:prSet/>
      <dgm:spPr/>
      <dgm:t>
        <a:bodyPr/>
        <a:lstStyle/>
        <a:p>
          <a:endParaRPr lang="ru-RU"/>
        </a:p>
      </dgm:t>
    </dgm:pt>
    <dgm:pt modelId="{8DA5997B-5CA7-4C70-B18D-5A804D183A13}" type="sibTrans" cxnId="{75BFB574-3CA7-42F1-84F2-954F0F0B9081}">
      <dgm:prSet/>
      <dgm:spPr/>
      <dgm:t>
        <a:bodyPr/>
        <a:lstStyle/>
        <a:p>
          <a:endParaRPr lang="ru-RU"/>
        </a:p>
      </dgm:t>
    </dgm:pt>
    <dgm:pt modelId="{31613458-638E-4353-93C3-2FA55627F870}">
      <dgm:prSet/>
      <dgm:spPr/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участия в деятельности по управлению хозяйственным обществом или иной коммерческой организацией в случае, </a:t>
          </a:r>
          <a:r>
            <a:rPr lang="ru-RU" b="0" i="0" baseline="0" dirty="0" smtClean="0">
              <a:solidFill>
                <a:schemeClr val="bg1"/>
              </a:solidFill>
            </a:rPr>
            <a:t>пребывание в которых невозможно без специального личного волеизъявления</a:t>
          </a:r>
          <a:r>
            <a:rPr lang="ru-RU" dirty="0" smtClean="0">
              <a:solidFill>
                <a:schemeClr val="bg1"/>
              </a:solidFill>
            </a:rPr>
            <a:t>, осуществления предпринимательской или другой оплачиваемой деятельности, кроме преподавательской, научной и иной творческой деятельности, </a:t>
          </a:r>
          <a:r>
            <a:rPr lang="ru-RU" b="1" dirty="0" smtClean="0">
              <a:solidFill>
                <a:schemeClr val="bg1"/>
              </a:solidFill>
            </a:rPr>
            <a:t>если она не финансируется иностранным государством</a:t>
          </a:r>
          <a:r>
            <a:rPr lang="ru-RU" dirty="0" smtClean="0">
              <a:solidFill>
                <a:schemeClr val="bg1"/>
              </a:solidFill>
            </a:rPr>
            <a:t>;</a:t>
          </a:r>
          <a:endParaRPr lang="ru-RU" dirty="0">
            <a:solidFill>
              <a:schemeClr val="bg1"/>
            </a:solidFill>
          </a:endParaRPr>
        </a:p>
      </dgm:t>
    </dgm:pt>
    <dgm:pt modelId="{426E5C74-DC1B-4839-B7A9-94D3962DF181}" type="parTrans" cxnId="{EB1A9E8D-0C18-4E39-8694-1E68B9C8F3A1}">
      <dgm:prSet/>
      <dgm:spPr/>
      <dgm:t>
        <a:bodyPr/>
        <a:lstStyle/>
        <a:p>
          <a:endParaRPr lang="ru-RU"/>
        </a:p>
      </dgm:t>
    </dgm:pt>
    <dgm:pt modelId="{7D891ADE-02A4-447D-A9F8-09AB6D0F52CC}" type="sibTrans" cxnId="{EB1A9E8D-0C18-4E39-8694-1E68B9C8F3A1}">
      <dgm:prSet/>
      <dgm:spPr/>
      <dgm:t>
        <a:bodyPr/>
        <a:lstStyle/>
        <a:p>
          <a:endParaRPr lang="ru-RU"/>
        </a:p>
      </dgm:t>
    </dgm:pt>
    <dgm:pt modelId="{DD165883-AA17-419E-AD3F-3B29288C9E63}">
      <dgm:prSet/>
      <dgm:spPr/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вхождения в состав органов управления, попечительских или наблюдательных советов, иных </a:t>
          </a:r>
          <a:r>
            <a:rPr lang="ru-RU" b="1" dirty="0" smtClean="0">
              <a:solidFill>
                <a:schemeClr val="bg1"/>
              </a:solidFill>
            </a:rPr>
            <a:t>органов иностранных некоммерческих неправительственных организаций </a:t>
          </a:r>
          <a:r>
            <a:rPr lang="ru-RU" dirty="0" smtClean="0">
              <a:solidFill>
                <a:schemeClr val="bg1"/>
              </a:solidFill>
            </a:rPr>
            <a:t>и действующих на территории РФ их структурных подразделений, если иное не предусмотрено международным договором РФ или законодательством РФ;</a:t>
          </a:r>
          <a:endParaRPr lang="ru-RU" dirty="0">
            <a:solidFill>
              <a:schemeClr val="bg1"/>
            </a:solidFill>
          </a:endParaRPr>
        </a:p>
      </dgm:t>
    </dgm:pt>
    <dgm:pt modelId="{B4062949-E6D3-40E6-9711-5DDF2ECEF3C3}" type="parTrans" cxnId="{4B4CDCFD-CB78-483C-9117-93216BD19DDE}">
      <dgm:prSet/>
      <dgm:spPr/>
      <dgm:t>
        <a:bodyPr/>
        <a:lstStyle/>
        <a:p>
          <a:endParaRPr lang="ru-RU"/>
        </a:p>
      </dgm:t>
    </dgm:pt>
    <dgm:pt modelId="{41FE0009-AE2F-4A5C-B74E-4EA7350084C1}" type="sibTrans" cxnId="{4B4CDCFD-CB78-483C-9117-93216BD19DDE}">
      <dgm:prSet/>
      <dgm:spPr/>
      <dgm:t>
        <a:bodyPr/>
        <a:lstStyle/>
        <a:p>
          <a:endParaRPr lang="ru-RU"/>
        </a:p>
      </dgm:t>
    </dgm:pt>
    <dgm:pt modelId="{B4E65EEB-363D-4177-B275-0A6CF1C7A8DC}">
      <dgm:prSet/>
      <dgm:spPr/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открытия (наличия) счетов (вкладов), хранения наличных денежных средств и ценностей </a:t>
          </a:r>
          <a:r>
            <a:rPr lang="ru-RU" b="1" dirty="0" smtClean="0">
              <a:solidFill>
                <a:schemeClr val="bg1"/>
              </a:solidFill>
            </a:rPr>
            <a:t>в иностранных банках, расположенных за пределами территории РФ</a:t>
          </a:r>
          <a:r>
            <a:rPr lang="ru-RU" dirty="0" smtClean="0">
              <a:solidFill>
                <a:schemeClr val="bg1"/>
              </a:solidFill>
            </a:rPr>
            <a:t>, владения и (или) пользования </a:t>
          </a:r>
          <a:r>
            <a:rPr lang="ru-RU" b="1" dirty="0" smtClean="0">
              <a:solidFill>
                <a:schemeClr val="bg1"/>
              </a:solidFill>
            </a:rPr>
            <a:t>иностранными финансовыми инструментами </a:t>
          </a:r>
          <a:r>
            <a:rPr lang="ru-RU" dirty="0" smtClean="0">
              <a:solidFill>
                <a:schemeClr val="bg1"/>
              </a:solidFill>
            </a:rPr>
            <a:t>(в т.ч. супругами и несовершеннолетними детьми);</a:t>
          </a:r>
          <a:endParaRPr lang="ru-RU" dirty="0">
            <a:solidFill>
              <a:schemeClr val="bg1"/>
            </a:solidFill>
          </a:endParaRPr>
        </a:p>
      </dgm:t>
    </dgm:pt>
    <dgm:pt modelId="{2C5C9D17-D5EE-40B3-86D6-0A0616D559A6}" type="parTrans" cxnId="{266364AB-4BCC-4AA5-899C-93E69FBF1112}">
      <dgm:prSet/>
      <dgm:spPr/>
      <dgm:t>
        <a:bodyPr/>
        <a:lstStyle/>
        <a:p>
          <a:endParaRPr lang="ru-RU"/>
        </a:p>
      </dgm:t>
    </dgm:pt>
    <dgm:pt modelId="{BC771999-0157-4D59-BF40-FF8829AE934E}" type="sibTrans" cxnId="{266364AB-4BCC-4AA5-899C-93E69FBF1112}">
      <dgm:prSet/>
      <dgm:spPr/>
      <dgm:t>
        <a:bodyPr/>
        <a:lstStyle/>
        <a:p>
          <a:endParaRPr lang="ru-RU"/>
        </a:p>
      </dgm:t>
    </dgm:pt>
    <dgm:pt modelId="{3427AE01-6267-418C-8A2D-1241EFEDC6AE}" type="pres">
      <dgm:prSet presAssocID="{C10819AF-1C6B-4686-8217-344D63B3E5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7E3486-A5A9-4D54-A6E7-21C9299B4340}" type="pres">
      <dgm:prSet presAssocID="{35A445C2-3B04-446B-9644-30D2BA5C468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C0A1C7-C63B-4B76-BD08-F70ECF421503}" type="pres">
      <dgm:prSet presAssocID="{88F8FFED-077A-4EFA-AEF6-741DE216A81C}" presName="spacer" presStyleCnt="0"/>
      <dgm:spPr/>
    </dgm:pt>
    <dgm:pt modelId="{6D7A409C-C8AF-4C8A-9A83-CC7D3A285742}" type="pres">
      <dgm:prSet presAssocID="{A301EF23-08D2-4E8B-8454-03DCAA8F071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33F38-6CB4-42B4-8E26-C76994924650}" type="pres">
      <dgm:prSet presAssocID="{8DA5997B-5CA7-4C70-B18D-5A804D183A13}" presName="spacer" presStyleCnt="0"/>
      <dgm:spPr/>
    </dgm:pt>
    <dgm:pt modelId="{620EA812-AC2D-4F47-8EA9-E09EBE2095C0}" type="pres">
      <dgm:prSet presAssocID="{31613458-638E-4353-93C3-2FA55627F870}" presName="parentText" presStyleLbl="node1" presStyleIdx="2" presStyleCnt="5" custLinFactNeighborX="647" custLinFactNeighborY="-47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49699B-7595-486F-BF3B-6E4921CC8DE2}" type="pres">
      <dgm:prSet presAssocID="{7D891ADE-02A4-447D-A9F8-09AB6D0F52CC}" presName="spacer" presStyleCnt="0"/>
      <dgm:spPr/>
    </dgm:pt>
    <dgm:pt modelId="{BA0CD2F6-48DB-4DA5-9A28-A4D95BC7FBE4}" type="pres">
      <dgm:prSet presAssocID="{DD165883-AA17-419E-AD3F-3B29288C9E6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C1DC68-929D-42BC-8C00-EF8AA45AC2B5}" type="pres">
      <dgm:prSet presAssocID="{41FE0009-AE2F-4A5C-B74E-4EA7350084C1}" presName="spacer" presStyleCnt="0"/>
      <dgm:spPr/>
    </dgm:pt>
    <dgm:pt modelId="{A7FD8248-0E8A-40A6-8CB6-A78B4BAE9337}" type="pres">
      <dgm:prSet presAssocID="{B4E65EEB-363D-4177-B275-0A6CF1C7A8DC}" presName="parentText" presStyleLbl="node1" presStyleIdx="4" presStyleCnt="5" custLinFactNeighborX="647" custLinFactNeighborY="-564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4CDCFD-CB78-483C-9117-93216BD19DDE}" srcId="{C10819AF-1C6B-4686-8217-344D63B3E54A}" destId="{DD165883-AA17-419E-AD3F-3B29288C9E63}" srcOrd="3" destOrd="0" parTransId="{B4062949-E6D3-40E6-9711-5DDF2ECEF3C3}" sibTransId="{41FE0009-AE2F-4A5C-B74E-4EA7350084C1}"/>
    <dgm:cxn modelId="{63A791A8-2F06-4A17-A99C-7A04CFFE044F}" type="presOf" srcId="{A301EF23-08D2-4E8B-8454-03DCAA8F0712}" destId="{6D7A409C-C8AF-4C8A-9A83-CC7D3A285742}" srcOrd="0" destOrd="0" presId="urn:microsoft.com/office/officeart/2005/8/layout/vList2"/>
    <dgm:cxn modelId="{EB1A9E8D-0C18-4E39-8694-1E68B9C8F3A1}" srcId="{C10819AF-1C6B-4686-8217-344D63B3E54A}" destId="{31613458-638E-4353-93C3-2FA55627F870}" srcOrd="2" destOrd="0" parTransId="{426E5C74-DC1B-4839-B7A9-94D3962DF181}" sibTransId="{7D891ADE-02A4-447D-A9F8-09AB6D0F52CC}"/>
    <dgm:cxn modelId="{75BFB574-3CA7-42F1-84F2-954F0F0B9081}" srcId="{C10819AF-1C6B-4686-8217-344D63B3E54A}" destId="{A301EF23-08D2-4E8B-8454-03DCAA8F0712}" srcOrd="1" destOrd="0" parTransId="{383CC643-95FC-48F1-BD80-89BC4CD7F112}" sibTransId="{8DA5997B-5CA7-4C70-B18D-5A804D183A13}"/>
    <dgm:cxn modelId="{3BDC286B-3F7D-4771-9A87-706C78259302}" type="presOf" srcId="{C10819AF-1C6B-4686-8217-344D63B3E54A}" destId="{3427AE01-6267-418C-8A2D-1241EFEDC6AE}" srcOrd="0" destOrd="0" presId="urn:microsoft.com/office/officeart/2005/8/layout/vList2"/>
    <dgm:cxn modelId="{EFD20953-27CD-4A6C-9B7A-E0666FF04441}" type="presOf" srcId="{DD165883-AA17-419E-AD3F-3B29288C9E63}" destId="{BA0CD2F6-48DB-4DA5-9A28-A4D95BC7FBE4}" srcOrd="0" destOrd="0" presId="urn:microsoft.com/office/officeart/2005/8/layout/vList2"/>
    <dgm:cxn modelId="{266364AB-4BCC-4AA5-899C-93E69FBF1112}" srcId="{C10819AF-1C6B-4686-8217-344D63B3E54A}" destId="{B4E65EEB-363D-4177-B275-0A6CF1C7A8DC}" srcOrd="4" destOrd="0" parTransId="{2C5C9D17-D5EE-40B3-86D6-0A0616D559A6}" sibTransId="{BC771999-0157-4D59-BF40-FF8829AE934E}"/>
    <dgm:cxn modelId="{8E71C4E4-8AFE-4DA2-BD82-59CE6D4CB6A8}" srcId="{C10819AF-1C6B-4686-8217-344D63B3E54A}" destId="{35A445C2-3B04-446B-9644-30D2BA5C4682}" srcOrd="0" destOrd="0" parTransId="{6319174F-3E68-40F1-BD53-EFFF70DA5C76}" sibTransId="{88F8FFED-077A-4EFA-AEF6-741DE216A81C}"/>
    <dgm:cxn modelId="{8CED38A4-9BE5-4550-BC56-9CAD3E8B5287}" type="presOf" srcId="{31613458-638E-4353-93C3-2FA55627F870}" destId="{620EA812-AC2D-4F47-8EA9-E09EBE2095C0}" srcOrd="0" destOrd="0" presId="urn:microsoft.com/office/officeart/2005/8/layout/vList2"/>
    <dgm:cxn modelId="{DE0B7DC9-4716-434A-8CB0-447FCEF2F9A9}" type="presOf" srcId="{B4E65EEB-363D-4177-B275-0A6CF1C7A8DC}" destId="{A7FD8248-0E8A-40A6-8CB6-A78B4BAE9337}" srcOrd="0" destOrd="0" presId="urn:microsoft.com/office/officeart/2005/8/layout/vList2"/>
    <dgm:cxn modelId="{3C2D2C62-DCA5-4BFA-80E0-D4903E059018}" type="presOf" srcId="{35A445C2-3B04-446B-9644-30D2BA5C4682}" destId="{927E3486-A5A9-4D54-A6E7-21C9299B4340}" srcOrd="0" destOrd="0" presId="urn:microsoft.com/office/officeart/2005/8/layout/vList2"/>
    <dgm:cxn modelId="{5ACA37D5-79B5-4B38-8B6B-5B4BD294670F}" type="presParOf" srcId="{3427AE01-6267-418C-8A2D-1241EFEDC6AE}" destId="{927E3486-A5A9-4D54-A6E7-21C9299B4340}" srcOrd="0" destOrd="0" presId="urn:microsoft.com/office/officeart/2005/8/layout/vList2"/>
    <dgm:cxn modelId="{4AD6767E-42B1-4208-BF35-4EB11D9FA77F}" type="presParOf" srcId="{3427AE01-6267-418C-8A2D-1241EFEDC6AE}" destId="{7DC0A1C7-C63B-4B76-BD08-F70ECF421503}" srcOrd="1" destOrd="0" presId="urn:microsoft.com/office/officeart/2005/8/layout/vList2"/>
    <dgm:cxn modelId="{CAC6CEC1-71F6-4C4D-8B2C-7C020698F89D}" type="presParOf" srcId="{3427AE01-6267-418C-8A2D-1241EFEDC6AE}" destId="{6D7A409C-C8AF-4C8A-9A83-CC7D3A285742}" srcOrd="2" destOrd="0" presId="urn:microsoft.com/office/officeart/2005/8/layout/vList2"/>
    <dgm:cxn modelId="{597897C4-AAF7-41FC-ABCD-4DA22BA9AABA}" type="presParOf" srcId="{3427AE01-6267-418C-8A2D-1241EFEDC6AE}" destId="{6E333F38-6CB4-42B4-8E26-C76994924650}" srcOrd="3" destOrd="0" presId="urn:microsoft.com/office/officeart/2005/8/layout/vList2"/>
    <dgm:cxn modelId="{6EF6D147-5210-4E30-91A5-3AB464A0B19B}" type="presParOf" srcId="{3427AE01-6267-418C-8A2D-1241EFEDC6AE}" destId="{620EA812-AC2D-4F47-8EA9-E09EBE2095C0}" srcOrd="4" destOrd="0" presId="urn:microsoft.com/office/officeart/2005/8/layout/vList2"/>
    <dgm:cxn modelId="{2AA01E95-5A49-42BF-A664-0E6BF40E5D55}" type="presParOf" srcId="{3427AE01-6267-418C-8A2D-1241EFEDC6AE}" destId="{0449699B-7595-486F-BF3B-6E4921CC8DE2}" srcOrd="5" destOrd="0" presId="urn:microsoft.com/office/officeart/2005/8/layout/vList2"/>
    <dgm:cxn modelId="{80B713AE-6853-4743-9C41-21766B730021}" type="presParOf" srcId="{3427AE01-6267-418C-8A2D-1241EFEDC6AE}" destId="{BA0CD2F6-48DB-4DA5-9A28-A4D95BC7FBE4}" srcOrd="6" destOrd="0" presId="urn:microsoft.com/office/officeart/2005/8/layout/vList2"/>
    <dgm:cxn modelId="{74006500-DF79-4B68-A847-3B43EC1D9458}" type="presParOf" srcId="{3427AE01-6267-418C-8A2D-1241EFEDC6AE}" destId="{D0C1DC68-929D-42BC-8C00-EF8AA45AC2B5}" srcOrd="7" destOrd="0" presId="urn:microsoft.com/office/officeart/2005/8/layout/vList2"/>
    <dgm:cxn modelId="{5DF3DE3D-8B9C-4564-87E9-0241FAB3C888}" type="presParOf" srcId="{3427AE01-6267-418C-8A2D-1241EFEDC6AE}" destId="{A7FD8248-0E8A-40A6-8CB6-A78B4BAE933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C25401-4EB0-4096-84C4-F3F68BC834A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20C0F6D-7553-403D-AEC4-DFDEAD31F91D}">
      <dgm:prSet/>
      <dgm:spPr/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установления фактов открытия (наличия) счетов (вкладов), хранения наличных денежных средств и ценностей </a:t>
          </a:r>
          <a:r>
            <a:rPr lang="ru-RU" b="1" dirty="0" smtClean="0">
              <a:solidFill>
                <a:schemeClr val="bg1"/>
              </a:solidFill>
            </a:rPr>
            <a:t>в иностранных банках, расположенных за пределами территории РФ</a:t>
          </a:r>
          <a:r>
            <a:rPr lang="ru-RU" dirty="0" smtClean="0">
              <a:solidFill>
                <a:schemeClr val="bg1"/>
              </a:solidFill>
            </a:rPr>
            <a:t>, владения и (или) пользования иностранными финансовыми инструментами на момент выборов или назначения в соответствующую палату;</a:t>
          </a:r>
          <a:endParaRPr lang="ru-RU" dirty="0">
            <a:solidFill>
              <a:schemeClr val="bg1"/>
            </a:solidFill>
          </a:endParaRPr>
        </a:p>
      </dgm:t>
    </dgm:pt>
    <dgm:pt modelId="{06FAA2DC-9A6E-4588-907F-23DD60812A3B}" type="parTrans" cxnId="{E8C5911F-9802-4D89-93D4-E171C771FABC}">
      <dgm:prSet/>
      <dgm:spPr/>
      <dgm:t>
        <a:bodyPr/>
        <a:lstStyle/>
        <a:p>
          <a:endParaRPr lang="ru-RU"/>
        </a:p>
      </dgm:t>
    </dgm:pt>
    <dgm:pt modelId="{F36E337E-8507-4A68-BD40-941744FB17B0}" type="sibTrans" cxnId="{E8C5911F-9802-4D89-93D4-E171C771FABC}">
      <dgm:prSet/>
      <dgm:spPr/>
      <dgm:t>
        <a:bodyPr/>
        <a:lstStyle/>
        <a:p>
          <a:endParaRPr lang="ru-RU"/>
        </a:p>
      </dgm:t>
    </dgm:pt>
    <dgm:pt modelId="{EC9FD50D-7B77-4AEC-9902-E3FF2097A2D4}">
      <dgm:prSet/>
      <dgm:spPr/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утраты гражданства РФ либо приобретения </a:t>
          </a:r>
          <a:r>
            <a:rPr lang="ru-RU" b="1" dirty="0" smtClean="0">
              <a:solidFill>
                <a:schemeClr val="bg1"/>
              </a:solidFill>
            </a:rPr>
            <a:t>гражданства иностранного государства</a:t>
          </a:r>
          <a:r>
            <a:rPr lang="ru-RU" dirty="0" smtClean="0">
              <a:solidFill>
                <a:schemeClr val="bg1"/>
              </a:solidFill>
            </a:rPr>
            <a:t>;</a:t>
          </a:r>
          <a:endParaRPr lang="ru-RU" dirty="0">
            <a:solidFill>
              <a:schemeClr val="bg1"/>
            </a:solidFill>
          </a:endParaRPr>
        </a:p>
      </dgm:t>
    </dgm:pt>
    <dgm:pt modelId="{156EC7C1-CF26-423F-94E7-37F5851A7F9D}" type="parTrans" cxnId="{2435724C-2BD3-46F0-BDD0-80A84FDD2B8D}">
      <dgm:prSet/>
      <dgm:spPr/>
      <dgm:t>
        <a:bodyPr/>
        <a:lstStyle/>
        <a:p>
          <a:endParaRPr lang="ru-RU"/>
        </a:p>
      </dgm:t>
    </dgm:pt>
    <dgm:pt modelId="{1F6B2A96-DD90-4C68-B204-F635ECEE1EE6}" type="sibTrans" cxnId="{2435724C-2BD3-46F0-BDD0-80A84FDD2B8D}">
      <dgm:prSet/>
      <dgm:spPr/>
      <dgm:t>
        <a:bodyPr/>
        <a:lstStyle/>
        <a:p>
          <a:endParaRPr lang="ru-RU"/>
        </a:p>
      </dgm:t>
    </dgm:pt>
    <dgm:pt modelId="{F526F435-5DE9-470C-8AB4-D5E3AA5207CF}">
      <dgm:prSet/>
      <dgm:spPr/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вступления в законную силу обвинительного приговора суда;</a:t>
          </a:r>
          <a:endParaRPr lang="ru-RU" dirty="0">
            <a:solidFill>
              <a:schemeClr val="bg1"/>
            </a:solidFill>
          </a:endParaRPr>
        </a:p>
      </dgm:t>
    </dgm:pt>
    <dgm:pt modelId="{FB111501-9512-47D8-959C-43AB67228581}" type="parTrans" cxnId="{03752210-0B04-439F-B3EE-BC0EC158D36C}">
      <dgm:prSet/>
      <dgm:spPr/>
      <dgm:t>
        <a:bodyPr/>
        <a:lstStyle/>
        <a:p>
          <a:endParaRPr lang="ru-RU"/>
        </a:p>
      </dgm:t>
    </dgm:pt>
    <dgm:pt modelId="{6E5F441E-AEAA-49A8-B810-2BD6E7421CB6}" type="sibTrans" cxnId="{03752210-0B04-439F-B3EE-BC0EC158D36C}">
      <dgm:prSet/>
      <dgm:spPr/>
      <dgm:t>
        <a:bodyPr/>
        <a:lstStyle/>
        <a:p>
          <a:endParaRPr lang="ru-RU"/>
        </a:p>
      </dgm:t>
    </dgm:pt>
    <dgm:pt modelId="{E92F8DF4-2161-4013-93BC-AC37CF7308FA}">
      <dgm:prSet/>
      <dgm:spPr/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вступления в законную силу решения суда об ограничении дееспособности либо о признании недееспособным;</a:t>
          </a:r>
          <a:endParaRPr lang="ru-RU" dirty="0">
            <a:solidFill>
              <a:schemeClr val="bg1"/>
            </a:solidFill>
          </a:endParaRPr>
        </a:p>
      </dgm:t>
    </dgm:pt>
    <dgm:pt modelId="{80010E29-57ED-48FE-B6E4-4424047EFFDC}" type="parTrans" cxnId="{A7EC5E24-9536-4962-B261-81AD7E4403A2}">
      <dgm:prSet/>
      <dgm:spPr/>
      <dgm:t>
        <a:bodyPr/>
        <a:lstStyle/>
        <a:p>
          <a:endParaRPr lang="ru-RU"/>
        </a:p>
      </dgm:t>
    </dgm:pt>
    <dgm:pt modelId="{72C81AAB-0294-4103-919D-BFA4A31EE014}" type="sibTrans" cxnId="{A7EC5E24-9536-4962-B261-81AD7E4403A2}">
      <dgm:prSet/>
      <dgm:spPr/>
      <dgm:t>
        <a:bodyPr/>
        <a:lstStyle/>
        <a:p>
          <a:endParaRPr lang="ru-RU"/>
        </a:p>
      </dgm:t>
    </dgm:pt>
    <dgm:pt modelId="{894B49F6-340F-4EDC-A9A5-50231D57C055}">
      <dgm:prSet/>
      <dgm:spPr/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признания безвестно отсутствующим либо объявления умершим на основании решения суда, вступившего в законную силу;</a:t>
          </a:r>
          <a:endParaRPr lang="ru-RU" dirty="0">
            <a:solidFill>
              <a:schemeClr val="bg1"/>
            </a:solidFill>
          </a:endParaRPr>
        </a:p>
      </dgm:t>
    </dgm:pt>
    <dgm:pt modelId="{AD2105DC-B320-4107-B890-2E74BAB8D281}" type="parTrans" cxnId="{F787D084-B1E2-4830-A685-944F16053EE0}">
      <dgm:prSet/>
      <dgm:spPr/>
      <dgm:t>
        <a:bodyPr/>
        <a:lstStyle/>
        <a:p>
          <a:endParaRPr lang="ru-RU"/>
        </a:p>
      </dgm:t>
    </dgm:pt>
    <dgm:pt modelId="{6B2C874B-1878-4891-B8AA-8FA218DCC95B}" type="sibTrans" cxnId="{F787D084-B1E2-4830-A685-944F16053EE0}">
      <dgm:prSet/>
      <dgm:spPr/>
      <dgm:t>
        <a:bodyPr/>
        <a:lstStyle/>
        <a:p>
          <a:endParaRPr lang="ru-RU"/>
        </a:p>
      </dgm:t>
    </dgm:pt>
    <dgm:pt modelId="{B36BD51C-D49D-4035-A705-15B70073D665}">
      <dgm:prSet/>
      <dgm:spPr/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смерти;</a:t>
          </a:r>
          <a:endParaRPr lang="ru-RU" dirty="0">
            <a:solidFill>
              <a:schemeClr val="bg1"/>
            </a:solidFill>
          </a:endParaRPr>
        </a:p>
      </dgm:t>
    </dgm:pt>
    <dgm:pt modelId="{33E3FEB2-92D4-4E5D-B645-2B83D0C9379E}" type="parTrans" cxnId="{7070699D-1D3B-4D7F-BCFA-2031D0167FCF}">
      <dgm:prSet/>
      <dgm:spPr/>
      <dgm:t>
        <a:bodyPr/>
        <a:lstStyle/>
        <a:p>
          <a:endParaRPr lang="ru-RU"/>
        </a:p>
      </dgm:t>
    </dgm:pt>
    <dgm:pt modelId="{6658DC14-294D-4B84-981E-D5276E68003A}" type="sibTrans" cxnId="{7070699D-1D3B-4D7F-BCFA-2031D0167FCF}">
      <dgm:prSet/>
      <dgm:spPr/>
      <dgm:t>
        <a:bodyPr/>
        <a:lstStyle/>
        <a:p>
          <a:endParaRPr lang="ru-RU"/>
        </a:p>
      </dgm:t>
    </dgm:pt>
    <dgm:pt modelId="{57F254CF-BBCB-4E72-900E-372AD69E79B9}">
      <dgm:prSet/>
      <dgm:spPr/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роспуска Государственной Думы;</a:t>
          </a:r>
          <a:endParaRPr lang="ru-RU" dirty="0">
            <a:solidFill>
              <a:schemeClr val="bg1"/>
            </a:solidFill>
          </a:endParaRPr>
        </a:p>
      </dgm:t>
    </dgm:pt>
    <dgm:pt modelId="{13AA77DC-F5A8-407E-B4F9-E41909C4BEF8}" type="parTrans" cxnId="{71F4584E-95AE-4D5D-9B62-AB47C39A860C}">
      <dgm:prSet/>
      <dgm:spPr/>
      <dgm:t>
        <a:bodyPr/>
        <a:lstStyle/>
        <a:p>
          <a:endParaRPr lang="ru-RU"/>
        </a:p>
      </dgm:t>
    </dgm:pt>
    <dgm:pt modelId="{AF7363A6-3344-4A33-A32B-83A1502AB395}" type="sibTrans" cxnId="{71F4584E-95AE-4D5D-9B62-AB47C39A860C}">
      <dgm:prSet/>
      <dgm:spPr/>
      <dgm:t>
        <a:bodyPr/>
        <a:lstStyle/>
        <a:p>
          <a:endParaRPr lang="ru-RU"/>
        </a:p>
      </dgm:t>
    </dgm:pt>
    <dgm:pt modelId="{4007D0B1-94B9-429B-A863-46B9F03D56FC}">
      <dgm:prSet/>
      <dgm:spPr/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выхода по личному заявлению </a:t>
          </a:r>
          <a:r>
            <a:rPr lang="ru-RU" b="1" dirty="0" smtClean="0">
              <a:solidFill>
                <a:schemeClr val="bg1"/>
              </a:solidFill>
            </a:rPr>
            <a:t>из состава фракции</a:t>
          </a:r>
          <a:r>
            <a:rPr lang="ru-RU" dirty="0" smtClean="0">
              <a:solidFill>
                <a:schemeClr val="bg1"/>
              </a:solidFill>
            </a:rPr>
            <a:t>, в которой он состоит;</a:t>
          </a:r>
          <a:endParaRPr lang="ru-RU" dirty="0">
            <a:solidFill>
              <a:schemeClr val="bg1"/>
            </a:solidFill>
          </a:endParaRPr>
        </a:p>
      </dgm:t>
    </dgm:pt>
    <dgm:pt modelId="{7DC990F8-6670-44FB-AA02-4EC77DC82F27}" type="parTrans" cxnId="{C522A5F3-75C8-4626-8024-FB44E7F904C6}">
      <dgm:prSet/>
      <dgm:spPr/>
      <dgm:t>
        <a:bodyPr/>
        <a:lstStyle/>
        <a:p>
          <a:endParaRPr lang="ru-RU"/>
        </a:p>
      </dgm:t>
    </dgm:pt>
    <dgm:pt modelId="{51032E85-2754-439E-91D4-353EA39D2FAD}" type="sibTrans" cxnId="{C522A5F3-75C8-4626-8024-FB44E7F904C6}">
      <dgm:prSet/>
      <dgm:spPr/>
      <dgm:t>
        <a:bodyPr/>
        <a:lstStyle/>
        <a:p>
          <a:endParaRPr lang="ru-RU"/>
        </a:p>
      </dgm:t>
    </dgm:pt>
    <dgm:pt modelId="{529F18F4-169D-4A7A-9129-06FA6C6D3D4A}">
      <dgm:prSet/>
      <dgm:spPr/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несоблюдения требований быть членом только той политической партии, в составе федерального списка кандидатов которой был избран, и </a:t>
          </a:r>
          <a:r>
            <a:rPr lang="ru-RU" b="1" dirty="0" smtClean="0">
              <a:solidFill>
                <a:schemeClr val="bg1"/>
              </a:solidFill>
            </a:rPr>
            <a:t>оставаться в составе только той фракции</a:t>
          </a:r>
          <a:r>
            <a:rPr lang="ru-RU" dirty="0" smtClean="0">
              <a:solidFill>
                <a:schemeClr val="bg1"/>
              </a:solidFill>
            </a:rPr>
            <a:t>, в которую входит данная партия.</a:t>
          </a:r>
          <a:endParaRPr lang="ru-RU" dirty="0">
            <a:solidFill>
              <a:schemeClr val="bg1"/>
            </a:solidFill>
          </a:endParaRPr>
        </a:p>
      </dgm:t>
    </dgm:pt>
    <dgm:pt modelId="{3671A6CE-E635-407B-9A84-9FEA49478FB7}" type="parTrans" cxnId="{AF94A46D-0963-454C-A3A5-1CE1ED555783}">
      <dgm:prSet/>
      <dgm:spPr/>
      <dgm:t>
        <a:bodyPr/>
        <a:lstStyle/>
        <a:p>
          <a:endParaRPr lang="ru-RU"/>
        </a:p>
      </dgm:t>
    </dgm:pt>
    <dgm:pt modelId="{5EA3F78E-6F6B-4BB5-B7D5-9BF62110111C}" type="sibTrans" cxnId="{AF94A46D-0963-454C-A3A5-1CE1ED555783}">
      <dgm:prSet/>
      <dgm:spPr/>
      <dgm:t>
        <a:bodyPr/>
        <a:lstStyle/>
        <a:p>
          <a:endParaRPr lang="ru-RU"/>
        </a:p>
      </dgm:t>
    </dgm:pt>
    <dgm:pt modelId="{8C88273D-41C8-4FFC-B73E-04A21D3E3A25}" type="pres">
      <dgm:prSet presAssocID="{3FC25401-4EB0-4096-84C4-F3F68BC834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A27C6E-D14C-4005-BFEF-8694F7FE4921}" type="pres">
      <dgm:prSet presAssocID="{220C0F6D-7553-403D-AEC4-DFDEAD31F91D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081F66-EB66-4210-BF80-936FFA6E09C7}" type="pres">
      <dgm:prSet presAssocID="{F36E337E-8507-4A68-BD40-941744FB17B0}" presName="spacer" presStyleCnt="0"/>
      <dgm:spPr/>
    </dgm:pt>
    <dgm:pt modelId="{7A5F6879-26DA-4A91-8CB5-FA075779F10B}" type="pres">
      <dgm:prSet presAssocID="{EC9FD50D-7B77-4AEC-9902-E3FF2097A2D4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C917F3-60AA-4D50-978B-93F2B9979C63}" type="pres">
      <dgm:prSet presAssocID="{1F6B2A96-DD90-4C68-B204-F635ECEE1EE6}" presName="spacer" presStyleCnt="0"/>
      <dgm:spPr/>
    </dgm:pt>
    <dgm:pt modelId="{EF43461E-7036-4745-A3E1-40B4AFD81E80}" type="pres">
      <dgm:prSet presAssocID="{F526F435-5DE9-470C-8AB4-D5E3AA5207CF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91B770-C443-430B-8D91-A409F9C1F182}" type="pres">
      <dgm:prSet presAssocID="{6E5F441E-AEAA-49A8-B810-2BD6E7421CB6}" presName="spacer" presStyleCnt="0"/>
      <dgm:spPr/>
    </dgm:pt>
    <dgm:pt modelId="{4E18BFCF-FEC2-48BA-86DA-3C0C72906B6B}" type="pres">
      <dgm:prSet presAssocID="{E92F8DF4-2161-4013-93BC-AC37CF7308FA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F6106-A635-4F57-B563-D666C22A8917}" type="pres">
      <dgm:prSet presAssocID="{72C81AAB-0294-4103-919D-BFA4A31EE014}" presName="spacer" presStyleCnt="0"/>
      <dgm:spPr/>
    </dgm:pt>
    <dgm:pt modelId="{9CAB5129-A59B-4FD5-8996-4EFE6CCBEE4C}" type="pres">
      <dgm:prSet presAssocID="{894B49F6-340F-4EDC-A9A5-50231D57C055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B6886-DCF5-4403-A024-D7D45ED96EA3}" type="pres">
      <dgm:prSet presAssocID="{6B2C874B-1878-4891-B8AA-8FA218DCC95B}" presName="spacer" presStyleCnt="0"/>
      <dgm:spPr/>
    </dgm:pt>
    <dgm:pt modelId="{11178F42-27AE-40DF-A119-54F264F0F848}" type="pres">
      <dgm:prSet presAssocID="{B36BD51C-D49D-4035-A705-15B70073D665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6F42D-725F-4F47-9851-866824008EDC}" type="pres">
      <dgm:prSet presAssocID="{6658DC14-294D-4B84-981E-D5276E68003A}" presName="spacer" presStyleCnt="0"/>
      <dgm:spPr/>
    </dgm:pt>
    <dgm:pt modelId="{22A551A4-AB33-4699-9F11-21EDC087AFD0}" type="pres">
      <dgm:prSet presAssocID="{57F254CF-BBCB-4E72-900E-372AD69E79B9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6BD45-217D-4124-8D93-A5012325564B}" type="pres">
      <dgm:prSet presAssocID="{AF7363A6-3344-4A33-A32B-83A1502AB395}" presName="spacer" presStyleCnt="0"/>
      <dgm:spPr/>
    </dgm:pt>
    <dgm:pt modelId="{D15723EE-DF88-4A34-AC18-6C21DFC16956}" type="pres">
      <dgm:prSet presAssocID="{4007D0B1-94B9-429B-A863-46B9F03D56FC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8E648-78B4-4E4A-9552-F6CC34B61FB6}" type="pres">
      <dgm:prSet presAssocID="{51032E85-2754-439E-91D4-353EA39D2FAD}" presName="spacer" presStyleCnt="0"/>
      <dgm:spPr/>
    </dgm:pt>
    <dgm:pt modelId="{DF085E58-ACF5-4321-956F-0D82B4118782}" type="pres">
      <dgm:prSet presAssocID="{529F18F4-169D-4A7A-9129-06FA6C6D3D4A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87D084-B1E2-4830-A685-944F16053EE0}" srcId="{3FC25401-4EB0-4096-84C4-F3F68BC834A3}" destId="{894B49F6-340F-4EDC-A9A5-50231D57C055}" srcOrd="4" destOrd="0" parTransId="{AD2105DC-B320-4107-B890-2E74BAB8D281}" sibTransId="{6B2C874B-1878-4891-B8AA-8FA218DCC95B}"/>
    <dgm:cxn modelId="{2694C1BD-BC7D-428F-9715-1559318E1052}" type="presOf" srcId="{E92F8DF4-2161-4013-93BC-AC37CF7308FA}" destId="{4E18BFCF-FEC2-48BA-86DA-3C0C72906B6B}" srcOrd="0" destOrd="0" presId="urn:microsoft.com/office/officeart/2005/8/layout/vList2"/>
    <dgm:cxn modelId="{AF94A46D-0963-454C-A3A5-1CE1ED555783}" srcId="{3FC25401-4EB0-4096-84C4-F3F68BC834A3}" destId="{529F18F4-169D-4A7A-9129-06FA6C6D3D4A}" srcOrd="8" destOrd="0" parTransId="{3671A6CE-E635-407B-9A84-9FEA49478FB7}" sibTransId="{5EA3F78E-6F6B-4BB5-B7D5-9BF62110111C}"/>
    <dgm:cxn modelId="{03752210-0B04-439F-B3EE-BC0EC158D36C}" srcId="{3FC25401-4EB0-4096-84C4-F3F68BC834A3}" destId="{F526F435-5DE9-470C-8AB4-D5E3AA5207CF}" srcOrd="2" destOrd="0" parTransId="{FB111501-9512-47D8-959C-43AB67228581}" sibTransId="{6E5F441E-AEAA-49A8-B810-2BD6E7421CB6}"/>
    <dgm:cxn modelId="{9E064405-862D-4058-B253-893369D12A31}" type="presOf" srcId="{3FC25401-4EB0-4096-84C4-F3F68BC834A3}" destId="{8C88273D-41C8-4FFC-B73E-04A21D3E3A25}" srcOrd="0" destOrd="0" presId="urn:microsoft.com/office/officeart/2005/8/layout/vList2"/>
    <dgm:cxn modelId="{E8C5911F-9802-4D89-93D4-E171C771FABC}" srcId="{3FC25401-4EB0-4096-84C4-F3F68BC834A3}" destId="{220C0F6D-7553-403D-AEC4-DFDEAD31F91D}" srcOrd="0" destOrd="0" parTransId="{06FAA2DC-9A6E-4588-907F-23DD60812A3B}" sibTransId="{F36E337E-8507-4A68-BD40-941744FB17B0}"/>
    <dgm:cxn modelId="{C0466D99-D3B3-44C6-9B58-A22D29B5A6EC}" type="presOf" srcId="{EC9FD50D-7B77-4AEC-9902-E3FF2097A2D4}" destId="{7A5F6879-26DA-4A91-8CB5-FA075779F10B}" srcOrd="0" destOrd="0" presId="urn:microsoft.com/office/officeart/2005/8/layout/vList2"/>
    <dgm:cxn modelId="{C7B44A01-A000-4427-8D7B-A5631DC916EB}" type="presOf" srcId="{4007D0B1-94B9-429B-A863-46B9F03D56FC}" destId="{D15723EE-DF88-4A34-AC18-6C21DFC16956}" srcOrd="0" destOrd="0" presId="urn:microsoft.com/office/officeart/2005/8/layout/vList2"/>
    <dgm:cxn modelId="{7070699D-1D3B-4D7F-BCFA-2031D0167FCF}" srcId="{3FC25401-4EB0-4096-84C4-F3F68BC834A3}" destId="{B36BD51C-D49D-4035-A705-15B70073D665}" srcOrd="5" destOrd="0" parTransId="{33E3FEB2-92D4-4E5D-B645-2B83D0C9379E}" sibTransId="{6658DC14-294D-4B84-981E-D5276E68003A}"/>
    <dgm:cxn modelId="{A7EC5E24-9536-4962-B261-81AD7E4403A2}" srcId="{3FC25401-4EB0-4096-84C4-F3F68BC834A3}" destId="{E92F8DF4-2161-4013-93BC-AC37CF7308FA}" srcOrd="3" destOrd="0" parTransId="{80010E29-57ED-48FE-B6E4-4424047EFFDC}" sibTransId="{72C81AAB-0294-4103-919D-BFA4A31EE014}"/>
    <dgm:cxn modelId="{C32CDDA6-5989-4857-B58E-5DE1D4103F31}" type="presOf" srcId="{B36BD51C-D49D-4035-A705-15B70073D665}" destId="{11178F42-27AE-40DF-A119-54F264F0F848}" srcOrd="0" destOrd="0" presId="urn:microsoft.com/office/officeart/2005/8/layout/vList2"/>
    <dgm:cxn modelId="{71F4584E-95AE-4D5D-9B62-AB47C39A860C}" srcId="{3FC25401-4EB0-4096-84C4-F3F68BC834A3}" destId="{57F254CF-BBCB-4E72-900E-372AD69E79B9}" srcOrd="6" destOrd="0" parTransId="{13AA77DC-F5A8-407E-B4F9-E41909C4BEF8}" sibTransId="{AF7363A6-3344-4A33-A32B-83A1502AB395}"/>
    <dgm:cxn modelId="{E184DA07-C60F-45F6-8A1A-63409C9C5CCE}" type="presOf" srcId="{220C0F6D-7553-403D-AEC4-DFDEAD31F91D}" destId="{C2A27C6E-D14C-4005-BFEF-8694F7FE4921}" srcOrd="0" destOrd="0" presId="urn:microsoft.com/office/officeart/2005/8/layout/vList2"/>
    <dgm:cxn modelId="{02BC59EC-44D5-42F6-B957-33ADB70E4FB9}" type="presOf" srcId="{894B49F6-340F-4EDC-A9A5-50231D57C055}" destId="{9CAB5129-A59B-4FD5-8996-4EFE6CCBEE4C}" srcOrd="0" destOrd="0" presId="urn:microsoft.com/office/officeart/2005/8/layout/vList2"/>
    <dgm:cxn modelId="{C522A5F3-75C8-4626-8024-FB44E7F904C6}" srcId="{3FC25401-4EB0-4096-84C4-F3F68BC834A3}" destId="{4007D0B1-94B9-429B-A863-46B9F03D56FC}" srcOrd="7" destOrd="0" parTransId="{7DC990F8-6670-44FB-AA02-4EC77DC82F27}" sibTransId="{51032E85-2754-439E-91D4-353EA39D2FAD}"/>
    <dgm:cxn modelId="{DE88020E-D4EE-4453-B66C-E206C27D8164}" type="presOf" srcId="{529F18F4-169D-4A7A-9129-06FA6C6D3D4A}" destId="{DF085E58-ACF5-4321-956F-0D82B4118782}" srcOrd="0" destOrd="0" presId="urn:microsoft.com/office/officeart/2005/8/layout/vList2"/>
    <dgm:cxn modelId="{2435724C-2BD3-46F0-BDD0-80A84FDD2B8D}" srcId="{3FC25401-4EB0-4096-84C4-F3F68BC834A3}" destId="{EC9FD50D-7B77-4AEC-9902-E3FF2097A2D4}" srcOrd="1" destOrd="0" parTransId="{156EC7C1-CF26-423F-94E7-37F5851A7F9D}" sibTransId="{1F6B2A96-DD90-4C68-B204-F635ECEE1EE6}"/>
    <dgm:cxn modelId="{529E0168-EAEC-4C9D-B277-EB6674CE172F}" type="presOf" srcId="{F526F435-5DE9-470C-8AB4-D5E3AA5207CF}" destId="{EF43461E-7036-4745-A3E1-40B4AFD81E80}" srcOrd="0" destOrd="0" presId="urn:microsoft.com/office/officeart/2005/8/layout/vList2"/>
    <dgm:cxn modelId="{88EB3BDA-C5FD-4358-9938-E65D94508911}" type="presOf" srcId="{57F254CF-BBCB-4E72-900E-372AD69E79B9}" destId="{22A551A4-AB33-4699-9F11-21EDC087AFD0}" srcOrd="0" destOrd="0" presId="urn:microsoft.com/office/officeart/2005/8/layout/vList2"/>
    <dgm:cxn modelId="{8EC777B9-BD35-49FE-8356-749543501804}" type="presParOf" srcId="{8C88273D-41C8-4FFC-B73E-04A21D3E3A25}" destId="{C2A27C6E-D14C-4005-BFEF-8694F7FE4921}" srcOrd="0" destOrd="0" presId="urn:microsoft.com/office/officeart/2005/8/layout/vList2"/>
    <dgm:cxn modelId="{40C987E1-883C-4196-90C0-BB5E3970D015}" type="presParOf" srcId="{8C88273D-41C8-4FFC-B73E-04A21D3E3A25}" destId="{6D081F66-EB66-4210-BF80-936FFA6E09C7}" srcOrd="1" destOrd="0" presId="urn:microsoft.com/office/officeart/2005/8/layout/vList2"/>
    <dgm:cxn modelId="{6C9D5B59-525D-4104-83AC-3EA43CC257D1}" type="presParOf" srcId="{8C88273D-41C8-4FFC-B73E-04A21D3E3A25}" destId="{7A5F6879-26DA-4A91-8CB5-FA075779F10B}" srcOrd="2" destOrd="0" presId="urn:microsoft.com/office/officeart/2005/8/layout/vList2"/>
    <dgm:cxn modelId="{35C6A4A0-1F5A-4994-992A-D61610DABE63}" type="presParOf" srcId="{8C88273D-41C8-4FFC-B73E-04A21D3E3A25}" destId="{62C917F3-60AA-4D50-978B-93F2B9979C63}" srcOrd="3" destOrd="0" presId="urn:microsoft.com/office/officeart/2005/8/layout/vList2"/>
    <dgm:cxn modelId="{1613614B-3856-4BAF-B441-916232E504FA}" type="presParOf" srcId="{8C88273D-41C8-4FFC-B73E-04A21D3E3A25}" destId="{EF43461E-7036-4745-A3E1-40B4AFD81E80}" srcOrd="4" destOrd="0" presId="urn:microsoft.com/office/officeart/2005/8/layout/vList2"/>
    <dgm:cxn modelId="{00948093-3487-445C-BBFE-144F7FAE1C49}" type="presParOf" srcId="{8C88273D-41C8-4FFC-B73E-04A21D3E3A25}" destId="{6F91B770-C443-430B-8D91-A409F9C1F182}" srcOrd="5" destOrd="0" presId="urn:microsoft.com/office/officeart/2005/8/layout/vList2"/>
    <dgm:cxn modelId="{458740AB-9FBA-46AC-9B21-2C3D54607F76}" type="presParOf" srcId="{8C88273D-41C8-4FFC-B73E-04A21D3E3A25}" destId="{4E18BFCF-FEC2-48BA-86DA-3C0C72906B6B}" srcOrd="6" destOrd="0" presId="urn:microsoft.com/office/officeart/2005/8/layout/vList2"/>
    <dgm:cxn modelId="{B537D862-5D32-44E2-B86B-72ABE9AAFC92}" type="presParOf" srcId="{8C88273D-41C8-4FFC-B73E-04A21D3E3A25}" destId="{71AF6106-A635-4F57-B563-D666C22A8917}" srcOrd="7" destOrd="0" presId="urn:microsoft.com/office/officeart/2005/8/layout/vList2"/>
    <dgm:cxn modelId="{5614DED8-C471-4CB4-8EA7-F5F40CA446D9}" type="presParOf" srcId="{8C88273D-41C8-4FFC-B73E-04A21D3E3A25}" destId="{9CAB5129-A59B-4FD5-8996-4EFE6CCBEE4C}" srcOrd="8" destOrd="0" presId="urn:microsoft.com/office/officeart/2005/8/layout/vList2"/>
    <dgm:cxn modelId="{C48312C9-A9D1-4388-B61F-0D1316C0E3BA}" type="presParOf" srcId="{8C88273D-41C8-4FFC-B73E-04A21D3E3A25}" destId="{CCDB6886-DCF5-4403-A024-D7D45ED96EA3}" srcOrd="9" destOrd="0" presId="urn:microsoft.com/office/officeart/2005/8/layout/vList2"/>
    <dgm:cxn modelId="{54C7BF8D-AE15-4E09-BB7B-8843D8F2B169}" type="presParOf" srcId="{8C88273D-41C8-4FFC-B73E-04A21D3E3A25}" destId="{11178F42-27AE-40DF-A119-54F264F0F848}" srcOrd="10" destOrd="0" presId="urn:microsoft.com/office/officeart/2005/8/layout/vList2"/>
    <dgm:cxn modelId="{2F37B384-C0A6-4846-9A9C-2E1B0EB2C8B7}" type="presParOf" srcId="{8C88273D-41C8-4FFC-B73E-04A21D3E3A25}" destId="{0216F42D-725F-4F47-9851-866824008EDC}" srcOrd="11" destOrd="0" presId="urn:microsoft.com/office/officeart/2005/8/layout/vList2"/>
    <dgm:cxn modelId="{DE298509-C0D3-4FEF-BA38-A0BEE92EC97F}" type="presParOf" srcId="{8C88273D-41C8-4FFC-B73E-04A21D3E3A25}" destId="{22A551A4-AB33-4699-9F11-21EDC087AFD0}" srcOrd="12" destOrd="0" presId="urn:microsoft.com/office/officeart/2005/8/layout/vList2"/>
    <dgm:cxn modelId="{AA09BE66-C066-47CC-BF48-1A4AB5E0239F}" type="presParOf" srcId="{8C88273D-41C8-4FFC-B73E-04A21D3E3A25}" destId="{B9F6BD45-217D-4124-8D93-A5012325564B}" srcOrd="13" destOrd="0" presId="urn:microsoft.com/office/officeart/2005/8/layout/vList2"/>
    <dgm:cxn modelId="{F363A5FC-9287-4048-BFC1-DAFD7F300F6D}" type="presParOf" srcId="{8C88273D-41C8-4FFC-B73E-04A21D3E3A25}" destId="{D15723EE-DF88-4A34-AC18-6C21DFC16956}" srcOrd="14" destOrd="0" presId="urn:microsoft.com/office/officeart/2005/8/layout/vList2"/>
    <dgm:cxn modelId="{2F3DA6A2-B7A7-458F-B44A-4380023C86EC}" type="presParOf" srcId="{8C88273D-41C8-4FFC-B73E-04A21D3E3A25}" destId="{5128E648-78B4-4E4A-9552-F6CC34B61FB6}" srcOrd="15" destOrd="0" presId="urn:microsoft.com/office/officeart/2005/8/layout/vList2"/>
    <dgm:cxn modelId="{8E4976A1-2E74-460F-BD0D-66F066990023}" type="presParOf" srcId="{8C88273D-41C8-4FFC-B73E-04A21D3E3A25}" destId="{DF085E58-ACF5-4321-956F-0D82B4118782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1F5003F-5FE9-4D06-A361-82C41C1D6A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5136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360 w 5184"/>
                  <a:gd name="T3" fmla="*/ 3159 h 3159"/>
                  <a:gd name="T4" fmla="*/ 536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78 w 556"/>
                  <a:gd name="T5" fmla="*/ 3159 h 3159"/>
                  <a:gd name="T6" fmla="*/ 57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6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62 w 251"/>
                <a:gd name="T7" fmla="*/ 12 h 12"/>
                <a:gd name="T8" fmla="*/ 262 w 251"/>
                <a:gd name="T9" fmla="*/ 0 h 12"/>
                <a:gd name="T10" fmla="*/ 26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10049 w 251"/>
                <a:gd name="T5" fmla="*/ 12 h 12"/>
                <a:gd name="T6" fmla="*/ 10049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88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889 w 4724"/>
                  <a:gd name="T7" fmla="*/ 12 h 12"/>
                  <a:gd name="T8" fmla="*/ 4889 w 4724"/>
                  <a:gd name="T9" fmla="*/ 0 h 12"/>
                  <a:gd name="T10" fmla="*/ 488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sp>
        <p:nvSpPr>
          <p:cNvPr id="820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2C730-42F6-4569-BC3B-65A0496019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515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8B74-5A3B-4536-BB8D-387A2C26F0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694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7179D-B5CC-48BF-9D07-7C5C97ACEC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736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9ED25-A8C1-422C-9513-BED4FB30B5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283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D6FA1-5B64-424D-9C31-7C4904A309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6936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EB7D0-8F33-432F-839B-3C588BD4F0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7188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AF3BA-E8F1-44C2-A2FA-D24C0E0F5A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818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BC1B4-FE5D-4A02-B237-8C9B9AD307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9862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5D50F-C982-4499-A4A5-74B2E6446D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571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F0396-A186-4A6C-BBE9-5ED2FB7E62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3488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FF290-7663-414E-98DA-18584C0BC9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668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360 w 5184"/>
                <a:gd name="T3" fmla="*/ 3159 h 3159"/>
                <a:gd name="T4" fmla="*/ 536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78 w 556"/>
                <a:gd name="T5" fmla="*/ 3159 h 3159"/>
                <a:gd name="T6" fmla="*/ 57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88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889 w 4724"/>
                  <a:gd name="T7" fmla="*/ 12 h 12"/>
                  <a:gd name="T8" fmla="*/ 4889 w 4724"/>
                  <a:gd name="T9" fmla="*/ 0 h 12"/>
                  <a:gd name="T10" fmla="*/ 488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9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10049 w 251"/>
                  <a:gd name="T5" fmla="*/ 12 h 12"/>
                  <a:gd name="T6" fmla="*/ 10049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6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62 w 251"/>
                  <a:gd name="T7" fmla="*/ 12 h 12"/>
                  <a:gd name="T8" fmla="*/ 262 w 251"/>
                  <a:gd name="T9" fmla="*/ 0 h 12"/>
                  <a:gd name="T10" fmla="*/ 26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2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sp>
        <p:nvSpPr>
          <p:cNvPr id="718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8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E126ABC-F6CF-430A-8A03-381B386EE0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7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9351DA-0FC9-472A-B2D0-4843C8EF098E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404813"/>
            <a:ext cx="7086600" cy="863600"/>
          </a:xfrm>
        </p:spPr>
        <p:txBody>
          <a:bodyPr/>
          <a:lstStyle/>
          <a:p>
            <a:pPr algn="ctr" eaLnBrk="1" hangingPunct="1"/>
            <a:r>
              <a:rPr lang="ru-RU" altLang="ru-RU" sz="3600" b="0" dirty="0" smtClean="0">
                <a:effectLst/>
              </a:rPr>
              <a:t>Тема 12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1341438"/>
            <a:ext cx="7273925" cy="2735262"/>
          </a:xfrm>
        </p:spPr>
        <p:txBody>
          <a:bodyPr/>
          <a:lstStyle/>
          <a:p>
            <a:pPr marL="609600" indent="-609600" algn="ctr" eaLnBrk="1" hangingPunct="1">
              <a:spcBef>
                <a:spcPct val="0"/>
              </a:spcBef>
              <a:defRPr/>
            </a:pPr>
            <a:r>
              <a:rPr lang="ru-RU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Федеральный парламент. Законодательный </a:t>
            </a:r>
            <a:r>
              <a:rPr lang="ru-R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процесс</a:t>
            </a:r>
          </a:p>
          <a:p>
            <a:pPr marL="609600" indent="-609600" algn="ctr" eaLnBrk="1" hangingPunct="1">
              <a:spcBef>
                <a:spcPct val="0"/>
              </a:spcBef>
              <a:defRPr/>
            </a:pPr>
            <a:endParaRPr lang="ru-RU" sz="28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609600" indent="-609600" algn="ctr" eaLnBrk="1" hangingPunct="1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</a:t>
            </a:r>
            <a:r>
              <a:rPr lang="ru-RU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6 час.)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373688"/>
            <a:ext cx="14287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Национальное собрание Франции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79ED25-A8C1-422C-9513-BED4FB30B507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38094"/>
            <a:ext cx="7056784" cy="441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927" y="6093296"/>
            <a:ext cx="791073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100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Бундестаг  ФРГ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79ED25-A8C1-422C-9513-BED4FB30B507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62174"/>
            <a:ext cx="7488832" cy="450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927" y="6093296"/>
            <a:ext cx="791073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574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Палата представителей США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79ED25-A8C1-422C-9513-BED4FB30B507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112" y="1981199"/>
            <a:ext cx="6719328" cy="456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927" y="6093296"/>
            <a:ext cx="791073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656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Государственная Дума 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79ED25-A8C1-422C-9513-BED4FB30B507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792703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927" y="6093296"/>
            <a:ext cx="791073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067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892175"/>
          </a:xfrm>
        </p:spPr>
        <p:txBody>
          <a:bodyPr/>
          <a:lstStyle/>
          <a:p>
            <a:pPr>
              <a:defRPr/>
            </a:pPr>
            <a:r>
              <a:rPr lang="ru-RU" sz="3600" dirty="0" smtClean="0"/>
              <a:t>Определение парламентаризма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412875"/>
            <a:ext cx="7543800" cy="5329238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400" dirty="0">
                <a:effectLst/>
              </a:rPr>
              <a:t>«</a:t>
            </a:r>
            <a:r>
              <a:rPr lang="ru-RU" sz="2400" b="1" dirty="0">
                <a:effectLst/>
              </a:rPr>
              <a:t>Парламентаризм – это особая система государственного руководства обществом, характеризующаяся разделением труда, законодательного и исполнительного, при привилегированном положении парламента. </a:t>
            </a:r>
            <a:r>
              <a:rPr lang="ru-RU" sz="2400" dirty="0">
                <a:effectLst/>
              </a:rPr>
              <a:t>Парламентаризм не может существовать без парламента, его основой является именно сильный и полновластный парламент. Но парламентаризм есть в то же время </a:t>
            </a:r>
            <a:r>
              <a:rPr lang="ru-RU" sz="2400" i="1" dirty="0">
                <a:effectLst/>
              </a:rPr>
              <a:t>высшее качество </a:t>
            </a:r>
            <a:r>
              <a:rPr lang="ru-RU" sz="2400" dirty="0">
                <a:effectLst/>
              </a:rPr>
              <a:t>парламента, которое может им утратиться. </a:t>
            </a:r>
            <a:r>
              <a:rPr lang="ru-RU" sz="2400" b="1" dirty="0">
                <a:effectLst/>
              </a:rPr>
              <a:t>Парламент может существовать без существенных элементов парламентаризма</a:t>
            </a:r>
            <a:r>
              <a:rPr lang="ru-RU" sz="2400" dirty="0">
                <a:effectLst/>
              </a:rPr>
              <a:t>, что характерно для авторитарных режимов</a:t>
            </a:r>
            <a:r>
              <a:rPr lang="ru-RU" sz="2400" dirty="0" smtClean="0">
                <a:effectLst/>
              </a:rPr>
              <a:t>».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dirty="0">
                <a:effectLst/>
              </a:rPr>
              <a:t>	</a:t>
            </a:r>
            <a:r>
              <a:rPr lang="ru-RU" sz="2400" dirty="0" smtClean="0">
                <a:effectLst/>
              </a:rPr>
              <a:t>				(А.А. Мишин)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sz="2400" dirty="0" smtClean="0">
              <a:effectLst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sz="2400" dirty="0" smtClean="0">
              <a:effectLst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927" y="6093296"/>
            <a:ext cx="791073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37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2017A-11A3-4D21-AF0B-E90E68157D5C}" type="slidenum">
              <a:rPr lang="ru-RU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b="0" dirty="0" smtClean="0"/>
              <a:t>Основные признаки парламентаризма</a:t>
            </a:r>
            <a:br>
              <a:rPr lang="ru-RU" sz="3200" b="0" dirty="0" smtClean="0"/>
            </a:br>
            <a:endParaRPr lang="ru-RU" sz="3200" b="0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свободные и конкурентные выборы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свобода парламентской деятельности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отсутствие незаконного давления со стороны других институтов власти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оптимальный численный состав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процессуальные гарантии соблюдения прав меньшинства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927" y="6093296"/>
            <a:ext cx="791073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1E7A76-446F-490D-9066-D533AA30870A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b="0" dirty="0" smtClean="0"/>
              <a:t>Функции парламента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4543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представительная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законодательная (иногда учредительная)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бюджетно-финансовая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формирование некоторых органов государственной власти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контрольная – </a:t>
            </a:r>
            <a:r>
              <a:rPr lang="ru-RU" sz="2800" i="1" dirty="0" smtClean="0"/>
              <a:t>над исполнительной властью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принятие одноразовых актов – </a:t>
            </a:r>
            <a:r>
              <a:rPr lang="ru-RU" sz="2800" i="1" dirty="0" smtClean="0"/>
              <a:t>объявление войны, амнистия и т.п.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церемониальная – </a:t>
            </a:r>
            <a:r>
              <a:rPr lang="ru-RU" sz="2800" i="1" dirty="0" smtClean="0"/>
              <a:t>свидетельствование вступления в должность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927" y="6093296"/>
            <a:ext cx="791073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9EF39-9196-4D6F-8884-A1E449271215}" type="slidenum">
              <a:rPr lang="ru-RU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Представительная функция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ru-RU" sz="4000" dirty="0" smtClean="0"/>
              <a:t>Выражение ценностей, мировоззрений, интересов разных групп населения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u="sng" dirty="0" smtClean="0"/>
              <a:t>Цели (смысл):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effectLst/>
              </a:rPr>
              <a:t>Обеспечение социального мира в стране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Выработка компромиссных решений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927" y="6093296"/>
            <a:ext cx="791073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876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79ED25-A8C1-422C-9513-BED4FB30B507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2050" name="Picture 2" descr="D:\ФАЙЛЫ\Для обновления\14370032_1290365927664311_90314000913171336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640"/>
            <a:ext cx="5544616" cy="655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927" y="6093296"/>
            <a:ext cx="791073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07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AA322-6C5D-412A-99A3-0EE6F15AF4EF}" type="slidenum">
              <a:rPr lang="ru-RU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Законодательная функция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Выработка основных правил</a:t>
            </a:r>
          </a:p>
          <a:p>
            <a:pPr eaLnBrk="1" hangingPunct="1">
              <a:defRPr/>
            </a:pPr>
            <a:r>
              <a:rPr lang="ru-RU" dirty="0" smtClean="0"/>
              <a:t>Стабильность правовой системы</a:t>
            </a:r>
          </a:p>
          <a:p>
            <a:pPr eaLnBrk="1" hangingPunct="1">
              <a:defRPr/>
            </a:pPr>
            <a:r>
              <a:rPr lang="ru-RU" dirty="0" smtClean="0"/>
              <a:t>Выработка основных задач для исполнительной власти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927" y="6093296"/>
            <a:ext cx="791073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E311B-BF5B-4FF6-BC7D-21033F77835B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Латынь дня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400" b="1" dirty="0">
                <a:effectLst/>
              </a:rPr>
              <a:t>De </a:t>
            </a:r>
            <a:r>
              <a:rPr lang="en-US" sz="4400" b="1" dirty="0" err="1">
                <a:effectLst/>
              </a:rPr>
              <a:t>lege</a:t>
            </a:r>
            <a:r>
              <a:rPr lang="en-US" sz="4400" b="1" dirty="0">
                <a:effectLst/>
              </a:rPr>
              <a:t> </a:t>
            </a:r>
            <a:r>
              <a:rPr lang="en-US" sz="4400" b="1" dirty="0" err="1">
                <a:effectLst/>
              </a:rPr>
              <a:t>ferenda</a:t>
            </a:r>
            <a:r>
              <a:rPr lang="en-US" sz="4400" dirty="0">
                <a:effectLst/>
              </a:rPr>
              <a:t> </a:t>
            </a:r>
            <a:endParaRPr lang="ru-RU" sz="4400" dirty="0" smtClean="0">
              <a:effectLst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400" dirty="0" smtClean="0">
                <a:effectLst/>
              </a:rPr>
              <a:t>–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400" dirty="0" smtClean="0">
                <a:effectLst/>
              </a:rPr>
              <a:t>Желательный </a:t>
            </a:r>
            <a:r>
              <a:rPr lang="ru-RU" sz="4400" dirty="0">
                <a:effectLst/>
              </a:rPr>
              <a:t>для принятия закон</a:t>
            </a:r>
            <a:endParaRPr lang="ru-RU" sz="4400" dirty="0" smtClean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18787"/>
            <a:ext cx="971600" cy="93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F74E4-F7DA-4FBD-B068-14718F7085F9}" type="slidenum">
              <a:rPr lang="ru-RU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Контрольная функция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Основная форма контроля общества за государством (СМИ, НПО)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Депутатский и парламентский запросы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Парламентские расследования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Счетная палата РФ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Иные формы контроля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927" y="6093296"/>
            <a:ext cx="791073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Почему две палаты?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760913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Разные интересы (первоначально: аристократы и «горожане»)</a:t>
            </a:r>
          </a:p>
          <a:p>
            <a:pPr>
              <a:defRPr/>
            </a:pPr>
            <a:r>
              <a:rPr lang="ru-RU" sz="2400" dirty="0" smtClean="0"/>
              <a:t>В федерации – интересы регионов и идеологический спектр</a:t>
            </a:r>
          </a:p>
          <a:p>
            <a:pPr>
              <a:defRPr/>
            </a:pPr>
            <a:r>
              <a:rPr lang="ru-RU" sz="2400" dirty="0" smtClean="0"/>
              <a:t>Взаимное сдерживание, уравновешивание разных интересов </a:t>
            </a:r>
            <a:r>
              <a:rPr lang="ru-RU" dirty="0" smtClean="0"/>
              <a:t>(«</a:t>
            </a:r>
            <a:r>
              <a:rPr lang="ru-RU" sz="2400" dirty="0" smtClean="0"/>
              <a:t>Совет Федерации формируется и структурируется по </a:t>
            </a:r>
            <a:r>
              <a:rPr lang="ru-RU" sz="2400" b="1" i="1" dirty="0" smtClean="0"/>
              <a:t>непартийному принципу</a:t>
            </a:r>
            <a:r>
              <a:rPr lang="ru-RU" sz="2400" dirty="0" smtClean="0"/>
              <a:t>. Члены Совета Федерации не создают фракции и партийные объединения» – </a:t>
            </a:r>
            <a:r>
              <a:rPr lang="ru-RU" sz="2400" i="1" dirty="0" smtClean="0"/>
              <a:t>из ст.1 ФЗ от 3.12.2012 г. «О формировании Совета Федерации…</a:t>
            </a:r>
            <a:r>
              <a:rPr lang="ru-RU" sz="2400" dirty="0" smtClean="0"/>
              <a:t>»).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14F8A-87D4-48A3-B96D-98EACC1DAEFC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927" y="6093296"/>
            <a:ext cx="791073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A9879-D73F-4A11-9C4B-614383C4E8D7}" type="slidenum">
              <a:rPr lang="ru-RU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b="0" dirty="0" smtClean="0"/>
              <a:t>Двухпалатная структура Федерального Собрания</a:t>
            </a:r>
            <a:br>
              <a:rPr lang="ru-RU" sz="3200" b="0" dirty="0" smtClean="0"/>
            </a:br>
            <a:r>
              <a:rPr lang="ru-RU" sz="3200" b="0" dirty="0" smtClean="0"/>
              <a:t>(основные различия) 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3695700" cy="4876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u="sng" dirty="0" smtClean="0"/>
              <a:t>Совет Федерации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Не имеет сроков полномочий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Не может быть распущен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Своя компетенция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Свои внутренняя структура, организация работы и аппарат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Одобрение законов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Фильтр для решений Госдумы (законы, «импичмент»)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Заседания не реже </a:t>
            </a:r>
            <a:r>
              <a:rPr lang="ru-RU" sz="1800" b="1" dirty="0" smtClean="0"/>
              <a:t>2-х раз в месяц</a:t>
            </a:r>
            <a:r>
              <a:rPr lang="ru-RU" sz="1800" dirty="0" smtClean="0"/>
              <a:t> (1 день = утреннее и вечернее заседания)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914900" y="1981200"/>
            <a:ext cx="3695700" cy="4876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u="sng" dirty="0" smtClean="0"/>
              <a:t>Государственная Дума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Срок полномочий – 5 лет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Может быть распущена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Своя компетенция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Свои внутренняя структура, организация работы и аппарат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Принятие законов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Принятие политических решений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Заседания не реже </a:t>
            </a:r>
            <a:r>
              <a:rPr lang="ru-RU" sz="1800" b="1" dirty="0" smtClean="0"/>
              <a:t>2 раз в неделю</a:t>
            </a:r>
            <a:r>
              <a:rPr lang="ru-RU" sz="1800" dirty="0" smtClean="0"/>
              <a:t> (1 день=1 заседание)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800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927" y="6093296"/>
            <a:ext cx="791073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49C4DE-60B5-4544-975D-558E06649D0E}" type="slidenum">
              <a:rPr lang="ru-RU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dirty="0" smtClean="0"/>
              <a:t>Формирование </a:t>
            </a:r>
            <a:r>
              <a:rPr lang="ru-RU" sz="3200" dirty="0"/>
              <a:t>Совета Федерации</a:t>
            </a:r>
            <a:br>
              <a:rPr lang="ru-RU" sz="3200" dirty="0"/>
            </a:br>
            <a:r>
              <a:rPr lang="ru-RU" sz="3200" dirty="0"/>
              <a:t>(история)</a:t>
            </a:r>
            <a:endParaRPr lang="ru-RU" sz="3200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981200"/>
            <a:ext cx="7993063" cy="4876800"/>
          </a:xfrm>
        </p:spPr>
        <p:txBody>
          <a:bodyPr/>
          <a:lstStyle/>
          <a:p>
            <a:pPr eaLnBrk="1" hangingPunct="1">
              <a:defRPr/>
            </a:pPr>
            <a:endParaRPr lang="ru-RU" sz="2400" b="1" dirty="0" smtClean="0"/>
          </a:p>
          <a:p>
            <a:pPr eaLnBrk="1" hangingPunct="1">
              <a:defRPr/>
            </a:pPr>
            <a:r>
              <a:rPr lang="ru-RU" sz="2400" b="1" dirty="0" smtClean="0"/>
              <a:t>1993-1995 </a:t>
            </a:r>
            <a:r>
              <a:rPr lang="ru-RU" sz="2400" dirty="0" smtClean="0"/>
              <a:t>– прямые выборы </a:t>
            </a:r>
            <a:r>
              <a:rPr lang="ru-RU" sz="2400" i="1" dirty="0" smtClean="0"/>
              <a:t>гражданами</a:t>
            </a:r>
            <a:r>
              <a:rPr lang="ru-RU" sz="2400" dirty="0" smtClean="0"/>
              <a:t> (</a:t>
            </a:r>
            <a:r>
              <a:rPr lang="ru-RU" sz="2400" i="1" dirty="0" smtClean="0"/>
              <a:t>Указ Президента РФ</a:t>
            </a:r>
            <a:r>
              <a:rPr lang="ru-RU" sz="2400" dirty="0" smtClean="0"/>
              <a:t>)</a:t>
            </a:r>
          </a:p>
          <a:p>
            <a:pPr eaLnBrk="1" hangingPunct="1">
              <a:defRPr/>
            </a:pPr>
            <a:r>
              <a:rPr lang="ru-RU" sz="2400" b="1" dirty="0" smtClean="0"/>
              <a:t>1995-2000 </a:t>
            </a:r>
            <a:r>
              <a:rPr lang="ru-RU" sz="2400" dirty="0" smtClean="0"/>
              <a:t>– замещение «</a:t>
            </a:r>
            <a:r>
              <a:rPr lang="ru-RU" sz="2400" i="1" dirty="0" smtClean="0"/>
              <a:t>по должности</a:t>
            </a:r>
            <a:r>
              <a:rPr lang="ru-RU" sz="2400" dirty="0" smtClean="0"/>
              <a:t>» (</a:t>
            </a:r>
            <a:r>
              <a:rPr lang="ru-RU" sz="2400" i="1" dirty="0" smtClean="0"/>
              <a:t>ФЗ от 5.12.1995 г</a:t>
            </a:r>
            <a:r>
              <a:rPr lang="ru-RU" sz="2400" dirty="0" smtClean="0"/>
              <a:t>.)</a:t>
            </a:r>
          </a:p>
          <a:p>
            <a:pPr eaLnBrk="1" hangingPunct="1">
              <a:defRPr/>
            </a:pPr>
            <a:r>
              <a:rPr lang="ru-RU" sz="2400" b="1" dirty="0" smtClean="0"/>
              <a:t>2000-по н/в </a:t>
            </a:r>
            <a:r>
              <a:rPr lang="ru-RU" sz="2400" dirty="0" smtClean="0"/>
              <a:t>– </a:t>
            </a:r>
            <a:r>
              <a:rPr lang="ru-RU" sz="2400" i="1" dirty="0" smtClean="0"/>
              <a:t>представители</a:t>
            </a:r>
            <a:r>
              <a:rPr lang="ru-RU" sz="2400" dirty="0" smtClean="0"/>
              <a:t> глав регионов и законодательных собраний (</a:t>
            </a:r>
            <a:r>
              <a:rPr lang="ru-RU" sz="2400" i="1" dirty="0" smtClean="0"/>
              <a:t>ФЗ от 5.08.2000 г</a:t>
            </a:r>
            <a:r>
              <a:rPr lang="ru-RU" sz="2400" dirty="0" smtClean="0"/>
              <a:t>. </a:t>
            </a:r>
            <a:r>
              <a:rPr lang="ru-RU" sz="2400" i="1" dirty="0" smtClean="0"/>
              <a:t>и ФЗ от 3.12.2012 г.</a:t>
            </a:r>
            <a:r>
              <a:rPr lang="ru-RU" sz="2400" dirty="0" smtClean="0"/>
              <a:t>)</a:t>
            </a:r>
          </a:p>
          <a:p>
            <a:pPr eaLnBrk="1" hangingPunct="1">
              <a:defRPr/>
            </a:pPr>
            <a:r>
              <a:rPr lang="ru-RU" sz="2400" b="1" dirty="0" smtClean="0"/>
              <a:t>2014-по н/в </a:t>
            </a:r>
            <a:r>
              <a:rPr lang="ru-RU" sz="2400" dirty="0" smtClean="0"/>
              <a:t>– 10 % – от Президента РФ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967" y="6093296"/>
            <a:ext cx="791073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16632"/>
            <a:ext cx="7543800" cy="1008113"/>
          </a:xfrm>
        </p:spPr>
        <p:txBody>
          <a:bodyPr/>
          <a:lstStyle/>
          <a:p>
            <a:r>
              <a:rPr lang="ru-RU" sz="3200" dirty="0"/>
              <a:t>Формирование Совета Федерации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661248"/>
          </a:xfrm>
        </p:spPr>
        <p:txBody>
          <a:bodyPr/>
          <a:lstStyle/>
          <a:p>
            <a:pPr marL="0" indent="0">
              <a:buNone/>
            </a:pPr>
            <a:r>
              <a:rPr lang="ru-RU" sz="1900" b="1" u="sng" dirty="0" smtClean="0">
                <a:effectLst/>
              </a:rPr>
              <a:t>Новая ред. ст.95 Конституции РФ:</a:t>
            </a:r>
          </a:p>
          <a:p>
            <a:pPr marL="0" indent="0">
              <a:buNone/>
            </a:pPr>
            <a:endParaRPr lang="ru-RU" sz="1900" b="1" u="sng" dirty="0" smtClean="0">
              <a:effectLst/>
            </a:endParaRPr>
          </a:p>
          <a:p>
            <a:r>
              <a:rPr lang="ru-RU" sz="1900" dirty="0" smtClean="0">
                <a:effectLst/>
              </a:rPr>
              <a:t>В </a:t>
            </a:r>
            <a:r>
              <a:rPr lang="ru-RU" sz="1900" dirty="0">
                <a:effectLst/>
              </a:rPr>
              <a:t>Совет Федерации входят: по два представителя от каждого субъекта </a:t>
            </a:r>
            <a:r>
              <a:rPr lang="ru-RU" sz="1900" dirty="0" smtClean="0">
                <a:effectLst/>
              </a:rPr>
              <a:t>РФ - </a:t>
            </a:r>
            <a:r>
              <a:rPr lang="ru-RU" sz="1900" dirty="0">
                <a:effectLst/>
              </a:rPr>
              <a:t>по одному от законодательного (представительного) и исполнительного органов государственной власти; </a:t>
            </a:r>
            <a:r>
              <a:rPr lang="ru-RU" sz="1900" b="1" dirty="0">
                <a:effectLst/>
              </a:rPr>
              <a:t>представители </a:t>
            </a:r>
            <a:r>
              <a:rPr lang="ru-RU" sz="1900" b="1" dirty="0" smtClean="0">
                <a:effectLst/>
              </a:rPr>
              <a:t>РФ, </a:t>
            </a:r>
            <a:r>
              <a:rPr lang="ru-RU" sz="1900" b="1" dirty="0">
                <a:effectLst/>
              </a:rPr>
              <a:t>назначаемые Президентом </a:t>
            </a:r>
            <a:r>
              <a:rPr lang="ru-RU" sz="1900" b="1" dirty="0" smtClean="0">
                <a:effectLst/>
              </a:rPr>
              <a:t>РФ</a:t>
            </a:r>
            <a:r>
              <a:rPr lang="ru-RU" sz="1900" dirty="0" smtClean="0">
                <a:effectLst/>
              </a:rPr>
              <a:t>, </a:t>
            </a:r>
            <a:r>
              <a:rPr lang="ru-RU" sz="1900" dirty="0">
                <a:effectLst/>
              </a:rPr>
              <a:t>число которых составляет не более </a:t>
            </a:r>
            <a:r>
              <a:rPr lang="ru-RU" sz="1900" b="1" dirty="0">
                <a:effectLst/>
              </a:rPr>
              <a:t>десяти процентов </a:t>
            </a:r>
            <a:r>
              <a:rPr lang="ru-RU" sz="1900" dirty="0">
                <a:effectLst/>
              </a:rPr>
              <a:t>от числа членов Совета Федерации - представителей от законодательных (представительных) и исполнительных органов государственной власти субъектов </a:t>
            </a:r>
            <a:r>
              <a:rPr lang="ru-RU" sz="1900" dirty="0" smtClean="0">
                <a:effectLst/>
              </a:rPr>
              <a:t>РФ.</a:t>
            </a:r>
            <a:endParaRPr lang="ru-RU" sz="1900" dirty="0">
              <a:effectLst/>
            </a:endParaRPr>
          </a:p>
          <a:p>
            <a:r>
              <a:rPr lang="ru-RU" sz="1900" dirty="0" smtClean="0">
                <a:effectLst/>
              </a:rPr>
              <a:t>Член </a:t>
            </a:r>
            <a:r>
              <a:rPr lang="ru-RU" sz="1900" dirty="0">
                <a:effectLst/>
              </a:rPr>
              <a:t>Совета Федерации - представитель от законодательного (представительного) или исполнительного органа государственной власти субъекта РФ </a:t>
            </a:r>
            <a:r>
              <a:rPr lang="ru-RU" sz="1900" dirty="0" smtClean="0">
                <a:effectLst/>
              </a:rPr>
              <a:t>наделяется </a:t>
            </a:r>
            <a:r>
              <a:rPr lang="ru-RU" sz="1900" dirty="0">
                <a:effectLst/>
              </a:rPr>
              <a:t>полномочиями </a:t>
            </a:r>
            <a:r>
              <a:rPr lang="ru-RU" sz="1900" b="1" dirty="0">
                <a:effectLst/>
              </a:rPr>
              <a:t>на срок полномочий соответствующего органа </a:t>
            </a:r>
            <a:r>
              <a:rPr lang="ru-RU" sz="1900" dirty="0">
                <a:effectLst/>
              </a:rPr>
              <a:t>государственной власти субъекта РФ</a:t>
            </a:r>
            <a:r>
              <a:rPr lang="ru-RU" sz="1900" dirty="0" smtClean="0">
                <a:effectLst/>
              </a:rPr>
              <a:t>.</a:t>
            </a:r>
            <a:endParaRPr lang="ru-RU" sz="1900" dirty="0">
              <a:effectLst/>
            </a:endParaRPr>
          </a:p>
          <a:p>
            <a:r>
              <a:rPr lang="ru-RU" sz="1900" dirty="0" smtClean="0">
                <a:effectLst/>
              </a:rPr>
              <a:t>Президент </a:t>
            </a:r>
            <a:r>
              <a:rPr lang="ru-RU" sz="1900" dirty="0">
                <a:effectLst/>
              </a:rPr>
              <a:t>РФ </a:t>
            </a:r>
            <a:r>
              <a:rPr lang="ru-RU" sz="1900" b="1" dirty="0" smtClean="0">
                <a:effectLst/>
              </a:rPr>
              <a:t>не </a:t>
            </a:r>
            <a:r>
              <a:rPr lang="ru-RU" sz="1900" b="1" dirty="0">
                <a:effectLst/>
              </a:rPr>
              <a:t>может освободить </a:t>
            </a:r>
            <a:r>
              <a:rPr lang="ru-RU" sz="1900" dirty="0">
                <a:effectLst/>
              </a:rPr>
              <a:t>назначенного до его вступления в должность члена Совета Федерации - представителя Российской Федерации </a:t>
            </a:r>
            <a:r>
              <a:rPr lang="ru-RU" sz="1900" b="1" dirty="0">
                <a:effectLst/>
              </a:rPr>
              <a:t>в течение первого срока </a:t>
            </a:r>
            <a:r>
              <a:rPr lang="ru-RU" sz="1900" b="1" i="1" dirty="0">
                <a:effectLst/>
              </a:rPr>
              <a:t>своих</a:t>
            </a:r>
            <a:r>
              <a:rPr lang="ru-RU" sz="1900" dirty="0">
                <a:effectLst/>
              </a:rPr>
              <a:t> полномочий, за исключением случаев, предусмотренных федеральным </a:t>
            </a:r>
            <a:r>
              <a:rPr lang="ru-RU" sz="1900" dirty="0" smtClean="0">
                <a:effectLst/>
              </a:rPr>
              <a:t>законом.</a:t>
            </a:r>
            <a:endParaRPr lang="ru-RU" sz="1900" dirty="0">
              <a:effectLst/>
            </a:endParaRPr>
          </a:p>
          <a:p>
            <a:endParaRPr lang="ru-RU" sz="19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927" y="6093296"/>
            <a:ext cx="791073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142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1"/>
            <a:ext cx="7543800" cy="60392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EAEAEA"/>
                </a:solidFill>
              </a:rPr>
              <a:t>Формирование Совета </a:t>
            </a:r>
            <a:r>
              <a:rPr lang="ru-RU" sz="2800" dirty="0" smtClean="0">
                <a:solidFill>
                  <a:srgbClr val="EAEAEA"/>
                </a:solidFill>
              </a:rPr>
              <a:t>Федерации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904656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u="sng" dirty="0">
                <a:solidFill>
                  <a:srgbClr val="FFFFFF"/>
                </a:solidFill>
                <a:ea typeface="+mj-ea"/>
                <a:cs typeface="+mj-cs"/>
              </a:rPr>
              <a:t>Общее требование: </a:t>
            </a:r>
            <a:r>
              <a:rPr lang="ru-RU" sz="1800" dirty="0">
                <a:solidFill>
                  <a:srgbClr val="FFFFFF"/>
                </a:solidFill>
                <a:effectLst/>
                <a:ea typeface="+mj-ea"/>
                <a:cs typeface="+mj-cs"/>
              </a:rPr>
              <a:t>граждане с 30 лет, проживающие в регионе не менее 5 </a:t>
            </a:r>
            <a:r>
              <a:rPr lang="ru-RU" sz="1800" dirty="0" smtClean="0">
                <a:solidFill>
                  <a:srgbClr val="FFFFFF"/>
                </a:solidFill>
                <a:effectLst/>
                <a:ea typeface="+mj-ea"/>
                <a:cs typeface="+mj-cs"/>
              </a:rPr>
              <a:t>лет</a:t>
            </a:r>
            <a:r>
              <a:rPr lang="ru-RU" sz="1800" dirty="0" smtClean="0">
                <a:effectLst/>
              </a:rPr>
              <a:t>, </a:t>
            </a:r>
            <a:r>
              <a:rPr lang="ru-RU" sz="1800" dirty="0">
                <a:effectLst/>
              </a:rPr>
              <a:t>либо в совокупности в течение </a:t>
            </a:r>
            <a:r>
              <a:rPr lang="ru-RU" sz="1800" dirty="0" smtClean="0">
                <a:effectLst/>
              </a:rPr>
              <a:t>20 лет</a:t>
            </a:r>
            <a:r>
              <a:rPr lang="ru-RU" sz="1800" dirty="0">
                <a:effectLst/>
              </a:rPr>
              <a:t>, предшествующих выдвижению кандидатом</a:t>
            </a:r>
          </a:p>
          <a:p>
            <a:pPr marL="0" indent="0" algn="just">
              <a:buNone/>
            </a:pPr>
            <a:r>
              <a:rPr lang="ru-RU" sz="1800" i="1" dirty="0" smtClean="0">
                <a:effectLst/>
              </a:rPr>
              <a:t>Исключения</a:t>
            </a:r>
            <a:r>
              <a:rPr lang="ru-RU" sz="1800" dirty="0" smtClean="0">
                <a:effectLst/>
              </a:rPr>
              <a:t>:</a:t>
            </a:r>
          </a:p>
          <a:p>
            <a:pPr marL="0" indent="0" algn="just">
              <a:buNone/>
            </a:pPr>
            <a:r>
              <a:rPr lang="ru-RU" sz="1800" dirty="0">
                <a:effectLst/>
                <a:latin typeface="Arial"/>
              </a:rPr>
              <a:t>1) на день голосования на выборах соответствующего органа государственной власти субъекта Российской Федерации является:</a:t>
            </a:r>
          </a:p>
          <a:p>
            <a:pPr marL="400050" lvl="1" indent="0" algn="just">
              <a:buNone/>
            </a:pPr>
            <a:r>
              <a:rPr lang="ru-RU" sz="1600" dirty="0">
                <a:effectLst/>
                <a:latin typeface="Arial"/>
              </a:rPr>
              <a:t>а) членом Совета Федерации;</a:t>
            </a:r>
          </a:p>
          <a:p>
            <a:pPr marL="400050" lvl="1" indent="0" algn="just">
              <a:buNone/>
            </a:pPr>
            <a:r>
              <a:rPr lang="ru-RU" sz="1600" dirty="0">
                <a:effectLst/>
                <a:latin typeface="Arial"/>
              </a:rPr>
              <a:t>б) депутатом Государственной </a:t>
            </a:r>
            <a:r>
              <a:rPr lang="ru-RU" sz="1600" dirty="0" smtClean="0">
                <a:effectLst/>
                <a:latin typeface="Arial"/>
              </a:rPr>
              <a:t>Думы;</a:t>
            </a:r>
            <a:endParaRPr lang="ru-RU" sz="1600" dirty="0">
              <a:effectLst/>
              <a:latin typeface="Arial"/>
            </a:endParaRPr>
          </a:p>
          <a:p>
            <a:pPr marL="0" indent="0" algn="just">
              <a:buNone/>
            </a:pPr>
            <a:r>
              <a:rPr lang="ru-RU" sz="1800" dirty="0">
                <a:effectLst/>
                <a:latin typeface="Arial"/>
              </a:rPr>
              <a:t>2) в совокупности в течение </a:t>
            </a:r>
            <a:r>
              <a:rPr lang="ru-RU" sz="1800" dirty="0" smtClean="0">
                <a:effectLst/>
                <a:latin typeface="Arial"/>
              </a:rPr>
              <a:t>5 лет</a:t>
            </a:r>
            <a:r>
              <a:rPr lang="ru-RU" sz="1800" dirty="0">
                <a:effectLst/>
                <a:latin typeface="Arial"/>
              </a:rPr>
              <a:t>, предшествующих </a:t>
            </a:r>
            <a:r>
              <a:rPr lang="ru-RU" sz="1800" dirty="0" smtClean="0">
                <a:effectLst/>
                <a:latin typeface="Arial"/>
              </a:rPr>
              <a:t>выдвижению:</a:t>
            </a:r>
            <a:endParaRPr lang="ru-RU" sz="1800" dirty="0">
              <a:effectLst/>
              <a:latin typeface="Arial"/>
            </a:endParaRPr>
          </a:p>
          <a:p>
            <a:pPr marL="400050" lvl="1" indent="0" algn="just">
              <a:buNone/>
            </a:pPr>
            <a:r>
              <a:rPr lang="ru-RU" sz="1800" dirty="0">
                <a:effectLst/>
                <a:latin typeface="Arial"/>
              </a:rPr>
              <a:t>а) проходит или проходил военную службу, службу в органах внутренних дел, учреждениях и органах уголовно-исполнительной системы, органах по контролю за оборотом наркотических </a:t>
            </a:r>
            <a:r>
              <a:rPr lang="ru-RU" sz="1800" dirty="0" smtClean="0">
                <a:effectLst/>
                <a:latin typeface="Arial"/>
              </a:rPr>
              <a:t>средств, </a:t>
            </a:r>
            <a:r>
              <a:rPr lang="ru-RU" sz="1800" dirty="0">
                <a:effectLst/>
                <a:latin typeface="Arial"/>
              </a:rPr>
              <a:t>таможенных органах, налоговых органах, Следственном комитете </a:t>
            </a:r>
            <a:r>
              <a:rPr lang="ru-RU" sz="1800" dirty="0" smtClean="0">
                <a:effectLst/>
                <a:latin typeface="Arial"/>
              </a:rPr>
              <a:t>РФ, </a:t>
            </a:r>
            <a:r>
              <a:rPr lang="ru-RU" sz="1800" dirty="0">
                <a:effectLst/>
                <a:latin typeface="Arial"/>
              </a:rPr>
              <a:t>органах прокуратуры </a:t>
            </a:r>
            <a:r>
              <a:rPr lang="ru-RU" sz="1800" dirty="0" smtClean="0">
                <a:effectLst/>
                <a:latin typeface="Arial"/>
              </a:rPr>
              <a:t>на </a:t>
            </a:r>
            <a:r>
              <a:rPr lang="ru-RU" sz="1800" dirty="0">
                <a:effectLst/>
                <a:latin typeface="Arial"/>
              </a:rPr>
              <a:t>территории соответствующего субъекта </a:t>
            </a:r>
            <a:r>
              <a:rPr lang="ru-RU" sz="1800" dirty="0" smtClean="0">
                <a:effectLst/>
                <a:latin typeface="Arial"/>
              </a:rPr>
              <a:t>РФ;</a:t>
            </a:r>
            <a:endParaRPr lang="ru-RU" sz="1800" dirty="0">
              <a:effectLst/>
              <a:latin typeface="Arial"/>
            </a:endParaRPr>
          </a:p>
          <a:p>
            <a:pPr marL="400050" lvl="1" indent="0" algn="just">
              <a:buNone/>
            </a:pPr>
            <a:r>
              <a:rPr lang="ru-RU" sz="1800" dirty="0">
                <a:effectLst/>
                <a:latin typeface="Arial"/>
              </a:rPr>
              <a:t>б) проходит или проходил дипломатическую службу и имеет дипломатический ранг Чрезвычайного и Полномочного Посла;</a:t>
            </a:r>
          </a:p>
          <a:p>
            <a:pPr marL="400050" lvl="1" indent="0" algn="just">
              <a:buNone/>
            </a:pPr>
            <a:r>
              <a:rPr lang="ru-RU" sz="1800" dirty="0">
                <a:effectLst/>
                <a:latin typeface="Arial"/>
              </a:rPr>
              <a:t>в) замещает или замещал государственные должности или должности государственной гражданской службы соответствующего субъекта </a:t>
            </a:r>
            <a:r>
              <a:rPr lang="ru-RU" sz="1800" dirty="0" smtClean="0">
                <a:effectLst/>
                <a:latin typeface="Arial"/>
              </a:rPr>
              <a:t>РФ;</a:t>
            </a:r>
            <a:endParaRPr lang="ru-RU" sz="1800" dirty="0">
              <a:effectLst/>
              <a:latin typeface="Arial"/>
            </a:endParaRPr>
          </a:p>
          <a:p>
            <a:pPr marL="400050" lvl="1" indent="0" algn="just">
              <a:buNone/>
            </a:pPr>
            <a:r>
              <a:rPr lang="ru-RU" sz="1800" dirty="0">
                <a:effectLst/>
                <a:latin typeface="Arial"/>
              </a:rPr>
              <a:t>г) замещает или замещал муниципальные должности или должности муниципальной службы соответствующего субъекта </a:t>
            </a:r>
            <a:r>
              <a:rPr lang="ru-RU" sz="1800" dirty="0" smtClean="0">
                <a:effectLst/>
                <a:latin typeface="Arial"/>
              </a:rPr>
              <a:t>РФ.</a:t>
            </a:r>
            <a:endParaRPr lang="ru-RU" sz="1800" dirty="0">
              <a:effectLst/>
              <a:latin typeface="Arial"/>
            </a:endParaRPr>
          </a:p>
          <a:p>
            <a:pPr marL="0" indent="0" algn="just">
              <a:buNone/>
            </a:pPr>
            <a:endParaRPr lang="ru-RU" sz="2000" dirty="0" smtClean="0">
              <a:effectLst/>
            </a:endParaRPr>
          </a:p>
          <a:p>
            <a:pPr marL="0" indent="0" algn="just">
              <a:buNone/>
            </a:pPr>
            <a:endParaRPr lang="ru-RU" sz="2000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79ED25-A8C1-422C-9513-BED4FB30B507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64" y="6454570"/>
            <a:ext cx="395536" cy="38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310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EAEAEA"/>
                </a:solidFill>
                <a:effectLst/>
              </a:rPr>
              <a:t>Формирование Совета </a:t>
            </a:r>
            <a:r>
              <a:rPr lang="ru-RU" sz="2800" dirty="0" smtClean="0">
                <a:solidFill>
                  <a:srgbClr val="EAEAEA"/>
                </a:solidFill>
                <a:effectLst/>
              </a:rPr>
              <a:t>Федерации</a:t>
            </a:r>
            <a:br>
              <a:rPr lang="ru-RU" sz="2800" dirty="0" smtClean="0">
                <a:solidFill>
                  <a:srgbClr val="EAEAEA"/>
                </a:solidFill>
                <a:effectLst/>
              </a:rPr>
            </a:br>
            <a:r>
              <a:rPr lang="ru-RU" sz="2800" b="0" i="1" dirty="0" smtClean="0">
                <a:solidFill>
                  <a:srgbClr val="EAEAEA"/>
                </a:solidFill>
                <a:effectLst/>
              </a:rPr>
              <a:t>(представитель от законодательного органа)</a:t>
            </a:r>
            <a:endParaRPr lang="ru-RU" sz="2800" b="0" i="1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981200"/>
            <a:ext cx="7825680" cy="4616152"/>
          </a:xfrm>
        </p:spPr>
        <p:txBody>
          <a:bodyPr/>
          <a:lstStyle/>
          <a:p>
            <a:pPr algn="just">
              <a:buClr>
                <a:srgbClr val="FFFFCC"/>
              </a:buClr>
              <a:defRPr/>
            </a:pPr>
            <a:r>
              <a:rPr lang="ru-RU" sz="2400" i="1" dirty="0" smtClean="0">
                <a:solidFill>
                  <a:srgbClr val="FFFFFF"/>
                </a:solidFill>
                <a:effectLst/>
              </a:rPr>
              <a:t>Только </a:t>
            </a:r>
            <a:r>
              <a:rPr lang="ru-RU" sz="2400" i="1" dirty="0">
                <a:solidFill>
                  <a:srgbClr val="FFFFFF"/>
                </a:solidFill>
                <a:effectLst/>
              </a:rPr>
              <a:t>депутат данного органа</a:t>
            </a:r>
          </a:p>
          <a:p>
            <a:pPr algn="just">
              <a:buClr>
                <a:srgbClr val="FFFFCC"/>
              </a:buClr>
              <a:defRPr/>
            </a:pPr>
            <a:r>
              <a:rPr lang="ru-RU" sz="2400" dirty="0" smtClean="0">
                <a:solidFill>
                  <a:srgbClr val="FFFFFF"/>
                </a:solidFill>
                <a:effectLst/>
              </a:rPr>
              <a:t>Вправе внести:</a:t>
            </a:r>
          </a:p>
          <a:p>
            <a:pPr lvl="1" algn="just">
              <a:buClr>
                <a:srgbClr val="FFFFCC"/>
              </a:buClr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srgbClr val="FFFFFF"/>
                </a:solidFill>
                <a:effectLst/>
              </a:rPr>
              <a:t>председатель ЗАКС</a:t>
            </a:r>
          </a:p>
          <a:p>
            <a:pPr lvl="1" algn="just">
              <a:buClr>
                <a:srgbClr val="FFFFCC"/>
              </a:buClr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srgbClr val="FFFFFF"/>
                </a:solidFill>
                <a:effectLst/>
              </a:rPr>
              <a:t>фракции</a:t>
            </a:r>
          </a:p>
          <a:p>
            <a:pPr lvl="1" algn="just">
              <a:buClr>
                <a:srgbClr val="FFFFCC"/>
              </a:buClr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srgbClr val="FFFFFF"/>
                </a:solidFill>
                <a:effectLst/>
              </a:rPr>
              <a:t>группа </a:t>
            </a:r>
            <a:r>
              <a:rPr lang="ru-RU" sz="2400" dirty="0">
                <a:solidFill>
                  <a:srgbClr val="FFFFFF"/>
                </a:solidFill>
                <a:effectLst/>
              </a:rPr>
              <a:t>депутатов (не менее 1/5 от общего состава</a:t>
            </a:r>
            <a:r>
              <a:rPr lang="ru-RU" sz="2400" dirty="0" smtClean="0">
                <a:solidFill>
                  <a:srgbClr val="FFFFFF"/>
                </a:solidFill>
                <a:effectLst/>
              </a:rPr>
              <a:t>) – не более одной кандидатуры</a:t>
            </a:r>
            <a:endParaRPr lang="ru-RU" sz="2400" dirty="0">
              <a:solidFill>
                <a:srgbClr val="FFFFFF"/>
              </a:solidFill>
              <a:effectLst/>
            </a:endParaRPr>
          </a:p>
          <a:p>
            <a:pPr algn="just">
              <a:buClr>
                <a:srgbClr val="FFFFCC"/>
              </a:buClr>
              <a:defRPr/>
            </a:pPr>
            <a:r>
              <a:rPr lang="ru-RU" sz="2400" dirty="0">
                <a:solidFill>
                  <a:srgbClr val="FFFFFF"/>
                </a:solidFill>
                <a:effectLst/>
              </a:rPr>
              <a:t>Становится членом СФ по постановлению ЗАКС (простое большинство</a:t>
            </a:r>
            <a:r>
              <a:rPr lang="ru-RU" sz="2400" dirty="0" smtClean="0">
                <a:solidFill>
                  <a:srgbClr val="FFFFFF"/>
                </a:solidFill>
                <a:effectLst/>
              </a:rPr>
              <a:t>)</a:t>
            </a:r>
          </a:p>
          <a:p>
            <a:pPr algn="just">
              <a:buClr>
                <a:srgbClr val="FFFFCC"/>
              </a:buClr>
              <a:defRPr/>
            </a:pPr>
            <a:r>
              <a:rPr lang="ru-RU" sz="2400" dirty="0" smtClean="0">
                <a:solidFill>
                  <a:srgbClr val="FFFFFF"/>
                </a:solidFill>
                <a:effectLst/>
              </a:rPr>
              <a:t>Если все депутаты ЗАКС избраны по одномандатным округам, член СФ вправе оставаться одновременно депутатом ЗАКС</a:t>
            </a:r>
            <a:endParaRPr lang="ru-RU" sz="2400" dirty="0">
              <a:effectLst/>
            </a:endParaRP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79ED25-A8C1-422C-9513-BED4FB30B507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76139"/>
            <a:ext cx="683568" cy="66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920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1"/>
            <a:ext cx="7543800" cy="1324000"/>
          </a:xfrm>
        </p:spPr>
        <p:txBody>
          <a:bodyPr/>
          <a:lstStyle/>
          <a:p>
            <a:r>
              <a:rPr lang="ru-RU" sz="2800" dirty="0">
                <a:solidFill>
                  <a:srgbClr val="EAEAEA"/>
                </a:solidFill>
                <a:effectLst/>
              </a:rPr>
              <a:t>Формирование Совета </a:t>
            </a:r>
            <a:r>
              <a:rPr lang="ru-RU" sz="2800" dirty="0" smtClean="0">
                <a:solidFill>
                  <a:srgbClr val="EAEAEA"/>
                </a:solidFill>
                <a:effectLst/>
              </a:rPr>
              <a:t>Федерации</a:t>
            </a:r>
            <a:br>
              <a:rPr lang="ru-RU" sz="2800" dirty="0" smtClean="0">
                <a:solidFill>
                  <a:srgbClr val="EAEAEA"/>
                </a:solidFill>
                <a:effectLst/>
              </a:rPr>
            </a:br>
            <a:r>
              <a:rPr lang="ru-RU" sz="2800" b="0" i="1" dirty="0" smtClean="0">
                <a:solidFill>
                  <a:srgbClr val="EAEAEA"/>
                </a:solidFill>
                <a:effectLst/>
              </a:rPr>
              <a:t>(представитель от органа исполнительной власти)</a:t>
            </a:r>
            <a:endParaRPr lang="ru-RU" sz="2800" b="0" i="1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628800"/>
            <a:ext cx="7825680" cy="496855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i="1" u="sng" dirty="0" smtClean="0">
                <a:effectLst/>
              </a:rPr>
              <a:t>Если губернатор избирается населением:</a:t>
            </a:r>
          </a:p>
          <a:p>
            <a:r>
              <a:rPr lang="ru-RU" sz="2000" dirty="0" smtClean="0"/>
              <a:t>Кандидат </a:t>
            </a:r>
            <a:r>
              <a:rPr lang="ru-RU" sz="2000" dirty="0"/>
              <a:t>в губернаторы представляет в избирком (или в ЗАКС – если избирается им) 3 кандидатуры в члены </a:t>
            </a:r>
            <a:r>
              <a:rPr lang="ru-RU" sz="2000" dirty="0" smtClean="0"/>
              <a:t>СФ.</a:t>
            </a:r>
            <a:endParaRPr lang="ru-RU" sz="2000" dirty="0"/>
          </a:p>
          <a:p>
            <a:r>
              <a:rPr lang="ru-RU" sz="2000" dirty="0"/>
              <a:t>Кандидатуры, представленные разными кандидатами в губернаторы, не могут быть одни и те </a:t>
            </a:r>
            <a:r>
              <a:rPr lang="ru-RU" sz="2000" dirty="0" smtClean="0"/>
              <a:t>же.</a:t>
            </a:r>
            <a:endParaRPr lang="ru-RU" sz="2000" dirty="0"/>
          </a:p>
          <a:p>
            <a:r>
              <a:rPr lang="ru-RU" sz="2000" dirty="0" smtClean="0"/>
              <a:t>Избранный губернатор </a:t>
            </a:r>
            <a:r>
              <a:rPr lang="ru-RU" sz="2000" dirty="0"/>
              <a:t>назначает из трех кандидатур своего представителя – члена </a:t>
            </a:r>
            <a:r>
              <a:rPr lang="ru-RU" sz="2000" dirty="0" smtClean="0"/>
              <a:t>СФ.</a:t>
            </a:r>
          </a:p>
          <a:p>
            <a:pPr marL="0" indent="0" algn="ctr">
              <a:buNone/>
            </a:pPr>
            <a:r>
              <a:rPr lang="ru-RU" sz="2000" i="1" u="sng" dirty="0">
                <a:effectLst/>
              </a:rPr>
              <a:t>Если губернатор избирается </a:t>
            </a:r>
            <a:r>
              <a:rPr lang="ru-RU" sz="2000" i="1" u="sng" dirty="0" smtClean="0">
                <a:effectLst/>
              </a:rPr>
              <a:t>ЗАКС:</a:t>
            </a:r>
          </a:p>
          <a:p>
            <a:pPr algn="just"/>
            <a:r>
              <a:rPr lang="ru-RU" sz="2000" dirty="0" smtClean="0"/>
              <a:t>Кандидат в губернаторы также представляет 3 кандидатуры, одну из которых назначает после своего избрания в ЗАКС.</a:t>
            </a:r>
            <a:endParaRPr lang="ru-RU" sz="2000" dirty="0"/>
          </a:p>
          <a:p>
            <a:pPr algn="just"/>
            <a:r>
              <a:rPr lang="ru-RU" sz="2000" dirty="0" smtClean="0"/>
              <a:t>Кандидатами в члены СФ могут быть:</a:t>
            </a:r>
          </a:p>
          <a:p>
            <a:pPr lvl="2" algn="just"/>
            <a:r>
              <a:rPr lang="ru-RU" sz="1400" dirty="0" smtClean="0"/>
              <a:t>депутат Госдумы (по данной территории), </a:t>
            </a:r>
          </a:p>
          <a:p>
            <a:pPr lvl="2" algn="just"/>
            <a:r>
              <a:rPr lang="ru-RU" sz="1400" dirty="0" smtClean="0"/>
              <a:t>депутат ЗАКС  данного субъекта РФ,</a:t>
            </a:r>
            <a:endParaRPr lang="ru-RU" sz="1400" dirty="0"/>
          </a:p>
          <a:p>
            <a:pPr lvl="2" algn="just"/>
            <a:r>
              <a:rPr lang="ru-RU" sz="1400" dirty="0" smtClean="0"/>
              <a:t>депутат </a:t>
            </a:r>
            <a:r>
              <a:rPr lang="ru-RU" sz="1400" dirty="0"/>
              <a:t>представительного органа муниципального образования, расположенного на территории данного </a:t>
            </a:r>
            <a:r>
              <a:rPr lang="ru-RU" sz="1400" dirty="0" smtClean="0"/>
              <a:t>субъекта РФ,</a:t>
            </a:r>
          </a:p>
          <a:p>
            <a:pPr lvl="2" algn="just"/>
            <a:r>
              <a:rPr lang="ru-RU" sz="1400" dirty="0" smtClean="0"/>
              <a:t>Некоторые бывшие члены СФ (при определенных условиях).</a:t>
            </a:r>
            <a:endParaRPr lang="ru-RU" sz="1400" dirty="0"/>
          </a:p>
          <a:p>
            <a:pPr algn="just"/>
            <a:endParaRPr lang="ru-RU" sz="2000" dirty="0"/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79ED25-A8C1-422C-9513-BED4FB30B507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76139"/>
            <a:ext cx="683568" cy="66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40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83B05-84BA-4B99-937B-3F4F5ECBBBB4}" type="slidenum">
              <a:rPr lang="ru-RU"/>
              <a:pPr>
                <a:defRPr/>
              </a:pPr>
              <a:t>28</a:t>
            </a:fld>
            <a:endParaRPr lang="ru-RU" dirty="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600" b="0" dirty="0" smtClean="0"/>
              <a:t>Формирование Государственной Думы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81200"/>
            <a:ext cx="8353425" cy="4687888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Общая численность – 450 депутатов</a:t>
            </a:r>
          </a:p>
          <a:p>
            <a:pPr eaLnBrk="1" hangingPunct="1">
              <a:buFont typeface="Wingdings" pitchFamily="2" charset="2"/>
              <a:buChar char=""/>
              <a:defRPr/>
            </a:pPr>
            <a:r>
              <a:rPr lang="ru-RU" sz="2400" dirty="0" smtClean="0"/>
              <a:t>1993-2007 гг. – смешанная система = ½ по мажоритарной системе + ½ по пропорциональной системе</a:t>
            </a:r>
          </a:p>
          <a:p>
            <a:pPr eaLnBrk="1" hangingPunct="1">
              <a:buFont typeface="Wingdings" pitchFamily="2" charset="2"/>
              <a:buChar char=""/>
              <a:defRPr/>
            </a:pPr>
            <a:r>
              <a:rPr lang="ru-RU" sz="2400" dirty="0" smtClean="0"/>
              <a:t>С декабря 2007 г. по – состав ГД полностью избирается по пропорциональной системе (федеральные списки) – 7% барьер</a:t>
            </a:r>
          </a:p>
          <a:p>
            <a:pPr eaLnBrk="1" hangingPunct="1">
              <a:buFont typeface="Wingdings" pitchFamily="2" charset="2"/>
              <a:buChar char=""/>
              <a:defRPr/>
            </a:pPr>
            <a:r>
              <a:rPr lang="ru-RU" sz="2400" dirty="0" smtClean="0">
                <a:effectLst/>
              </a:rPr>
              <a:t>С выборов в ГД, начиная с 2016 г. (ФЗ от 22.02.2014) – </a:t>
            </a:r>
            <a:r>
              <a:rPr lang="ru-RU" sz="2400" dirty="0">
                <a:effectLst/>
              </a:rPr>
              <a:t>смешанная система = ½ по мажоритарной системе + ½ по пропорциональной системе – 5% барьер</a:t>
            </a: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927" y="6093296"/>
            <a:ext cx="791073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B6BF5-CF42-4DF1-87D8-C690A574A046}" type="slidenum">
              <a:rPr lang="ru-RU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600" b="0" dirty="0" smtClean="0"/>
              <a:t>Компетенция Совета Федерации</a:t>
            </a:r>
            <a:r>
              <a:rPr lang="ru-RU" dirty="0" smtClean="0"/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487680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 typeface="+mj-lt"/>
              <a:buAutoNum type="arabicParenR"/>
              <a:defRPr/>
            </a:pPr>
            <a:r>
              <a:rPr lang="ru-RU" sz="2000" dirty="0" smtClean="0"/>
              <a:t>утверждение изменения границ между субъектами РФ;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arenR"/>
              <a:defRPr/>
            </a:pPr>
            <a:r>
              <a:rPr lang="ru-RU" sz="2000" dirty="0" smtClean="0"/>
              <a:t>утверждение указа Президента РФ о введении военного положения;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arenR"/>
              <a:defRPr/>
            </a:pPr>
            <a:r>
              <a:rPr lang="ru-RU" sz="2000" dirty="0" smtClean="0"/>
              <a:t>утверждение указа Президента РФ о введении чрезвычайного положения;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arenR"/>
              <a:defRPr/>
            </a:pPr>
            <a:r>
              <a:rPr lang="ru-RU" sz="2000" dirty="0" smtClean="0"/>
              <a:t>решение вопроса о возможности использования Вооруженных Сил РФ за пределами территории РФ;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arenR"/>
              <a:defRPr/>
            </a:pPr>
            <a:r>
              <a:rPr lang="ru-RU" sz="2000" dirty="0" smtClean="0"/>
              <a:t>назначение выборов Президента РФ;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arenR"/>
              <a:defRPr/>
            </a:pPr>
            <a:r>
              <a:rPr lang="ru-RU" sz="2000" dirty="0" smtClean="0"/>
              <a:t>отрешение Президента РФ от должности;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arenR"/>
              <a:defRPr/>
            </a:pPr>
            <a:r>
              <a:rPr lang="ru-RU" sz="2000" dirty="0" smtClean="0"/>
              <a:t>назначение на должность судей Конституционного Суда РФ, Верховного Суда РФ;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arenR"/>
              <a:defRPr/>
            </a:pPr>
            <a:r>
              <a:rPr lang="ru-RU" sz="2000" dirty="0" smtClean="0"/>
              <a:t>назначение на должность и освобождение от должности Генерального прокурора РФ и его заместителей;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arenR"/>
              <a:defRPr/>
            </a:pPr>
            <a:r>
              <a:rPr lang="ru-RU" sz="2000" dirty="0" smtClean="0"/>
              <a:t>назначение на должность и освобождение от должности заместителя Председателя Счетной палаты и половины состава ее аудиторов.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927" y="6093296"/>
            <a:ext cx="791073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A6652-9AE9-4DCB-8947-B2BE1D5AD2BF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543800" cy="69215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Вопросы темы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388350" cy="6237287"/>
          </a:xfrm>
        </p:spPr>
        <p:txBody>
          <a:bodyPr/>
          <a:lstStyle/>
          <a:p>
            <a:pPr>
              <a:defRPr/>
            </a:pPr>
            <a:r>
              <a:rPr lang="ru-RU" sz="1600" dirty="0">
                <a:effectLst/>
              </a:rPr>
              <a:t>Сущность парламентаризма.</a:t>
            </a:r>
          </a:p>
          <a:p>
            <a:pPr>
              <a:defRPr/>
            </a:pPr>
            <a:r>
              <a:rPr lang="ru-RU" sz="1600" dirty="0">
                <a:effectLst/>
              </a:rPr>
              <a:t>Природа и место парламента в системе органов государственной власти.</a:t>
            </a:r>
          </a:p>
          <a:p>
            <a:pPr>
              <a:defRPr/>
            </a:pPr>
            <a:r>
              <a:rPr lang="ru-RU" sz="1600" dirty="0">
                <a:effectLst/>
              </a:rPr>
              <a:t>Функции парламента.</a:t>
            </a:r>
          </a:p>
          <a:p>
            <a:pPr>
              <a:defRPr/>
            </a:pPr>
            <a:r>
              <a:rPr lang="ru-RU" sz="1600" dirty="0">
                <a:effectLst/>
              </a:rPr>
              <a:t>Федеральное Собрание Российской Федерации как представительный и как законодательный орган.</a:t>
            </a:r>
          </a:p>
          <a:p>
            <a:pPr>
              <a:defRPr/>
            </a:pPr>
            <a:r>
              <a:rPr lang="ru-RU" sz="1600" dirty="0">
                <a:effectLst/>
              </a:rPr>
              <a:t>Двухпалатная структура Федерального Собрания Российской Федерации. Смысл двухпалатной структуры и принципы взаимоотношений палат.</a:t>
            </a:r>
          </a:p>
          <a:p>
            <a:pPr>
              <a:defRPr/>
            </a:pPr>
            <a:r>
              <a:rPr lang="ru-RU" sz="1600" dirty="0">
                <a:effectLst/>
              </a:rPr>
              <a:t>Порядок формирования Совета Федерации и Государственной Думы.</a:t>
            </a:r>
          </a:p>
          <a:p>
            <a:pPr>
              <a:defRPr/>
            </a:pPr>
            <a:r>
              <a:rPr lang="ru-RU" sz="1600" dirty="0">
                <a:effectLst/>
              </a:rPr>
              <a:t>Компетенция Совета Федерации. </a:t>
            </a:r>
          </a:p>
          <a:p>
            <a:pPr>
              <a:defRPr/>
            </a:pPr>
            <a:r>
              <a:rPr lang="ru-RU" sz="1600" dirty="0">
                <a:effectLst/>
              </a:rPr>
              <a:t>Компетенция Государственной Думы.</a:t>
            </a:r>
          </a:p>
          <a:p>
            <a:pPr>
              <a:defRPr/>
            </a:pPr>
            <a:r>
              <a:rPr lang="ru-RU" sz="1600" dirty="0">
                <a:effectLst/>
              </a:rPr>
              <a:t>Структура и организация работы палат Федерального Собрания. Регламенты палат. Акты палат.</a:t>
            </a:r>
          </a:p>
          <a:p>
            <a:pPr>
              <a:defRPr/>
            </a:pPr>
            <a:r>
              <a:rPr lang="ru-RU" sz="1600" dirty="0">
                <a:effectLst/>
              </a:rPr>
              <a:t>Понятие и стадии законодательного процесса. Порядок взаимоотношений Совета Федерации и Государственной Думы в процедуре законодательного процесса. Роль Президента РФ в законодательном процессе.</a:t>
            </a:r>
          </a:p>
          <a:p>
            <a:pPr>
              <a:defRPr/>
            </a:pPr>
            <a:r>
              <a:rPr lang="ru-RU" sz="1600" dirty="0">
                <a:effectLst/>
              </a:rPr>
              <a:t>Парламентский контроль.</a:t>
            </a:r>
          </a:p>
          <a:p>
            <a:pPr>
              <a:defRPr/>
            </a:pPr>
            <a:r>
              <a:rPr lang="ru-RU" sz="1600" dirty="0">
                <a:effectLst/>
              </a:rPr>
              <a:t>Статус члена Совета Федерации и депутата Государственной Думы. Природа депутатского мандата. Депутатский и парламентский запросы. Индемнитет и иммунитет. Гарантии деятельности парламентария.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dirty="0" smtClean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18787"/>
            <a:ext cx="971600" cy="93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B95B1-7976-4E49-A64D-4D80E2A88D62}" type="slidenum">
              <a:rPr lang="ru-RU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11080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0" dirty="0" smtClean="0"/>
              <a:t>Компетенция Государственной Думы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8172450" cy="5113338"/>
          </a:xfrm>
        </p:spPr>
        <p:txBody>
          <a:bodyPr/>
          <a:lstStyle/>
          <a:p>
            <a:pPr marL="457200" indent="-457200" eaLnBrk="1" hangingPunct="1">
              <a:lnSpc>
                <a:spcPct val="95000"/>
              </a:lnSpc>
              <a:buFont typeface="Tahoma" pitchFamily="34" charset="0"/>
              <a:buAutoNum type="arabicParenR"/>
            </a:pPr>
            <a:r>
              <a:rPr lang="ru-RU" altLang="ru-RU" sz="2000" smtClean="0">
                <a:effectLst/>
              </a:rPr>
              <a:t>дача согласия Президенту РФ на назначение Председателя Правительства РФ;</a:t>
            </a:r>
          </a:p>
          <a:p>
            <a:pPr marL="457200" indent="-457200" eaLnBrk="1" hangingPunct="1">
              <a:lnSpc>
                <a:spcPct val="95000"/>
              </a:lnSpc>
              <a:buFont typeface="Tahoma" pitchFamily="34" charset="0"/>
              <a:buAutoNum type="arabicParenR"/>
            </a:pPr>
            <a:r>
              <a:rPr lang="ru-RU" altLang="ru-RU" sz="2000" smtClean="0">
                <a:effectLst/>
              </a:rPr>
              <a:t>решение вопроса о доверии Правительству РФ;</a:t>
            </a:r>
          </a:p>
          <a:p>
            <a:pPr marL="457200" indent="-457200" eaLnBrk="1" hangingPunct="1">
              <a:lnSpc>
                <a:spcPct val="95000"/>
              </a:lnSpc>
              <a:buFont typeface="Tahoma" pitchFamily="34" charset="0"/>
              <a:buAutoNum type="arabicParenR"/>
            </a:pPr>
            <a:r>
              <a:rPr lang="ru-RU" altLang="ru-RU" sz="2000" smtClean="0">
                <a:effectLst/>
              </a:rPr>
              <a:t>заслушивание ежегодных отчетов Правительства РФ о результатах его деятельности, в том числе по вопросам, поставленным Государственной Думой; </a:t>
            </a:r>
          </a:p>
          <a:p>
            <a:pPr marL="457200" indent="-457200" eaLnBrk="1" hangingPunct="1">
              <a:lnSpc>
                <a:spcPct val="95000"/>
              </a:lnSpc>
              <a:buFont typeface="Tahoma" pitchFamily="34" charset="0"/>
              <a:buAutoNum type="arabicParenR"/>
            </a:pPr>
            <a:r>
              <a:rPr lang="ru-RU" altLang="ru-RU" sz="2000" smtClean="0">
                <a:effectLst/>
              </a:rPr>
              <a:t>назначение на должность и освобождение от должности Председателя Центрального банка РФ;</a:t>
            </a:r>
          </a:p>
          <a:p>
            <a:pPr marL="457200" indent="-457200" eaLnBrk="1" hangingPunct="1">
              <a:lnSpc>
                <a:spcPct val="95000"/>
              </a:lnSpc>
              <a:buFont typeface="Tahoma" pitchFamily="34" charset="0"/>
              <a:buAutoNum type="arabicParenR"/>
            </a:pPr>
            <a:r>
              <a:rPr lang="ru-RU" altLang="ru-RU" sz="2000" smtClean="0">
                <a:effectLst/>
              </a:rPr>
              <a:t>назначение на должность и освобождение от должности Председателя Счетной палаты и половины состава ее аудиторов;</a:t>
            </a:r>
          </a:p>
          <a:p>
            <a:pPr marL="457200" indent="-457200" eaLnBrk="1" hangingPunct="1">
              <a:lnSpc>
                <a:spcPct val="95000"/>
              </a:lnSpc>
              <a:buFont typeface="Tahoma" pitchFamily="34" charset="0"/>
              <a:buAutoNum type="arabicParenR"/>
            </a:pPr>
            <a:r>
              <a:rPr lang="ru-RU" altLang="ru-RU" sz="2000" smtClean="0">
                <a:effectLst/>
              </a:rPr>
              <a:t>назначение на должность и освобождение от должности Уполномоченного по правам человека;</a:t>
            </a:r>
          </a:p>
          <a:p>
            <a:pPr marL="457200" indent="-457200" eaLnBrk="1" hangingPunct="1">
              <a:lnSpc>
                <a:spcPct val="95000"/>
              </a:lnSpc>
              <a:buFont typeface="Tahoma" pitchFamily="34" charset="0"/>
              <a:buAutoNum type="arabicParenR"/>
            </a:pPr>
            <a:r>
              <a:rPr lang="ru-RU" altLang="ru-RU" sz="2000" smtClean="0">
                <a:effectLst/>
              </a:rPr>
              <a:t>объявление амнистии;</a:t>
            </a:r>
          </a:p>
          <a:p>
            <a:pPr marL="457200" indent="-457200" eaLnBrk="1" hangingPunct="1">
              <a:lnSpc>
                <a:spcPct val="95000"/>
              </a:lnSpc>
              <a:buFont typeface="Tahoma" pitchFamily="34" charset="0"/>
              <a:buAutoNum type="arabicParenR"/>
            </a:pPr>
            <a:r>
              <a:rPr lang="ru-RU" altLang="ru-RU" sz="2000" smtClean="0">
                <a:effectLst/>
              </a:rPr>
              <a:t>выдвижение обвинения против Президента РФ для отрешения его от должности.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B7F67-F8BB-467E-ACEC-1F8328211B0D}" type="slidenum">
              <a:rPr lang="ru-RU"/>
              <a:pPr>
                <a:defRPr/>
              </a:pPr>
              <a:t>31</a:t>
            </a:fld>
            <a:endParaRPr lang="ru-RU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600" dirty="0" smtClean="0"/>
              <a:t>Структура Совета Федерации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89138"/>
            <a:ext cx="8820472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1042988" y="3213100"/>
            <a:ext cx="1944687" cy="14398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Члены Совета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Федерации</a:t>
            </a:r>
            <a:r>
              <a:rPr lang="ru-RU" altLang="ru-RU" sz="1800"/>
              <a:t> </a:t>
            </a:r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4427538" y="2060575"/>
            <a:ext cx="3311525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Совет палаты</a:t>
            </a:r>
          </a:p>
        </p:txBody>
      </p: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4427538" y="4652963"/>
            <a:ext cx="3240087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Комитеты и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комиссии</a:t>
            </a:r>
          </a:p>
        </p:txBody>
      </p:sp>
      <p:sp>
        <p:nvSpPr>
          <p:cNvPr id="20488" name="Line 9"/>
          <p:cNvSpPr>
            <a:spLocks noChangeShapeType="1"/>
          </p:cNvSpPr>
          <p:nvPr/>
        </p:nvSpPr>
        <p:spPr bwMode="auto">
          <a:xfrm>
            <a:off x="2987675" y="39338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9" name="Rectangle 10"/>
          <p:cNvSpPr>
            <a:spLocks noChangeArrowheads="1"/>
          </p:cNvSpPr>
          <p:nvPr/>
        </p:nvSpPr>
        <p:spPr bwMode="auto">
          <a:xfrm>
            <a:off x="3132138" y="3573463"/>
            <a:ext cx="5761037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</a:rPr>
              <a:t>Председатель, заместители председателя палаты</a:t>
            </a:r>
          </a:p>
        </p:txBody>
      </p:sp>
      <p:sp>
        <p:nvSpPr>
          <p:cNvPr id="20490" name="Line 12"/>
          <p:cNvSpPr>
            <a:spLocks noChangeShapeType="1"/>
          </p:cNvSpPr>
          <p:nvPr/>
        </p:nvSpPr>
        <p:spPr bwMode="auto">
          <a:xfrm flipV="1">
            <a:off x="5940425" y="2852738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1" name="Line 16"/>
          <p:cNvSpPr>
            <a:spLocks noChangeShapeType="1"/>
          </p:cNvSpPr>
          <p:nvPr/>
        </p:nvSpPr>
        <p:spPr bwMode="auto">
          <a:xfrm>
            <a:off x="2987675" y="3933825"/>
            <a:ext cx="2159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2" name="Line 15"/>
          <p:cNvSpPr>
            <a:spLocks noChangeShapeType="1"/>
          </p:cNvSpPr>
          <p:nvPr/>
        </p:nvSpPr>
        <p:spPr bwMode="auto">
          <a:xfrm flipV="1">
            <a:off x="6877050" y="2708275"/>
            <a:ext cx="0" cy="2160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>
            <a:off x="2987675" y="4652963"/>
            <a:ext cx="1728788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927" y="6093296"/>
            <a:ext cx="791073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3189C-C852-4223-8474-CD4AEBEDE989}" type="slidenum">
              <a:rPr lang="ru-RU"/>
              <a:pPr>
                <a:defRPr/>
              </a:pPr>
              <a:t>32</a:t>
            </a:fld>
            <a:endParaRPr lang="ru-RU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600" dirty="0" smtClean="0"/>
              <a:t>Структура Государственной Думы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675687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900113" y="2781300"/>
            <a:ext cx="1944687" cy="14398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Депутаты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Госдумы</a:t>
            </a:r>
            <a:r>
              <a:rPr lang="ru-RU" altLang="ru-RU" sz="1800"/>
              <a:t> </a:t>
            </a: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4427538" y="2060575"/>
            <a:ext cx="3311525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Совет ГД</a:t>
            </a:r>
          </a:p>
        </p:txBody>
      </p: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4427538" y="4652963"/>
            <a:ext cx="3240087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Комитеты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и комиссии</a:t>
            </a:r>
          </a:p>
        </p:txBody>
      </p:sp>
      <p:sp>
        <p:nvSpPr>
          <p:cNvPr id="21512" name="Rectangle 10"/>
          <p:cNvSpPr>
            <a:spLocks noChangeArrowheads="1"/>
          </p:cNvSpPr>
          <p:nvPr/>
        </p:nvSpPr>
        <p:spPr bwMode="auto">
          <a:xfrm>
            <a:off x="3132138" y="3573463"/>
            <a:ext cx="5761037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</a:rPr>
              <a:t>Председатель, заместители председателя палаты</a:t>
            </a:r>
          </a:p>
        </p:txBody>
      </p:sp>
      <p:sp>
        <p:nvSpPr>
          <p:cNvPr id="21513" name="Line 11"/>
          <p:cNvSpPr>
            <a:spLocks noChangeShapeType="1"/>
          </p:cNvSpPr>
          <p:nvPr/>
        </p:nvSpPr>
        <p:spPr bwMode="auto">
          <a:xfrm flipV="1">
            <a:off x="5940425" y="2852738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4" name="Line 14"/>
          <p:cNvSpPr>
            <a:spLocks noChangeShapeType="1"/>
          </p:cNvSpPr>
          <p:nvPr/>
        </p:nvSpPr>
        <p:spPr bwMode="auto">
          <a:xfrm>
            <a:off x="1979613" y="4149725"/>
            <a:ext cx="0" cy="7191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5" name="Rectangle 16"/>
          <p:cNvSpPr>
            <a:spLocks noChangeArrowheads="1"/>
          </p:cNvSpPr>
          <p:nvPr/>
        </p:nvSpPr>
        <p:spPr bwMode="auto">
          <a:xfrm>
            <a:off x="971550" y="4868863"/>
            <a:ext cx="1944688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Фракции</a:t>
            </a:r>
          </a:p>
        </p:txBody>
      </p:sp>
      <p:sp>
        <p:nvSpPr>
          <p:cNvPr id="21516" name="Line 17"/>
          <p:cNvSpPr>
            <a:spLocks noChangeShapeType="1"/>
          </p:cNvSpPr>
          <p:nvPr/>
        </p:nvSpPr>
        <p:spPr bwMode="auto">
          <a:xfrm flipV="1">
            <a:off x="2843213" y="2781300"/>
            <a:ext cx="2881312" cy="2087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7" name="Line 18"/>
          <p:cNvSpPr>
            <a:spLocks noChangeShapeType="1"/>
          </p:cNvSpPr>
          <p:nvPr/>
        </p:nvSpPr>
        <p:spPr bwMode="auto">
          <a:xfrm>
            <a:off x="2916238" y="45815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8" name="Line 19"/>
          <p:cNvSpPr>
            <a:spLocks noChangeShapeType="1"/>
          </p:cNvSpPr>
          <p:nvPr/>
        </p:nvSpPr>
        <p:spPr bwMode="auto">
          <a:xfrm>
            <a:off x="2771775" y="3860800"/>
            <a:ext cx="431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9" name="Line 20"/>
          <p:cNvSpPr>
            <a:spLocks noChangeShapeType="1"/>
          </p:cNvSpPr>
          <p:nvPr/>
        </p:nvSpPr>
        <p:spPr bwMode="auto">
          <a:xfrm>
            <a:off x="2843213" y="4221163"/>
            <a:ext cx="1944687" cy="863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927" y="6093296"/>
            <a:ext cx="791073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Состав Совета палаты СФ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Arial"/>
              </a:rPr>
              <a:t>Председатель Совета Федерации,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Arial"/>
              </a:rPr>
              <a:t>Первый заместитель Председателя Совета Федерации, 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Arial"/>
              </a:rPr>
              <a:t>Заместители Председателя Совета Федерации, 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Arial"/>
              </a:rPr>
              <a:t>Председатели комитетов Совета Федерации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273C0-4828-4162-85E7-08E9179D40A7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927" y="6093296"/>
            <a:ext cx="791073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7543800" cy="1008062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Состав Совета ГД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341438"/>
            <a:ext cx="8497887" cy="532765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ru-RU" sz="28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800" dirty="0" smtClean="0"/>
              <a:t>Председатель ГД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800" dirty="0" smtClean="0"/>
              <a:t>Первые </a:t>
            </a:r>
            <a:r>
              <a:rPr lang="ru-RU" sz="2800" dirty="0"/>
              <a:t>заместители Председателя </a:t>
            </a:r>
            <a:r>
              <a:rPr lang="ru-RU" sz="2800" dirty="0" smtClean="0"/>
              <a:t>ГД и </a:t>
            </a:r>
            <a:r>
              <a:rPr lang="ru-RU" sz="2800" dirty="0"/>
              <a:t>заместители Председателя </a:t>
            </a:r>
            <a:r>
              <a:rPr lang="ru-RU" sz="2800" dirty="0" smtClean="0"/>
              <a:t>ГД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800" dirty="0" smtClean="0"/>
              <a:t>Руководители фракций и руководители </a:t>
            </a:r>
            <a:r>
              <a:rPr lang="ru-RU" sz="2800" dirty="0" err="1"/>
              <a:t>внутрифракционных</a:t>
            </a:r>
            <a:r>
              <a:rPr lang="ru-RU" sz="2800" dirty="0"/>
              <a:t> групп (по поручению руководителя </a:t>
            </a:r>
            <a:r>
              <a:rPr lang="ru-RU" sz="2800" dirty="0" smtClean="0"/>
              <a:t>фракции. Не более двух)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2800" i="1" dirty="0" smtClean="0"/>
              <a:t>С совещательным голосом: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800" dirty="0"/>
              <a:t>председатели комитетов ГД или их представители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42813-5845-41A6-B43F-FCCFD4E53ED6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927" y="6093296"/>
            <a:ext cx="791073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004BE-71D1-4B7F-8795-1C40305322F1}" type="slidenum">
              <a:rPr lang="ru-RU"/>
              <a:pPr>
                <a:defRPr/>
              </a:pPr>
              <a:t>35</a:t>
            </a:fld>
            <a:endParaRPr lang="ru-RU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543800" cy="119697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0" dirty="0" smtClean="0"/>
              <a:t>Компетенция Совета палаты (СФ)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569325" cy="55895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000" dirty="0" smtClean="0"/>
              <a:t>ежемесячно утверждает график заседаний Совета Федерации;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000" dirty="0" smtClean="0">
                <a:effectLst/>
              </a:rPr>
              <a:t>рассматривает проект повестки дня заседания Совета Федерации;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000" dirty="0" smtClean="0">
                <a:effectLst/>
              </a:rPr>
              <a:t>формирует список лиц, приглашенных на заседание Совета Федерации;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000" dirty="0" smtClean="0">
                <a:effectLst/>
              </a:rPr>
              <a:t>принимает решения о проведении парламентских слушаний;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000" dirty="0" smtClean="0">
                <a:effectLst/>
              </a:rPr>
              <a:t>даёт согласие на назначение на должность и освобождение от должности руководителя аппарата Совета Федерации;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000" dirty="0" smtClean="0">
                <a:effectLst/>
              </a:rPr>
              <a:t>принимает решение о награждении граждан и организаций Российской Федерации, а также граждан иностранных государств Почетной грамотой Совета Федерации;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000" dirty="0" smtClean="0">
                <a:effectLst/>
              </a:rPr>
              <a:t>периодически заслушивает отчеты руководителя аппарата Совета Федерации;</a:t>
            </a:r>
            <a:endParaRPr lang="ru-RU" sz="2000" b="1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000" dirty="0" smtClean="0">
                <a:effectLst/>
              </a:rPr>
              <a:t>заслушивает информацию комитетов, комиссий, должностных лиц Совета Федерации о ходе реализации постановлений палаты, в которых содержатся предложения органам и должностным лицам, а также поручения комитетам, комиссиям и должностным лицам Совета Федерации</a:t>
            </a:r>
            <a:r>
              <a:rPr lang="ru-RU" sz="1800" dirty="0" smtClean="0"/>
              <a:t>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800" dirty="0" smtClean="0"/>
              <a:t>иное.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927" y="6093296"/>
            <a:ext cx="791073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953C3-8DAB-4ADA-A6FF-36F88993AB61}" type="slidenum">
              <a:rPr lang="ru-RU"/>
              <a:pPr>
                <a:defRPr/>
              </a:pPr>
              <a:t>36</a:t>
            </a:fld>
            <a:endParaRPr lang="ru-RU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543800" cy="11969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0" dirty="0" smtClean="0"/>
              <a:t>Компетенция Совета ГД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496300" cy="54721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200" dirty="0" smtClean="0"/>
              <a:t>формирует проект примерной программы законопроектной работы ГД на текущую сессию;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200" dirty="0" smtClean="0"/>
              <a:t>принимает решение о включении законопроекта в примерную программу законопроектной работы ГД;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200" dirty="0" smtClean="0"/>
              <a:t>формирует проект календаря рассмотрения вопросов на очередной месяц с указанием тематических блоков только для законопроектов, рассматриваемых в первом чтении;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200" dirty="0" smtClean="0"/>
              <a:t>формирует проект порядка работы ГД на очередное заседание;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200" dirty="0" smtClean="0"/>
              <a:t>назначает соответствующий комитет ГД ответственным за подготовку законопроекта, внесенного в ГД;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200" dirty="0" smtClean="0"/>
              <a:t>направляет законопроект для рассмотрения в комитеты палаты, депутатские объединения, при необходимости другим субъектам права законодательной инициативы и определяет срок подготовки отзывов, предложений и замечаний (поправок) к законопроекту;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200" dirty="0" smtClean="0"/>
              <a:t>принимает решение о проведении парламентских слушаний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200" dirty="0" smtClean="0"/>
              <a:t>иное.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266824"/>
            <a:ext cx="611560" cy="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9248F-5F44-4638-9D23-2C3A9CD89286}" type="slidenum">
              <a:rPr lang="ru-RU"/>
              <a:pPr>
                <a:defRPr/>
              </a:pPr>
              <a:t>37</a:t>
            </a:fld>
            <a:endParaRPr lang="ru-RU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600" b="0" smtClean="0"/>
              <a:t>Комитеты палат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осуществляют предварительное рассмотрение законопроектов и их подготовку к рассмотрению палатой;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осуществляют подготовку заключений по законопроектам и проектам постановлений, поступившим на рассмотрение палаты;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в соответствии с решением палаты подготавливают запросы в Конституционный Суд РФ;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организуют парламентские слушания;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дают заключения и предложения по соответствующим разделам проекта федерального бюджета;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решают вопросы организации своей деятельности.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927" y="6093296"/>
            <a:ext cx="791073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CFCD4-5528-460C-A417-D8F0CA5A6CBA}" type="slidenum">
              <a:rPr lang="ru-RU"/>
              <a:pPr>
                <a:defRPr/>
              </a:pPr>
              <a:t>38</a:t>
            </a:fld>
            <a:endParaRPr lang="ru-RU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Латынь дня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altLang="ru-RU" sz="4400" b="1" dirty="0" smtClean="0">
                <a:effectLst/>
              </a:rPr>
              <a:t>Post hoc non </a:t>
            </a:r>
            <a:r>
              <a:rPr lang="la-Latn" altLang="ru-RU" sz="4400" b="1" dirty="0" smtClean="0">
                <a:effectLst/>
              </a:rPr>
              <a:t>propter </a:t>
            </a:r>
            <a:r>
              <a:rPr lang="en-US" altLang="ru-RU" sz="4400" b="1" dirty="0" smtClean="0">
                <a:effectLst/>
              </a:rPr>
              <a:t>hoc</a:t>
            </a:r>
            <a:r>
              <a:rPr lang="ru-RU" altLang="ru-RU" sz="4400" dirty="0" smtClean="0">
                <a:effectLst/>
              </a:rPr>
              <a:t> – 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altLang="ru-RU" sz="4400" dirty="0" smtClean="0">
                <a:effectLst/>
              </a:rPr>
              <a:t>После – не значит по причине (вследствие) этого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927" y="6093296"/>
            <a:ext cx="791073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3607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4708376"/>
          </a:xfrm>
        </p:spPr>
        <p:txBody>
          <a:bodyPr/>
          <a:lstStyle/>
          <a:p>
            <a:r>
              <a:rPr lang="ru-RU" dirty="0" smtClean="0"/>
              <a:t>Законодательный процесс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79ED25-A8C1-422C-9513-BED4FB30B507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542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акты </a:t>
            </a:r>
            <a:br>
              <a:rPr lang="ru-RU" dirty="0" smtClean="0"/>
            </a:br>
            <a:r>
              <a:rPr lang="ru-RU" sz="2800" dirty="0" smtClean="0"/>
              <a:t>(помимо Конституции РФ)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81200"/>
            <a:ext cx="8136904" cy="4544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dirty="0" smtClean="0"/>
              <a:t>ФЗ от 3</a:t>
            </a:r>
            <a:r>
              <a:rPr lang="ru-RU" sz="2000" dirty="0"/>
              <a:t> декабря </a:t>
            </a:r>
            <a:r>
              <a:rPr lang="ru-RU" sz="2000" dirty="0" smtClean="0"/>
              <a:t>2012 г. «</a:t>
            </a:r>
            <a:r>
              <a:rPr lang="ru-RU" sz="2000" b="1" dirty="0" smtClean="0"/>
              <a:t>О порядке формирования Совета Федерации  Федерального Собрания Российской Федерации</a:t>
            </a:r>
            <a:r>
              <a:rPr lang="ru-RU" sz="2000" dirty="0" smtClean="0"/>
              <a:t>»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sz="2000" dirty="0" smtClean="0"/>
              <a:t>ФЗ от </a:t>
            </a:r>
            <a:r>
              <a:rPr lang="ru-RU" sz="2000" dirty="0"/>
              <a:t>22 февраля </a:t>
            </a:r>
            <a:r>
              <a:rPr lang="ru-RU" sz="2000" dirty="0" smtClean="0"/>
              <a:t>2014 г. «</a:t>
            </a:r>
            <a:r>
              <a:rPr lang="ru-RU" sz="2000" b="1" dirty="0" smtClean="0"/>
              <a:t>О выборах депутатов Государственной Думы Федерального Собрания Российской Федерации</a:t>
            </a:r>
            <a:r>
              <a:rPr lang="ru-RU" sz="2000" dirty="0" smtClean="0"/>
              <a:t>»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Регламент</a:t>
            </a:r>
            <a:r>
              <a:rPr lang="ru-RU" sz="2000" dirty="0" smtClean="0"/>
              <a:t> Государственной Думы от </a:t>
            </a:r>
            <a:r>
              <a:rPr lang="ru-RU" sz="2000" dirty="0" smtClean="0">
                <a:latin typeface=""/>
              </a:rPr>
              <a:t>22 </a:t>
            </a:r>
            <a:r>
              <a:rPr lang="ru-RU" sz="2000" dirty="0">
                <a:latin typeface=""/>
              </a:rPr>
              <a:t>января 1998 </a:t>
            </a:r>
            <a:r>
              <a:rPr lang="ru-RU" sz="2000" dirty="0" smtClean="0">
                <a:latin typeface=""/>
              </a:rPr>
              <a:t>г.</a:t>
            </a:r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ru-RU" sz="2000" b="1" dirty="0" smtClean="0"/>
              <a:t>Регламент</a:t>
            </a:r>
            <a:r>
              <a:rPr lang="ru-RU" sz="2000" dirty="0" smtClean="0"/>
              <a:t> Совета Федерации </a:t>
            </a:r>
            <a:r>
              <a:rPr lang="ru-RU" sz="2000" dirty="0"/>
              <a:t>от 30 января 2002 г.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79ED25-A8C1-422C-9513-BED4FB30B507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18787"/>
            <a:ext cx="971600" cy="93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8265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45662-AF11-4684-8703-71E7B711BAF6}" type="slidenum">
              <a:rPr lang="ru-RU"/>
              <a:pPr>
                <a:defRPr/>
              </a:pPr>
              <a:t>40</a:t>
            </a:fld>
            <a:endParaRPr lang="ru-RU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600" b="0" dirty="0" smtClean="0"/>
              <a:t>Законодательный (законотворческий) процесс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i="1" dirty="0" smtClean="0"/>
              <a:t>Законотворческий процесс – это состоящая из определенных Конституцией РФ стадий деятельность органов государственной власти в рамках их полномочий, направленная на принятие или </a:t>
            </a:r>
            <a:r>
              <a:rPr lang="ru-RU" i="1" u="sng" dirty="0" smtClean="0"/>
              <a:t>противодействие</a:t>
            </a:r>
            <a:r>
              <a:rPr lang="ru-RU" i="1" dirty="0" smtClean="0"/>
              <a:t> принятию федерального закона</a:t>
            </a:r>
            <a:r>
              <a:rPr lang="ru-RU" dirty="0" smtClean="0"/>
              <a:t>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927" y="6093296"/>
            <a:ext cx="791073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34FB8-378C-4B0B-9FE6-2A49D0E718CF}" type="slidenum">
              <a:rPr lang="ru-RU"/>
              <a:pPr>
                <a:defRPr/>
              </a:pPr>
              <a:t>41</a:t>
            </a:fld>
            <a:endParaRPr lang="ru-RU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600" b="0" dirty="0" smtClean="0"/>
              <a:t>Что такое «принятый закон»?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4616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Принятый федеральный закон - это федеральный закон, </a:t>
            </a:r>
            <a:r>
              <a:rPr lang="ru-RU" sz="2400" b="1" dirty="0" smtClean="0"/>
              <a:t>принятый Государственной Думой</a:t>
            </a:r>
            <a:r>
              <a:rPr lang="ru-RU" sz="2400" dirty="0" smtClean="0"/>
              <a:t> и считающийся </a:t>
            </a:r>
            <a:r>
              <a:rPr lang="ru-RU" sz="2400" b="1" dirty="0" smtClean="0"/>
              <a:t>одобренным Советом Федерации.</a:t>
            </a:r>
            <a:r>
              <a:rPr lang="ru-RU" sz="2400" dirty="0" smtClean="0"/>
              <a:t> – Т.е. не надо путать «принятый закон» и «принятый Думой закон».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«</a:t>
            </a:r>
            <a:r>
              <a:rPr lang="ru-RU" sz="2400" b="1" dirty="0" smtClean="0"/>
              <a:t>Несовпадающее содержание этих понятий отражает специфику отдельных стадий законодательного процесса</a:t>
            </a:r>
            <a:r>
              <a:rPr lang="ru-RU" sz="2400" dirty="0" smtClean="0"/>
              <a:t>».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(</a:t>
            </a:r>
            <a:r>
              <a:rPr lang="ru-RU" sz="2400" i="1" dirty="0" smtClean="0"/>
              <a:t>п. 3 мотивировочной части Постановления Конституционного Суда РФ от 22 апреля 1996 г. № 10-П</a:t>
            </a:r>
            <a:r>
              <a:rPr lang="ru-RU" sz="2400" dirty="0" smtClean="0"/>
              <a:t>).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927" y="6093296"/>
            <a:ext cx="791073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AD12B-E9A4-45FA-8C46-4276562E7FAD}" type="slidenum">
              <a:rPr lang="ru-RU"/>
              <a:pPr>
                <a:defRPr/>
              </a:pPr>
              <a:t>42</a:t>
            </a:fld>
            <a:endParaRPr lang="ru-RU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Субъекты законодательной инициативы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409825"/>
            <a:ext cx="7543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ru-RU" sz="2800" dirty="0" smtClean="0"/>
              <a:t>Президент РФ, </a:t>
            </a:r>
          </a:p>
          <a:p>
            <a:pPr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ru-RU" sz="2800" dirty="0" smtClean="0"/>
              <a:t>Совет Федерации, </a:t>
            </a:r>
          </a:p>
          <a:p>
            <a:pPr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ru-RU" sz="2800" dirty="0" smtClean="0"/>
              <a:t>члены Совета Федерации, </a:t>
            </a:r>
          </a:p>
          <a:p>
            <a:pPr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ru-RU" sz="2800" dirty="0" smtClean="0"/>
              <a:t>депутаты Государственной Думы, </a:t>
            </a:r>
          </a:p>
          <a:p>
            <a:pPr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ru-RU" sz="2800" dirty="0" smtClean="0"/>
              <a:t>Правительство РФ, </a:t>
            </a:r>
          </a:p>
          <a:p>
            <a:pPr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ru-RU" sz="2800" dirty="0" smtClean="0"/>
              <a:t>законодательные органы субъектов РФ,</a:t>
            </a:r>
          </a:p>
          <a:p>
            <a:pPr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ru-RU" sz="2800" dirty="0" smtClean="0"/>
              <a:t>Конституционный и Верховный суды РФ (только по вопросам их ведения).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927" y="6093296"/>
            <a:ext cx="791073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B5F4EA-818D-4270-B862-E397C4972A24}" type="slidenum">
              <a:rPr lang="ru-RU"/>
              <a:pPr>
                <a:defRPr/>
              </a:pPr>
              <a:t>43</a:t>
            </a:fld>
            <a:endParaRPr lang="ru-RU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dirty="0" smtClean="0"/>
              <a:t>Стадия 1: </a:t>
            </a:r>
            <a:r>
              <a:rPr lang="ru-RU" sz="3200" b="0" dirty="0" smtClean="0"/>
              <a:t>внесение законопроекта субъектом законодательной инициативы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81200"/>
            <a:ext cx="8893175" cy="4876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Требуются: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а) пояснительная записка к законопроекту, содержащая предмет законодательного регулирования и изложение концепции предлагаемого законопроекта;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б) текст законопроекта с указанием на титульном листе субъекта права законодательной инициативы, внесшего законопроект;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в) перечень актов федерального законодательства, подлежащих признанию утратившими силу, приостановлению, изменению, дополнению или принятию в связи с принятием данного закона;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г) финансово-экономическое обоснование (в случае внесения законопроекта, реализация которого потребует материальных затрат);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д) в случаях, определенных ч. 3 ст. 104 Конституции РФ, заключение Правительства РФ.</a:t>
            </a:r>
            <a:endParaRPr lang="ru-RU" sz="2000" u="sng" dirty="0" smtClean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927" y="6093296"/>
            <a:ext cx="791073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1F3D11-414F-4F9D-BA9C-12B33324001B}" type="slidenum">
              <a:rPr lang="ru-RU"/>
              <a:pPr>
                <a:defRPr/>
              </a:pPr>
              <a:t>44</a:t>
            </a:fld>
            <a:endParaRPr lang="ru-RU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11080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/>
              <a:t>Стадия 2:</a:t>
            </a:r>
            <a:r>
              <a:rPr lang="ru-RU" sz="3200" b="0" dirty="0" smtClean="0"/>
              <a:t> принятие законопроекта Госдумой</a:t>
            </a:r>
            <a:endParaRPr lang="ru-RU" dirty="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844675"/>
            <a:ext cx="8172450" cy="50133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/>
              <a:t>Законопроект регистрируется. С этого дня проект считается внесенным в ГД.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/>
              <a:t>Председатель Государственной Думы направляет законопроект в профильный комитет ГД, который определяет (в случае необходимости совместно с Правовым управлением Аппарата ГД) соответствие законопроекта необходимым требованиям и представляет законопроект в течение 14 дней на рассмотрение Совета ГД.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/>
              <a:t>Совет ГД назначает ответственный за подготовку комитет ГД (если не отправляет проект субъекту инициативы при несоответствии требованиям).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/>
              <a:t>Одновременно проект рассылается в СФ, Президенту, в Правительство, высшие суды для дачи замечаний. Проект по предмету совместного ведения направляется в ЗАКСЫ субъектов РФ.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/>
              <a:t>Совет ГД устанавливает срок подготовки к рассмотрению.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/>
              <a:t>Если аналогичный проект принят в 1-м чтении, проект возвращается «автору»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dirty="0" smtClean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927" y="6093296"/>
            <a:ext cx="791073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1CED7-65AE-4E9F-B8C2-0A790CB50344}" type="slidenum">
              <a:rPr lang="ru-RU"/>
              <a:pPr>
                <a:defRPr/>
              </a:pPr>
              <a:t>45</a:t>
            </a:fld>
            <a:endParaRPr lang="ru-RU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11080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/>
              <a:t>Стадия 3:</a:t>
            </a:r>
            <a:r>
              <a:rPr lang="ru-RU" sz="3200" b="0" dirty="0" smtClean="0"/>
              <a:t> Первое чтение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41438"/>
            <a:ext cx="8077200" cy="55165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dirty="0" smtClean="0"/>
              <a:t>За 14 дней до рассмотрения проект – в Совет ГД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dirty="0" smtClean="0"/>
              <a:t>За 3 дня до рассмотрения проект – в СФ, Президенту, в Правительство и депутатам ГД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dirty="0" smtClean="0"/>
              <a:t>Присутствие на заседании ГД субъекта, внесшего проект (его представителя), обязательно. Иначе проект не рассматривается.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dirty="0" smtClean="0"/>
              <a:t>На заседании ГД обсуждается концепция, дается оценка соответствия основных положений проекта Конституции РФ, его актуальности и практической значимости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dirty="0" smtClean="0"/>
              <a:t>По результатам обсуждения Дума может:</a:t>
            </a:r>
          </a:p>
          <a:p>
            <a:pPr lvl="4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dirty="0" smtClean="0"/>
              <a:t>принять проект в 1-м чтении и продолжить работу над ним;</a:t>
            </a:r>
          </a:p>
          <a:p>
            <a:pPr lvl="4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dirty="0" smtClean="0"/>
              <a:t>принять закон (т.е. сразу в 3-х чтениях);</a:t>
            </a:r>
          </a:p>
          <a:p>
            <a:pPr lvl="4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dirty="0" smtClean="0"/>
              <a:t>отклонить проект (возвращается «автору»);</a:t>
            </a:r>
          </a:p>
          <a:p>
            <a:pPr lvl="4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dirty="0" smtClean="0"/>
              <a:t>Вынести на всенародное обсуждение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400" y="6309320"/>
            <a:ext cx="567600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403194-6257-4CD7-A318-F5FDB6AF168D}" type="slidenum">
              <a:rPr lang="ru-RU"/>
              <a:pPr>
                <a:defRPr/>
              </a:pPr>
              <a:t>46</a:t>
            </a:fld>
            <a:endParaRPr lang="ru-RU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dirty="0" smtClean="0"/>
              <a:t>Стадия 4:</a:t>
            </a:r>
            <a:r>
              <a:rPr lang="ru-RU" sz="3200" b="0" dirty="0" smtClean="0"/>
              <a:t> Второе чтение</a:t>
            </a:r>
            <a:endParaRPr lang="ru-RU" sz="3200" dirty="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557338"/>
            <a:ext cx="8077200" cy="53006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200" dirty="0" smtClean="0"/>
              <a:t>В ответственный комитет вносятся поправки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200" dirty="0" smtClean="0"/>
              <a:t>Комитет изучает их, проводит экспертизу и т.д.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200" dirty="0" smtClean="0"/>
              <a:t>Может быть изменено название проекта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200" dirty="0" smtClean="0"/>
              <a:t>Ко 2-му чтению комитет составляет три таблицы поправок:</a:t>
            </a:r>
          </a:p>
          <a:p>
            <a:pPr lvl="3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800" dirty="0" smtClean="0"/>
              <a:t>включенных в текст;</a:t>
            </a:r>
          </a:p>
          <a:p>
            <a:pPr lvl="3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800" dirty="0" smtClean="0"/>
              <a:t>рекомендуемых к отклонению;</a:t>
            </a:r>
          </a:p>
          <a:p>
            <a:pPr lvl="3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800" dirty="0" smtClean="0"/>
              <a:t>по которым не принято решения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200" dirty="0" smtClean="0"/>
              <a:t>Проект направляется в Совет ГД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200" dirty="0" smtClean="0"/>
              <a:t>Совет ГД принимает решение о включении проекта в календарь рассмотрения (или не принимает) и назначает докладчика от комитета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200" dirty="0" smtClean="0"/>
              <a:t>При 2-м чтении голосуются, главным образом, поправки – как внесенные, так и отклоненные комитетом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200" dirty="0" smtClean="0"/>
              <a:t>Если за проект не проголосует большинство, он либо снимается с дальнейшего рассмотрения, либо возвращается в 1-е чтение (т.е. меняется концепция)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400" y="6309320"/>
            <a:ext cx="567600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5ECDF-F69C-4996-8189-C9039CC73A33}" type="slidenum">
              <a:rPr lang="ru-RU"/>
              <a:pPr>
                <a:defRPr/>
              </a:pPr>
              <a:t>47</a:t>
            </a:fld>
            <a:endParaRPr lang="ru-RU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dirty="0" smtClean="0"/>
              <a:t>Стадия 5:</a:t>
            </a:r>
            <a:r>
              <a:rPr lang="ru-RU" sz="3200" b="0" dirty="0" smtClean="0"/>
              <a:t> Принятие закона и передача в СФ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1200"/>
            <a:ext cx="8675687" cy="4876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ru-RU" sz="2000" dirty="0" smtClean="0"/>
              <a:t>Для устранения внутренних противоречий, установления правильной взаимосвязи статей и для редакционной правки, необходимой в связи с изменениями во 2-м чтении проект дорабатывается в ответственном комитете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ru-RU" sz="2000" dirty="0" smtClean="0"/>
              <a:t>Доработанный проект направляется в Совет ГД, назначающий дату рассмотрения его в 3-м чтении, т.е. для голосования «в целях его принятия в качестве закона»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ru-RU" sz="2000" dirty="0" smtClean="0"/>
              <a:t>При рассмотрении законопроекта в 3-м чтении не допускаются внесение в него поправок и обсуждение проекта в целом либо его отдельных разделов, глав, статей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ru-RU" sz="2000" dirty="0" smtClean="0"/>
              <a:t>Если законопроект не принят Государственной Думой в третьем чтении, он считается отклоненным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ru-RU" sz="2000" dirty="0" smtClean="0"/>
              <a:t>Принятый ГД закон со всеми сопутствующими ему материалами в течение </a:t>
            </a:r>
            <a:r>
              <a:rPr lang="ru-RU" sz="2000" b="1" dirty="0" smtClean="0"/>
              <a:t>пяти дней</a:t>
            </a:r>
            <a:r>
              <a:rPr lang="ru-RU" sz="2000" dirty="0" smtClean="0"/>
              <a:t> направляется в Совет Федерации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927" y="6093296"/>
            <a:ext cx="791073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030EA-1D0D-4654-8C35-5F2DC3562C62}" type="slidenum">
              <a:rPr lang="ru-RU"/>
              <a:pPr>
                <a:defRPr/>
              </a:pPr>
              <a:t>48</a:t>
            </a:fld>
            <a:endParaRPr lang="ru-RU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dirty="0" smtClean="0"/>
              <a:t>Стадия 6:</a:t>
            </a:r>
            <a:r>
              <a:rPr lang="ru-RU" sz="3200" b="0" dirty="0" smtClean="0"/>
              <a:t> Рассмотрение закона в Совете Федерации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28775"/>
            <a:ext cx="8532812" cy="52292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u="sng" dirty="0" smtClean="0"/>
              <a:t>Общий порядок: 14 дней!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ru-RU" sz="2000" dirty="0" smtClean="0"/>
              <a:t>Законы, рассматриваемые в обязательном порядке. По вопросам:</a:t>
            </a:r>
          </a:p>
          <a:p>
            <a:pPr lvl="2" eaLnBrk="1" hangingPunct="1">
              <a:buFont typeface="Wingdings" pitchFamily="2" charset="2"/>
              <a:buChar char="Ø"/>
              <a:defRPr/>
            </a:pPr>
            <a:r>
              <a:rPr lang="ru-RU" sz="2000" dirty="0" smtClean="0"/>
              <a:t>федерального бюджета;</a:t>
            </a:r>
          </a:p>
          <a:p>
            <a:pPr lvl="2" eaLnBrk="1" hangingPunct="1">
              <a:buFont typeface="Wingdings" pitchFamily="2" charset="2"/>
              <a:buChar char="Ø"/>
              <a:defRPr/>
            </a:pPr>
            <a:r>
              <a:rPr lang="ru-RU" sz="2000" dirty="0" smtClean="0"/>
              <a:t>федеральных налогов и сборов;</a:t>
            </a:r>
          </a:p>
          <a:p>
            <a:pPr lvl="2" eaLnBrk="1" hangingPunct="1">
              <a:buFont typeface="Wingdings" pitchFamily="2" charset="2"/>
              <a:buChar char="Ø"/>
              <a:defRPr/>
            </a:pPr>
            <a:r>
              <a:rPr lang="ru-RU" sz="2000" dirty="0" smtClean="0"/>
              <a:t>финансового, валютного, кредитного, таможенного регулирования, денежной эмиссии;</a:t>
            </a:r>
          </a:p>
          <a:p>
            <a:pPr lvl="2" eaLnBrk="1" hangingPunct="1">
              <a:buFont typeface="Wingdings" pitchFamily="2" charset="2"/>
              <a:buChar char="Ø"/>
              <a:defRPr/>
            </a:pPr>
            <a:r>
              <a:rPr lang="ru-RU" sz="2000" dirty="0" smtClean="0"/>
              <a:t>ратификации и денонсации международных договоров РФ;</a:t>
            </a:r>
          </a:p>
          <a:p>
            <a:pPr lvl="2" eaLnBrk="1" hangingPunct="1">
              <a:buFont typeface="Wingdings" pitchFamily="2" charset="2"/>
              <a:buChar char="Ø"/>
              <a:defRPr/>
            </a:pPr>
            <a:r>
              <a:rPr lang="ru-RU" sz="2000" dirty="0" smtClean="0"/>
              <a:t>статуса и защиты государственной границы;</a:t>
            </a:r>
          </a:p>
          <a:p>
            <a:pPr lvl="2" eaLnBrk="1" hangingPunct="1">
              <a:buFont typeface="Wingdings" pitchFamily="2" charset="2"/>
              <a:buChar char="Ø"/>
              <a:defRPr/>
            </a:pPr>
            <a:r>
              <a:rPr lang="ru-RU" sz="2000" dirty="0" smtClean="0"/>
              <a:t>войны и мира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(</a:t>
            </a:r>
            <a:r>
              <a:rPr lang="ru-RU" sz="2000" i="1" dirty="0" smtClean="0"/>
              <a:t>если СФ не успеет в 14 дней, должен продолжить рассмотрение – пост. КС РФ от 23 марта 1995 г.</a:t>
            </a:r>
            <a:r>
              <a:rPr lang="ru-RU" sz="2000" dirty="0" smtClean="0"/>
              <a:t> 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ru-RU" sz="2000" dirty="0" smtClean="0"/>
              <a:t>Законы, рассматриваемые СФ по своему выбору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ru-RU" sz="2000" dirty="0" smtClean="0"/>
              <a:t>Законы, считающиеся «молчаливо одобренными»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927" y="6093296"/>
            <a:ext cx="791073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1ED98-6EF5-405A-BB4E-063797451C88}" type="slidenum">
              <a:rPr lang="ru-RU"/>
              <a:pPr>
                <a:defRPr/>
              </a:pPr>
              <a:t>49</a:t>
            </a:fld>
            <a:endParaRPr lang="ru-RU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dirty="0" smtClean="0"/>
              <a:t>Стадия 7 (факультативная):</a:t>
            </a:r>
            <a:r>
              <a:rPr lang="ru-RU" sz="3200" b="0" dirty="0" smtClean="0"/>
              <a:t> Согласительный процесс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81200"/>
            <a:ext cx="8532812" cy="46878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b="1" dirty="0" smtClean="0"/>
              <a:t>Если СФ отклоняет принятый Думой закон, то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i="1" dirty="0" smtClean="0"/>
              <a:t>по Конституции РФ: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ru-RU" sz="2000" u="sng" dirty="0" smtClean="0"/>
              <a:t>1-й вариант</a:t>
            </a:r>
            <a:r>
              <a:rPr lang="ru-RU" sz="2000" dirty="0" smtClean="0"/>
              <a:t> – создается согласительная комиссия (по инициативе СФ или ГД), после чего федеральный закон подлежит повторному рассмотрению Думой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ru-RU" sz="2000" u="sng" dirty="0" smtClean="0"/>
              <a:t>2-й вариант</a:t>
            </a:r>
            <a:r>
              <a:rPr lang="ru-RU" sz="2000" dirty="0" smtClean="0"/>
              <a:t> – Дума голосует за закон в прежней редакции, но требуется квалифицированное большинство голосов (не менее 2/3 от общего числа депутатов)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i="1" dirty="0" smtClean="0"/>
              <a:t>по Регламенту ГД</a:t>
            </a:r>
            <a:endParaRPr lang="ru-RU" sz="2000" i="1" u="sng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ru-RU" sz="2000" u="sng" dirty="0" smtClean="0"/>
              <a:t>3-й вариант</a:t>
            </a:r>
            <a:r>
              <a:rPr lang="ru-RU" sz="2000" i="1" dirty="0" smtClean="0"/>
              <a:t> – </a:t>
            </a:r>
            <a:r>
              <a:rPr lang="ru-RU" sz="2000" dirty="0" smtClean="0"/>
              <a:t>закон снимается с повторного рассмотрения и Дума вообще отказывается от него или возвращает к 1-му чтению </a:t>
            </a:r>
          </a:p>
          <a:p>
            <a:pPr eaLnBrk="1" hangingPunct="1">
              <a:defRPr/>
            </a:pPr>
            <a:endParaRPr lang="ru-RU" sz="2000" dirty="0" smtClean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927" y="6093296"/>
            <a:ext cx="791073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5716488"/>
          </a:xfrm>
        </p:spPr>
        <p:txBody>
          <a:bodyPr/>
          <a:lstStyle/>
          <a:p>
            <a:r>
              <a:rPr lang="ru-RU" dirty="0" smtClean="0"/>
              <a:t>Парламентаризм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79ED25-A8C1-422C-9513-BED4FB30B507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4648200"/>
            <a:ext cx="14287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4714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3E20D-8900-42CA-BF4E-5AF9DE5F565B}" type="slidenum">
              <a:rPr lang="ru-RU"/>
              <a:pPr>
                <a:defRPr/>
              </a:pPr>
              <a:t>50</a:t>
            </a:fld>
            <a:endParaRPr lang="ru-RU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dirty="0" smtClean="0"/>
              <a:t>Стадия 8:</a:t>
            </a:r>
            <a:r>
              <a:rPr lang="ru-RU" sz="3200" b="0" dirty="0" smtClean="0"/>
              <a:t> Подписание/отклонение и обнародование закона Президентом РФ</a:t>
            </a:r>
            <a:endParaRPr lang="ru-RU" sz="3600" b="0" dirty="0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81200"/>
            <a:ext cx="8964612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/>
              <a:t>Одобренный СФ закон в течение </a:t>
            </a:r>
            <a:r>
              <a:rPr lang="ru-RU" sz="2000" b="1" dirty="0" smtClean="0"/>
              <a:t>5 дней</a:t>
            </a:r>
            <a:r>
              <a:rPr lang="ru-RU" sz="2000" dirty="0" smtClean="0"/>
              <a:t> направляется Президенту РФ:</a:t>
            </a:r>
          </a:p>
          <a:p>
            <a:pPr lvl="3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800" dirty="0" smtClean="0"/>
              <a:t>Советом Федерации (в т.ч. при «молчаливом одобрении»)</a:t>
            </a:r>
          </a:p>
          <a:p>
            <a:pPr lvl="3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800" dirty="0" smtClean="0"/>
              <a:t>Госдумой, преодолевшей «вето» Совета Федерации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/>
              <a:t>В течение </a:t>
            </a:r>
            <a:r>
              <a:rPr lang="ru-RU" sz="2000" b="1" dirty="0" smtClean="0"/>
              <a:t>14 дней</a:t>
            </a:r>
            <a:r>
              <a:rPr lang="ru-RU" sz="2000" dirty="0" smtClean="0"/>
              <a:t> Президент принимает решение: подписать или отклонить закон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/>
              <a:t>Если подписывает, то обнародует (доводит с помощью средств массовой коммуникации до всеобщего сведения. Главным образом – публикует)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/>
              <a:t>Если отклоняет – отправляет в ГД с мотивированным заключением (копия в СФ)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/>
              <a:t>Может принять также решение </a:t>
            </a:r>
            <a:r>
              <a:rPr lang="ru-RU" sz="2000" b="1" i="1" dirty="0" smtClean="0"/>
              <a:t>возвратить закон</a:t>
            </a:r>
            <a:r>
              <a:rPr lang="ru-RU" sz="2000" dirty="0" smtClean="0"/>
              <a:t>, если была нарушена процедура его принятия (</a:t>
            </a:r>
            <a:r>
              <a:rPr lang="ru-RU" sz="2000" i="1" dirty="0" smtClean="0"/>
              <a:t>пост. КС РФ от 22 апреля 1996 г</a:t>
            </a:r>
            <a:r>
              <a:rPr lang="ru-RU" sz="2000" dirty="0" smtClean="0"/>
              <a:t>.). Это </a:t>
            </a:r>
            <a:r>
              <a:rPr lang="ru-RU" sz="2000" b="1" dirty="0" smtClean="0"/>
              <a:t>не считается отклонением</a:t>
            </a:r>
            <a:r>
              <a:rPr lang="ru-RU" sz="2000" dirty="0" smtClean="0"/>
              <a:t>, но ГД обязана вновь принять такой закон и вновь передать его в СФ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266824"/>
            <a:ext cx="611560" cy="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85"/>
            <a:ext cx="7975848" cy="1431925"/>
          </a:xfrm>
        </p:spPr>
        <p:txBody>
          <a:bodyPr/>
          <a:lstStyle/>
          <a:p>
            <a:r>
              <a:rPr lang="ru-RU" sz="2400" dirty="0" smtClean="0"/>
              <a:t>Таблица принятых и отклоненных законов</a:t>
            </a:r>
            <a:endParaRPr lang="ru-RU" sz="24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525182"/>
              </p:ext>
            </p:extLst>
          </p:nvPr>
        </p:nvGraphicFramePr>
        <p:xfrm>
          <a:off x="251520" y="1412777"/>
          <a:ext cx="8424934" cy="54691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1762"/>
                <a:gridCol w="1571816"/>
                <a:gridCol w="1257454"/>
                <a:gridCol w="1414634"/>
                <a:gridCol w="1414634"/>
                <a:gridCol w="1414634"/>
              </a:tblGrid>
              <a:tr h="118635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Созыв Госдумы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Общее число ФЗ, принятых Госдумой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Общее число отклонённых ФЗ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Число ФЗ, отклонённых Советом Федерации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Число ФЗ, отклонённых Президентом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Число ФЗ, отклонённых и Советом Федерации и Президентом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</a:tr>
              <a:tr h="481041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1996-1999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1045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442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141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180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113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</a:tr>
              <a:tr h="481041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2000-2003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781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102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61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31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</a:tr>
              <a:tr h="481041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2004-2007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1087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37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27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</a:tr>
              <a:tr h="240520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2008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332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</a:tr>
              <a:tr h="240520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2009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394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</a:tr>
              <a:tr h="575016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2010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452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</a:tr>
              <a:tr h="533449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2011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433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</a:tr>
              <a:tr h="540376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2012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336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</a:tr>
              <a:tr h="685862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2013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450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9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9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1432" marR="61432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79ED25-A8C1-422C-9513-BED4FB30B507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98760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4BACF-AC2E-432B-A0F2-849A3B68DAE2}" type="slidenum">
              <a:rPr lang="ru-RU"/>
              <a:pPr>
                <a:defRPr/>
              </a:pPr>
              <a:t>52</a:t>
            </a:fld>
            <a:endParaRPr lang="ru-RU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Латынь дня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it-IT" altLang="ru-RU" sz="4400" b="1" dirty="0" smtClean="0">
                <a:effectLst/>
              </a:rPr>
              <a:t>Salus populi suprema lex</a:t>
            </a:r>
            <a:r>
              <a:rPr lang="ru-RU" altLang="ru-RU" sz="4400" dirty="0" smtClean="0">
                <a:effectLst/>
              </a:rPr>
              <a:t> – 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altLang="ru-RU" sz="4400" dirty="0" smtClean="0">
                <a:effectLst/>
              </a:rPr>
              <a:t>Благо народа – высший закон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927" y="6093296"/>
            <a:ext cx="791073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09F57-46D0-46AE-B819-47F55AF412EF}" type="slidenum">
              <a:rPr lang="ru-RU"/>
              <a:pPr>
                <a:defRPr/>
              </a:pPr>
              <a:t>53</a:t>
            </a:fld>
            <a:endParaRPr lang="ru-R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1341438"/>
            <a:ext cx="7753350" cy="41116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sz="2400" dirty="0" smtClean="0">
              <a:effectLst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400" dirty="0" smtClean="0">
              <a:effectLst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6000" b="1" dirty="0" smtClean="0"/>
              <a:t>Статус </a:t>
            </a:r>
            <a:r>
              <a:rPr lang="ru-RU" sz="6000" b="1" dirty="0"/>
              <a:t>российского парламентария</a:t>
            </a:r>
          </a:p>
          <a:p>
            <a:pPr eaLnBrk="1" hangingPunct="1">
              <a:defRPr/>
            </a:pPr>
            <a:endParaRPr lang="ru-RU" sz="2400" dirty="0" smtClean="0"/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04800"/>
            <a:ext cx="7543800" cy="1431925"/>
          </a:xfrm>
        </p:spPr>
        <p:txBody>
          <a:bodyPr/>
          <a:lstStyle/>
          <a:p>
            <a:pPr algn="ctr" eaLnBrk="1" hangingPunct="1">
              <a:defRPr/>
            </a:pPr>
            <a:endParaRPr lang="ru-RU" sz="3200" dirty="0" smtClean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927" y="6093296"/>
            <a:ext cx="791073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67D33-F59C-4090-9759-55C925CD22F1}" type="slidenum">
              <a:rPr lang="ru-RU"/>
              <a:pPr>
                <a:defRPr/>
              </a:pPr>
              <a:t>54</a:t>
            </a:fld>
            <a:endParaRPr lang="ru-RU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6762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>
                <a:effectLst/>
              </a:rPr>
              <a:t>Природа депутатского </a:t>
            </a:r>
            <a:r>
              <a:rPr lang="ru-RU" sz="3200" dirty="0" smtClean="0">
                <a:effectLst/>
              </a:rPr>
              <a:t>мандата</a:t>
            </a:r>
            <a:endParaRPr lang="ru-RU" sz="3200" dirty="0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196975"/>
            <a:ext cx="8388350" cy="56610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i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b="1" dirty="0" smtClean="0">
                <a:effectLst/>
              </a:rPr>
              <a:t>Свободный </a:t>
            </a:r>
            <a:r>
              <a:rPr lang="ru-RU" sz="2000" b="1" dirty="0">
                <a:effectLst/>
              </a:rPr>
              <a:t>и императивный  </a:t>
            </a:r>
            <a:r>
              <a:rPr lang="ru-RU" sz="2000" b="1" dirty="0" smtClean="0">
                <a:effectLst/>
              </a:rPr>
              <a:t>мандат (основные отличия)</a:t>
            </a:r>
            <a:endParaRPr lang="ru-RU" sz="2000" b="1" dirty="0">
              <a:effectLst/>
            </a:endParaRPr>
          </a:p>
          <a:p>
            <a:pPr eaLnBrk="1" hangingPunct="1">
              <a:defRPr/>
            </a:pPr>
            <a:endParaRPr lang="ru-RU" sz="1600" dirty="0"/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512319"/>
              </p:ext>
            </p:extLst>
          </p:nvPr>
        </p:nvGraphicFramePr>
        <p:xfrm>
          <a:off x="1403350" y="2349500"/>
          <a:ext cx="7200900" cy="353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  <a:gridCol w="3600450"/>
              </a:tblGrid>
              <a:tr h="51306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Императивный мандат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Свободный мандат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1" marR="91441"/>
                </a:tc>
              </a:tr>
              <a:tr h="64008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Представляет в органе власти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</a:rPr>
                        <a:t> только своих избирателей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Представляет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своих только избирателей, но и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весь народ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1" marR="91441"/>
                </a:tc>
              </a:tr>
              <a:tr h="118872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Получает от избирателей поручения (наказы), за реализацию которых должен перед ними отчитываться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Юридически не связан волей (наказами) тех, кто голосовал за него</a:t>
                      </a:r>
                    </a:p>
                    <a:p>
                      <a:endParaRPr lang="ru-RU" sz="1800" dirty="0"/>
                    </a:p>
                  </a:txBody>
                  <a:tcPr marL="91441" marR="91441"/>
                </a:tc>
              </a:tr>
              <a:tr h="118872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Подлежит отзыву, если избиратели сочтут, что их представитель не оправдывает оказанного ему доверия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может быть отозван избирателями</a:t>
                      </a:r>
                    </a:p>
                    <a:p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1" marR="91441"/>
                </a:tc>
              </a:tr>
            </a:tbl>
          </a:graphicData>
        </a:graphic>
      </p:graphicFrame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927" y="6093296"/>
            <a:ext cx="791073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755775"/>
          </a:xfrm>
        </p:spPr>
        <p:txBody>
          <a:bodyPr/>
          <a:lstStyle/>
          <a:p>
            <a:pPr>
              <a:defRPr/>
            </a:pPr>
            <a:r>
              <a:rPr lang="ru-RU" sz="3600" dirty="0" smtClean="0"/>
              <a:t>Основные обязанности и права </a:t>
            </a:r>
            <a:r>
              <a:rPr lang="ru-RU" sz="3600" dirty="0" smtClean="0">
                <a:effectLst/>
              </a:rPr>
              <a:t>парламентария</a:t>
            </a:r>
            <a:r>
              <a:rPr lang="ru-RU" sz="3600" dirty="0" smtClean="0"/>
              <a:t> </a:t>
            </a:r>
            <a:r>
              <a:rPr lang="ru-RU" sz="3600" dirty="0"/>
              <a:t>в палате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543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2000" dirty="0"/>
          </a:p>
          <a:p>
            <a:pPr lvl="2" eaLnBrk="1" hangingPunct="1">
              <a:buFont typeface="Wingdings" pitchFamily="2" charset="2"/>
              <a:buChar char="Ø"/>
              <a:defRPr/>
            </a:pPr>
            <a:r>
              <a:rPr lang="ru-RU" dirty="0"/>
              <a:t>Обязательное посещение заседаний</a:t>
            </a:r>
          </a:p>
          <a:p>
            <a:pPr lvl="2" eaLnBrk="1" hangingPunct="1">
              <a:buFont typeface="Wingdings" pitchFamily="2" charset="2"/>
              <a:buChar char="Ø"/>
              <a:defRPr/>
            </a:pPr>
            <a:r>
              <a:rPr lang="ru-RU" dirty="0"/>
              <a:t>Обязательная работа в одном из комитетов</a:t>
            </a:r>
          </a:p>
          <a:p>
            <a:pPr lvl="2" eaLnBrk="1" hangingPunct="1">
              <a:buFont typeface="Wingdings" pitchFamily="2" charset="2"/>
              <a:buChar char="Ø"/>
              <a:defRPr/>
            </a:pPr>
            <a:r>
              <a:rPr lang="ru-RU" dirty="0"/>
              <a:t>Обязательное участие в работе фракции</a:t>
            </a:r>
          </a:p>
          <a:p>
            <a:pPr lvl="2" eaLnBrk="1" hangingPunct="1">
              <a:buFont typeface="Wingdings" pitchFamily="2" charset="2"/>
              <a:buChar char="Ø"/>
              <a:defRPr/>
            </a:pPr>
            <a:r>
              <a:rPr lang="ru-RU" dirty="0"/>
              <a:t>Право депутатского запроса</a:t>
            </a:r>
          </a:p>
          <a:p>
            <a:pPr lvl="2" eaLnBrk="1" hangingPunct="1">
              <a:buFont typeface="Wingdings" pitchFamily="2" charset="2"/>
              <a:buChar char="Ø"/>
              <a:defRPr/>
            </a:pPr>
            <a:r>
              <a:rPr lang="ru-RU" dirty="0"/>
              <a:t>Выполнение поручений ГД</a:t>
            </a:r>
          </a:p>
          <a:p>
            <a:pPr lvl="2" eaLnBrk="1" hangingPunct="1">
              <a:buFont typeface="Wingdings" pitchFamily="2" charset="2"/>
              <a:buChar char="Ø"/>
              <a:defRPr/>
            </a:pPr>
            <a:r>
              <a:rPr lang="ru-RU" dirty="0"/>
              <a:t>Обязанность соблюдать этические нормы</a:t>
            </a:r>
          </a:p>
          <a:p>
            <a:pPr lvl="2" eaLnBrk="1" hangingPunct="1">
              <a:buFont typeface="Wingdings" pitchFamily="2" charset="2"/>
              <a:buChar char="Ø"/>
              <a:defRPr/>
            </a:pPr>
            <a:r>
              <a:rPr lang="ru-RU" dirty="0"/>
              <a:t>Право законодательной инициативы</a:t>
            </a:r>
          </a:p>
          <a:p>
            <a:pPr lvl="2" eaLnBrk="1" hangingPunct="1">
              <a:buFont typeface="Wingdings" pitchFamily="2" charset="2"/>
              <a:buChar char="Ø"/>
              <a:defRPr/>
            </a:pPr>
            <a:r>
              <a:rPr lang="ru-RU" dirty="0"/>
              <a:t>Право на получение и распространение информации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1885F-749C-44E6-8CD7-F463B21EB13D}" type="slidenum">
              <a:rPr lang="ru-RU" smtClean="0"/>
              <a:pPr>
                <a:defRPr/>
              </a:pPr>
              <a:t>55</a:t>
            </a:fld>
            <a:endParaRPr lang="ru-RU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927" y="6093296"/>
            <a:ext cx="791073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347BAE-979C-4E64-BEE8-CB75FFDB9227}" type="slidenum">
              <a:rPr lang="ru-RU"/>
              <a:pPr>
                <a:defRPr/>
              </a:pPr>
              <a:t>56</a:t>
            </a:fld>
            <a:endParaRPr lang="ru-RU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88913"/>
            <a:ext cx="7543800" cy="12239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/>
              <a:t>Некоторые дополнительные права </a:t>
            </a:r>
            <a:r>
              <a:rPr lang="ru-RU" sz="3600" dirty="0">
                <a:effectLst/>
              </a:rPr>
              <a:t>парламентария</a:t>
            </a:r>
            <a:r>
              <a:rPr lang="ru-RU" sz="3600" dirty="0"/>
              <a:t> в палате</a:t>
            </a:r>
            <a:endParaRPr lang="ru-RU" sz="3600" dirty="0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713788" cy="4797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200" dirty="0" smtClean="0"/>
              <a:t>пользоваться правом решающего голоса по всем вопросам, рассматриваемым соответствующей палатой, а также комитетом, комиссией данной палаты, согласительной, специальной, иной парламентской комиссией, членом которых он является;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200" dirty="0" smtClean="0"/>
              <a:t>участвовать в парламентских слушаниях;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200" dirty="0" smtClean="0"/>
              <a:t>получать распространяемые аппаратом соответствующей палаты документы, принятые палатами, печатные издания палат, другие документы, информационные и справочные материалы, в том числе официально распространяемые Администрацией Президента РФ, Правительством РФ, Конституционным и Верховным судами РФ, Счетной палатой РФ, иными государственными органами;</a:t>
            </a:r>
            <a:endParaRPr lang="ru-RU" sz="2200" b="1" i="1" dirty="0" smtClean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200" dirty="0" smtClean="0">
                <a:effectLst/>
              </a:rPr>
              <a:t>в здании соответствующей палаты иметь отдельное служебное помещение, оборудованное мебелью, оргтехникой, средствами связи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927" y="6093296"/>
            <a:ext cx="791073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A2FEB-C567-42C7-B8C0-9B3D5AE72F30}" type="slidenum">
              <a:rPr lang="ru-RU"/>
              <a:pPr>
                <a:defRPr/>
              </a:pPr>
              <a:t>57</a:t>
            </a:fld>
            <a:endParaRPr lang="ru-RU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effectLst/>
              </a:rPr>
              <a:t>Основные обязанности</a:t>
            </a:r>
            <a:r>
              <a:rPr lang="ru-RU" sz="3200" dirty="0" smtClean="0"/>
              <a:t> </a:t>
            </a:r>
            <a:r>
              <a:rPr lang="ru-RU" sz="3200" dirty="0" smtClean="0">
                <a:effectLst/>
              </a:rPr>
              <a:t>и права </a:t>
            </a:r>
            <a:r>
              <a:rPr lang="ru-RU" sz="3200" dirty="0" smtClean="0"/>
              <a:t>парламентария </a:t>
            </a:r>
            <a:r>
              <a:rPr lang="ru-RU" sz="3200" dirty="0"/>
              <a:t>вне </a:t>
            </a:r>
            <a:r>
              <a:rPr lang="ru-RU" sz="3200" dirty="0" smtClean="0"/>
              <a:t>палаты</a:t>
            </a:r>
            <a:endParaRPr lang="ru-RU" altLang="ru-RU" sz="3200" dirty="0" smtClean="0">
              <a:effectLst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1200"/>
            <a:ext cx="8424862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200" dirty="0" smtClean="0"/>
              <a:t>поддерживать связь с избирателями (</a:t>
            </a:r>
            <a:r>
              <a:rPr lang="ru-RU" sz="2200" i="1" dirty="0" smtClean="0"/>
              <a:t>для депутатов Госдумы</a:t>
            </a:r>
            <a:r>
              <a:rPr lang="ru-RU" sz="2000" dirty="0" smtClean="0"/>
              <a:t>):</a:t>
            </a:r>
          </a:p>
          <a:p>
            <a:pPr lvl="4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800" dirty="0" smtClean="0"/>
              <a:t>рассматривать их обращения;</a:t>
            </a:r>
          </a:p>
          <a:p>
            <a:pPr lvl="4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800" dirty="0" smtClean="0"/>
              <a:t>лично вести прием граждан;</a:t>
            </a:r>
          </a:p>
          <a:p>
            <a:pPr lvl="4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800" dirty="0" smtClean="0"/>
              <a:t>проводить встречи с избирателями не реже чем один раз в полгода;</a:t>
            </a:r>
          </a:p>
          <a:p>
            <a:pPr lvl="4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800" dirty="0" smtClean="0"/>
              <a:t>информировать избирателей о своей деятельности во время встреч с ними, а также через средства массовой информации;</a:t>
            </a:r>
            <a:endParaRPr lang="ru-RU" sz="1800" b="1" i="1" dirty="0" smtClean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200" dirty="0" smtClean="0">
                <a:effectLst/>
              </a:rPr>
              <a:t>представлять декларации о доходах и об имуществе, принадлежащем ему на праве собственности;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200" dirty="0"/>
              <a:t>беспрепятственно посещать органы государственной власти, органы местного самоуправления и присутствовать на заседаниях их коллегиальных органов</a:t>
            </a:r>
            <a:r>
              <a:rPr lang="ru-RU" sz="2200" dirty="0" smtClean="0"/>
              <a:t>;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200" dirty="0"/>
              <a:t>выступать по вопросам своей деятельности в государственных СМИ в установленном порядке;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ru-RU" sz="20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ru-RU" sz="2000" dirty="0" smtClean="0">
              <a:effectLst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927" y="6093296"/>
            <a:ext cx="791073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5EDFE-14D4-4CD2-A7C8-FD1405FA3DD6}" type="slidenum">
              <a:rPr lang="ru-RU"/>
              <a:pPr>
                <a:defRPr/>
              </a:pPr>
              <a:t>58</a:t>
            </a:fld>
            <a:endParaRPr lang="ru-RU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88913"/>
            <a:ext cx="7543800" cy="14398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>
                <a:solidFill>
                  <a:srgbClr val="EAEAEA"/>
                </a:solidFill>
                <a:effectLst/>
              </a:rPr>
              <a:t>Основные обязанности</a:t>
            </a:r>
            <a:r>
              <a:rPr lang="ru-RU" sz="3200" dirty="0">
                <a:solidFill>
                  <a:srgbClr val="EAEAEA"/>
                </a:solidFill>
              </a:rPr>
              <a:t> </a:t>
            </a:r>
            <a:r>
              <a:rPr lang="ru-RU" sz="3200" dirty="0">
                <a:solidFill>
                  <a:srgbClr val="EAEAEA"/>
                </a:solidFill>
                <a:effectLst/>
              </a:rPr>
              <a:t>и права </a:t>
            </a:r>
            <a:r>
              <a:rPr lang="ru-RU" sz="3200" dirty="0">
                <a:solidFill>
                  <a:srgbClr val="EAEAEA"/>
                </a:solidFill>
              </a:rPr>
              <a:t>парламентария вне </a:t>
            </a:r>
            <a:r>
              <a:rPr lang="ru-RU" sz="3200" dirty="0" smtClean="0">
                <a:solidFill>
                  <a:srgbClr val="EAEAEA"/>
                </a:solidFill>
              </a:rPr>
              <a:t>палаты</a:t>
            </a:r>
            <a:br>
              <a:rPr lang="ru-RU" sz="3200" dirty="0" smtClean="0">
                <a:solidFill>
                  <a:srgbClr val="EAEAEA"/>
                </a:solidFill>
              </a:rPr>
            </a:br>
            <a:r>
              <a:rPr lang="ru-RU" sz="2000" b="0" i="1" dirty="0" smtClean="0">
                <a:solidFill>
                  <a:srgbClr val="EAEAEA"/>
                </a:solidFill>
                <a:effectLst/>
              </a:rPr>
              <a:t>(продолжение)</a:t>
            </a:r>
            <a:endParaRPr lang="ru-RU" altLang="ru-RU" sz="2000" b="0" i="1" dirty="0" smtClean="0">
              <a:effectLst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412875"/>
            <a:ext cx="7639050" cy="5445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6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ru-RU" sz="2000" dirty="0" smtClean="0"/>
              <a:t>по вопросам своей деятельности пользоваться правом на приём в первоочередном порядке руководителями и другими должностными лицами федеральных органов государственной власти, органов государственной власти субъектов РФ, органов местного самоуправления, организаций независимо от форм собственности, лицами начальствующего состава Вооруженных Сил РФ, других войск и воинских формирований;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ru-RU" sz="2000" i="1" dirty="0" smtClean="0"/>
              <a:t>члену Совета Федерации </a:t>
            </a:r>
            <a:r>
              <a:rPr lang="ru-RU" sz="2000" dirty="0" smtClean="0"/>
              <a:t>для осуществления своих полномочий иметь на территории соответствующего субъекта РФ транспортные средства, отдельное охраняемое помещение, оборудованное мебелью, средствами связи, в том числе правительственной, и необходимой оргтехникой, подключенные к общей сети соответствующих органов государственной власти, принтеры, копировально-множительную технику, предоставляемые соответственно законодательным или высшим исполнительным органом власти данного субъекта РФ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dirty="0" smtClean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400" y="6309320"/>
            <a:ext cx="567600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63C9E5-59CD-4F9E-A3B5-90ED2BBC4636}" type="slidenum">
              <a:rPr lang="ru-RU"/>
              <a:pPr>
                <a:defRPr/>
              </a:pPr>
              <a:t>59</a:t>
            </a:fld>
            <a:endParaRPr lang="ru-RU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11080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/>
              <a:t>Гарантии защиты парламентской свободы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84313"/>
            <a:ext cx="7543800" cy="5184775"/>
          </a:xfrm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dirty="0" smtClean="0">
              <a:effectLst/>
            </a:endParaRPr>
          </a:p>
          <a:p>
            <a:pPr marL="609600" indent="-6096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effectLst/>
              </a:rPr>
              <a:t>Индемнитет</a:t>
            </a:r>
            <a:r>
              <a:rPr lang="ru-RU" sz="2000" dirty="0" smtClean="0"/>
              <a:t> (</a:t>
            </a:r>
            <a:r>
              <a:rPr lang="ru-RU" sz="2000" i="1" dirty="0" smtClean="0"/>
              <a:t>2 смысла</a:t>
            </a:r>
            <a:r>
              <a:rPr lang="ru-RU" sz="2000" dirty="0" smtClean="0"/>
              <a:t>):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arenR"/>
              <a:defRPr/>
            </a:pPr>
            <a:r>
              <a:rPr lang="ru-RU" sz="2000" dirty="0" smtClean="0">
                <a:effectLst/>
              </a:rPr>
              <a:t>«неответственность за высказывания и иные действия при осуществлении мандата: в палате, в комитете (комиссии), в иных случаях, когда высказывание носит публичный характер, а равно за содержание вносимых проектов законов и иных решений, за голосование, вопросы и запросы, поправки и т.п.»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arenR"/>
              <a:defRPr/>
            </a:pPr>
            <a:r>
              <a:rPr lang="ru-RU" sz="2000" dirty="0" smtClean="0">
                <a:effectLst/>
              </a:rPr>
              <a:t>вознаграждение парламентария, но вознаграждение не как плата за работу, а как компенсация личных расходов.</a:t>
            </a:r>
            <a:r>
              <a:rPr lang="ru-RU" sz="2000" b="1" i="1" dirty="0" smtClean="0"/>
              <a:t> </a:t>
            </a:r>
          </a:p>
          <a:p>
            <a:pPr marL="609600" indent="-6096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</a:t>
            </a:r>
            <a:r>
              <a:rPr lang="ru-RU" sz="2000" dirty="0" err="1" smtClean="0">
                <a:effectLst/>
              </a:rPr>
              <a:t>Indemnitas</a:t>
            </a:r>
            <a:r>
              <a:rPr lang="ru-RU" sz="2000" dirty="0" smtClean="0">
                <a:effectLst/>
              </a:rPr>
              <a:t> (лат.) – без ущерба</a:t>
            </a:r>
            <a:r>
              <a:rPr lang="ru-RU" sz="2000" dirty="0" smtClean="0"/>
              <a:t> </a:t>
            </a:r>
          </a:p>
          <a:p>
            <a:pPr marL="609600" indent="-6096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/>
              <a:t>***</a:t>
            </a:r>
          </a:p>
          <a:p>
            <a:pPr marL="609600" indent="-6096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dirty="0" smtClean="0"/>
          </a:p>
          <a:p>
            <a:pPr marL="609600" indent="-6096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/>
              <a:t>Иммунитет</a:t>
            </a:r>
            <a:r>
              <a:rPr lang="ru-RU" sz="2000" dirty="0" smtClean="0"/>
              <a:t> – неприкосновенность</a:t>
            </a:r>
          </a:p>
          <a:p>
            <a:pPr marL="609600" indent="-6096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err="1" smtClean="0">
                <a:effectLst/>
              </a:rPr>
              <a:t>Immunis</a:t>
            </a:r>
            <a:r>
              <a:rPr lang="ru-RU" sz="1800" dirty="0" smtClean="0">
                <a:effectLst/>
              </a:rPr>
              <a:t> (лат.) – свободный от повинностей; </a:t>
            </a:r>
            <a:r>
              <a:rPr lang="ru-RU" sz="1800" dirty="0" err="1" smtClean="0">
                <a:effectLst/>
              </a:rPr>
              <a:t>непринуждаемый</a:t>
            </a:r>
            <a:r>
              <a:rPr lang="ru-RU" sz="1800" dirty="0" smtClean="0">
                <a:effectLst/>
              </a:rPr>
              <a:t>, непричастный; незапятнанный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927" y="6093296"/>
            <a:ext cx="791073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D1E78-A4F9-4349-977C-9E888C30F491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499586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Всякий ли законодательный орган – парламент?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18787"/>
            <a:ext cx="971600" cy="93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00714-9179-4FEC-A4A5-940D0BBD2B61}" type="slidenum">
              <a:rPr lang="ru-RU"/>
              <a:pPr>
                <a:defRPr/>
              </a:pPr>
              <a:t>60</a:t>
            </a:fld>
            <a:endParaRPr lang="ru-RU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15888"/>
            <a:ext cx="7543800" cy="504825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effectLst/>
              </a:rPr>
              <a:t>Некоторые ограничения (запреты)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692150"/>
            <a:ext cx="8964612" cy="616585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200" u="sng" dirty="0" smtClean="0"/>
              <a:t>Не вправе: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200" dirty="0" smtClean="0"/>
              <a:t>быть депутатом законодательного (представительного) органа государственной власти субъекта РФ или органа местного самоуправления;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200" dirty="0" smtClean="0"/>
              <a:t>выборным должностным лицом иного органа государственной власти или органа местного самоуправления, замещать иную государственную должность РФ или субъекта РФ;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200" dirty="0" smtClean="0"/>
              <a:t>находиться на государственной или муниципальной службе;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200" dirty="0" smtClean="0"/>
              <a:t>заниматься предпринимательской или другой оплачиваемой деятельностью, кроме преподавательской, научной и иной творческой деятельности (но и эти виды деятельности с ограничениями);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200" dirty="0" smtClean="0"/>
              <a:t>состоять членом органа управления хозяйственного общества или иной коммерческой организации;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200" dirty="0" smtClean="0"/>
              <a:t>входить в состав органов управления, попечительских или наблюдательных советов, иных органов иностранных некоммерческих неправительственных организаций и действующих на территории России их структурных подразделений, если иное не предусмотрено международным договором Российской Федерации или законодательством РФ;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891" y="6381328"/>
            <a:ext cx="493109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3200" dirty="0" smtClean="0">
                <a:effectLst/>
              </a:rPr>
              <a:t>Некоторые ограничения (запреты)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u="sng" dirty="0"/>
              <a:t>Не вправе: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/>
              <a:t>получать </a:t>
            </a:r>
            <a:r>
              <a:rPr lang="ru-RU" sz="2000" dirty="0"/>
              <a:t>в связи с осуществлением соответствующих полномочий не предусмотренные законодательством РФ вознаграждения (ссуды, денежное и иное вознаграждение, услуги, оплату развлечений, отдыха, транспортных расходов) от физических и юридических лиц (подарки, полученные в связи с протокольными мероприятиями, являются федеральной собственностью);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выезжать в связи с осуществлением соответствующих полномочий за пределы территории РФ за счет средств физических и юридических лиц, за исключением служебных командировок, осуществляемых в соответствии с законодательством РФ, международными договорами РФ или договоренностями на взаимной основе органов государственной власти с государственными органами иностранных государств, международными и иностранными организациями.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07E45C-B345-49A2-A9B7-78AFEE63B1D1}" type="slidenum">
              <a:rPr lang="ru-RU" smtClean="0"/>
              <a:pPr>
                <a:defRPr/>
              </a:pPr>
              <a:t>61</a:t>
            </a:fld>
            <a:endParaRPr lang="ru-RU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927" y="6093296"/>
            <a:ext cx="791073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15888"/>
            <a:ext cx="7543800" cy="865187"/>
          </a:xfrm>
        </p:spPr>
        <p:txBody>
          <a:bodyPr/>
          <a:lstStyle/>
          <a:p>
            <a:pPr>
              <a:defRPr/>
            </a:pPr>
            <a:r>
              <a:rPr lang="ru-RU" sz="2800" dirty="0" smtClean="0"/>
              <a:t>Лишение депутатских полномочий</a:t>
            </a: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8992649"/>
              </p:ext>
            </p:extLst>
          </p:nvPr>
        </p:nvGraphicFramePr>
        <p:xfrm>
          <a:off x="1066800" y="980728"/>
          <a:ext cx="754380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5D847-A2BF-4BB1-81E1-3F11203498C1}" type="slidenum">
              <a:rPr lang="ru-RU" smtClean="0"/>
              <a:pPr>
                <a:defRPr/>
              </a:pPr>
              <a:t>62</a:t>
            </a:fld>
            <a:endParaRPr lang="ru-R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927" y="6093296"/>
            <a:ext cx="791073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15888"/>
            <a:ext cx="7543800" cy="865187"/>
          </a:xfrm>
        </p:spPr>
        <p:txBody>
          <a:bodyPr/>
          <a:lstStyle/>
          <a:p>
            <a:pPr>
              <a:defRPr/>
            </a:pPr>
            <a:r>
              <a:rPr lang="ru-RU" sz="2800" dirty="0">
                <a:solidFill>
                  <a:srgbClr val="EAEAEA"/>
                </a:solidFill>
              </a:rPr>
              <a:t>Лишение депутатских полномочий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527377"/>
              </p:ext>
            </p:extLst>
          </p:nvPr>
        </p:nvGraphicFramePr>
        <p:xfrm>
          <a:off x="1066800" y="908720"/>
          <a:ext cx="75438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336432"/>
            <a:ext cx="539552" cy="52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7ABF7-D3CF-4AA2-B0FF-4D7483FB4DF7}" type="slidenum">
              <a:rPr lang="ru-RU"/>
              <a:pPr>
                <a:defRPr/>
              </a:pPr>
              <a:t>64</a:t>
            </a:fld>
            <a:endParaRPr lang="ru-RU" dirty="0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>
          <a:xfrm>
            <a:off x="1187450" y="2852738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Спасибо за внимание!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18786"/>
            <a:ext cx="971600" cy="93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>
                <a:solidFill>
                  <a:srgbClr val="EAEAEA"/>
                </a:solidFill>
              </a:rPr>
              <a:t>Базовые типы расположения мест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«Архаический» – прямоугольный </a:t>
            </a:r>
            <a:r>
              <a:rPr lang="ru-RU" sz="1800" i="1" dirty="0"/>
              <a:t>скамьи правительства и оппозиции друг против друга </a:t>
            </a:r>
            <a:r>
              <a:rPr lang="ru-RU" sz="1800" dirty="0" smtClean="0"/>
              <a:t>(Соединённое королевство, Канада и др.) </a:t>
            </a:r>
            <a:endParaRPr lang="ru-RU" sz="1800" i="1" dirty="0" smtClean="0"/>
          </a:p>
          <a:p>
            <a:pPr lvl="3"/>
            <a:r>
              <a:rPr lang="ru-RU" u="sng" dirty="0" smtClean="0"/>
              <a:t>Вариация</a:t>
            </a:r>
            <a:r>
              <a:rPr lang="ru-RU" dirty="0" smtClean="0"/>
              <a:t> «Подкова» (Австралия</a:t>
            </a:r>
            <a:r>
              <a:rPr lang="ru-RU" dirty="0"/>
              <a:t>, Индия и др</a:t>
            </a:r>
            <a:r>
              <a:rPr lang="ru-RU" dirty="0" smtClean="0"/>
              <a:t>.)</a:t>
            </a:r>
          </a:p>
          <a:p>
            <a:pPr marL="628650" indent="-514350">
              <a:buFont typeface="+mj-lt"/>
              <a:buAutoNum type="arabicPeriod"/>
            </a:pPr>
            <a:r>
              <a:rPr lang="ru-RU" dirty="0" smtClean="0"/>
              <a:t>«</a:t>
            </a:r>
            <a:r>
              <a:rPr lang="ru-RU" dirty="0"/>
              <a:t>Современный</a:t>
            </a:r>
            <a:r>
              <a:rPr lang="ru-RU" dirty="0" smtClean="0">
                <a:ea typeface="+mn-ea"/>
                <a:cs typeface="+mn-cs"/>
              </a:rPr>
              <a:t>» – полукруг </a:t>
            </a:r>
            <a:r>
              <a:rPr lang="ru-RU" sz="1800" dirty="0"/>
              <a:t>(Франция, США и др</a:t>
            </a:r>
            <a:r>
              <a:rPr lang="ru-RU" sz="1800" dirty="0" smtClean="0"/>
              <a:t>.)</a:t>
            </a:r>
          </a:p>
          <a:p>
            <a:pPr lvl="3"/>
            <a:r>
              <a:rPr lang="ru-RU" u="sng" dirty="0" smtClean="0"/>
              <a:t>Вариация:</a:t>
            </a:r>
            <a:r>
              <a:rPr lang="ru-RU" dirty="0" smtClean="0"/>
              <a:t> </a:t>
            </a:r>
            <a:r>
              <a:rPr lang="ru-RU" dirty="0"/>
              <a:t>скамьи правительства обращены к парламенту; иногда треть или две трети </a:t>
            </a:r>
            <a:r>
              <a:rPr lang="ru-RU" dirty="0" smtClean="0"/>
              <a:t>круга (ФРГ, </a:t>
            </a:r>
            <a:r>
              <a:rPr lang="ru-RU" dirty="0"/>
              <a:t>Австрия и др</a:t>
            </a:r>
            <a:r>
              <a:rPr lang="ru-RU" dirty="0" smtClean="0"/>
              <a:t>.).</a:t>
            </a:r>
          </a:p>
          <a:p>
            <a:pPr marL="571500" indent="-457200">
              <a:buFont typeface="+mj-lt"/>
              <a:buAutoNum type="arabicPeriod"/>
            </a:pPr>
            <a:r>
              <a:rPr lang="ru-RU" dirty="0" smtClean="0"/>
              <a:t>Раньше бывали парламенты в виде замкнутого круга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79ED25-A8C1-422C-9513-BED4FB30B507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266824"/>
            <a:ext cx="611560" cy="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231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Палата общин британского парламента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79ED25-A8C1-422C-9513-BED4FB30B507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72" y="2133600"/>
            <a:ext cx="7243836" cy="446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927" y="6093296"/>
            <a:ext cx="791073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96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Палата представителей австралийского парламента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79ED25-A8C1-422C-9513-BED4FB30B507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1200"/>
            <a:ext cx="7848871" cy="449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927" y="6093296"/>
            <a:ext cx="791073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202635"/>
      </p:ext>
    </p:extLst>
  </p:cSld>
  <p:clrMapOvr>
    <a:masterClrMapping/>
  </p:clrMapOvr>
</p:sld>
</file>

<file path=ppt/theme/theme1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2190</TotalTime>
  <Words>4074</Words>
  <Application>Microsoft Office PowerPoint</Application>
  <PresentationFormat>Экран (4:3)</PresentationFormat>
  <Paragraphs>519</Paragraphs>
  <Slides>64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65" baseType="lpstr">
      <vt:lpstr>Сумерки</vt:lpstr>
      <vt:lpstr>Тема 12</vt:lpstr>
      <vt:lpstr>Латынь дня</vt:lpstr>
      <vt:lpstr>Вопросы темы</vt:lpstr>
      <vt:lpstr>Основные акты  (помимо Конституции РФ)</vt:lpstr>
      <vt:lpstr>Парламентаризм</vt:lpstr>
      <vt:lpstr>Всякий ли законодательный орган – парламент?</vt:lpstr>
      <vt:lpstr>Базовые типы расположения мест</vt:lpstr>
      <vt:lpstr>Палата общин британского парламента</vt:lpstr>
      <vt:lpstr>Палата представителей австралийского парламента</vt:lpstr>
      <vt:lpstr>Национальное собрание Франции</vt:lpstr>
      <vt:lpstr>Бундестаг  ФРГ</vt:lpstr>
      <vt:lpstr>Палата представителей США</vt:lpstr>
      <vt:lpstr>Государственная Дума </vt:lpstr>
      <vt:lpstr>Определение парламентаризма</vt:lpstr>
      <vt:lpstr>Основные признаки парламентаризма </vt:lpstr>
      <vt:lpstr>Функции парламента</vt:lpstr>
      <vt:lpstr>Представительная функция</vt:lpstr>
      <vt:lpstr>Презентация PowerPoint</vt:lpstr>
      <vt:lpstr>Законодательная функция</vt:lpstr>
      <vt:lpstr>Контрольная функция</vt:lpstr>
      <vt:lpstr>Почему две палаты?</vt:lpstr>
      <vt:lpstr>Двухпалатная структура Федерального Собрания (основные различия) </vt:lpstr>
      <vt:lpstr>Формирование Совета Федерации (история)</vt:lpstr>
      <vt:lpstr>Формирование Совета Федерации</vt:lpstr>
      <vt:lpstr>Формирование Совета Федерации</vt:lpstr>
      <vt:lpstr>Формирование Совета Федерации (представитель от законодательного органа)</vt:lpstr>
      <vt:lpstr>Формирование Совета Федерации (представитель от органа исполнительной власти)</vt:lpstr>
      <vt:lpstr>Формирование Государственной Думы</vt:lpstr>
      <vt:lpstr>Компетенция Совета Федерации </vt:lpstr>
      <vt:lpstr>Компетенция Государственной Думы</vt:lpstr>
      <vt:lpstr>Структура Совета Федерации</vt:lpstr>
      <vt:lpstr>Структура Государственной Думы</vt:lpstr>
      <vt:lpstr>Состав Совета палаты СФ</vt:lpstr>
      <vt:lpstr>Состав Совета ГД</vt:lpstr>
      <vt:lpstr>Компетенция Совета палаты (СФ)</vt:lpstr>
      <vt:lpstr>Компетенция Совета ГД</vt:lpstr>
      <vt:lpstr>Комитеты палат</vt:lpstr>
      <vt:lpstr>Латынь дня</vt:lpstr>
      <vt:lpstr>Законодательный процесс</vt:lpstr>
      <vt:lpstr>Законодательный (законотворческий) процесс</vt:lpstr>
      <vt:lpstr>Что такое «принятый закон»?</vt:lpstr>
      <vt:lpstr>Субъекты законодательной инициативы</vt:lpstr>
      <vt:lpstr>Стадия 1: внесение законопроекта субъектом законодательной инициативы</vt:lpstr>
      <vt:lpstr>Стадия 2: принятие законопроекта Госдумой</vt:lpstr>
      <vt:lpstr>Стадия 3: Первое чтение</vt:lpstr>
      <vt:lpstr>Стадия 4: Второе чтение</vt:lpstr>
      <vt:lpstr>Стадия 5: Принятие закона и передача в СФ</vt:lpstr>
      <vt:lpstr>Стадия 6: Рассмотрение закона в Совете Федерации</vt:lpstr>
      <vt:lpstr>Стадия 7 (факультативная): Согласительный процесс </vt:lpstr>
      <vt:lpstr>Стадия 8: Подписание/отклонение и обнародование закона Президентом РФ</vt:lpstr>
      <vt:lpstr>Таблица принятых и отклоненных законов</vt:lpstr>
      <vt:lpstr>Латынь дня</vt:lpstr>
      <vt:lpstr>Презентация PowerPoint</vt:lpstr>
      <vt:lpstr>Природа депутатского мандата</vt:lpstr>
      <vt:lpstr>Основные обязанности и права парламентария в палате</vt:lpstr>
      <vt:lpstr>Некоторые дополнительные права парламентария в палате</vt:lpstr>
      <vt:lpstr>Основные обязанности и права парламентария вне палаты</vt:lpstr>
      <vt:lpstr>Основные обязанности и права парламентария вне палаты (продолжение)</vt:lpstr>
      <vt:lpstr>Гарантии защиты парламентской свободы</vt:lpstr>
      <vt:lpstr>Некоторые ограничения (запреты)</vt:lpstr>
      <vt:lpstr>Некоторые ограничения (запреты)</vt:lpstr>
      <vt:lpstr>Лишение депутатских полномочий</vt:lpstr>
      <vt:lpstr>Лишение депутатских полномочий</vt:lpstr>
      <vt:lpstr>Спасибо за внимание!</vt:lpstr>
    </vt:vector>
  </TitlesOfParts>
  <Company>HOUM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10. Российский парламентаризм. Федеральное Собрание Российской Федерации  (4 час.)</dc:title>
  <dc:creator>MAK</dc:creator>
  <cp:lastModifiedBy>М.Краснов</cp:lastModifiedBy>
  <cp:revision>92</cp:revision>
  <dcterms:created xsi:type="dcterms:W3CDTF">2007-08-01T17:27:55Z</dcterms:created>
  <dcterms:modified xsi:type="dcterms:W3CDTF">2017-03-19T18:17:27Z</dcterms:modified>
</cp:coreProperties>
</file>