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83" r:id="rId14"/>
    <p:sldId id="282" r:id="rId15"/>
    <p:sldId id="263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6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88BCA-D257-4245-ABCA-EBBD4A7D6B01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D4D5-E101-4725-A747-D79B3B2DF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116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88BCA-D257-4245-ABCA-EBBD4A7D6B01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D4D5-E101-4725-A747-D79B3B2DF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87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88BCA-D257-4245-ABCA-EBBD4A7D6B01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D4D5-E101-4725-A747-D79B3B2DF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86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88BCA-D257-4245-ABCA-EBBD4A7D6B01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D4D5-E101-4725-A747-D79B3B2DF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29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88BCA-D257-4245-ABCA-EBBD4A7D6B01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D4D5-E101-4725-A747-D79B3B2DF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19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88BCA-D257-4245-ABCA-EBBD4A7D6B01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D4D5-E101-4725-A747-D79B3B2DF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385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88BCA-D257-4245-ABCA-EBBD4A7D6B01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D4D5-E101-4725-A747-D79B3B2DF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849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88BCA-D257-4245-ABCA-EBBD4A7D6B01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D4D5-E101-4725-A747-D79B3B2DF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210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88BCA-D257-4245-ABCA-EBBD4A7D6B01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D4D5-E101-4725-A747-D79B3B2DF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988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88BCA-D257-4245-ABCA-EBBD4A7D6B01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D4D5-E101-4725-A747-D79B3B2DF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681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88BCA-D257-4245-ABCA-EBBD4A7D6B01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D4D5-E101-4725-A747-D79B3B2DF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6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D288BCA-D257-4245-ABCA-EBBD4A7D6B01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B7EED4D5-E101-4725-A747-D79B3B2DF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57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9343" y="1268083"/>
            <a:ext cx="8540151" cy="2725947"/>
          </a:xfrm>
        </p:spPr>
        <p:txBody>
          <a:bodyPr>
            <a:normAutofit fontScale="90000"/>
          </a:bodyPr>
          <a:lstStyle/>
          <a:p>
            <a:r>
              <a:rPr lang="ru-RU" sz="5600" dirty="0" smtClean="0"/>
              <a:t>Цифровая трансформация </a:t>
            </a:r>
            <a:br>
              <a:rPr lang="ru-RU" sz="5600" dirty="0" smtClean="0"/>
            </a:br>
            <a:r>
              <a:rPr lang="ru-RU" sz="5600" dirty="0" smtClean="0"/>
              <a:t>в праве: </a:t>
            </a:r>
            <a:br>
              <a:rPr lang="ru-RU" sz="5600" dirty="0" smtClean="0"/>
            </a:br>
            <a:r>
              <a:rPr lang="ru-RU" sz="5600" dirty="0" smtClean="0"/>
              <a:t>новые подходы </a:t>
            </a:r>
            <a:br>
              <a:rPr lang="ru-RU" sz="5600" dirty="0" smtClean="0"/>
            </a:br>
            <a:r>
              <a:rPr lang="ru-RU" sz="5600" dirty="0" smtClean="0"/>
              <a:t>в регулировании данных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0679" y="4287328"/>
            <a:ext cx="4968815" cy="2035834"/>
          </a:xfrm>
        </p:spPr>
        <p:txBody>
          <a:bodyPr>
            <a:normAutofit/>
          </a:bodyPr>
          <a:lstStyle/>
          <a:p>
            <a:r>
              <a:rPr lang="ru-RU" dirty="0" smtClean="0"/>
              <a:t>ЯКУШЕВ Михаил </a:t>
            </a:r>
            <a:r>
              <a:rPr lang="ru-RU" dirty="0" smtClean="0"/>
              <a:t>Владимирович</a:t>
            </a:r>
          </a:p>
          <a:p>
            <a:r>
              <a:rPr lang="ru-RU" dirty="0" smtClean="0"/>
              <a:t>«Право в цифровую эпоху» </a:t>
            </a:r>
          </a:p>
          <a:p>
            <a:r>
              <a:rPr lang="en-US" sz="1300" dirty="0" smtClean="0"/>
              <a:t>VII</a:t>
            </a:r>
            <a:r>
              <a:rPr lang="ru-RU" sz="1300" dirty="0" smtClean="0"/>
              <a:t> международная научно-практическая конференция НИУ ВШЭ</a:t>
            </a:r>
            <a:endParaRPr lang="ru-RU" sz="1300" dirty="0" smtClean="0"/>
          </a:p>
          <a:p>
            <a:r>
              <a:rPr lang="ru-RU" dirty="0" smtClean="0"/>
              <a:t>26 ноября 2018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9690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751" y="1123836"/>
            <a:ext cx="3319902" cy="460118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Новые технологии           </a:t>
            </a:r>
            <a:br>
              <a:rPr lang="ru-RU" sz="3200" dirty="0" smtClean="0"/>
            </a:br>
            <a:r>
              <a:rPr lang="ru-RU" sz="3200" dirty="0" smtClean="0"/>
              <a:t>в </a:t>
            </a:r>
            <a:r>
              <a:rPr lang="ru-RU" sz="3200" dirty="0" err="1" smtClean="0"/>
              <a:t>правоприменении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24375" y="864108"/>
            <a:ext cx="8114543" cy="512064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Фиксация юридических фактов он-</a:t>
            </a:r>
            <a:r>
              <a:rPr lang="ru-RU" sz="2800" dirty="0" err="1" smtClean="0"/>
              <a:t>лайн</a:t>
            </a:r>
            <a:endParaRPr lang="ru-RU" sz="2800" dirty="0" smtClean="0"/>
          </a:p>
          <a:p>
            <a:pPr lvl="1"/>
            <a:r>
              <a:rPr lang="ru-RU" sz="2800" dirty="0" smtClean="0"/>
              <a:t>«цифровой нотариат»</a:t>
            </a:r>
          </a:p>
          <a:p>
            <a:r>
              <a:rPr lang="ru-RU" sz="2800" dirty="0" smtClean="0"/>
              <a:t>«</a:t>
            </a:r>
            <a:r>
              <a:rPr lang="ru-RU" sz="2800" dirty="0" err="1" smtClean="0"/>
              <a:t>Самоисполняемые</a:t>
            </a:r>
            <a:r>
              <a:rPr lang="ru-RU" sz="2800" dirty="0" smtClean="0"/>
              <a:t>» </a:t>
            </a:r>
            <a:r>
              <a:rPr lang="en-US" sz="2800" dirty="0" smtClean="0"/>
              <a:t>(smart) </a:t>
            </a:r>
            <a:r>
              <a:rPr lang="ru-RU" sz="2800" dirty="0" smtClean="0"/>
              <a:t>контракты</a:t>
            </a:r>
          </a:p>
          <a:p>
            <a:r>
              <a:rPr lang="ru-RU" sz="2800" dirty="0" smtClean="0"/>
              <a:t>Широкое использование </a:t>
            </a:r>
            <a:r>
              <a:rPr lang="ru-RU" sz="2800" dirty="0"/>
              <a:t>т</a:t>
            </a:r>
            <a:r>
              <a:rPr lang="ru-RU" sz="2800" dirty="0" smtClean="0"/>
              <a:t>ехнологий </a:t>
            </a:r>
            <a:r>
              <a:rPr lang="ru-RU" sz="2800" dirty="0" err="1" smtClean="0"/>
              <a:t>блокчейна</a:t>
            </a: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Один из главных выводов: </a:t>
            </a:r>
            <a:r>
              <a:rPr lang="ru-RU" sz="2800" b="1" dirty="0" err="1" smtClean="0">
                <a:solidFill>
                  <a:srgbClr val="0070C0"/>
                </a:solidFill>
              </a:rPr>
              <a:t>цифровизация</a:t>
            </a:r>
            <a:r>
              <a:rPr lang="ru-RU" sz="2800" b="1" dirty="0" smtClean="0">
                <a:solidFill>
                  <a:srgbClr val="0070C0"/>
                </a:solidFill>
              </a:rPr>
              <a:t> права – это не «оцифровывание» устаревших подходов 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730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834" y="1123837"/>
            <a:ext cx="3324541" cy="460118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Проблемы                         в </a:t>
            </a:r>
            <a:r>
              <a:rPr lang="ru-RU" sz="3200" dirty="0" smtClean="0"/>
              <a:t>регулировании данных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69268" y="872734"/>
            <a:ext cx="7315200" cy="5120640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Правовое содержание понятия «</a:t>
            </a:r>
            <a:r>
              <a:rPr lang="ru-RU" b="1" i="1" dirty="0" smtClean="0"/>
              <a:t>информация</a:t>
            </a:r>
            <a:r>
              <a:rPr lang="ru-RU" dirty="0" smtClean="0"/>
              <a:t>», соотношение с понятием «данные». </a:t>
            </a:r>
            <a:r>
              <a:rPr lang="ru-RU" dirty="0" smtClean="0"/>
              <a:t>Правовой  режим </a:t>
            </a:r>
            <a:r>
              <a:rPr lang="ru-RU" dirty="0" smtClean="0"/>
              <a:t>использования данных</a:t>
            </a:r>
          </a:p>
          <a:p>
            <a:pPr lvl="1"/>
            <a:r>
              <a:rPr lang="ru-RU" dirty="0" smtClean="0"/>
              <a:t>Информация </a:t>
            </a:r>
            <a:r>
              <a:rPr lang="en-US" dirty="0" smtClean="0"/>
              <a:t>-&gt; </a:t>
            </a:r>
            <a:r>
              <a:rPr lang="ru-RU" dirty="0" smtClean="0"/>
              <a:t>сведения + сообщения.</a:t>
            </a:r>
          </a:p>
          <a:p>
            <a:pPr lvl="1"/>
            <a:r>
              <a:rPr lang="ru-RU" dirty="0" smtClean="0"/>
              <a:t>Данные – форма представления информации, пригодная для использования в упорядоченных (информационных) системах</a:t>
            </a:r>
          </a:p>
          <a:p>
            <a:r>
              <a:rPr lang="ru-RU" dirty="0" smtClean="0"/>
              <a:t>Множественность и неопределённость понятия «данные» в законодательстве</a:t>
            </a:r>
          </a:p>
          <a:p>
            <a:pPr lvl="1"/>
            <a:r>
              <a:rPr lang="en-US" dirty="0" smtClean="0"/>
              <a:t>Data, record, information, algorithm, platform, media, message, document</a:t>
            </a:r>
            <a:r>
              <a:rPr lang="ru-RU" dirty="0" smtClean="0"/>
              <a:t>,</a:t>
            </a:r>
            <a:r>
              <a:rPr lang="en-US" dirty="0" smtClean="0"/>
              <a:t>…</a:t>
            </a:r>
            <a:endParaRPr lang="en-US" dirty="0" smtClean="0"/>
          </a:p>
          <a:p>
            <a:pPr lvl="1"/>
            <a:r>
              <a:rPr lang="ru-RU" dirty="0" smtClean="0"/>
              <a:t>Персональные данные, база данных, обезличивание данных, «большие (пользовательские) данные», </a:t>
            </a:r>
            <a:r>
              <a:rPr lang="ru-RU" dirty="0"/>
              <a:t>обработка данных</a:t>
            </a:r>
            <a:r>
              <a:rPr lang="ru-RU" dirty="0" smtClean="0"/>
              <a:t>, открытые данные, метаданные, поведенческие данные, профили пользователя, …</a:t>
            </a:r>
            <a:endParaRPr lang="ru-RU" dirty="0"/>
          </a:p>
          <a:p>
            <a:r>
              <a:rPr lang="ru-RU" dirty="0" smtClean="0"/>
              <a:t>Идентификация </a:t>
            </a:r>
            <a:r>
              <a:rPr lang="ru-RU" dirty="0" smtClean="0"/>
              <a:t>субъектов, вступающих в правовые отношения по поводу тех или иных данных</a:t>
            </a:r>
          </a:p>
          <a:p>
            <a:pPr lvl="1"/>
            <a:r>
              <a:rPr lang="ru-RU" dirty="0" smtClean="0"/>
              <a:t>Использование обезличенных данных и общедоступной информации (общеизвестных сведений)</a:t>
            </a:r>
            <a:endParaRPr lang="ru-RU" dirty="0" smtClean="0"/>
          </a:p>
          <a:p>
            <a:r>
              <a:rPr lang="ru-RU" dirty="0" smtClean="0"/>
              <a:t>Реализация права на информацию и его законные </a:t>
            </a:r>
            <a:r>
              <a:rPr lang="ru-RU" dirty="0" smtClean="0"/>
              <a:t>ограничения применительно к обработке данных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7844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249" y="1123836"/>
            <a:ext cx="3275800" cy="4601183"/>
          </a:xfrm>
        </p:spPr>
        <p:txBody>
          <a:bodyPr/>
          <a:lstStyle/>
          <a:p>
            <a:r>
              <a:rPr lang="ru-RU" dirty="0" smtClean="0"/>
              <a:t>Понятие «информация</a:t>
            </a:r>
            <a:r>
              <a:rPr lang="ru-RU" dirty="0" smtClean="0"/>
              <a:t>» применительно к данным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14469" y="1123836"/>
            <a:ext cx="7552747" cy="5156612"/>
          </a:xfrm>
        </p:spPr>
        <p:txBody>
          <a:bodyPr>
            <a:normAutofit fontScale="85000" lnSpcReduction="20000"/>
          </a:bodyPr>
          <a:lstStyle/>
          <a:p>
            <a:r>
              <a:rPr lang="ru-RU" sz="2400" b="1" dirty="0" smtClean="0"/>
              <a:t>Дуализм формы представления информации</a:t>
            </a:r>
          </a:p>
          <a:p>
            <a:pPr lvl="1"/>
            <a:r>
              <a:rPr lang="ru-RU" dirty="0" smtClean="0"/>
              <a:t>Сведения и </a:t>
            </a:r>
            <a:r>
              <a:rPr lang="ru-RU" dirty="0" smtClean="0"/>
              <a:t>сообщения (данные)</a:t>
            </a:r>
            <a:endParaRPr lang="ru-RU" dirty="0" smtClean="0"/>
          </a:p>
          <a:p>
            <a:r>
              <a:rPr lang="ru-RU" sz="2400" b="1" dirty="0" smtClean="0"/>
              <a:t>Данные </a:t>
            </a:r>
            <a:r>
              <a:rPr lang="ru-RU" sz="2400" b="1" dirty="0" smtClean="0"/>
              <a:t>как объект гражданских прав и правомочия обладателя информации</a:t>
            </a:r>
          </a:p>
          <a:p>
            <a:pPr lvl="1"/>
            <a:r>
              <a:rPr lang="ru-RU" dirty="0" smtClean="0"/>
              <a:t>Доступ к информации</a:t>
            </a:r>
          </a:p>
          <a:p>
            <a:pPr lvl="1"/>
            <a:r>
              <a:rPr lang="ru-RU" dirty="0" smtClean="0"/>
              <a:t>Распространение </a:t>
            </a:r>
            <a:r>
              <a:rPr lang="ru-RU" dirty="0" smtClean="0"/>
              <a:t>информации</a:t>
            </a:r>
          </a:p>
          <a:p>
            <a:pPr lvl="1"/>
            <a:r>
              <a:rPr lang="ru-RU" dirty="0" smtClean="0"/>
              <a:t>Новое: </a:t>
            </a:r>
            <a:r>
              <a:rPr lang="ru-RU" b="1" i="1" dirty="0" smtClean="0"/>
              <a:t>обработка данных</a:t>
            </a:r>
            <a:endParaRPr lang="ru-RU" b="1" i="1" dirty="0" smtClean="0"/>
          </a:p>
          <a:p>
            <a:r>
              <a:rPr lang="ru-RU" sz="2400" b="1" dirty="0" smtClean="0"/>
              <a:t>Корректное оформление передачи прав </a:t>
            </a:r>
            <a:r>
              <a:rPr lang="ru-RU" sz="2400" b="1" dirty="0" smtClean="0"/>
              <a:t>на данные («информацию»)</a:t>
            </a:r>
            <a:endParaRPr lang="ru-RU" sz="2400" b="1" dirty="0" smtClean="0"/>
          </a:p>
          <a:p>
            <a:pPr lvl="1"/>
            <a:r>
              <a:rPr lang="ru-RU" dirty="0" smtClean="0"/>
              <a:t>Лицензирование?</a:t>
            </a:r>
          </a:p>
          <a:p>
            <a:pPr lvl="1"/>
            <a:r>
              <a:rPr lang="ru-RU" dirty="0" smtClean="0"/>
              <a:t>Купля-продажа?</a:t>
            </a:r>
          </a:p>
          <a:p>
            <a:pPr lvl="1"/>
            <a:r>
              <a:rPr lang="ru-RU" dirty="0" smtClean="0"/>
              <a:t>Цессия (уступка прав</a:t>
            </a:r>
            <a:r>
              <a:rPr lang="ru-RU" dirty="0" smtClean="0"/>
              <a:t>)?</a:t>
            </a:r>
          </a:p>
          <a:p>
            <a:pPr lvl="1"/>
            <a:r>
              <a:rPr lang="ru-RU" dirty="0" smtClean="0"/>
              <a:t>Что-то еще?</a:t>
            </a:r>
            <a:endParaRPr lang="ru-RU" dirty="0" smtClean="0"/>
          </a:p>
          <a:p>
            <a:r>
              <a:rPr lang="ru-RU" sz="2400" b="1" dirty="0" smtClean="0"/>
              <a:t>Правовое содержание и объём регулирования «обработки данных»</a:t>
            </a:r>
            <a:endParaRPr lang="ru-RU" sz="2400" b="1" dirty="0"/>
          </a:p>
          <a:p>
            <a:pPr lvl="1"/>
            <a:r>
              <a:rPr lang="ru-RU" dirty="0" smtClean="0"/>
              <a:t>Кто имеет право?</a:t>
            </a:r>
            <a:endParaRPr lang="ru-RU" dirty="0"/>
          </a:p>
          <a:p>
            <a:pPr lvl="1"/>
            <a:r>
              <a:rPr lang="ru-RU" dirty="0" smtClean="0"/>
              <a:t>Что именно обрабатывается (вправе обрабатываться)?</a:t>
            </a:r>
            <a:endParaRPr lang="ru-RU" dirty="0"/>
          </a:p>
          <a:p>
            <a:pPr lvl="1"/>
            <a:r>
              <a:rPr lang="ru-RU" dirty="0" smtClean="0"/>
              <a:t>Изменение режима данных ДО и ПОСЛЕ обработки (создание добавленной стоимости)</a:t>
            </a:r>
            <a:endParaRPr lang="ru-RU" dirty="0"/>
          </a:p>
          <a:p>
            <a:pPr lvl="1"/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3489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120009" cy="4601183"/>
          </a:xfrm>
        </p:spPr>
        <p:txBody>
          <a:bodyPr/>
          <a:lstStyle/>
          <a:p>
            <a:r>
              <a:rPr lang="ru-RU" dirty="0" smtClean="0"/>
              <a:t>Понятие и регулирование данных                    в  разных отраслях права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8716" y="864108"/>
            <a:ext cx="8285351" cy="5120640"/>
          </a:xfrm>
        </p:spPr>
        <p:txBody>
          <a:bodyPr>
            <a:normAutofit/>
          </a:bodyPr>
          <a:lstStyle/>
          <a:p>
            <a:r>
              <a:rPr lang="ru-RU" b="1" dirty="0"/>
              <a:t>База данных </a:t>
            </a:r>
            <a:endParaRPr lang="ru-RU" b="1" dirty="0" smtClean="0"/>
          </a:p>
          <a:p>
            <a:pPr lvl="1"/>
            <a:r>
              <a:rPr lang="ru-RU" dirty="0" smtClean="0"/>
              <a:t>Интеллектуальная собственность</a:t>
            </a:r>
          </a:p>
          <a:p>
            <a:r>
              <a:rPr lang="ru-RU" b="1" dirty="0" smtClean="0"/>
              <a:t>Общедоступная информация, «открытые данные»</a:t>
            </a:r>
            <a:endParaRPr lang="ru-RU" b="1" dirty="0"/>
          </a:p>
          <a:p>
            <a:pPr lvl="1"/>
            <a:r>
              <a:rPr lang="ru-RU" dirty="0" smtClean="0"/>
              <a:t>Информационное законодательство</a:t>
            </a:r>
            <a:endParaRPr lang="ru-RU" dirty="0"/>
          </a:p>
          <a:p>
            <a:r>
              <a:rPr lang="ru-RU" b="1" dirty="0" smtClean="0"/>
              <a:t>Персональные данные</a:t>
            </a:r>
          </a:p>
          <a:p>
            <a:pPr lvl="1"/>
            <a:r>
              <a:rPr lang="ru-RU" dirty="0" smtClean="0"/>
              <a:t>Административное регулирование</a:t>
            </a:r>
            <a:endParaRPr lang="ru-RU" dirty="0" smtClean="0"/>
          </a:p>
          <a:p>
            <a:r>
              <a:rPr lang="ru-RU" b="1" dirty="0" smtClean="0"/>
              <a:t>«Большие данные» </a:t>
            </a:r>
            <a:r>
              <a:rPr lang="ru-RU" dirty="0" smtClean="0"/>
              <a:t>– поведенческие и пр.</a:t>
            </a:r>
          </a:p>
          <a:p>
            <a:pPr lvl="1"/>
            <a:r>
              <a:rPr lang="ru-RU" dirty="0" smtClean="0"/>
              <a:t>Неприкосновенность частной жизни</a:t>
            </a:r>
          </a:p>
          <a:p>
            <a:r>
              <a:rPr lang="ru-RU" b="1" dirty="0" smtClean="0"/>
              <a:t>Идентификаторы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Возможный сценарий регулирования: (1) установление однозначного и </a:t>
            </a:r>
            <a:r>
              <a:rPr lang="ru-RU" b="1" dirty="0" err="1" smtClean="0">
                <a:solidFill>
                  <a:srgbClr val="0070C0"/>
                </a:solidFill>
              </a:rPr>
              <a:t>неизбыточного</a:t>
            </a:r>
            <a:r>
              <a:rPr lang="ru-RU" b="1" dirty="0" smtClean="0">
                <a:solidFill>
                  <a:srgbClr val="0070C0"/>
                </a:solidFill>
              </a:rPr>
              <a:t> регулирования вопросов идентификации и использования персональных идентификаторов, (2) всё остальное или не регулируется (пока!) или защищается общими правила обеспечения неприкосновенности частной жизни</a:t>
            </a:r>
            <a:endParaRPr lang="ru-RU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200648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дальше?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/>
              <a:t>Повышение качества образования, как в сфере информационных технологий, так и правового регулирования</a:t>
            </a:r>
          </a:p>
          <a:p>
            <a:pPr lvl="1"/>
            <a:r>
              <a:rPr lang="ru-RU" dirty="0"/>
              <a:t>Недопустимость нарушения прав человека и демонстрации пренебрежения здравым смыслом</a:t>
            </a:r>
          </a:p>
          <a:p>
            <a:r>
              <a:rPr lang="ru-RU" dirty="0" smtClean="0"/>
              <a:t>Учёт «неюридических факторов» в разработке правовых актов и прогнозирования эффективности их применения</a:t>
            </a:r>
          </a:p>
          <a:p>
            <a:pPr lvl="1"/>
            <a:r>
              <a:rPr lang="ru-RU" dirty="0" smtClean="0"/>
              <a:t>Технологическая исполнимость</a:t>
            </a:r>
          </a:p>
          <a:p>
            <a:pPr lvl="1"/>
            <a:r>
              <a:rPr lang="ru-RU" dirty="0" smtClean="0"/>
              <a:t>Международный (трансграничный) характер деятельности</a:t>
            </a:r>
          </a:p>
          <a:p>
            <a:pPr lvl="1"/>
            <a:r>
              <a:rPr lang="ru-RU" dirty="0" smtClean="0"/>
              <a:t>Фактор доверия как важнейший критерий прогноза и оценки эффективности</a:t>
            </a:r>
            <a:endParaRPr lang="ru-RU" dirty="0"/>
          </a:p>
          <a:p>
            <a:r>
              <a:rPr lang="ru-RU" dirty="0" smtClean="0"/>
              <a:t>К</a:t>
            </a:r>
            <a:r>
              <a:rPr lang="ru-RU" dirty="0" smtClean="0"/>
              <a:t>орректировка (с целесообразностью кодификации) информационного законодательства Российской Федерации</a:t>
            </a:r>
            <a:endParaRPr lang="ru-RU" dirty="0" smtClean="0"/>
          </a:p>
          <a:p>
            <a:pPr lvl="1"/>
            <a:r>
              <a:rPr lang="ru-RU" dirty="0" smtClean="0"/>
              <a:t>Точное определение понятий, относящихся к сфере информации и данных</a:t>
            </a:r>
          </a:p>
          <a:p>
            <a:pPr lvl="1"/>
            <a:r>
              <a:rPr lang="ru-RU" dirty="0" smtClean="0"/>
              <a:t>Уточнение места регулирования данных в различных отраслевых нормативно-правовых актах</a:t>
            </a:r>
          </a:p>
          <a:p>
            <a:pPr lvl="1"/>
            <a:r>
              <a:rPr lang="ru-RU" dirty="0" smtClean="0"/>
              <a:t>Отказ от избыточного и искусственного регулирования правоотношений, не нуждающихся в этом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 smtClean="0"/>
              <a:t>Смена парадигмы» (а) в интересах Российской Федерации, её граждан и бизнес-организаций, (</a:t>
            </a:r>
            <a:r>
              <a:rPr lang="en-US" dirty="0" smtClean="0"/>
              <a:t>b</a:t>
            </a:r>
            <a:r>
              <a:rPr lang="ru-RU" dirty="0" smtClean="0"/>
              <a:t>) с учётом развития и обновления технологий, (с) с учётом изменений в социальном восприятии и поведенческих навыках</a:t>
            </a:r>
          </a:p>
          <a:p>
            <a:pPr lvl="1"/>
            <a:r>
              <a:rPr lang="ru-RU" dirty="0" smtClean="0"/>
              <a:t>Насколько эффективна сложившаяся система охраны персональных данных?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0120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1015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 чём </a:t>
            </a:r>
            <a:r>
              <a:rPr lang="ru-RU" dirty="0" smtClean="0"/>
              <a:t>успею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рассказать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u="sng" dirty="0" smtClean="0"/>
              <a:t>Новое</a:t>
            </a:r>
            <a:r>
              <a:rPr lang="ru-RU" sz="3200" dirty="0" smtClean="0"/>
              <a:t> в правовом </a:t>
            </a:r>
            <a:r>
              <a:rPr lang="ru-RU" sz="3200" dirty="0" smtClean="0"/>
              <a:t>регулировании («цифровая трансформация права»)</a:t>
            </a:r>
            <a:endParaRPr lang="ru-RU" sz="3200" dirty="0" smtClean="0"/>
          </a:p>
          <a:p>
            <a:endParaRPr lang="ru-RU" sz="3200" dirty="0" smtClean="0"/>
          </a:p>
          <a:p>
            <a:r>
              <a:rPr lang="ru-RU" sz="3200" u="sng" dirty="0" smtClean="0"/>
              <a:t>Проблемы</a:t>
            </a:r>
            <a:r>
              <a:rPr lang="ru-RU" sz="3200" dirty="0" smtClean="0"/>
              <a:t> правового регулирования </a:t>
            </a:r>
            <a:r>
              <a:rPr lang="ru-RU" sz="3200" dirty="0" smtClean="0"/>
              <a:t>данных</a:t>
            </a:r>
            <a:endParaRPr lang="ru-RU" sz="3200" dirty="0" smtClean="0"/>
          </a:p>
          <a:p>
            <a:endParaRPr lang="ru-RU" sz="3200" dirty="0" smtClean="0"/>
          </a:p>
          <a:p>
            <a:r>
              <a:rPr lang="ru-RU" sz="3200" u="sng" dirty="0" smtClean="0"/>
              <a:t>Что дальше?</a:t>
            </a:r>
            <a:endParaRPr lang="ru-RU" sz="3200" u="sng" dirty="0"/>
          </a:p>
        </p:txBody>
      </p:sp>
    </p:spTree>
    <p:extLst>
      <p:ext uri="{BB962C8B-B14F-4D97-AF65-F5344CB8AC3E}">
        <p14:creationId xmlns:p14="http://schemas.microsoft.com/office/powerpoint/2010/main" val="108454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86200" y="1120292"/>
            <a:ext cx="7315200" cy="2737144"/>
          </a:xfrm>
        </p:spPr>
        <p:txBody>
          <a:bodyPr>
            <a:noAutofit/>
          </a:bodyPr>
          <a:lstStyle/>
          <a:p>
            <a:r>
              <a:rPr lang="ru-RU" sz="5400" b="1" i="1" dirty="0" smtClean="0"/>
              <a:t>Нет                                                     ничего </a:t>
            </a:r>
            <a:br>
              <a:rPr lang="ru-RU" sz="5400" b="1" i="1" dirty="0" smtClean="0"/>
            </a:br>
            <a:r>
              <a:rPr lang="ru-RU" sz="5400" b="1" i="1" dirty="0" smtClean="0"/>
              <a:t>более практичного                                                   </a:t>
            </a:r>
            <a:br>
              <a:rPr lang="ru-RU" sz="5400" b="1" i="1" dirty="0" smtClean="0"/>
            </a:br>
            <a:r>
              <a:rPr lang="ru-RU" sz="5400" b="1" i="1" dirty="0" smtClean="0"/>
              <a:t>хорошей теории</a:t>
            </a:r>
            <a:endParaRPr lang="ru-RU" sz="5400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ru-RU" dirty="0" smtClean="0"/>
              <a:t>Густав Роберт Кирхгоф (1824-1887), </a:t>
            </a:r>
          </a:p>
          <a:p>
            <a:pPr algn="r"/>
            <a:r>
              <a:rPr lang="ru-RU" dirty="0" smtClean="0"/>
              <a:t>немецкий физик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4654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138233" cy="4601183"/>
          </a:xfrm>
        </p:spPr>
        <p:txBody>
          <a:bodyPr/>
          <a:lstStyle/>
          <a:p>
            <a:r>
              <a:rPr lang="ru-RU" dirty="0" smtClean="0"/>
              <a:t>Новое в правовом регулировании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69267" y="864108"/>
            <a:ext cx="7828151" cy="5120640"/>
          </a:xfrm>
        </p:spPr>
        <p:txBody>
          <a:bodyPr/>
          <a:lstStyle/>
          <a:p>
            <a:r>
              <a:rPr lang="ru-RU" sz="2800" dirty="0" smtClean="0"/>
              <a:t>Новое содержание права. Понятие информационного </a:t>
            </a:r>
            <a:r>
              <a:rPr lang="ru-RU" sz="2800" dirty="0" smtClean="0"/>
              <a:t>права, информации, данных</a:t>
            </a:r>
            <a:endParaRPr lang="ru-RU" sz="2800" dirty="0" smtClean="0"/>
          </a:p>
          <a:p>
            <a:r>
              <a:rPr lang="ru-RU" sz="2800" dirty="0" smtClean="0"/>
              <a:t>Новые формы регулирования. Пределы правового </a:t>
            </a:r>
            <a:r>
              <a:rPr lang="ru-RU" sz="2800" dirty="0" smtClean="0"/>
              <a:t>регулирования в цифровую эпоху</a:t>
            </a:r>
            <a:endParaRPr lang="ru-RU" sz="2800" dirty="0" smtClean="0"/>
          </a:p>
          <a:p>
            <a:r>
              <a:rPr lang="ru-RU" sz="2800" dirty="0" smtClean="0"/>
              <a:t>Изменения пространственной сферы действия </a:t>
            </a:r>
            <a:r>
              <a:rPr lang="ru-RU" sz="2800" dirty="0" smtClean="0"/>
              <a:t>права (</a:t>
            </a:r>
            <a:r>
              <a:rPr lang="ru-RU" sz="2800" dirty="0" err="1" smtClean="0"/>
              <a:t>трансграничность</a:t>
            </a:r>
            <a:r>
              <a:rPr lang="ru-RU" sz="2800" dirty="0" smtClean="0"/>
              <a:t>, </a:t>
            </a:r>
            <a:r>
              <a:rPr lang="ru-RU" sz="2800" dirty="0" err="1" smtClean="0"/>
              <a:t>коллизионность</a:t>
            </a:r>
            <a:r>
              <a:rPr lang="ru-RU" sz="2800" dirty="0" smtClean="0"/>
              <a:t>)</a:t>
            </a:r>
            <a:endParaRPr lang="ru-RU" sz="2800" dirty="0" smtClean="0"/>
          </a:p>
          <a:p>
            <a:r>
              <a:rPr lang="ru-RU" sz="2800" dirty="0" smtClean="0"/>
              <a:t>Новое в </a:t>
            </a:r>
            <a:r>
              <a:rPr lang="ru-RU" sz="2800" dirty="0" smtClean="0"/>
              <a:t>правотворчестве (программа «Цифровая экономика»</a:t>
            </a:r>
            <a:endParaRPr lang="ru-RU" sz="2800" dirty="0" smtClean="0"/>
          </a:p>
          <a:p>
            <a:r>
              <a:rPr lang="ru-RU" sz="2800" dirty="0" smtClean="0"/>
              <a:t>Вопросы </a:t>
            </a:r>
            <a:r>
              <a:rPr lang="ru-RU" sz="2800" dirty="0" smtClean="0"/>
              <a:t>терминологии - унификация</a:t>
            </a:r>
            <a:endParaRPr lang="ru-RU" sz="2800" dirty="0" smtClean="0"/>
          </a:p>
          <a:p>
            <a:r>
              <a:rPr lang="ru-RU" sz="2800" dirty="0" smtClean="0"/>
              <a:t>Новые технологии в </a:t>
            </a:r>
            <a:r>
              <a:rPr lang="ru-RU" sz="2800" dirty="0" err="1" smtClean="0"/>
              <a:t>правоприменении</a:t>
            </a:r>
            <a:endParaRPr lang="ru-RU" sz="2800" dirty="0" smtClean="0"/>
          </a:p>
          <a:p>
            <a:endParaRPr lang="ru-RU" sz="28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4762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Новое в содержании права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6766" y="864108"/>
            <a:ext cx="7617702" cy="5120640"/>
          </a:xfrm>
        </p:spPr>
        <p:txBody>
          <a:bodyPr>
            <a:normAutofit/>
          </a:bodyPr>
          <a:lstStyle/>
          <a:p>
            <a:r>
              <a:rPr lang="ru-RU" dirty="0" smtClean="0"/>
              <a:t>Новые объекты регулирования</a:t>
            </a:r>
          </a:p>
          <a:p>
            <a:pPr lvl="1"/>
            <a:r>
              <a:rPr lang="ru-RU" dirty="0" smtClean="0"/>
              <a:t>Информация как объект правовых отношений; </a:t>
            </a:r>
            <a:r>
              <a:rPr lang="ru-RU" dirty="0" err="1" smtClean="0"/>
              <a:t>интернет-ресурсы</a:t>
            </a:r>
            <a:r>
              <a:rPr lang="ru-RU" dirty="0" smtClean="0"/>
              <a:t>, их адресация и идентификация; персональные и иные данные, подлежащие защите; борьба с противоправным использованием информационных технологий</a:t>
            </a:r>
          </a:p>
          <a:p>
            <a:pPr lvl="1"/>
            <a:r>
              <a:rPr lang="ru-RU" dirty="0" smtClean="0"/>
              <a:t>….</a:t>
            </a:r>
          </a:p>
          <a:p>
            <a:r>
              <a:rPr lang="ru-RU" dirty="0" smtClean="0"/>
              <a:t>Новые субъекты правовых отношений</a:t>
            </a:r>
          </a:p>
          <a:p>
            <a:pPr lvl="1"/>
            <a:r>
              <a:rPr lang="ru-RU" dirty="0" smtClean="0"/>
              <a:t>Необязательность наличия </a:t>
            </a:r>
            <a:r>
              <a:rPr lang="ru-RU" dirty="0" err="1" smtClean="0"/>
              <a:t>правосубъектности</a:t>
            </a:r>
            <a:r>
              <a:rPr lang="ru-RU" dirty="0" smtClean="0"/>
              <a:t> в «традиционном» гражданско-правовом смысле; «виртуальные субъекты»; переосмысление и пределы использования анонимности</a:t>
            </a:r>
          </a:p>
          <a:p>
            <a:pPr lvl="1"/>
            <a:r>
              <a:rPr lang="ru-RU" dirty="0" smtClean="0"/>
              <a:t>….</a:t>
            </a:r>
          </a:p>
          <a:p>
            <a:r>
              <a:rPr lang="ru-RU" dirty="0" smtClean="0"/>
              <a:t>Новые правовые институты</a:t>
            </a:r>
          </a:p>
          <a:p>
            <a:pPr lvl="1"/>
            <a:r>
              <a:rPr lang="ru-RU" dirty="0" smtClean="0"/>
              <a:t>«Большие данные», «интернет вещей», «распределённые реестры», охрана </a:t>
            </a:r>
            <a:r>
              <a:rPr lang="ru-RU" dirty="0" smtClean="0"/>
              <a:t>интеллектуальной собственности он-</a:t>
            </a:r>
            <a:r>
              <a:rPr lang="ru-RU" dirty="0" err="1" smtClean="0"/>
              <a:t>лайн</a:t>
            </a:r>
            <a:r>
              <a:rPr lang="ru-RU" dirty="0" smtClean="0"/>
              <a:t>; ограничения доступа к информационным ресурсам; </a:t>
            </a:r>
            <a:r>
              <a:rPr lang="ru-RU" dirty="0" smtClean="0"/>
              <a:t>требования </a:t>
            </a:r>
            <a:r>
              <a:rPr lang="ru-RU" dirty="0" smtClean="0"/>
              <a:t>к достоверности распространяемой информации; </a:t>
            </a:r>
            <a:r>
              <a:rPr lang="en-US" dirty="0" smtClean="0"/>
              <a:t>privacy </a:t>
            </a:r>
            <a:r>
              <a:rPr lang="ru-RU" dirty="0" smtClean="0"/>
              <a:t>в интернете</a:t>
            </a:r>
          </a:p>
          <a:p>
            <a:pPr lvl="1"/>
            <a:r>
              <a:rPr lang="ru-RU" dirty="0" smtClean="0"/>
              <a:t>….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2605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114011" cy="4601183"/>
          </a:xfrm>
        </p:spPr>
        <p:txBody>
          <a:bodyPr/>
          <a:lstStyle/>
          <a:p>
            <a:r>
              <a:rPr lang="ru-RU" dirty="0" smtClean="0"/>
              <a:t>Новые формы и пределы регулирования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02325" y="864108"/>
            <a:ext cx="8402128" cy="5120640"/>
          </a:xfrm>
        </p:spPr>
        <p:txBody>
          <a:bodyPr/>
          <a:lstStyle/>
          <a:p>
            <a:r>
              <a:rPr lang="ru-RU" b="1" dirty="0" smtClean="0"/>
              <a:t>Право </a:t>
            </a:r>
            <a:r>
              <a:rPr lang="ru-RU" b="1" u="sng" dirty="0" smtClean="0"/>
              <a:t>не является </a:t>
            </a:r>
            <a:r>
              <a:rPr lang="ru-RU" b="1" dirty="0" smtClean="0"/>
              <a:t>единственным социальным регулятором!</a:t>
            </a:r>
          </a:p>
          <a:p>
            <a:pPr lvl="1"/>
            <a:r>
              <a:rPr lang="ru-RU" dirty="0" smtClean="0"/>
              <a:t>Возможен ли закон «о скорости звука»?</a:t>
            </a:r>
          </a:p>
          <a:p>
            <a:pPr lvl="1"/>
            <a:r>
              <a:rPr lang="ru-RU" dirty="0" smtClean="0"/>
              <a:t>Возможен ли закон «о частоте тока»?</a:t>
            </a:r>
          </a:p>
          <a:p>
            <a:pPr lvl="1"/>
            <a:r>
              <a:rPr lang="ru-RU" dirty="0" smtClean="0"/>
              <a:t>Возможен ли закон «об игре в футбол»?</a:t>
            </a:r>
          </a:p>
          <a:p>
            <a:r>
              <a:rPr lang="ru-RU" dirty="0" smtClean="0"/>
              <a:t>Значение морально-этических, обычных и организационно-корпоративных норм</a:t>
            </a:r>
          </a:p>
          <a:p>
            <a:pPr lvl="1"/>
            <a:r>
              <a:rPr lang="en-US" dirty="0" smtClean="0"/>
              <a:t>Netiquette</a:t>
            </a:r>
          </a:p>
          <a:p>
            <a:pPr lvl="1"/>
            <a:r>
              <a:rPr lang="ru-RU" dirty="0" smtClean="0"/>
              <a:t>«Гражданство </a:t>
            </a:r>
            <a:r>
              <a:rPr lang="ru-RU" dirty="0" err="1" smtClean="0"/>
              <a:t>Фейсбука</a:t>
            </a:r>
            <a:r>
              <a:rPr lang="ru-RU" dirty="0" smtClean="0"/>
              <a:t>» (роль социальных сетей)</a:t>
            </a:r>
          </a:p>
          <a:p>
            <a:r>
              <a:rPr lang="ru-RU" dirty="0" smtClean="0"/>
              <a:t>Активное внедрение </a:t>
            </a:r>
            <a:r>
              <a:rPr lang="ru-RU" b="1" i="1" dirty="0" smtClean="0"/>
              <a:t>нормативно-технического</a:t>
            </a:r>
            <a:r>
              <a:rPr lang="ru-RU" dirty="0" smtClean="0"/>
              <a:t> регулирования</a:t>
            </a:r>
          </a:p>
          <a:p>
            <a:pPr lvl="1"/>
            <a:r>
              <a:rPr lang="en-US" dirty="0" smtClean="0"/>
              <a:t>RPF, RFC</a:t>
            </a:r>
          </a:p>
          <a:p>
            <a:pPr lvl="1"/>
            <a:r>
              <a:rPr lang="ru-RU" dirty="0" smtClean="0"/>
              <a:t>Стандартизация на глобальном (и национальном?) уровне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2374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Действие правовых норм в пространстве и по кругу лиц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64634" y="864108"/>
            <a:ext cx="7682143" cy="5120640"/>
          </a:xfrm>
        </p:spPr>
        <p:txBody>
          <a:bodyPr>
            <a:normAutofit/>
          </a:bodyPr>
          <a:lstStyle/>
          <a:p>
            <a:r>
              <a:rPr lang="ru-RU" dirty="0" smtClean="0"/>
              <a:t>Новое осмысление понятия «международных пространств» и их международно-правового </a:t>
            </a:r>
            <a:r>
              <a:rPr lang="ru-RU" dirty="0" smtClean="0"/>
              <a:t>регулирования для оборота данных</a:t>
            </a:r>
            <a:endParaRPr lang="ru-RU" dirty="0" smtClean="0"/>
          </a:p>
          <a:p>
            <a:pPr lvl="1"/>
            <a:r>
              <a:rPr lang="ru-RU" dirty="0" smtClean="0"/>
              <a:t>«семантическое пространство»</a:t>
            </a:r>
          </a:p>
          <a:p>
            <a:r>
              <a:rPr lang="ru-RU" dirty="0"/>
              <a:t>Трансграничный характер </a:t>
            </a:r>
            <a:r>
              <a:rPr lang="ru-RU" dirty="0" smtClean="0"/>
              <a:t>интернета</a:t>
            </a:r>
          </a:p>
          <a:p>
            <a:pPr lvl="1"/>
            <a:r>
              <a:rPr lang="ru-RU" dirty="0" smtClean="0"/>
              <a:t>необходимость учёта особенностей истории возникновения и характера функционирования интернета</a:t>
            </a:r>
          </a:p>
          <a:p>
            <a:pPr lvl="1"/>
            <a:r>
              <a:rPr lang="ru-RU" dirty="0" smtClean="0"/>
              <a:t>необходимость тесного международного сотрудничества в предотвращении использования информационных технологий в противоправных целях</a:t>
            </a:r>
          </a:p>
          <a:p>
            <a:pPr lvl="1"/>
            <a:r>
              <a:rPr lang="ru-RU" dirty="0" smtClean="0"/>
              <a:t>недопустимость причинения трансграничного вреда при введении национального регулирования информационных технологий</a:t>
            </a:r>
          </a:p>
          <a:p>
            <a:r>
              <a:rPr lang="ru-RU" dirty="0" smtClean="0"/>
              <a:t>Новые привязки в коллизионных нормах</a:t>
            </a:r>
          </a:p>
          <a:p>
            <a:pPr lvl="1"/>
            <a:r>
              <a:rPr lang="ru-RU" dirty="0" smtClean="0"/>
              <a:t>невозможность использования содержательных критериев</a:t>
            </a:r>
          </a:p>
          <a:p>
            <a:pPr lvl="1"/>
            <a:r>
              <a:rPr lang="ru-RU" dirty="0" smtClean="0"/>
              <a:t>нежелательность (по политическим мотивам) использования формальных критериев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3902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972" y="1123836"/>
            <a:ext cx="3156401" cy="466534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Новое в правотворчестве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06958" y="967624"/>
            <a:ext cx="8250845" cy="5174383"/>
          </a:xfrm>
        </p:spPr>
        <p:txBody>
          <a:bodyPr>
            <a:normAutofit/>
          </a:bodyPr>
          <a:lstStyle/>
          <a:p>
            <a:r>
              <a:rPr lang="ru-RU" u="sng" dirty="0" smtClean="0"/>
              <a:t>Соблюдение баланса </a:t>
            </a:r>
            <a:r>
              <a:rPr lang="ru-RU" dirty="0" smtClean="0"/>
              <a:t>в обеспечении стабильности регулирования и необходимости своевременного обновления нормативной </a:t>
            </a:r>
            <a:r>
              <a:rPr lang="ru-RU" dirty="0" smtClean="0"/>
              <a:t>базы</a:t>
            </a:r>
          </a:p>
          <a:p>
            <a:pPr lvl="1"/>
            <a:r>
              <a:rPr lang="ru-RU" dirty="0" smtClean="0"/>
              <a:t>Например, общественные интересы и интересы правообладателей (обладателей «больших данных»)</a:t>
            </a:r>
            <a:endParaRPr lang="ru-RU" dirty="0" smtClean="0"/>
          </a:p>
          <a:p>
            <a:r>
              <a:rPr lang="ru-RU" dirty="0" smtClean="0"/>
              <a:t>Целесообразность нормотворчества только в отношении </a:t>
            </a:r>
            <a:r>
              <a:rPr lang="ru-RU" u="sng" dirty="0" smtClean="0"/>
              <a:t>сложившихся правоотношений</a:t>
            </a:r>
            <a:r>
              <a:rPr lang="ru-RU" dirty="0" smtClean="0"/>
              <a:t>, на урегулирование которых есть явный социальный запрос</a:t>
            </a:r>
          </a:p>
          <a:p>
            <a:pPr lvl="1"/>
            <a:r>
              <a:rPr lang="ru-RU" dirty="0" smtClean="0"/>
              <a:t>Законы </a:t>
            </a:r>
            <a:r>
              <a:rPr lang="ru-RU" dirty="0" smtClean="0"/>
              <a:t>о «роботах</a:t>
            </a:r>
            <a:r>
              <a:rPr lang="ru-RU" dirty="0" smtClean="0"/>
              <a:t>», о «больших пользовательских данных», и т.п.</a:t>
            </a:r>
            <a:endParaRPr lang="ru-RU" dirty="0" smtClean="0"/>
          </a:p>
          <a:p>
            <a:r>
              <a:rPr lang="ru-RU" dirty="0" smtClean="0"/>
              <a:t>Необходимость задействования механизмов </a:t>
            </a:r>
            <a:r>
              <a:rPr lang="ru-RU" u="sng" dirty="0" smtClean="0"/>
              <a:t>саморегулирования</a:t>
            </a:r>
          </a:p>
          <a:p>
            <a:r>
              <a:rPr lang="ru-RU" u="sng" dirty="0" smtClean="0"/>
              <a:t>Повышенные требования</a:t>
            </a:r>
            <a:r>
              <a:rPr lang="ru-RU" dirty="0" smtClean="0"/>
              <a:t> к уровню знаний и профессиональных навыков участников нормотворческого процесса</a:t>
            </a:r>
          </a:p>
          <a:p>
            <a:pPr lvl="1"/>
            <a:r>
              <a:rPr lang="ru-RU" dirty="0" smtClean="0"/>
              <a:t>Право не является единственным социальным регулятором!</a:t>
            </a:r>
          </a:p>
          <a:p>
            <a:pPr lvl="1"/>
            <a:r>
              <a:rPr lang="ru-RU" dirty="0" smtClean="0"/>
              <a:t>«Закон Яровой», запрет </a:t>
            </a:r>
            <a:r>
              <a:rPr lang="ru-RU" dirty="0" err="1" smtClean="0"/>
              <a:t>Телеграма</a:t>
            </a:r>
            <a:r>
              <a:rPr lang="ru-RU" dirty="0" smtClean="0"/>
              <a:t>, </a:t>
            </a:r>
            <a:r>
              <a:rPr lang="en-US" dirty="0" smtClean="0"/>
              <a:t>General Data Protection Regulation</a:t>
            </a:r>
            <a:r>
              <a:rPr lang="ru-RU" dirty="0" smtClean="0"/>
              <a:t>, охрана интеллектуальной собственности в интернете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3250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47399" cy="4601183"/>
          </a:xfrm>
        </p:spPr>
        <p:txBody>
          <a:bodyPr/>
          <a:lstStyle/>
          <a:p>
            <a:r>
              <a:rPr lang="ru-RU" dirty="0" smtClean="0"/>
              <a:t>Вопросы терминологии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81707" y="835677"/>
            <a:ext cx="7799929" cy="5052182"/>
          </a:xfrm>
        </p:spPr>
        <p:txBody>
          <a:bodyPr/>
          <a:lstStyle/>
          <a:p>
            <a:r>
              <a:rPr lang="ru-RU" b="1" dirty="0" smtClean="0"/>
              <a:t>Международный опыт регулирования и адекватность перевода</a:t>
            </a:r>
          </a:p>
          <a:p>
            <a:pPr lvl="1"/>
            <a:r>
              <a:rPr lang="ru-RU" dirty="0" smtClean="0"/>
              <a:t>? Как это обозначается в международной практике и как это может быть переведено на русский </a:t>
            </a:r>
            <a:r>
              <a:rPr lang="ru-RU" dirty="0" smtClean="0"/>
              <a:t>язык (данные,</a:t>
            </a:r>
            <a:r>
              <a:rPr lang="en-US" dirty="0" smtClean="0"/>
              <a:t> data</a:t>
            </a:r>
            <a:r>
              <a:rPr lang="ru-RU" dirty="0" smtClean="0"/>
              <a:t>, информация)</a:t>
            </a:r>
            <a:endParaRPr lang="ru-RU" dirty="0" smtClean="0"/>
          </a:p>
          <a:p>
            <a:pPr lvl="1"/>
            <a:r>
              <a:rPr lang="ru-RU" dirty="0" smtClean="0"/>
              <a:t>? Как мы говорим об этом по-русски в реальной жизни</a:t>
            </a:r>
          </a:p>
          <a:p>
            <a:pPr lvl="1"/>
            <a:r>
              <a:rPr lang="ru-RU" dirty="0" smtClean="0"/>
              <a:t>? Что об этом написано в нормативных документах</a:t>
            </a:r>
          </a:p>
          <a:p>
            <a:r>
              <a:rPr lang="ru-RU" b="1" dirty="0" smtClean="0"/>
              <a:t>Единообразие регулирования в актах федерального законодательства</a:t>
            </a:r>
          </a:p>
          <a:p>
            <a:pPr lvl="1"/>
            <a:r>
              <a:rPr lang="ru-RU" dirty="0" smtClean="0"/>
              <a:t>В рамках отраслевого законодательства («связь» - «информация»)</a:t>
            </a:r>
          </a:p>
          <a:p>
            <a:pPr lvl="1"/>
            <a:r>
              <a:rPr lang="ru-RU" dirty="0" smtClean="0"/>
              <a:t>В нормативных документах разного отраслевого регулирования</a:t>
            </a:r>
          </a:p>
          <a:p>
            <a:pPr lvl="1"/>
            <a:r>
              <a:rPr lang="ru-RU" dirty="0" smtClean="0"/>
              <a:t>В федеральных законах, в законах субъектов Российской Федерации, и в подзаконных актах</a:t>
            </a:r>
          </a:p>
          <a:p>
            <a:r>
              <a:rPr lang="ru-RU" b="1" dirty="0" smtClean="0"/>
              <a:t>Пределы использования англицизмов и профессионального жаргона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82501709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а">
  <a:themeElements>
    <a:clrScheme name="Рама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Рама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Рама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131</TotalTime>
  <Words>1016</Words>
  <Application>Microsoft Office PowerPoint</Application>
  <PresentationFormat>Широкоэкранный</PresentationFormat>
  <Paragraphs>131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Corbel</vt:lpstr>
      <vt:lpstr>Wingdings 2</vt:lpstr>
      <vt:lpstr>Рама</vt:lpstr>
      <vt:lpstr>Цифровая трансформация  в праве:  новые подходы  в регулировании данных</vt:lpstr>
      <vt:lpstr>О чём успею рассказать</vt:lpstr>
      <vt:lpstr>Нет                                                     ничего  более практичного                                                    хорошей теории</vt:lpstr>
      <vt:lpstr>Новое в правовом регулировании</vt:lpstr>
      <vt:lpstr>Новое в содержании права</vt:lpstr>
      <vt:lpstr>Новые формы и пределы регулирования</vt:lpstr>
      <vt:lpstr>Действие правовых норм в пространстве и по кругу лиц</vt:lpstr>
      <vt:lpstr>Новое в правотворчестве</vt:lpstr>
      <vt:lpstr>Вопросы терминологии</vt:lpstr>
      <vt:lpstr>Новые технологии            в правоприменении</vt:lpstr>
      <vt:lpstr>Проблемы                         в регулировании данных</vt:lpstr>
      <vt:lpstr>Понятие «информация» применительно к данным</vt:lpstr>
      <vt:lpstr>Понятие и регулирование данных                    в  разных отраслях права</vt:lpstr>
      <vt:lpstr>Что дальше?</vt:lpstr>
      <vt:lpstr>Спасибо за внимание!</vt:lpstr>
    </vt:vector>
  </TitlesOfParts>
  <Company>Vimpelcom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интернетом      как правовая проблема:  перспективы регулирования</dc:title>
  <dc:creator>Якушев Михаил Владимирович</dc:creator>
  <cp:lastModifiedBy>A1</cp:lastModifiedBy>
  <cp:revision>18</cp:revision>
  <dcterms:created xsi:type="dcterms:W3CDTF">2017-11-19T20:01:29Z</dcterms:created>
  <dcterms:modified xsi:type="dcterms:W3CDTF">2018-11-26T06:55:20Z</dcterms:modified>
</cp:coreProperties>
</file>