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1"/>
    <p:sldMasterId id="2147483828" r:id="rId2"/>
    <p:sldMasterId id="2147483830" r:id="rId3"/>
    <p:sldMasterId id="2147483851" r:id="rId4"/>
    <p:sldMasterId id="2147483857" r:id="rId5"/>
  </p:sldMasterIdLst>
  <p:notesMasterIdLst>
    <p:notesMasterId r:id="rId13"/>
  </p:notesMasterIdLst>
  <p:handoutMasterIdLst>
    <p:handoutMasterId r:id="rId14"/>
  </p:handoutMasterIdLst>
  <p:sldIdLst>
    <p:sldId id="260" r:id="rId6"/>
    <p:sldId id="372" r:id="rId7"/>
    <p:sldId id="374" r:id="rId8"/>
    <p:sldId id="375" r:id="rId9"/>
    <p:sldId id="376" r:id="rId10"/>
    <p:sldId id="377" r:id="rId11"/>
    <p:sldId id="379" r:id="rId12"/>
  </p:sldIdLst>
  <p:sldSz cx="10801350" cy="6858000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2B2"/>
    <a:srgbClr val="4F81BD"/>
    <a:srgbClr val="CEDDF1"/>
    <a:srgbClr val="C2C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5" autoAdjust="0"/>
    <p:restoredTop sz="94344" autoAdjust="0"/>
  </p:normalViewPr>
  <p:slideViewPr>
    <p:cSldViewPr>
      <p:cViewPr>
        <p:scale>
          <a:sx n="75" d="100"/>
          <a:sy n="75" d="100"/>
        </p:scale>
        <p:origin x="-1661" y="-264"/>
      </p:cViewPr>
      <p:guideLst>
        <p:guide orient="horz" pos="2160"/>
        <p:guide pos="384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9207" cy="498743"/>
          </a:xfrm>
          <a:prstGeom prst="rect">
            <a:avLst/>
          </a:prstGeom>
        </p:spPr>
        <p:txBody>
          <a:bodyPr vert="horz" lIns="93509" tIns="46754" rIns="93509" bIns="467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786" y="1"/>
            <a:ext cx="2949207" cy="498743"/>
          </a:xfrm>
          <a:prstGeom prst="rect">
            <a:avLst/>
          </a:prstGeom>
        </p:spPr>
        <p:txBody>
          <a:bodyPr vert="horz" lIns="93509" tIns="46754" rIns="93509" bIns="4675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0599"/>
            <a:ext cx="2949207" cy="498742"/>
          </a:xfrm>
          <a:prstGeom prst="rect">
            <a:avLst/>
          </a:prstGeom>
        </p:spPr>
        <p:txBody>
          <a:bodyPr vert="horz" lIns="93509" tIns="46754" rIns="93509" bIns="467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786" y="9440599"/>
            <a:ext cx="2949207" cy="498742"/>
          </a:xfrm>
          <a:prstGeom prst="rect">
            <a:avLst/>
          </a:prstGeom>
        </p:spPr>
        <p:txBody>
          <a:bodyPr vert="horz" lIns="93509" tIns="46754" rIns="93509" bIns="4675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207" cy="497128"/>
          </a:xfrm>
          <a:prstGeom prst="rect">
            <a:avLst/>
          </a:prstGeom>
        </p:spPr>
        <p:txBody>
          <a:bodyPr vert="horz" lIns="93509" tIns="46754" rIns="93509" bIns="467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786" y="4"/>
            <a:ext cx="2949207" cy="497128"/>
          </a:xfrm>
          <a:prstGeom prst="rect">
            <a:avLst/>
          </a:prstGeom>
        </p:spPr>
        <p:txBody>
          <a:bodyPr vert="horz" lIns="93509" tIns="46754" rIns="93509" bIns="467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46125"/>
            <a:ext cx="58689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09" tIns="46754" rIns="93509" bIns="467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218" y="4721110"/>
            <a:ext cx="5443189" cy="4472539"/>
          </a:xfrm>
          <a:prstGeom prst="rect">
            <a:avLst/>
          </a:prstGeom>
        </p:spPr>
        <p:txBody>
          <a:bodyPr vert="horz" lIns="93509" tIns="46754" rIns="93509" bIns="4675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0597"/>
            <a:ext cx="2949207" cy="497128"/>
          </a:xfrm>
          <a:prstGeom prst="rect">
            <a:avLst/>
          </a:prstGeom>
        </p:spPr>
        <p:txBody>
          <a:bodyPr vert="horz" lIns="93509" tIns="46754" rIns="93509" bIns="467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786" y="9440597"/>
            <a:ext cx="2949207" cy="497128"/>
          </a:xfrm>
          <a:prstGeom prst="rect">
            <a:avLst/>
          </a:prstGeom>
        </p:spPr>
        <p:txBody>
          <a:bodyPr vert="horz" lIns="93509" tIns="46754" rIns="93509" bIns="467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825" y="1911350"/>
            <a:ext cx="3047256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28180" y="2996952"/>
            <a:ext cx="8591004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828184" y="6309320"/>
            <a:ext cx="382735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37350" y="1340775"/>
            <a:ext cx="96220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2" y="1122363"/>
            <a:ext cx="8101013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2" y="3602038"/>
            <a:ext cx="810101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9" y="635637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5" y="6356371"/>
            <a:ext cx="364545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9" y="635637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82425" y="5014052"/>
            <a:ext cx="29646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855" y="486513"/>
            <a:ext cx="1317674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75139" y="2284379"/>
            <a:ext cx="6354625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12"/>
            <a:ext cx="10797937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32" y="672298"/>
            <a:ext cx="4547401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9" y="2284374"/>
            <a:ext cx="6354625" cy="2387746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0"/>
            <a:ext cx="10797937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9" y="1483911"/>
            <a:ext cx="6354625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6" y="399244"/>
            <a:ext cx="553422" cy="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608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2" y="1122363"/>
            <a:ext cx="8101013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2" y="3602038"/>
            <a:ext cx="810101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9" y="635637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5" y="6356371"/>
            <a:ext cx="364545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9" y="635637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34" y="2512826"/>
            <a:ext cx="7543327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34" y="1478782"/>
            <a:ext cx="7543327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60047" y="457200"/>
            <a:ext cx="10261283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60047" y="1554163"/>
            <a:ext cx="1026128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7650959" y="76203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32" y="76203"/>
            <a:ext cx="3420428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21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32" y="2512827"/>
            <a:ext cx="350187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2512827"/>
            <a:ext cx="349152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32" y="1426114"/>
            <a:ext cx="350187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4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4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178957" y="1426109"/>
            <a:ext cx="350054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178952" y="1426114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29216" y="1426109"/>
            <a:ext cx="3500543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9267" y="1478783"/>
            <a:ext cx="4582091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32" y="1422177"/>
            <a:ext cx="3501878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484965" y="2286001"/>
            <a:ext cx="3845780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61" y="2512822"/>
            <a:ext cx="3501855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0726" y="2560673"/>
            <a:ext cx="4570627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178953" y="1468710"/>
            <a:ext cx="7550804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4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62" y="4853431"/>
            <a:ext cx="9991249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62" y="3886200"/>
            <a:ext cx="9991249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7650959" y="76203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90466" y="76203"/>
            <a:ext cx="396049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21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4" y="3029155"/>
            <a:ext cx="8301746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2" y="1122363"/>
            <a:ext cx="8101013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2" y="3602038"/>
            <a:ext cx="810101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9" y="635637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/>
              <a:t>19 апреля 2017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5" y="6356371"/>
            <a:ext cx="364545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9" y="635637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4508151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315617" y="1340768"/>
            <a:ext cx="493344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7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11235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7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811235" y="6381750"/>
            <a:ext cx="523191" cy="127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466943" y="6308745"/>
            <a:ext cx="2619699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37582" y="1268413"/>
            <a:ext cx="9867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1080135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5139" y="2284374"/>
            <a:ext cx="6354625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75133" y="5014052"/>
            <a:ext cx="29646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88" y="1492965"/>
            <a:ext cx="7561640" cy="731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924" y="2508255"/>
            <a:ext cx="7566798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9579" y="6143588"/>
            <a:ext cx="1674834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2797" y="49901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" y="423100"/>
            <a:ext cx="254008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00" y="348678"/>
            <a:ext cx="1257347" cy="709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0774" y="423100"/>
            <a:ext cx="180586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2923" y="938555"/>
            <a:ext cx="7566798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4211" y="2551837"/>
            <a:ext cx="871296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«Правовая </a:t>
            </a:r>
            <a:r>
              <a:rPr lang="ru-RU" sz="4000">
                <a:solidFill>
                  <a:schemeClr val="bg1"/>
                </a:solidFill>
              </a:rPr>
              <a:t>песочница</a:t>
            </a:r>
            <a:r>
              <a:rPr lang="ru-RU" sz="4000" smtClean="0">
                <a:solidFill>
                  <a:schemeClr val="bg1"/>
                </a:solidFill>
              </a:rPr>
              <a:t>»: 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особый правовой режим?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Антон </a:t>
            </a:r>
            <a:r>
              <a:rPr lang="ru-RU" dirty="0">
                <a:solidFill>
                  <a:schemeClr val="bg1"/>
                </a:solidFill>
              </a:rPr>
              <a:t>Лебедев, </a:t>
            </a:r>
          </a:p>
          <a:p>
            <a:r>
              <a:rPr lang="ru-RU" dirty="0">
                <a:solidFill>
                  <a:schemeClr val="bg1"/>
                </a:solidFill>
              </a:rPr>
              <a:t>Минэкономразвития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1187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2</a:t>
            </a:fld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016299" y="190477"/>
            <a:ext cx="7097366" cy="780973"/>
          </a:xfrm>
          <a:prstGeom prst="rect">
            <a:avLst/>
          </a:prstGeom>
          <a:noFill/>
        </p:spPr>
        <p:txBody>
          <a:bodyPr wrap="square" lIns="113020" tIns="56510" rIns="113020" bIns="56510" rtlCol="0">
            <a:spAutoFit/>
          </a:bodyPr>
          <a:lstStyle/>
          <a:p>
            <a:pPr>
              <a:lnSpc>
                <a:spcPts val="5191"/>
              </a:lnSpc>
            </a:pPr>
            <a:r>
              <a:rPr lang="ru-RU" sz="2500" dirty="0">
                <a:latin typeface="DIN Pro Cond Black" pitchFamily="34" charset="-52"/>
                <a:cs typeface="DIN Pro Cond Black" pitchFamily="34" charset="-52"/>
              </a:rPr>
              <a:t>«Правовая песочница</a:t>
            </a:r>
            <a:r>
              <a:rPr lang="ru-RU" sz="2500" dirty="0" smtClean="0">
                <a:latin typeface="DIN Pro Cond Black" pitchFamily="34" charset="-52"/>
                <a:cs typeface="DIN Pro Cond Black" pitchFamily="34" charset="-52"/>
              </a:rPr>
              <a:t>»: </a:t>
            </a:r>
            <a:r>
              <a:rPr lang="ru-RU" sz="2500" dirty="0">
                <a:latin typeface="DIN Pro Cond Black" pitchFamily="34" charset="-52"/>
                <a:cs typeface="DIN Pro Cond Black" pitchFamily="34" charset="-52"/>
              </a:rPr>
              <a:t>взгляд юриста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003265" y="1714680"/>
            <a:ext cx="8795929" cy="1113427"/>
            <a:chOff x="0" y="0"/>
            <a:chExt cx="7446289" cy="83507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7446289" cy="835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0" y="0"/>
              <a:ext cx="7446289" cy="835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solidFill>
                    <a:schemeClr val="tx1"/>
                  </a:solidFill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Новый особый правовой режим (ТОР, ТОСЭР, ОЭЗ, САР... «</a:t>
              </a:r>
              <a:r>
                <a:rPr lang="ru-RU" sz="2000" dirty="0" err="1">
                  <a:solidFill>
                    <a:schemeClr val="tx1"/>
                  </a:solidFill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Сколково</a:t>
              </a:r>
              <a:r>
                <a:rPr lang="ru-RU" sz="2000" dirty="0">
                  <a:solidFill>
                    <a:schemeClr val="tx1"/>
                  </a:solidFill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»)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003264" y="2828107"/>
            <a:ext cx="8802873" cy="1113427"/>
            <a:chOff x="0" y="835070"/>
            <a:chExt cx="7452168" cy="83507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0" y="835070"/>
              <a:ext cx="7452168" cy="835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0" y="835070"/>
              <a:ext cx="7452168" cy="835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«Доработка» (преобразование) одного из существующих особых правовых режимов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003264" y="3941535"/>
            <a:ext cx="8802873" cy="1113427"/>
            <a:chOff x="0" y="1670141"/>
            <a:chExt cx="7452168" cy="83507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0" y="1670141"/>
              <a:ext cx="7452168" cy="835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0" y="1670141"/>
              <a:ext cx="7452168" cy="835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Режим «второго уровня» на базе любого существующего особого правового режима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003264" y="5054961"/>
            <a:ext cx="8802873" cy="1113427"/>
            <a:chOff x="0" y="2505211"/>
            <a:chExt cx="7452168" cy="83507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0" y="2505211"/>
              <a:ext cx="7452168" cy="8350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0" y="2505211"/>
              <a:ext cx="7452168" cy="835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9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88307" y="190477"/>
            <a:ext cx="7025358" cy="780973"/>
          </a:xfrm>
          <a:prstGeom prst="rect">
            <a:avLst/>
          </a:prstGeom>
          <a:noFill/>
        </p:spPr>
        <p:txBody>
          <a:bodyPr wrap="square" lIns="113020" tIns="56510" rIns="113020" bIns="56510" rtlCol="0">
            <a:spAutoFit/>
          </a:bodyPr>
          <a:lstStyle/>
          <a:p>
            <a:pPr>
              <a:lnSpc>
                <a:spcPts val="5191"/>
              </a:lnSpc>
            </a:pPr>
            <a:r>
              <a:rPr lang="ru-RU" sz="2500" dirty="0">
                <a:latin typeface="DIN Pro Cond Black" pitchFamily="34" charset="-52"/>
                <a:cs typeface="DIN Pro Cond Black" pitchFamily="34" charset="-52"/>
              </a:rPr>
              <a:t>Что не так с существующими режимами?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62642" y="5445224"/>
            <a:ext cx="9016303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целом недоброжелательное отношение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правовой среды к «белой вороне»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062643" y="1443905"/>
            <a:ext cx="8802873" cy="1483120"/>
            <a:chOff x="0" y="1630"/>
            <a:chExt cx="7452168" cy="111234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1630"/>
              <a:ext cx="7452168" cy="11123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0" y="1630"/>
              <a:ext cx="7452168" cy="1112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Традиционная судебная система, проверки </a:t>
              </a:r>
              <a:r>
                <a:rPr lang="ru-RU" sz="2000" dirty="0">
                  <a:solidFill>
                    <a:schemeClr val="tx1"/>
                  </a:solidFill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правоохранительными и иными подобными органами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062643" y="2681955"/>
            <a:ext cx="8802873" cy="1728192"/>
            <a:chOff x="0" y="821279"/>
            <a:chExt cx="7452168" cy="139909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1108031"/>
              <a:ext cx="7452168" cy="11123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821279"/>
              <a:ext cx="7452168" cy="1112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Недостаточная продуманность регулятивных изъятий (не всё учли!)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62643" y="4005065"/>
            <a:ext cx="8802873" cy="842100"/>
            <a:chOff x="0" y="1922499"/>
            <a:chExt cx="7452168" cy="77630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2226311"/>
              <a:ext cx="7452168" cy="472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0" y="1922499"/>
              <a:ext cx="7452168" cy="776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Отчетность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2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88307" y="190477"/>
            <a:ext cx="7025358" cy="687294"/>
          </a:xfrm>
          <a:prstGeom prst="rect">
            <a:avLst/>
          </a:prstGeom>
          <a:noFill/>
        </p:spPr>
        <p:txBody>
          <a:bodyPr wrap="square" lIns="113020" tIns="56510" rIns="113020" bIns="56510" rtlCol="0">
            <a:spAutoFit/>
          </a:bodyPr>
          <a:lstStyle/>
          <a:p>
            <a:pPr>
              <a:lnSpc>
                <a:spcPts val="5191"/>
              </a:lnSpc>
            </a:pPr>
            <a:r>
              <a:rPr lang="ru-RU" sz="2500" dirty="0">
                <a:latin typeface="DIN Pro Cond Black" pitchFamily="34" charset="-52"/>
                <a:cs typeface="DIN Pro Cond Black" pitchFamily="34" charset="-52"/>
              </a:rPr>
              <a:t>Тонкие места зарубежного опыта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822797" y="49901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B2A9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90CD93A-3D9F-4131-94CE-1D14255C50EF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147703" y="1524674"/>
            <a:ext cx="8802873" cy="890524"/>
            <a:chOff x="0" y="407"/>
            <a:chExt cx="7452168" cy="66789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407"/>
              <a:ext cx="7452168" cy="667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407"/>
              <a:ext cx="7452168" cy="667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Создание в сферах, где есть «</a:t>
              </a:r>
              <a:r>
                <a:rPr lang="ru-RU" sz="2000" dirty="0" err="1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мегарегуляторы</a:t>
              </a: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» 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47703" y="2415199"/>
            <a:ext cx="8802873" cy="890524"/>
            <a:chOff x="0" y="668301"/>
            <a:chExt cx="7452168" cy="66789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668301"/>
              <a:ext cx="7452168" cy="667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668301"/>
              <a:ext cx="7452168" cy="667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Индивидуальные консультации («лаборатория» для работы с заявителями)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147703" y="3305723"/>
            <a:ext cx="8802873" cy="890524"/>
            <a:chOff x="0" y="1336194"/>
            <a:chExt cx="7452168" cy="66789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336194"/>
              <a:ext cx="7452168" cy="667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1336194"/>
              <a:ext cx="7452168" cy="667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Точечные регулятивные послабления (клиенты защищены!) локализованы во времени и (иногда) в пространстве 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47703" y="4196247"/>
            <a:ext cx="8802873" cy="890524"/>
            <a:chOff x="0" y="2004087"/>
            <a:chExt cx="7452168" cy="66789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2004087"/>
              <a:ext cx="7452168" cy="667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2004087"/>
              <a:ext cx="7452168" cy="667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Требования к системе управления рисками </a:t>
              </a:r>
              <a:r>
                <a:rPr lang="ru-RU" sz="2000" dirty="0" err="1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стартапа</a:t>
              </a: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47703" y="5086771"/>
            <a:ext cx="8802873" cy="890524"/>
            <a:chOff x="0" y="2671980"/>
            <a:chExt cx="7452168" cy="66789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2671980"/>
              <a:ext cx="7452168" cy="667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2671980"/>
              <a:ext cx="7452168" cy="667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egoe Print" panose="02000600000000000000" pitchFamily="2" charset="0"/>
                  <a:ea typeface="Batang" panose="02030600000101010101" pitchFamily="18" charset="-127"/>
                  <a:cs typeface="Arial" panose="020B0604020202020204" pitchFamily="34" charset="0"/>
                </a:rPr>
                <a:t>Требования к открытости (прозрачности)</a:t>
              </a:r>
            </a:p>
            <a:p>
              <a:pPr marL="353187" indent="-353187" algn="just" defTabSz="879043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8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822797" y="49901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B2A9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90CD93A-3D9F-4131-94CE-1D14255C50E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88307" y="190477"/>
            <a:ext cx="7025358" cy="780973"/>
          </a:xfrm>
          <a:prstGeom prst="rect">
            <a:avLst/>
          </a:prstGeom>
          <a:noFill/>
        </p:spPr>
        <p:txBody>
          <a:bodyPr wrap="square" lIns="113020" tIns="56510" rIns="113020" bIns="56510" rtlCol="0">
            <a:spAutoFit/>
          </a:bodyPr>
          <a:lstStyle/>
          <a:p>
            <a:pPr>
              <a:lnSpc>
                <a:spcPts val="5191"/>
              </a:lnSpc>
            </a:pPr>
            <a:r>
              <a:rPr lang="ru-RU" sz="2500" smtClean="0">
                <a:latin typeface="DIN Pro Cond Black" pitchFamily="34" charset="-52"/>
                <a:cs typeface="DIN Pro Cond Black" pitchFamily="34" charset="-52"/>
              </a:rPr>
              <a:t>Из </a:t>
            </a:r>
            <a:r>
              <a:rPr lang="ru-RU" sz="2500" dirty="0">
                <a:latin typeface="DIN Pro Cond Black" pitchFamily="34" charset="-52"/>
                <a:cs typeface="DIN Pro Cond Black" pitchFamily="34" charset="-52"/>
              </a:rPr>
              <a:t>международного опыта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88789" y="1892829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«Правовые песочницы» существуют в условиях правовой культуры доверия регулятору</a:t>
            </a:r>
          </a:p>
          <a:p>
            <a:pPr marL="353187" indent="-353187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8789" y="2984621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Регулятор обладает широкими дискреционными полномочиями, помогающими «настроить» правовой режим, использует мягкий регулятивный инструментарий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27085" y="4203821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Стартап</a:t>
            </a: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 выходит из «песочницы» во взрослую жизнь, которая не должна его «убить»</a:t>
            </a:r>
          </a:p>
        </p:txBody>
      </p:sp>
    </p:spTree>
    <p:extLst>
      <p:ext uri="{BB962C8B-B14F-4D97-AF65-F5344CB8AC3E}">
        <p14:creationId xmlns:p14="http://schemas.microsoft.com/office/powerpoint/2010/main" val="8148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9822797" y="49901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B2A9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90CD93A-3D9F-4131-94CE-1D14255C50E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88307" y="190478"/>
            <a:ext cx="7025358" cy="687294"/>
          </a:xfrm>
          <a:prstGeom prst="rect">
            <a:avLst/>
          </a:prstGeom>
          <a:noFill/>
        </p:spPr>
        <p:txBody>
          <a:bodyPr wrap="square" lIns="113020" tIns="56510" rIns="113020" bIns="56510" rtlCol="0">
            <a:spAutoFit/>
          </a:bodyPr>
          <a:lstStyle/>
          <a:p>
            <a:pPr>
              <a:lnSpc>
                <a:spcPts val="5191"/>
              </a:lnSpc>
            </a:pPr>
            <a:r>
              <a:rPr lang="ru-RU" sz="2500" dirty="0">
                <a:latin typeface="DIN Pro Cond Black" pitchFamily="34" charset="-52"/>
                <a:cs typeface="DIN Pro Cond Black" pitchFamily="34" charset="-52"/>
              </a:rPr>
              <a:t>Промежуточные </a:t>
            </a:r>
            <a:r>
              <a:rPr lang="ru-RU" sz="2500" dirty="0" smtClean="0">
                <a:latin typeface="DIN Pro Cond Black" pitchFamily="34" charset="-52"/>
                <a:cs typeface="DIN Pro Cond Black" pitchFamily="34" charset="-52"/>
              </a:rPr>
              <a:t>выводы</a:t>
            </a:r>
            <a:endParaRPr lang="ru-RU" sz="2500" dirty="0">
              <a:latin typeface="DIN Pro Cond Black" pitchFamily="34" charset="-52"/>
              <a:cs typeface="DIN Pro Cond Black" pitchFamily="34" charset="-52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7697280" y="6309320"/>
            <a:ext cx="252031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B2A9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90CD93A-3D9F-4131-94CE-1D14255C50E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88789" y="1428144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Создавать </a:t>
            </a:r>
            <a:r>
              <a:rPr lang="en-US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N-</a:t>
            </a: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й новый особый правовой режим в череде подобных режимов контрпродуктивно </a:t>
            </a:r>
          </a:p>
          <a:p>
            <a:pPr marL="353187" indent="-353187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8789" y="2519936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Полное изъятие из общего правового режима подрывает доверие к нему в целом, не решает проблему «выхода во взрослую жизнь», а также привлекает повышенное внимание всех других игроков и государства</a:t>
            </a:r>
          </a:p>
          <a:p>
            <a:pPr marL="353187" indent="-353187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7085" y="3739136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«Песочницу» логично создавать внутри (на базе) уже существующей инфраструктуры и правового режима</a:t>
            </a:r>
          </a:p>
          <a:p>
            <a:pPr marL="353187" indent="-353187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Segoe Print" panose="02000600000000000000" pitchFamily="2" charset="0"/>
              <a:ea typeface="Batang" panose="02030600000101010101" pitchFamily="18" charset="-127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6333" y="4871680"/>
            <a:ext cx="865440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marL="353187" indent="-353187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Segoe Print" panose="02000600000000000000" pitchFamily="2" charset="0"/>
                <a:ea typeface="Batang" panose="02030600000101010101" pitchFamily="18" charset="-127"/>
              </a:rPr>
              <a:t>Преодоление проблемы «выхода» возможно за счёт того, что «песочница» выступает площадкой для тестирования регулирования, которое через несколько лет распространяется на всю страну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27085" y="5993904"/>
            <a:ext cx="8654409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020" tIns="56510" rIns="113020" bIns="56510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 о песочницах – это закон о правовых экспериментах?</a:t>
            </a:r>
          </a:p>
        </p:txBody>
      </p:sp>
    </p:spTree>
    <p:extLst>
      <p:ext uri="{BB962C8B-B14F-4D97-AF65-F5344CB8AC3E}">
        <p14:creationId xmlns:p14="http://schemas.microsoft.com/office/powerpoint/2010/main" val="23719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0275" y="1892828"/>
            <a:ext cx="8064895" cy="4102395"/>
          </a:xfrm>
          <a:prstGeom prst="rect">
            <a:avLst/>
          </a:prstGeom>
          <a:noFill/>
        </p:spPr>
        <p:txBody>
          <a:bodyPr wrap="square" lIns="113020" tIns="56510" rIns="113020" bIns="56510" rtlCol="0">
            <a:spAutoFit/>
          </a:bodyPr>
          <a:lstStyle/>
          <a:p>
            <a:pPr algn="just">
              <a:lnSpc>
                <a:spcPts val="2843"/>
              </a:lnSpc>
            </a:pPr>
            <a:r>
              <a:rPr lang="ru-RU" sz="3000" dirty="0">
                <a:solidFill>
                  <a:srgbClr val="000030"/>
                </a:solidFill>
                <a:latin typeface="DIN Pro Cond Black" pitchFamily="34" charset="-52"/>
                <a:cs typeface="DIN Pro Cond Black" pitchFamily="34" charset="-52"/>
              </a:rPr>
              <a:t>Законы – это паутина: крупные мухи сквозь нее прорываются, а мелкие – застревают.</a:t>
            </a:r>
          </a:p>
          <a:p>
            <a:pPr algn="ctr">
              <a:lnSpc>
                <a:spcPts val="2843"/>
              </a:lnSpc>
            </a:pPr>
            <a:endParaRPr lang="ru-RU" sz="3000" dirty="0">
              <a:solidFill>
                <a:srgbClr val="000030"/>
              </a:solidFill>
              <a:latin typeface="DIN Pro Cond Black" pitchFamily="34" charset="-52"/>
              <a:cs typeface="DIN Pro Cond Black" pitchFamily="34" charset="-52"/>
            </a:endParaRPr>
          </a:p>
          <a:p>
            <a:pPr algn="r">
              <a:lnSpc>
                <a:spcPts val="2843"/>
              </a:lnSpc>
            </a:pPr>
            <a:r>
              <a:rPr lang="ru-RU" i="1" dirty="0" smtClean="0">
                <a:solidFill>
                  <a:srgbClr val="000030"/>
                </a:solidFill>
                <a:latin typeface="DIN Pro Cond Black" pitchFamily="34" charset="-52"/>
                <a:cs typeface="DIN Pro Cond Black" pitchFamily="34" charset="-52"/>
              </a:rPr>
              <a:t>Ш. Монтескье</a:t>
            </a:r>
          </a:p>
          <a:p>
            <a:pPr algn="ctr">
              <a:lnSpc>
                <a:spcPts val="2843"/>
              </a:lnSpc>
            </a:pPr>
            <a:r>
              <a:rPr lang="ru-RU" sz="2500" dirty="0">
                <a:solidFill>
                  <a:srgbClr val="000030"/>
                </a:solidFill>
                <a:latin typeface="DIN Pro Cond Black" pitchFamily="34" charset="-52"/>
                <a:cs typeface="DIN Pro Cond Black" pitchFamily="34" charset="-52"/>
              </a:rPr>
              <a:t> </a:t>
            </a:r>
          </a:p>
          <a:p>
            <a:pPr algn="ctr">
              <a:lnSpc>
                <a:spcPts val="1854"/>
              </a:lnSpc>
            </a:pPr>
            <a:endParaRPr lang="ru-RU" sz="1700" dirty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 algn="ctr">
              <a:lnSpc>
                <a:spcPts val="1854"/>
              </a:lnSpc>
            </a:pPr>
            <a:endParaRPr lang="ru-RU" sz="1700" dirty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>
              <a:lnSpc>
                <a:spcPts val="1854"/>
              </a:lnSpc>
            </a:pPr>
            <a:endParaRPr lang="ru-RU" sz="1700" dirty="0" smtClean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>
              <a:lnSpc>
                <a:spcPts val="1854"/>
              </a:lnSpc>
            </a:pPr>
            <a:endParaRPr lang="ru-RU" sz="1700" dirty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>
              <a:lnSpc>
                <a:spcPts val="1854"/>
              </a:lnSpc>
            </a:pPr>
            <a:endParaRPr lang="ru-RU" sz="1700" dirty="0" smtClean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>
              <a:lnSpc>
                <a:spcPts val="1854"/>
              </a:lnSpc>
            </a:pPr>
            <a:endParaRPr lang="ru-RU" sz="1700" dirty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>
              <a:lnSpc>
                <a:spcPts val="1854"/>
              </a:lnSpc>
            </a:pPr>
            <a:r>
              <a:rPr lang="ru-RU" sz="1700" dirty="0">
                <a:solidFill>
                  <a:srgbClr val="000030"/>
                </a:solidFill>
                <a:latin typeface="Comic Sans MS" panose="030F0702030302020204" pitchFamily="66" charset="0"/>
                <a:cs typeface="DIN Pro Cond Black" pitchFamily="34" charset="-52"/>
              </a:rPr>
              <a:t>Антон Лебедев</a:t>
            </a:r>
          </a:p>
          <a:p>
            <a:pPr>
              <a:lnSpc>
                <a:spcPts val="1854"/>
              </a:lnSpc>
            </a:pPr>
            <a:r>
              <a:rPr lang="en-US" sz="1700" dirty="0">
                <a:solidFill>
                  <a:srgbClr val="000030"/>
                </a:solidFill>
                <a:latin typeface="Comic Sans MS" panose="030F0702030302020204" pitchFamily="66" charset="0"/>
                <a:cs typeface="DIN Pro Cond Black" pitchFamily="34" charset="-52"/>
              </a:rPr>
              <a:t>lebedevao@economy.gov.ru</a:t>
            </a:r>
            <a:endParaRPr lang="ru-RU" sz="1700" dirty="0">
              <a:solidFill>
                <a:srgbClr val="000030"/>
              </a:solidFill>
              <a:latin typeface="Comic Sans MS" panose="030F0702030302020204" pitchFamily="66" charset="0"/>
              <a:cs typeface="DIN Pro Cond Black" pitchFamily="34" charset="-52"/>
            </a:endParaRPr>
          </a:p>
          <a:p>
            <a:pPr>
              <a:lnSpc>
                <a:spcPts val="1854"/>
              </a:lnSpc>
            </a:pPr>
            <a:r>
              <a:rPr lang="ru-RU" sz="1700" dirty="0">
                <a:solidFill>
                  <a:srgbClr val="000030"/>
                </a:solidFill>
                <a:latin typeface="Comic Sans MS" panose="030F0702030302020204" pitchFamily="66" charset="0"/>
                <a:cs typeface="DIN Pro Cond Black" pitchFamily="34" charset="-52"/>
              </a:rPr>
              <a:t>8-925-100-55-72</a:t>
            </a:r>
          </a:p>
        </p:txBody>
      </p:sp>
    </p:spTree>
    <p:extLst>
      <p:ext uri="{BB962C8B-B14F-4D97-AF65-F5344CB8AC3E}">
        <p14:creationId xmlns:p14="http://schemas.microsoft.com/office/powerpoint/2010/main" val="12166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22366</TotalTime>
  <Words>331</Words>
  <Application>Microsoft Office PowerPoint</Application>
  <PresentationFormat>Произвольный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Тема Минэк2016</vt:lpstr>
      <vt:lpstr>Шмуц-лист</vt:lpstr>
      <vt:lpstr>1_Внутренние страницы 2</vt:lpstr>
      <vt:lpstr>Минэко 2017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Пользователь Windows</cp:lastModifiedBy>
  <cp:revision>609</cp:revision>
  <cp:lastPrinted>2017-07-18T06:33:19Z</cp:lastPrinted>
  <dcterms:created xsi:type="dcterms:W3CDTF">2017-04-10T17:00:47Z</dcterms:created>
  <dcterms:modified xsi:type="dcterms:W3CDTF">2018-11-26T08:14:12Z</dcterms:modified>
</cp:coreProperties>
</file>