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56" r:id="rId2"/>
    <p:sldId id="460" r:id="rId3"/>
    <p:sldId id="461" r:id="rId4"/>
    <p:sldId id="408" r:id="rId5"/>
    <p:sldId id="412" r:id="rId6"/>
    <p:sldId id="413" r:id="rId7"/>
    <p:sldId id="414" r:id="rId8"/>
    <p:sldId id="465" r:id="rId9"/>
    <p:sldId id="466" r:id="rId10"/>
    <p:sldId id="464" r:id="rId11"/>
    <p:sldId id="415" r:id="rId12"/>
    <p:sldId id="416" r:id="rId13"/>
    <p:sldId id="417" r:id="rId14"/>
    <p:sldId id="423" r:id="rId15"/>
    <p:sldId id="467" r:id="rId16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87621" autoAdjust="0"/>
  </p:normalViewPr>
  <p:slideViewPr>
    <p:cSldViewPr>
      <p:cViewPr varScale="1">
        <p:scale>
          <a:sx n="118" d="100"/>
          <a:sy n="118" d="100"/>
        </p:scale>
        <p:origin x="96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B7976-831C-4C59-BA25-C8B3DB12C758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9D4AB3D-3092-4212-95D8-25BDC4825232}">
      <dgm:prSet phldrT="[Текст]"/>
      <dgm:spPr/>
      <dgm:t>
        <a:bodyPr/>
        <a:lstStyle/>
        <a:p>
          <a:r>
            <a:rPr lang="ru-RU" dirty="0" smtClean="0"/>
            <a:t>Правообладатель известен</a:t>
          </a:r>
          <a:endParaRPr lang="ru-RU" dirty="0"/>
        </a:p>
      </dgm:t>
    </dgm:pt>
    <dgm:pt modelId="{49977E46-4CF9-4ACD-A5B8-0BCB13160555}" type="parTrans" cxnId="{0D488051-DD92-4ED8-99EF-892D8796B5B3}">
      <dgm:prSet/>
      <dgm:spPr/>
      <dgm:t>
        <a:bodyPr/>
        <a:lstStyle/>
        <a:p>
          <a:endParaRPr lang="ru-RU"/>
        </a:p>
      </dgm:t>
    </dgm:pt>
    <dgm:pt modelId="{046C3A55-3A57-4813-99C2-35A7AAA89534}" type="sibTrans" cxnId="{0D488051-DD92-4ED8-99EF-892D8796B5B3}">
      <dgm:prSet/>
      <dgm:spPr/>
      <dgm:t>
        <a:bodyPr/>
        <a:lstStyle/>
        <a:p>
          <a:endParaRPr lang="ru-RU"/>
        </a:p>
      </dgm:t>
    </dgm:pt>
    <dgm:pt modelId="{32E07FBF-7405-44C2-A0AA-D06BBF800DB5}">
      <dgm:prSet phldrT="[Текст]"/>
      <dgm:spPr/>
      <dgm:t>
        <a:bodyPr/>
        <a:lstStyle/>
        <a:p>
          <a:endParaRPr lang="ru-RU" dirty="0"/>
        </a:p>
      </dgm:t>
    </dgm:pt>
    <dgm:pt modelId="{67D195A4-2CE1-45B3-8948-7C66EB45A267}" type="parTrans" cxnId="{A907C474-924C-4F15-90B8-3A3CB3E86154}">
      <dgm:prSet/>
      <dgm:spPr/>
      <dgm:t>
        <a:bodyPr/>
        <a:lstStyle/>
        <a:p>
          <a:endParaRPr lang="ru-RU"/>
        </a:p>
      </dgm:t>
    </dgm:pt>
    <dgm:pt modelId="{2A744C5E-CBE9-4554-AECB-A098E79C6240}" type="sibTrans" cxnId="{A907C474-924C-4F15-90B8-3A3CB3E86154}">
      <dgm:prSet/>
      <dgm:spPr/>
      <dgm:t>
        <a:bodyPr/>
        <a:lstStyle/>
        <a:p>
          <a:endParaRPr lang="ru-RU"/>
        </a:p>
      </dgm:t>
    </dgm:pt>
    <dgm:pt modelId="{192153D5-BCFA-48C8-A2CC-3460D395C4C6}">
      <dgm:prSet phldrT="[Текст]"/>
      <dgm:spPr/>
      <dgm:t>
        <a:bodyPr/>
        <a:lstStyle/>
        <a:p>
          <a:endParaRPr lang="ru-RU" dirty="0"/>
        </a:p>
      </dgm:t>
    </dgm:pt>
    <dgm:pt modelId="{0708831F-6842-4D48-951F-B1231E8D05E6}" type="parTrans" cxnId="{1AD01546-432C-4BEC-8C75-70EBF3F19D25}">
      <dgm:prSet/>
      <dgm:spPr/>
      <dgm:t>
        <a:bodyPr/>
        <a:lstStyle/>
        <a:p>
          <a:endParaRPr lang="ru-RU"/>
        </a:p>
      </dgm:t>
    </dgm:pt>
    <dgm:pt modelId="{8E9FEF03-DA6B-472F-BE9B-A455201D190C}" type="sibTrans" cxnId="{1AD01546-432C-4BEC-8C75-70EBF3F19D25}">
      <dgm:prSet/>
      <dgm:spPr/>
      <dgm:t>
        <a:bodyPr/>
        <a:lstStyle/>
        <a:p>
          <a:endParaRPr lang="ru-RU"/>
        </a:p>
      </dgm:t>
    </dgm:pt>
    <dgm:pt modelId="{37A8B84A-FA2A-44CB-A11D-E3E0D33D43C0}">
      <dgm:prSet phldrT="[Текст]"/>
      <dgm:spPr/>
      <dgm:t>
        <a:bodyPr/>
        <a:lstStyle/>
        <a:p>
          <a:endParaRPr lang="ru-RU" dirty="0"/>
        </a:p>
      </dgm:t>
    </dgm:pt>
    <dgm:pt modelId="{02744D68-5D80-4B44-9F66-DE2270E213E1}" type="parTrans" cxnId="{5087ED06-3E2A-472E-B4DA-3F84851563A5}">
      <dgm:prSet/>
      <dgm:spPr/>
      <dgm:t>
        <a:bodyPr/>
        <a:lstStyle/>
        <a:p>
          <a:endParaRPr lang="ru-RU"/>
        </a:p>
      </dgm:t>
    </dgm:pt>
    <dgm:pt modelId="{F7F285DF-E7DF-4583-8535-5DF3E7F05D94}" type="sibTrans" cxnId="{5087ED06-3E2A-472E-B4DA-3F84851563A5}">
      <dgm:prSet/>
      <dgm:spPr/>
      <dgm:t>
        <a:bodyPr/>
        <a:lstStyle/>
        <a:p>
          <a:endParaRPr lang="ru-RU"/>
        </a:p>
      </dgm:t>
    </dgm:pt>
    <dgm:pt modelId="{5507F250-7B3A-4D49-BDA5-1C055FD9062D}">
      <dgm:prSet phldrT="[Текст]"/>
      <dgm:spPr/>
      <dgm:t>
        <a:bodyPr/>
        <a:lstStyle/>
        <a:p>
          <a:endParaRPr lang="ru-RU" dirty="0"/>
        </a:p>
      </dgm:t>
    </dgm:pt>
    <dgm:pt modelId="{9CE2BDD3-B26C-42A0-ABD6-A8B9974D0E26}" type="parTrans" cxnId="{BD5FBA87-3B44-472F-A5ED-706232F4013C}">
      <dgm:prSet/>
      <dgm:spPr/>
      <dgm:t>
        <a:bodyPr/>
        <a:lstStyle/>
        <a:p>
          <a:endParaRPr lang="ru-RU"/>
        </a:p>
      </dgm:t>
    </dgm:pt>
    <dgm:pt modelId="{41E84398-2FAD-41A6-989F-001455748F3B}" type="sibTrans" cxnId="{BD5FBA87-3B44-472F-A5ED-706232F4013C}">
      <dgm:prSet/>
      <dgm:spPr/>
      <dgm:t>
        <a:bodyPr/>
        <a:lstStyle/>
        <a:p>
          <a:endParaRPr lang="ru-RU"/>
        </a:p>
      </dgm:t>
    </dgm:pt>
    <dgm:pt modelId="{3F5A3483-17E3-4CC7-B926-170BFF2C33E9}">
      <dgm:prSet phldrT="[Текст]"/>
      <dgm:spPr/>
      <dgm:t>
        <a:bodyPr/>
        <a:lstStyle/>
        <a:p>
          <a:endParaRPr lang="ru-RU" dirty="0"/>
        </a:p>
      </dgm:t>
    </dgm:pt>
    <dgm:pt modelId="{BF81BD4B-EAF0-4009-9BA0-6FBB40C34C94}" type="parTrans" cxnId="{AF111602-E05C-4653-87F2-08DC5D1C404D}">
      <dgm:prSet/>
      <dgm:spPr/>
      <dgm:t>
        <a:bodyPr/>
        <a:lstStyle/>
        <a:p>
          <a:endParaRPr lang="ru-RU"/>
        </a:p>
      </dgm:t>
    </dgm:pt>
    <dgm:pt modelId="{0939681F-61D8-4CA7-8567-3BC3AC48BCF5}" type="sibTrans" cxnId="{AF111602-E05C-4653-87F2-08DC5D1C404D}">
      <dgm:prSet/>
      <dgm:spPr/>
      <dgm:t>
        <a:bodyPr/>
        <a:lstStyle/>
        <a:p>
          <a:endParaRPr lang="ru-RU"/>
        </a:p>
      </dgm:t>
    </dgm:pt>
    <dgm:pt modelId="{9E0B7639-5466-48EF-B02B-A620C94865D2}" type="pres">
      <dgm:prSet presAssocID="{EB6B7976-831C-4C59-BA25-C8B3DB12C75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66A1F73E-76D5-4BDA-967E-036693B78167}" type="pres">
      <dgm:prSet presAssocID="{A9D4AB3D-3092-4212-95D8-25BDC4825232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C6E903CA-7650-4E49-9D66-87D5A51FF8E5}" type="pres">
      <dgm:prSet presAssocID="{A9D4AB3D-3092-4212-95D8-25BDC4825232}" presName="Accent2" presStyleLbl="node1" presStyleIdx="0" presStyleCnt="19"/>
      <dgm:spPr/>
    </dgm:pt>
    <dgm:pt modelId="{170AF3B7-6BEC-4FB9-9268-9E2679488AE6}" type="pres">
      <dgm:prSet presAssocID="{A9D4AB3D-3092-4212-95D8-25BDC4825232}" presName="Accent3" presStyleLbl="node1" presStyleIdx="1" presStyleCnt="19"/>
      <dgm:spPr/>
    </dgm:pt>
    <dgm:pt modelId="{193632D3-EC23-4A80-9427-45EF084633D8}" type="pres">
      <dgm:prSet presAssocID="{A9D4AB3D-3092-4212-95D8-25BDC4825232}" presName="Accent4" presStyleLbl="node1" presStyleIdx="2" presStyleCnt="19"/>
      <dgm:spPr/>
    </dgm:pt>
    <dgm:pt modelId="{EB29F6D6-C624-4762-B27C-ECBA9787758F}" type="pres">
      <dgm:prSet presAssocID="{A9D4AB3D-3092-4212-95D8-25BDC4825232}" presName="Accent5" presStyleLbl="node1" presStyleIdx="3" presStyleCnt="19"/>
      <dgm:spPr/>
    </dgm:pt>
    <dgm:pt modelId="{C41B7766-A6AC-4092-AB75-8EC2748E9428}" type="pres">
      <dgm:prSet presAssocID="{A9D4AB3D-3092-4212-95D8-25BDC4825232}" presName="Accent6" presStyleLbl="node1" presStyleIdx="4" presStyleCnt="19"/>
      <dgm:spPr/>
    </dgm:pt>
    <dgm:pt modelId="{E37F1000-0987-440B-BB46-14A532A3A798}" type="pres">
      <dgm:prSet presAssocID="{32E07FBF-7405-44C2-A0AA-D06BBF800DB5}" presName="Child1" presStyleLbl="node1" presStyleIdx="5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596813E-0762-4BA3-AF8E-DA5209B6B456}" type="pres">
      <dgm:prSet presAssocID="{32E07FBF-7405-44C2-A0AA-D06BBF800DB5}" presName="Accent7" presStyleCnt="0"/>
      <dgm:spPr/>
    </dgm:pt>
    <dgm:pt modelId="{C1080937-D7FC-4A35-8F4A-09D68C00C656}" type="pres">
      <dgm:prSet presAssocID="{32E07FBF-7405-44C2-A0AA-D06BBF800DB5}" presName="AccentHold1" presStyleLbl="node1" presStyleIdx="6" presStyleCnt="19"/>
      <dgm:spPr/>
    </dgm:pt>
    <dgm:pt modelId="{C00A5874-6193-4BD6-A68A-AAB00ED978C5}" type="pres">
      <dgm:prSet presAssocID="{32E07FBF-7405-44C2-A0AA-D06BBF800DB5}" presName="Accent8" presStyleCnt="0"/>
      <dgm:spPr/>
    </dgm:pt>
    <dgm:pt modelId="{EA17E604-6131-45DD-92EE-1FD84AFF3D40}" type="pres">
      <dgm:prSet presAssocID="{32E07FBF-7405-44C2-A0AA-D06BBF800DB5}" presName="AccentHold2" presStyleLbl="node1" presStyleIdx="7" presStyleCnt="19"/>
      <dgm:spPr/>
    </dgm:pt>
    <dgm:pt modelId="{C90DF3E5-A6E5-4877-AF9D-848C361BBB9F}" type="pres">
      <dgm:prSet presAssocID="{192153D5-BCFA-48C8-A2CC-3460D395C4C6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7401823-55FA-4A72-B839-10BD9720A570}" type="pres">
      <dgm:prSet presAssocID="{192153D5-BCFA-48C8-A2CC-3460D395C4C6}" presName="Accent9" presStyleCnt="0"/>
      <dgm:spPr/>
    </dgm:pt>
    <dgm:pt modelId="{D6241C3A-F616-4A2A-81A5-3A6420065072}" type="pres">
      <dgm:prSet presAssocID="{192153D5-BCFA-48C8-A2CC-3460D395C4C6}" presName="AccentHold1" presStyleLbl="node1" presStyleIdx="9" presStyleCnt="19"/>
      <dgm:spPr/>
    </dgm:pt>
    <dgm:pt modelId="{75A5700E-90F1-4CB2-9042-B8C22ECE2210}" type="pres">
      <dgm:prSet presAssocID="{192153D5-BCFA-48C8-A2CC-3460D395C4C6}" presName="Accent10" presStyleCnt="0"/>
      <dgm:spPr/>
    </dgm:pt>
    <dgm:pt modelId="{CF75660D-29BB-47A5-A250-F68CEB161986}" type="pres">
      <dgm:prSet presAssocID="{192153D5-BCFA-48C8-A2CC-3460D395C4C6}" presName="AccentHold2" presStyleLbl="node1" presStyleIdx="10" presStyleCnt="19"/>
      <dgm:spPr/>
    </dgm:pt>
    <dgm:pt modelId="{7E0D6C2E-8D04-4BB3-A3B0-99901C5F07D4}" type="pres">
      <dgm:prSet presAssocID="{192153D5-BCFA-48C8-A2CC-3460D395C4C6}" presName="Accent11" presStyleCnt="0"/>
      <dgm:spPr/>
    </dgm:pt>
    <dgm:pt modelId="{031355D1-C927-4E4C-9133-848A62C508CE}" type="pres">
      <dgm:prSet presAssocID="{192153D5-BCFA-48C8-A2CC-3460D395C4C6}" presName="AccentHold3" presStyleLbl="node1" presStyleIdx="11" presStyleCnt="19"/>
      <dgm:spPr/>
    </dgm:pt>
    <dgm:pt modelId="{48694C34-435B-4F74-AF03-59A61300E858}" type="pres">
      <dgm:prSet presAssocID="{37A8B84A-FA2A-44CB-A11D-E3E0D33D43C0}" presName="Child3" presStyleLbl="node1" presStyleIdx="12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B2F4E18-AB45-4A12-AD4F-A2EDCDBFBF4A}" type="pres">
      <dgm:prSet presAssocID="{37A8B84A-FA2A-44CB-A11D-E3E0D33D43C0}" presName="Accent12" presStyleCnt="0"/>
      <dgm:spPr/>
    </dgm:pt>
    <dgm:pt modelId="{74C8B95B-8ACB-44AF-A6CB-D8F90DBAB62D}" type="pres">
      <dgm:prSet presAssocID="{37A8B84A-FA2A-44CB-A11D-E3E0D33D43C0}" presName="AccentHold1" presStyleLbl="node1" presStyleIdx="13" presStyleCnt="19"/>
      <dgm:spPr/>
    </dgm:pt>
    <dgm:pt modelId="{3F6ED6C1-6E8A-46A8-BFA0-0F4C3EFF2FC0}" type="pres">
      <dgm:prSet presAssocID="{5507F250-7B3A-4D49-BDA5-1C055FD9062D}" presName="Child4" presStyleLbl="node1" presStyleIdx="14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330979B-4A80-4A8A-A569-728A775B185F}" type="pres">
      <dgm:prSet presAssocID="{5507F250-7B3A-4D49-BDA5-1C055FD9062D}" presName="Accent13" presStyleCnt="0"/>
      <dgm:spPr/>
    </dgm:pt>
    <dgm:pt modelId="{9A05C377-70C1-4FF5-9A64-0E4206DB4FAF}" type="pres">
      <dgm:prSet presAssocID="{5507F250-7B3A-4D49-BDA5-1C055FD9062D}" presName="AccentHold1" presStyleLbl="node1" presStyleIdx="15" presStyleCnt="19"/>
      <dgm:spPr/>
    </dgm:pt>
    <dgm:pt modelId="{0D4E7BB5-C8E3-460D-9B7D-448CA62D6505}" type="pres">
      <dgm:prSet presAssocID="{3F5A3483-17E3-4CC7-B926-170BFF2C33E9}" presName="Child5" presStyleLbl="node1" presStyleIdx="16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8CF4964-67B1-4480-B179-22FB28BE805A}" type="pres">
      <dgm:prSet presAssocID="{3F5A3483-17E3-4CC7-B926-170BFF2C33E9}" presName="Accent15" presStyleCnt="0"/>
      <dgm:spPr/>
    </dgm:pt>
    <dgm:pt modelId="{50E345C5-D9C9-44AE-8A13-E21771BBF237}" type="pres">
      <dgm:prSet presAssocID="{3F5A3483-17E3-4CC7-B926-170BFF2C33E9}" presName="AccentHold2" presStyleLbl="node1" presStyleIdx="17" presStyleCnt="19"/>
      <dgm:spPr/>
    </dgm:pt>
    <dgm:pt modelId="{A34E2A05-F9EB-45EC-8417-60FDC8DF5D33}" type="pres">
      <dgm:prSet presAssocID="{3F5A3483-17E3-4CC7-B926-170BFF2C33E9}" presName="Accent16" presStyleCnt="0"/>
      <dgm:spPr/>
    </dgm:pt>
    <dgm:pt modelId="{70F50ED1-C8E1-4E21-AECC-717A633A58AD}" type="pres">
      <dgm:prSet presAssocID="{3F5A3483-17E3-4CC7-B926-170BFF2C33E9}" presName="AccentHold3" presStyleLbl="node1" presStyleIdx="18" presStyleCnt="19"/>
      <dgm:spPr/>
    </dgm:pt>
  </dgm:ptLst>
  <dgm:cxnLst>
    <dgm:cxn modelId="{BD5FBA87-3B44-472F-A5ED-706232F4013C}" srcId="{A9D4AB3D-3092-4212-95D8-25BDC4825232}" destId="{5507F250-7B3A-4D49-BDA5-1C055FD9062D}" srcOrd="3" destOrd="0" parTransId="{9CE2BDD3-B26C-42A0-ABD6-A8B9974D0E26}" sibTransId="{41E84398-2FAD-41A6-989F-001455748F3B}"/>
    <dgm:cxn modelId="{F7567BBC-951B-4715-9D94-92CA0856031A}" type="presOf" srcId="{3F5A3483-17E3-4CC7-B926-170BFF2C33E9}" destId="{0D4E7BB5-C8E3-460D-9B7D-448CA62D6505}" srcOrd="0" destOrd="0" presId="urn:microsoft.com/office/officeart/2009/3/layout/CircleRelationship"/>
    <dgm:cxn modelId="{1E7D1796-2F0D-4282-B025-628D61FBDF98}" type="presOf" srcId="{32E07FBF-7405-44C2-A0AA-D06BBF800DB5}" destId="{E37F1000-0987-440B-BB46-14A532A3A798}" srcOrd="0" destOrd="0" presId="urn:microsoft.com/office/officeart/2009/3/layout/CircleRelationship"/>
    <dgm:cxn modelId="{8458D6FD-88BB-4D4A-90B6-6C84A303CA2C}" type="presOf" srcId="{37A8B84A-FA2A-44CB-A11D-E3E0D33D43C0}" destId="{48694C34-435B-4F74-AF03-59A61300E858}" srcOrd="0" destOrd="0" presId="urn:microsoft.com/office/officeart/2009/3/layout/CircleRelationship"/>
    <dgm:cxn modelId="{00DF243F-D29F-477E-A848-CADF64381444}" type="presOf" srcId="{EB6B7976-831C-4C59-BA25-C8B3DB12C758}" destId="{9E0B7639-5466-48EF-B02B-A620C94865D2}" srcOrd="0" destOrd="0" presId="urn:microsoft.com/office/officeart/2009/3/layout/CircleRelationship"/>
    <dgm:cxn modelId="{0D488051-DD92-4ED8-99EF-892D8796B5B3}" srcId="{EB6B7976-831C-4C59-BA25-C8B3DB12C758}" destId="{A9D4AB3D-3092-4212-95D8-25BDC4825232}" srcOrd="0" destOrd="0" parTransId="{49977E46-4CF9-4ACD-A5B8-0BCB13160555}" sibTransId="{046C3A55-3A57-4813-99C2-35A7AAA89534}"/>
    <dgm:cxn modelId="{EE03A837-5FA7-4E11-A577-DAD3894D7099}" type="presOf" srcId="{192153D5-BCFA-48C8-A2CC-3460D395C4C6}" destId="{C90DF3E5-A6E5-4877-AF9D-848C361BBB9F}" srcOrd="0" destOrd="0" presId="urn:microsoft.com/office/officeart/2009/3/layout/CircleRelationship"/>
    <dgm:cxn modelId="{A907C474-924C-4F15-90B8-3A3CB3E86154}" srcId="{A9D4AB3D-3092-4212-95D8-25BDC4825232}" destId="{32E07FBF-7405-44C2-A0AA-D06BBF800DB5}" srcOrd="0" destOrd="0" parTransId="{67D195A4-2CE1-45B3-8948-7C66EB45A267}" sibTransId="{2A744C5E-CBE9-4554-AECB-A098E79C6240}"/>
    <dgm:cxn modelId="{23D1DB0D-E74E-4D52-838D-7A09D749D788}" type="presOf" srcId="{A9D4AB3D-3092-4212-95D8-25BDC4825232}" destId="{66A1F73E-76D5-4BDA-967E-036693B78167}" srcOrd="0" destOrd="0" presId="urn:microsoft.com/office/officeart/2009/3/layout/CircleRelationship"/>
    <dgm:cxn modelId="{5087ED06-3E2A-472E-B4DA-3F84851563A5}" srcId="{A9D4AB3D-3092-4212-95D8-25BDC4825232}" destId="{37A8B84A-FA2A-44CB-A11D-E3E0D33D43C0}" srcOrd="2" destOrd="0" parTransId="{02744D68-5D80-4B44-9F66-DE2270E213E1}" sibTransId="{F7F285DF-E7DF-4583-8535-5DF3E7F05D94}"/>
    <dgm:cxn modelId="{1AD01546-432C-4BEC-8C75-70EBF3F19D25}" srcId="{A9D4AB3D-3092-4212-95D8-25BDC4825232}" destId="{192153D5-BCFA-48C8-A2CC-3460D395C4C6}" srcOrd="1" destOrd="0" parTransId="{0708831F-6842-4D48-951F-B1231E8D05E6}" sibTransId="{8E9FEF03-DA6B-472F-BE9B-A455201D190C}"/>
    <dgm:cxn modelId="{F36DC8DE-DB61-4F3B-82E9-39C7E6CE67C8}" type="presOf" srcId="{5507F250-7B3A-4D49-BDA5-1C055FD9062D}" destId="{3F6ED6C1-6E8A-46A8-BFA0-0F4C3EFF2FC0}" srcOrd="0" destOrd="0" presId="urn:microsoft.com/office/officeart/2009/3/layout/CircleRelationship"/>
    <dgm:cxn modelId="{AF111602-E05C-4653-87F2-08DC5D1C404D}" srcId="{A9D4AB3D-3092-4212-95D8-25BDC4825232}" destId="{3F5A3483-17E3-4CC7-B926-170BFF2C33E9}" srcOrd="4" destOrd="0" parTransId="{BF81BD4B-EAF0-4009-9BA0-6FBB40C34C94}" sibTransId="{0939681F-61D8-4CA7-8567-3BC3AC48BCF5}"/>
    <dgm:cxn modelId="{A83EBD86-AADB-4E42-BE13-670B5903D909}" type="presParOf" srcId="{9E0B7639-5466-48EF-B02B-A620C94865D2}" destId="{66A1F73E-76D5-4BDA-967E-036693B78167}" srcOrd="0" destOrd="0" presId="urn:microsoft.com/office/officeart/2009/3/layout/CircleRelationship"/>
    <dgm:cxn modelId="{E6BC4A1F-6C0C-4B59-B23B-9E2E8C78B6A3}" type="presParOf" srcId="{9E0B7639-5466-48EF-B02B-A620C94865D2}" destId="{C6E903CA-7650-4E49-9D66-87D5A51FF8E5}" srcOrd="1" destOrd="0" presId="urn:microsoft.com/office/officeart/2009/3/layout/CircleRelationship"/>
    <dgm:cxn modelId="{AE72DFD3-A428-4038-90E5-C554A449170C}" type="presParOf" srcId="{9E0B7639-5466-48EF-B02B-A620C94865D2}" destId="{170AF3B7-6BEC-4FB9-9268-9E2679488AE6}" srcOrd="2" destOrd="0" presId="urn:microsoft.com/office/officeart/2009/3/layout/CircleRelationship"/>
    <dgm:cxn modelId="{C7500AD8-5A4E-48C0-BA30-9CD9F55DA573}" type="presParOf" srcId="{9E0B7639-5466-48EF-B02B-A620C94865D2}" destId="{193632D3-EC23-4A80-9427-45EF084633D8}" srcOrd="3" destOrd="0" presId="urn:microsoft.com/office/officeart/2009/3/layout/CircleRelationship"/>
    <dgm:cxn modelId="{C0E602B7-D015-4616-B94D-51FA3EE55F3D}" type="presParOf" srcId="{9E0B7639-5466-48EF-B02B-A620C94865D2}" destId="{EB29F6D6-C624-4762-B27C-ECBA9787758F}" srcOrd="4" destOrd="0" presId="urn:microsoft.com/office/officeart/2009/3/layout/CircleRelationship"/>
    <dgm:cxn modelId="{537CC707-0953-457B-832E-663F1F3420B8}" type="presParOf" srcId="{9E0B7639-5466-48EF-B02B-A620C94865D2}" destId="{C41B7766-A6AC-4092-AB75-8EC2748E9428}" srcOrd="5" destOrd="0" presId="urn:microsoft.com/office/officeart/2009/3/layout/CircleRelationship"/>
    <dgm:cxn modelId="{7A61CBDD-FA81-4B1C-A4D8-61A575BB85D6}" type="presParOf" srcId="{9E0B7639-5466-48EF-B02B-A620C94865D2}" destId="{E37F1000-0987-440B-BB46-14A532A3A798}" srcOrd="6" destOrd="0" presId="urn:microsoft.com/office/officeart/2009/3/layout/CircleRelationship"/>
    <dgm:cxn modelId="{E28ADF4C-B3F0-4278-9F3E-82C1870FC16A}" type="presParOf" srcId="{9E0B7639-5466-48EF-B02B-A620C94865D2}" destId="{2596813E-0762-4BA3-AF8E-DA5209B6B456}" srcOrd="7" destOrd="0" presId="urn:microsoft.com/office/officeart/2009/3/layout/CircleRelationship"/>
    <dgm:cxn modelId="{12BB6D1D-5087-4843-A0B0-B17410C51B70}" type="presParOf" srcId="{2596813E-0762-4BA3-AF8E-DA5209B6B456}" destId="{C1080937-D7FC-4A35-8F4A-09D68C00C656}" srcOrd="0" destOrd="0" presId="urn:microsoft.com/office/officeart/2009/3/layout/CircleRelationship"/>
    <dgm:cxn modelId="{C63C8C79-9BFD-4F88-BA15-D982A34D9B68}" type="presParOf" srcId="{9E0B7639-5466-48EF-B02B-A620C94865D2}" destId="{C00A5874-6193-4BD6-A68A-AAB00ED978C5}" srcOrd="8" destOrd="0" presId="urn:microsoft.com/office/officeart/2009/3/layout/CircleRelationship"/>
    <dgm:cxn modelId="{1F900518-69A7-4B61-8FC2-817E25863E79}" type="presParOf" srcId="{C00A5874-6193-4BD6-A68A-AAB00ED978C5}" destId="{EA17E604-6131-45DD-92EE-1FD84AFF3D40}" srcOrd="0" destOrd="0" presId="urn:microsoft.com/office/officeart/2009/3/layout/CircleRelationship"/>
    <dgm:cxn modelId="{6DC5AEDD-3915-42F4-A74E-3E061ABDD086}" type="presParOf" srcId="{9E0B7639-5466-48EF-B02B-A620C94865D2}" destId="{C90DF3E5-A6E5-4877-AF9D-848C361BBB9F}" srcOrd="9" destOrd="0" presId="urn:microsoft.com/office/officeart/2009/3/layout/CircleRelationship"/>
    <dgm:cxn modelId="{3DB4CFCB-4D4A-4BD6-8D77-972FDC847F2A}" type="presParOf" srcId="{9E0B7639-5466-48EF-B02B-A620C94865D2}" destId="{17401823-55FA-4A72-B839-10BD9720A570}" srcOrd="10" destOrd="0" presId="urn:microsoft.com/office/officeart/2009/3/layout/CircleRelationship"/>
    <dgm:cxn modelId="{6EBF4950-1654-4981-A68F-3270EF0FDD15}" type="presParOf" srcId="{17401823-55FA-4A72-B839-10BD9720A570}" destId="{D6241C3A-F616-4A2A-81A5-3A6420065072}" srcOrd="0" destOrd="0" presId="urn:microsoft.com/office/officeart/2009/3/layout/CircleRelationship"/>
    <dgm:cxn modelId="{97C5C25B-E895-4CDE-B7AB-A78A059A1096}" type="presParOf" srcId="{9E0B7639-5466-48EF-B02B-A620C94865D2}" destId="{75A5700E-90F1-4CB2-9042-B8C22ECE2210}" srcOrd="11" destOrd="0" presId="urn:microsoft.com/office/officeart/2009/3/layout/CircleRelationship"/>
    <dgm:cxn modelId="{3F4D03C0-8F7A-49E4-947C-228F9DF3D4C7}" type="presParOf" srcId="{75A5700E-90F1-4CB2-9042-B8C22ECE2210}" destId="{CF75660D-29BB-47A5-A250-F68CEB161986}" srcOrd="0" destOrd="0" presId="urn:microsoft.com/office/officeart/2009/3/layout/CircleRelationship"/>
    <dgm:cxn modelId="{9E2197C0-A8CF-42C7-A198-F2AECC089DDB}" type="presParOf" srcId="{9E0B7639-5466-48EF-B02B-A620C94865D2}" destId="{7E0D6C2E-8D04-4BB3-A3B0-99901C5F07D4}" srcOrd="12" destOrd="0" presId="urn:microsoft.com/office/officeart/2009/3/layout/CircleRelationship"/>
    <dgm:cxn modelId="{F5306B46-5627-4638-AD1B-28990EA2C1CC}" type="presParOf" srcId="{7E0D6C2E-8D04-4BB3-A3B0-99901C5F07D4}" destId="{031355D1-C927-4E4C-9133-848A62C508CE}" srcOrd="0" destOrd="0" presId="urn:microsoft.com/office/officeart/2009/3/layout/CircleRelationship"/>
    <dgm:cxn modelId="{85CCDD00-1B4C-4FEB-A496-E79CBAF38815}" type="presParOf" srcId="{9E0B7639-5466-48EF-B02B-A620C94865D2}" destId="{48694C34-435B-4F74-AF03-59A61300E858}" srcOrd="13" destOrd="0" presId="urn:microsoft.com/office/officeart/2009/3/layout/CircleRelationship"/>
    <dgm:cxn modelId="{E702F9C5-24A2-4D12-BDAC-461DF581EA20}" type="presParOf" srcId="{9E0B7639-5466-48EF-B02B-A620C94865D2}" destId="{3B2F4E18-AB45-4A12-AD4F-A2EDCDBFBF4A}" srcOrd="14" destOrd="0" presId="urn:microsoft.com/office/officeart/2009/3/layout/CircleRelationship"/>
    <dgm:cxn modelId="{759862E1-29B0-4CD2-8E8B-52BF6633F2A2}" type="presParOf" srcId="{3B2F4E18-AB45-4A12-AD4F-A2EDCDBFBF4A}" destId="{74C8B95B-8ACB-44AF-A6CB-D8F90DBAB62D}" srcOrd="0" destOrd="0" presId="urn:microsoft.com/office/officeart/2009/3/layout/CircleRelationship"/>
    <dgm:cxn modelId="{99DAFC3E-9FD2-4867-915D-E58C51852F29}" type="presParOf" srcId="{9E0B7639-5466-48EF-B02B-A620C94865D2}" destId="{3F6ED6C1-6E8A-46A8-BFA0-0F4C3EFF2FC0}" srcOrd="15" destOrd="0" presId="urn:microsoft.com/office/officeart/2009/3/layout/CircleRelationship"/>
    <dgm:cxn modelId="{794DCE90-7AC3-4948-932A-261F85B08ED3}" type="presParOf" srcId="{9E0B7639-5466-48EF-B02B-A620C94865D2}" destId="{0330979B-4A80-4A8A-A569-728A775B185F}" srcOrd="16" destOrd="0" presId="urn:microsoft.com/office/officeart/2009/3/layout/CircleRelationship"/>
    <dgm:cxn modelId="{F9E70220-C6AF-4910-A49A-26143B9905B5}" type="presParOf" srcId="{0330979B-4A80-4A8A-A569-728A775B185F}" destId="{9A05C377-70C1-4FF5-9A64-0E4206DB4FAF}" srcOrd="0" destOrd="0" presId="urn:microsoft.com/office/officeart/2009/3/layout/CircleRelationship"/>
    <dgm:cxn modelId="{C1E9FE14-072E-4CBA-990B-E7BE3F87A409}" type="presParOf" srcId="{9E0B7639-5466-48EF-B02B-A620C94865D2}" destId="{0D4E7BB5-C8E3-460D-9B7D-448CA62D6505}" srcOrd="17" destOrd="0" presId="urn:microsoft.com/office/officeart/2009/3/layout/CircleRelationship"/>
    <dgm:cxn modelId="{282F1AAC-5761-49A9-878F-BB7A9C52A4A9}" type="presParOf" srcId="{9E0B7639-5466-48EF-B02B-A620C94865D2}" destId="{A8CF4964-67B1-4480-B179-22FB28BE805A}" srcOrd="18" destOrd="0" presId="urn:microsoft.com/office/officeart/2009/3/layout/CircleRelationship"/>
    <dgm:cxn modelId="{513D32C4-CDC5-4173-ABAF-E21B7BFC7FAA}" type="presParOf" srcId="{A8CF4964-67B1-4480-B179-22FB28BE805A}" destId="{50E345C5-D9C9-44AE-8A13-E21771BBF237}" srcOrd="0" destOrd="0" presId="urn:microsoft.com/office/officeart/2009/3/layout/CircleRelationship"/>
    <dgm:cxn modelId="{54C15FC0-7626-4AAC-9AC9-CD24CF8618CD}" type="presParOf" srcId="{9E0B7639-5466-48EF-B02B-A620C94865D2}" destId="{A34E2A05-F9EB-45EC-8417-60FDC8DF5D33}" srcOrd="19" destOrd="0" presId="urn:microsoft.com/office/officeart/2009/3/layout/CircleRelationship"/>
    <dgm:cxn modelId="{B3B61BBE-C48C-4906-AFEF-63C55F4A0ED3}" type="presParOf" srcId="{A34E2A05-F9EB-45EC-8417-60FDC8DF5D33}" destId="{70F50ED1-C8E1-4E21-AECC-717A633A58AD}" srcOrd="0" destOrd="0" presId="urn:microsoft.com/office/officeart/2009/3/layout/CircleRelationship"/>
  </dgm:cxnLst>
  <dgm:bg/>
  <dgm:whole>
    <a:ln>
      <a:solidFill>
        <a:srgbClr val="0070C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1F73E-76D5-4BDA-967E-036693B78167}">
      <dsp:nvSpPr>
        <dsp:cNvPr id="0" name=""/>
        <dsp:cNvSpPr/>
      </dsp:nvSpPr>
      <dsp:spPr>
        <a:xfrm>
          <a:off x="708874" y="623334"/>
          <a:ext cx="1828829" cy="1829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Правообладатель известен</a:t>
          </a:r>
          <a:endParaRPr lang="ru-RU" sz="1200" kern="1200" dirty="0"/>
        </a:p>
      </dsp:txBody>
      <dsp:txXfrm>
        <a:off x="976700" y="891206"/>
        <a:ext cx="1293177" cy="1293399"/>
      </dsp:txXfrm>
    </dsp:sp>
    <dsp:sp modelId="{C6E903CA-7650-4E49-9D66-87D5A51FF8E5}">
      <dsp:nvSpPr>
        <dsp:cNvPr id="0" name=""/>
        <dsp:cNvSpPr/>
      </dsp:nvSpPr>
      <dsp:spPr>
        <a:xfrm>
          <a:off x="1271216" y="2316501"/>
          <a:ext cx="147431" cy="1474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AF3B7-6BEC-4FB9-9268-9E2679488AE6}">
      <dsp:nvSpPr>
        <dsp:cNvPr id="0" name=""/>
        <dsp:cNvSpPr/>
      </dsp:nvSpPr>
      <dsp:spPr>
        <a:xfrm>
          <a:off x="2655499" y="1365647"/>
          <a:ext cx="147431" cy="1474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632D3-EC23-4A80-9427-45EF084633D8}">
      <dsp:nvSpPr>
        <dsp:cNvPr id="0" name=""/>
        <dsp:cNvSpPr/>
      </dsp:nvSpPr>
      <dsp:spPr>
        <a:xfrm>
          <a:off x="1950978" y="2473397"/>
          <a:ext cx="203328" cy="2036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9F6D6-C624-4762-B27C-ECBA9787758F}">
      <dsp:nvSpPr>
        <dsp:cNvPr id="0" name=""/>
        <dsp:cNvSpPr/>
      </dsp:nvSpPr>
      <dsp:spPr>
        <a:xfrm>
          <a:off x="1312482" y="828932"/>
          <a:ext cx="147431" cy="1474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B7766-A6AC-4092-AB75-8EC2748E9428}">
      <dsp:nvSpPr>
        <dsp:cNvPr id="0" name=""/>
        <dsp:cNvSpPr/>
      </dsp:nvSpPr>
      <dsp:spPr>
        <a:xfrm>
          <a:off x="848428" y="1672574"/>
          <a:ext cx="147431" cy="14741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F1000-0987-440B-BB46-14A532A3A798}">
      <dsp:nvSpPr>
        <dsp:cNvPr id="0" name=""/>
        <dsp:cNvSpPr/>
      </dsp:nvSpPr>
      <dsp:spPr>
        <a:xfrm>
          <a:off x="137154" y="953468"/>
          <a:ext cx="743536" cy="7436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46042" y="1062369"/>
        <a:ext cx="525760" cy="525818"/>
      </dsp:txXfrm>
    </dsp:sp>
    <dsp:sp modelId="{C1080937-D7FC-4A35-8F4A-09D68C00C656}">
      <dsp:nvSpPr>
        <dsp:cNvPr id="0" name=""/>
        <dsp:cNvSpPr/>
      </dsp:nvSpPr>
      <dsp:spPr>
        <a:xfrm>
          <a:off x="1546947" y="835470"/>
          <a:ext cx="203328" cy="2036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7E604-6131-45DD-92EE-1FD84AFF3D40}">
      <dsp:nvSpPr>
        <dsp:cNvPr id="0" name=""/>
        <dsp:cNvSpPr/>
      </dsp:nvSpPr>
      <dsp:spPr>
        <a:xfrm>
          <a:off x="207306" y="1914782"/>
          <a:ext cx="367641" cy="3677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DF3E5-A6E5-4877-AF9D-848C361BBB9F}">
      <dsp:nvSpPr>
        <dsp:cNvPr id="0" name=""/>
        <dsp:cNvSpPr/>
      </dsp:nvSpPr>
      <dsp:spPr>
        <a:xfrm>
          <a:off x="2725651" y="603722"/>
          <a:ext cx="743536" cy="7436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834539" y="712623"/>
        <a:ext cx="525760" cy="525818"/>
      </dsp:txXfrm>
    </dsp:sp>
    <dsp:sp modelId="{D6241C3A-F616-4A2A-81A5-3A6420065072}">
      <dsp:nvSpPr>
        <dsp:cNvPr id="0" name=""/>
        <dsp:cNvSpPr/>
      </dsp:nvSpPr>
      <dsp:spPr>
        <a:xfrm>
          <a:off x="2393648" y="1116902"/>
          <a:ext cx="203328" cy="20363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5660D-29BB-47A5-A250-F68CEB161986}">
      <dsp:nvSpPr>
        <dsp:cNvPr id="0" name=""/>
        <dsp:cNvSpPr/>
      </dsp:nvSpPr>
      <dsp:spPr>
        <a:xfrm>
          <a:off x="67377" y="2352456"/>
          <a:ext cx="147431" cy="1474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355D1-C927-4E4C-9133-848A62C508CE}">
      <dsp:nvSpPr>
        <dsp:cNvPr id="0" name=""/>
        <dsp:cNvSpPr/>
      </dsp:nvSpPr>
      <dsp:spPr>
        <a:xfrm>
          <a:off x="1536443" y="2142608"/>
          <a:ext cx="147431" cy="1474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94C34-435B-4F74-AF03-59A61300E858}">
      <dsp:nvSpPr>
        <dsp:cNvPr id="0" name=""/>
        <dsp:cNvSpPr/>
      </dsp:nvSpPr>
      <dsp:spPr>
        <a:xfrm>
          <a:off x="3075285" y="1888633"/>
          <a:ext cx="743536" cy="7436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184173" y="1997534"/>
        <a:ext cx="525760" cy="525818"/>
      </dsp:txXfrm>
    </dsp:sp>
    <dsp:sp modelId="{74C8B95B-8ACB-44AF-A6CB-D8F90DBAB62D}">
      <dsp:nvSpPr>
        <dsp:cNvPr id="0" name=""/>
        <dsp:cNvSpPr/>
      </dsp:nvSpPr>
      <dsp:spPr>
        <a:xfrm>
          <a:off x="2865580" y="1862811"/>
          <a:ext cx="147431" cy="1474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ED6C1-6E8A-46A8-BFA0-0F4C3EFF2FC0}">
      <dsp:nvSpPr>
        <dsp:cNvPr id="0" name=""/>
        <dsp:cNvSpPr/>
      </dsp:nvSpPr>
      <dsp:spPr>
        <a:xfrm>
          <a:off x="941089" y="2525042"/>
          <a:ext cx="743536" cy="74362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049977" y="2633943"/>
        <a:ext cx="525760" cy="525818"/>
      </dsp:txXfrm>
    </dsp:sp>
    <dsp:sp modelId="{9A05C377-70C1-4FF5-9A64-0E4206DB4FAF}">
      <dsp:nvSpPr>
        <dsp:cNvPr id="0" name=""/>
        <dsp:cNvSpPr/>
      </dsp:nvSpPr>
      <dsp:spPr>
        <a:xfrm>
          <a:off x="1605094" y="2499873"/>
          <a:ext cx="147431" cy="1474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E7BB5-C8E3-460D-9B7D-448CA62D6505}">
      <dsp:nvSpPr>
        <dsp:cNvPr id="0" name=""/>
        <dsp:cNvSpPr/>
      </dsp:nvSpPr>
      <dsp:spPr>
        <a:xfrm>
          <a:off x="1650112" y="0"/>
          <a:ext cx="743536" cy="7436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759000" y="108901"/>
        <a:ext cx="525760" cy="525818"/>
      </dsp:txXfrm>
    </dsp:sp>
    <dsp:sp modelId="{50E345C5-D9C9-44AE-8A13-E21771BBF237}">
      <dsp:nvSpPr>
        <dsp:cNvPr id="0" name=""/>
        <dsp:cNvSpPr/>
      </dsp:nvSpPr>
      <dsp:spPr>
        <a:xfrm>
          <a:off x="733259" y="806052"/>
          <a:ext cx="147431" cy="1474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50ED1-C8E1-4E21-AECC-717A633A58AD}">
      <dsp:nvSpPr>
        <dsp:cNvPr id="0" name=""/>
        <dsp:cNvSpPr/>
      </dsp:nvSpPr>
      <dsp:spPr>
        <a:xfrm>
          <a:off x="2449920" y="183045"/>
          <a:ext cx="147431" cy="1474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pPr/>
              <a:t>25.11.2018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1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434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6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8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95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133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31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70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3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68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16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42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53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65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796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0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ru-RU">
                <a:solidFill>
                  <a:srgbClr val="FFFFFF"/>
                </a:solidFill>
              </a:rPr>
              <a:pPr algn="ctr"/>
              <a:t>25.11.2018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pPr/>
              <a:t>25.11.2018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pPr/>
              <a:t>25.11.2018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pPr/>
              <a:t>25.11.2018</a:t>
            </a:fld>
            <a:endParaRPr kumimoji="0"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pPr/>
              <a:t>25.11.2018</a:t>
            </a:fld>
            <a:endParaRPr kumimoji="0"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pPr/>
              <a:t>25.11.2018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pPr/>
              <a:t>25.11.2018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pPr/>
              <a:t>25.11.2018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pPr/>
              <a:t>25.11.2018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 algn="ctr"/>
            <a:fld id="{8F82E0A0-C266-4798-8C8F-B9F91E9DA37E}" type="slidenum">
              <a:rPr kumimoji="0" lang="ru-RU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pPr/>
              <a:t>25.11.2018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35496" y="3219822"/>
            <a:ext cx="5544616" cy="1102246"/>
          </a:xfrm>
        </p:spPr>
        <p:txBody>
          <a:bodyPr>
            <a:normAutofit/>
          </a:bodyPr>
          <a:lstStyle>
            <a:extLst/>
          </a:lstStyle>
          <a:p>
            <a:r>
              <a:rPr lang="ru-RU" sz="1600" b="1" dirty="0" smtClean="0"/>
              <a:t>Исполнение множественных </a:t>
            </a:r>
            <a:r>
              <a:rPr lang="ru-RU" sz="1600" b="1" dirty="0"/>
              <a:t>обязательств </a:t>
            </a:r>
            <a:r>
              <a:rPr lang="ru-RU" sz="1600" b="1" dirty="0" smtClean="0"/>
              <a:t>неопределённым </a:t>
            </a:r>
            <a:r>
              <a:rPr lang="ru-RU" sz="1600" b="1" dirty="0"/>
              <a:t>кредиторам - цифровой </a:t>
            </a:r>
            <a:r>
              <a:rPr lang="ru-RU" sz="1600" b="1" dirty="0" smtClean="0"/>
              <a:t>публичный депозит </a:t>
            </a:r>
            <a:r>
              <a:rPr lang="ru-RU" sz="1600" b="1" dirty="0"/>
              <a:t>и </a:t>
            </a:r>
            <a:r>
              <a:rPr lang="ru-RU" sz="1600" b="1" dirty="0" err="1" smtClean="0"/>
              <a:t>эскроу</a:t>
            </a:r>
            <a:r>
              <a:rPr lang="ru-RU" sz="1600" b="1" dirty="0" smtClean="0"/>
              <a:t>-агент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F:\Documents and Settings\saw\Мои документы\Мои рисунки\SAW be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554" y="0"/>
            <a:ext cx="2804699" cy="308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mb-solutions.ru/images/stories/img/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20"/>
            <a:ext cx="6264696" cy="307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496" y="4618721"/>
            <a:ext cx="2088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26 ноября 201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4496680"/>
            <a:ext cx="6804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9508" y="4511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Представитель Уполномоченного по защите прав предпринимателей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Президенте РФ в сфере интеллектуальной собственности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3080389"/>
            <a:ext cx="27363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Семенов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Анатолий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Вячеславович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semenov@legalance.ru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8426896" cy="3523455"/>
          </a:xfrm>
        </p:spPr>
        <p:txBody>
          <a:bodyPr numCol="1">
            <a:normAutofit/>
          </a:bodyPr>
          <a:lstStyle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800" b="1" dirty="0"/>
              <a:t>И</a:t>
            </a:r>
            <a:r>
              <a:rPr lang="ru-RU" sz="2800" b="1" dirty="0" smtClean="0"/>
              <a:t>нститут </a:t>
            </a:r>
            <a:r>
              <a:rPr lang="ru-RU" sz="2800" b="1" dirty="0"/>
              <a:t>исполнения обязательства в </a:t>
            </a:r>
            <a:r>
              <a:rPr lang="ru-RU" sz="2800" b="1" dirty="0" smtClean="0"/>
              <a:t>депозит 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не </a:t>
            </a:r>
            <a:r>
              <a:rPr lang="ru-RU" sz="2800" b="1" dirty="0">
                <a:solidFill>
                  <a:srgbClr val="FF0000"/>
                </a:solidFill>
              </a:rPr>
              <a:t>является </a:t>
            </a:r>
            <a:r>
              <a:rPr lang="ru-RU" sz="2800" b="1" dirty="0" smtClean="0">
                <a:solidFill>
                  <a:srgbClr val="FF0000"/>
                </a:solidFill>
              </a:rPr>
              <a:t>новым.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Существует, как минимум два </a:t>
            </a:r>
            <a:r>
              <a:rPr lang="ru-RU" sz="2800" dirty="0"/>
              <a:t>правовых института, предусматривающих </a:t>
            </a:r>
            <a:r>
              <a:rPr lang="ru-RU" sz="2800" dirty="0" smtClean="0"/>
              <a:t>исполнение </a:t>
            </a:r>
            <a:r>
              <a:rPr lang="ru-RU" sz="2800" dirty="0"/>
              <a:t>обязательства в </a:t>
            </a:r>
            <a:r>
              <a:rPr lang="ru-RU" sz="2800" dirty="0" smtClean="0"/>
              <a:t>депозит: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500" dirty="0" smtClean="0"/>
              <a:t>договор </a:t>
            </a:r>
            <a:r>
              <a:rPr lang="ru-RU" sz="2500" dirty="0"/>
              <a:t>условного депонирование (</a:t>
            </a:r>
            <a:r>
              <a:rPr lang="ru-RU" sz="2500" dirty="0" err="1"/>
              <a:t>эскроу</a:t>
            </a:r>
            <a:r>
              <a:rPr lang="ru-RU" sz="2500" dirty="0" smtClean="0"/>
              <a:t>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500" dirty="0"/>
              <a:t>депозит </a:t>
            </a:r>
            <a:r>
              <a:rPr lang="ru-RU" sz="2500" dirty="0" smtClean="0"/>
              <a:t>нотариуса.</a:t>
            </a:r>
            <a:endParaRPr lang="ru-RU" sz="2500" dirty="0"/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800" b="1" dirty="0"/>
          </a:p>
        </p:txBody>
      </p:sp>
      <p:sp>
        <p:nvSpPr>
          <p:cNvPr id="5" name="Rectang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extLst/>
          </a:lstStyle>
          <a:p>
            <a:pPr algn="ctr"/>
            <a:r>
              <a:rPr lang="ru-RU" dirty="0" smtClean="0"/>
              <a:t>Правовые механизмы реализации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0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7922840" cy="3523455"/>
          </a:xfrm>
        </p:spPr>
        <p:txBody>
          <a:bodyPr>
            <a:normAutofit fontScale="77500" lnSpcReduction="20000"/>
          </a:bodyPr>
          <a:lstStyle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С 2014 года в </a:t>
            </a:r>
            <a:r>
              <a:rPr lang="ru-RU" sz="2400" dirty="0" smtClean="0"/>
              <a:t>ГК </a:t>
            </a:r>
            <a:r>
              <a:rPr lang="ru-RU" sz="2400" dirty="0"/>
              <a:t>РФ появились положения о договоре счета </a:t>
            </a:r>
            <a:r>
              <a:rPr lang="ru-RU" sz="2400" dirty="0" err="1"/>
              <a:t>эскроу</a:t>
            </a:r>
            <a:r>
              <a:rPr lang="ru-RU" sz="2400" dirty="0"/>
              <a:t>, позволяющие банку выступить в качестве посредника (</a:t>
            </a:r>
            <a:r>
              <a:rPr lang="ru-RU" sz="2400" dirty="0" err="1"/>
              <a:t>эскроу</a:t>
            </a:r>
            <a:r>
              <a:rPr lang="ru-RU" sz="2400" dirty="0"/>
              <a:t>-агента) в сделке, приняв денежное исполнение от должника (депонента) в свой депозит и выплатив его кредитору (бенефициару) при наступлении определенных условий (чаще всего исполнении договора</a:t>
            </a:r>
            <a:r>
              <a:rPr lang="ru-RU" sz="2400" dirty="0" smtClean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С </a:t>
            </a:r>
            <a:r>
              <a:rPr lang="ru-RU" sz="2400" dirty="0"/>
              <a:t>1 июня 2018 года вступили в силу положения об условном депонировании </a:t>
            </a:r>
            <a:r>
              <a:rPr lang="ru-RU" sz="2400" dirty="0" smtClean="0"/>
              <a:t>(глава 47.1 ГК РФ), </a:t>
            </a:r>
            <a:r>
              <a:rPr lang="ru-RU" sz="2400" dirty="0"/>
              <a:t>которые позволяют выступать в качестве </a:t>
            </a:r>
            <a:r>
              <a:rPr lang="ru-RU" sz="2400" dirty="0" err="1"/>
              <a:t>эскроу</a:t>
            </a:r>
            <a:r>
              <a:rPr lang="ru-RU" sz="2400" dirty="0"/>
              <a:t>-агентов не только банкам, но и иным лицам.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Глава </a:t>
            </a:r>
            <a:r>
              <a:rPr lang="ru-RU" sz="2400" dirty="0"/>
              <a:t>47.1 ГК РФ </a:t>
            </a:r>
            <a:r>
              <a:rPr lang="ru-RU" sz="2400" dirty="0" smtClean="0"/>
              <a:t>открывает </a:t>
            </a:r>
            <a:r>
              <a:rPr lang="ru-RU" sz="2400" dirty="0"/>
              <a:t>новые возможности для функционирования </a:t>
            </a:r>
            <a:r>
              <a:rPr lang="en-US" sz="2400" dirty="0" err="1"/>
              <a:t>blockchain</a:t>
            </a:r>
            <a:r>
              <a:rPr lang="en-US" sz="2400" dirty="0"/>
              <a:t> </a:t>
            </a:r>
            <a:r>
              <a:rPr lang="ru-RU" sz="2400" dirty="0"/>
              <a:t>платформ (включая </a:t>
            </a:r>
            <a:r>
              <a:rPr lang="en-US" sz="2400" dirty="0" err="1"/>
              <a:t>iPChain</a:t>
            </a:r>
            <a:r>
              <a:rPr lang="ru-RU" sz="2400" dirty="0"/>
              <a:t>) и организации смарт-контрактов, предоставляя возможность включать в цепочку передачи средств или прав </a:t>
            </a:r>
            <a:r>
              <a:rPr lang="ru-RU" sz="2400" dirty="0" err="1"/>
              <a:t>эскроу</a:t>
            </a:r>
            <a:r>
              <a:rPr lang="ru-RU" sz="2400" dirty="0"/>
              <a:t>-агента, который отследит выполнение сторонами условий </a:t>
            </a:r>
            <a:r>
              <a:rPr lang="ru-RU" sz="2400" dirty="0" smtClean="0"/>
              <a:t>сделки.</a:t>
            </a:r>
            <a:endParaRPr lang="ru-RU" sz="2800" b="1" dirty="0"/>
          </a:p>
        </p:txBody>
      </p:sp>
      <p:sp>
        <p:nvSpPr>
          <p:cNvPr id="4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pPr algn="ctr"/>
            <a:r>
              <a:rPr lang="ru-RU" sz="4400" dirty="0" smtClean="0"/>
              <a:t>Условное </a:t>
            </a:r>
            <a:r>
              <a:rPr lang="ru-RU" sz="4400" dirty="0"/>
              <a:t>депонирование (</a:t>
            </a:r>
            <a:r>
              <a:rPr lang="ru-RU" sz="4400" dirty="0" err="1"/>
              <a:t>эскроу</a:t>
            </a:r>
            <a:r>
              <a:rPr lang="ru-RU" sz="4400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1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7922840" cy="3523455"/>
          </a:xfrm>
        </p:spPr>
        <p:txBody>
          <a:bodyPr>
            <a:normAutofit fontScale="70000" lnSpcReduction="20000"/>
          </a:bodyPr>
          <a:lstStyle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Ст. 87 </a:t>
            </a:r>
            <a:r>
              <a:rPr lang="ru-RU" sz="2400" dirty="0"/>
              <a:t>Основ законодательства РФ о Нотариате «</a:t>
            </a:r>
            <a:r>
              <a:rPr lang="ru-RU" sz="2400" i="1" dirty="0"/>
              <a:t>нотариус в случаях, предусмотренных гражданским законодательством </a:t>
            </a:r>
            <a:r>
              <a:rPr lang="ru-RU" sz="2400" i="1" dirty="0" smtClean="0"/>
              <a:t>РФ, </a:t>
            </a:r>
            <a:r>
              <a:rPr lang="ru-RU" sz="2400" i="1" dirty="0"/>
              <a:t>принимает от должника в депозит денежные средства и ценные бумаги для передачи их кредитору</a:t>
            </a:r>
            <a:r>
              <a:rPr lang="ru-RU" sz="2400" dirty="0" smtClean="0"/>
              <a:t>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Статья 327 ГК РФ предусматривает </a:t>
            </a:r>
            <a:r>
              <a:rPr lang="ru-RU" sz="2400" dirty="0" smtClean="0"/>
              <a:t>4 таких случая: </a:t>
            </a:r>
            <a:endParaRPr lang="ru-RU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100" dirty="0"/>
              <a:t>отсутствие кредитора или лица, уполномоченного им принять исполнение, в месте, где обязательство должно быть исполнено;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100" dirty="0"/>
              <a:t>недееспособность кредитора и отсутствие у него представителя;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100" dirty="0"/>
              <a:t>очевидное отсутствие определенности по поводу того, кто является кредитором по обязательству, в частности в связи со спором по этому поводу между кредитором и другими лицами;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100" dirty="0"/>
              <a:t>уклонение кредитора от принятия исполнения или иной просрочки с его стороны.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Для приема денежных средств в депозит нотариус заключает с банком </a:t>
            </a:r>
            <a:r>
              <a:rPr lang="ru-RU" sz="2400" b="1" dirty="0"/>
              <a:t>договор публичного депозитного счета</a:t>
            </a:r>
            <a:r>
              <a:rPr lang="ru-RU" sz="2400" dirty="0"/>
              <a:t> в соответствии с параграфом 4 главы 45 ГК РФ</a:t>
            </a:r>
          </a:p>
          <a:p>
            <a:pPr marL="0" indent="0">
              <a:buNone/>
            </a:pPr>
            <a:endParaRPr lang="ru-RU" sz="2800" b="1" dirty="0"/>
          </a:p>
        </p:txBody>
      </p:sp>
      <p:sp>
        <p:nvSpPr>
          <p:cNvPr id="5" name="Rectang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extLst/>
          </a:lstStyle>
          <a:p>
            <a:pPr algn="ctr"/>
            <a:r>
              <a:rPr lang="ru-RU" dirty="0" smtClean="0"/>
              <a:t>Депозит нотариуса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6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8426896" cy="3523455"/>
          </a:xfrm>
        </p:spPr>
        <p:txBody>
          <a:bodyPr>
            <a:normAutofit fontScale="62500" lnSpcReduction="20000"/>
          </a:bodyPr>
          <a:lstStyle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1"/>
                </a:solidFill>
              </a:rPr>
              <a:t>ОКУП получает право открытия в банке публичного депозитного счета </a:t>
            </a:r>
            <a:r>
              <a:rPr lang="ru-RU" sz="2800" dirty="0" smtClean="0"/>
              <a:t>(параграф </a:t>
            </a:r>
            <a:r>
              <a:rPr lang="ru-RU" sz="2800" dirty="0"/>
              <a:t>4 главы 45 ГК </a:t>
            </a:r>
            <a:r>
              <a:rPr lang="ru-RU" sz="2800" dirty="0" smtClean="0"/>
              <a:t>РФ), для учета и распределения вознаграждения.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/>
                </a:solidFill>
              </a:rPr>
              <a:t>Средства</a:t>
            </a:r>
            <a:r>
              <a:rPr lang="ru-RU" sz="2800" dirty="0"/>
              <a:t>, полученные в депозит аккредитованной </a:t>
            </a:r>
            <a:r>
              <a:rPr lang="ru-RU" sz="2800" dirty="0" smtClean="0"/>
              <a:t>организации, </a:t>
            </a:r>
            <a:r>
              <a:rPr lang="ru-RU" b="1" dirty="0">
                <a:solidFill>
                  <a:schemeClr val="accent1"/>
                </a:solidFill>
              </a:rPr>
              <a:t>не являются ее собственностью.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/>
                </a:solidFill>
              </a:rPr>
              <a:t>ОКУП вправе осуществлять доверительное управление средствами, а также использовать их в качестве заемных для реализации уставных целей </a:t>
            </a:r>
            <a:r>
              <a:rPr lang="ru-RU" sz="2800" dirty="0" smtClean="0"/>
              <a:t>(для </a:t>
            </a:r>
            <a:r>
              <a:rPr lang="ru-RU" sz="2800" dirty="0"/>
              <a:t>сохранения и предотвращения обесценивания депонированных денежных </a:t>
            </a:r>
            <a:r>
              <a:rPr lang="ru-RU" sz="2800" dirty="0" smtClean="0"/>
              <a:t>средств).</a:t>
            </a:r>
            <a:endParaRPr lang="ru-RU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/>
                </a:solidFill>
              </a:rPr>
              <a:t>По истечении трех лет с момента уплаты нераспределенное вознаграждение </a:t>
            </a:r>
            <a:r>
              <a:rPr lang="ru-RU" sz="2800" dirty="0" smtClean="0"/>
              <a:t>(например, за сиротские произведения) </a:t>
            </a:r>
            <a:r>
              <a:rPr lang="ru-RU" b="1" dirty="0">
                <a:solidFill>
                  <a:schemeClr val="accent1"/>
                </a:solidFill>
              </a:rPr>
              <a:t>переходит в собственность аккредитованной организации: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500" b="1" dirty="0" smtClean="0"/>
              <a:t>50 </a:t>
            </a:r>
            <a:r>
              <a:rPr lang="ru-RU" sz="2500" b="1" dirty="0"/>
              <a:t>процентов </a:t>
            </a:r>
            <a:r>
              <a:rPr lang="ru-RU" sz="2500" b="1" dirty="0" smtClean="0"/>
              <a:t>направляется </a:t>
            </a:r>
            <a:r>
              <a:rPr lang="ru-RU" sz="2500" b="1" dirty="0"/>
              <a:t>на поддержку начинающих </a:t>
            </a:r>
            <a:r>
              <a:rPr lang="ru-RU" sz="2500" b="1" dirty="0" smtClean="0"/>
              <a:t>авторов;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500" b="1" dirty="0" smtClean="0"/>
              <a:t>50 </a:t>
            </a:r>
            <a:r>
              <a:rPr lang="ru-RU" sz="2500" b="1" dirty="0"/>
              <a:t>процентов </a:t>
            </a:r>
            <a:r>
              <a:rPr lang="ru-RU" sz="2500" b="1" dirty="0" smtClean="0"/>
              <a:t>распределяются </a:t>
            </a:r>
            <a:r>
              <a:rPr lang="ru-RU" sz="2500" b="1" dirty="0"/>
              <a:t>между членами организации.</a:t>
            </a:r>
          </a:p>
          <a:p>
            <a:pPr marL="514350" indent="-514350">
              <a:buAutoNum type="arabicPeriod"/>
            </a:pPr>
            <a:endParaRPr lang="ru-RU" sz="2800" dirty="0"/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800" b="1" dirty="0"/>
          </a:p>
        </p:txBody>
      </p:sp>
      <p:sp>
        <p:nvSpPr>
          <p:cNvPr id="5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 algn="ctr"/>
            <a:r>
              <a:rPr lang="ru-RU" dirty="0" smtClean="0"/>
              <a:t>Предлагаемая модель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1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7922840" cy="3523455"/>
          </a:xfrm>
        </p:spPr>
        <p:txBody>
          <a:bodyPr>
            <a:normAutofit fontScale="85000" lnSpcReduction="10000"/>
          </a:bodyPr>
          <a:lstStyle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/>
              <a:t>ОКУП не является налоговым агентом </a:t>
            </a:r>
            <a:r>
              <a:rPr lang="ru-RU" sz="2800" dirty="0" smtClean="0"/>
              <a:t>(</a:t>
            </a:r>
            <a:r>
              <a:rPr lang="ru-RU" sz="2800" dirty="0"/>
              <a:t>доход у </a:t>
            </a:r>
            <a:r>
              <a:rPr lang="ru-RU" sz="2800" dirty="0" smtClean="0"/>
              <a:t>правообладателя (</a:t>
            </a:r>
            <a:r>
              <a:rPr lang="ru-RU" sz="2800" dirty="0" err="1" smtClean="0"/>
              <a:t>физ.лица</a:t>
            </a:r>
            <a:r>
              <a:rPr lang="ru-RU" sz="2800" dirty="0" smtClean="0"/>
              <a:t>) </a:t>
            </a:r>
            <a:r>
              <a:rPr lang="ru-RU" sz="2800" dirty="0"/>
              <a:t>возникает не в результате отношений с </a:t>
            </a:r>
            <a:r>
              <a:rPr lang="ru-RU" sz="2800" dirty="0" err="1" smtClean="0"/>
              <a:t>ОКУПом</a:t>
            </a:r>
            <a:r>
              <a:rPr lang="ru-RU" sz="2800" dirty="0" smtClean="0"/>
              <a:t>, а </a:t>
            </a:r>
            <a:r>
              <a:rPr lang="ru-RU" sz="2800" dirty="0"/>
              <a:t>от пользователя, перечислившего соответствующее </a:t>
            </a:r>
            <a:r>
              <a:rPr lang="ru-RU" sz="2800" dirty="0" smtClean="0"/>
              <a:t>вознаграждение. </a:t>
            </a:r>
            <a:r>
              <a:rPr lang="ru-RU" sz="2800" dirty="0"/>
              <a:t>Данный вывод подтверждается и практикой применения нотариального </a:t>
            </a:r>
            <a:r>
              <a:rPr lang="ru-RU" sz="2800" dirty="0" smtClean="0"/>
              <a:t>депозита).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Денежные средства, перешедшие </a:t>
            </a:r>
            <a:r>
              <a:rPr lang="ru-RU" sz="2800" dirty="0"/>
              <a:t>в </a:t>
            </a:r>
            <a:r>
              <a:rPr lang="ru-RU" sz="2800" dirty="0" smtClean="0"/>
              <a:t>собственность ОКУПА, можно освободить от налогообложения, поскольку предполагается их целевое </a:t>
            </a:r>
            <a:r>
              <a:rPr lang="ru-RU" sz="2800" dirty="0"/>
              <a:t>распределение </a:t>
            </a:r>
            <a:r>
              <a:rPr lang="ru-RU" sz="2800" dirty="0" smtClean="0"/>
              <a:t>(их </a:t>
            </a:r>
            <a:r>
              <a:rPr lang="ru-RU" sz="2800" dirty="0"/>
              <a:t>можно включить в пункт 2 статьи 251 НК </a:t>
            </a:r>
            <a:r>
              <a:rPr lang="ru-RU" sz="2800" dirty="0" smtClean="0"/>
              <a:t>РФ).</a:t>
            </a:r>
            <a:endParaRPr lang="ru-RU" sz="2800" dirty="0"/>
          </a:p>
        </p:txBody>
      </p:sp>
      <p:sp>
        <p:nvSpPr>
          <p:cNvPr id="5" name="Rectang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extLst/>
          </a:lstStyle>
          <a:p>
            <a:pPr algn="ctr"/>
            <a:r>
              <a:rPr lang="ru-RU" dirty="0" smtClean="0"/>
              <a:t>Налоговые последствия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0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35496" y="3219822"/>
            <a:ext cx="5544616" cy="1102246"/>
          </a:xfrm>
        </p:spPr>
        <p:txBody>
          <a:bodyPr>
            <a:normAutofit/>
          </a:bodyPr>
          <a:lstStyle>
            <a:extLst/>
          </a:lstStyle>
          <a:p>
            <a:r>
              <a:rPr lang="ru-RU" sz="1600" b="1" dirty="0" smtClean="0"/>
              <a:t>Исполнение множественных </a:t>
            </a:r>
            <a:r>
              <a:rPr lang="ru-RU" sz="1600" b="1" dirty="0"/>
              <a:t>обязательств </a:t>
            </a:r>
            <a:r>
              <a:rPr lang="ru-RU" sz="1600" b="1" dirty="0" smtClean="0"/>
              <a:t>неопределённым </a:t>
            </a:r>
            <a:r>
              <a:rPr lang="ru-RU" sz="1600" b="1" dirty="0"/>
              <a:t>кредиторам - цифровой </a:t>
            </a:r>
            <a:r>
              <a:rPr lang="ru-RU" sz="1600" b="1" dirty="0" smtClean="0"/>
              <a:t>публичный депозит </a:t>
            </a:r>
            <a:r>
              <a:rPr lang="ru-RU" sz="1600" b="1" dirty="0"/>
              <a:t>и </a:t>
            </a:r>
            <a:r>
              <a:rPr lang="ru-RU" sz="1600" b="1" dirty="0" err="1" smtClean="0"/>
              <a:t>эскроу</a:t>
            </a:r>
            <a:r>
              <a:rPr lang="ru-RU" sz="1600" b="1" dirty="0" smtClean="0"/>
              <a:t>-агент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F:\Documents and Settings\saw\Мои документы\Мои рисунки\SAW be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554" y="0"/>
            <a:ext cx="2804699" cy="308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mb-solutions.ru/images/stories/img/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20"/>
            <a:ext cx="6264696" cy="307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496" y="4618721"/>
            <a:ext cx="2088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26 ноября 201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4496680"/>
            <a:ext cx="6804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9508" y="4511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Представитель Уполномоченного по защите прав предпринимателей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Президенте РФ в сфере интеллектуальной собственности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3080389"/>
            <a:ext cx="27363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Семенов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Анатолий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Вячеславович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semenov@legalance.ru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pPr algn="ctr"/>
            <a:r>
              <a:rPr lang="ru-RU" dirty="0" smtClean="0"/>
              <a:t>Трагедия разобщенности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tragedy of the </a:t>
            </a:r>
            <a:r>
              <a:rPr lang="en-US" dirty="0" err="1" smtClean="0"/>
              <a:t>anticommons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179512" y="1352551"/>
            <a:ext cx="6696744" cy="3523455"/>
          </a:xfrm>
        </p:spPr>
        <p:txBody>
          <a:bodyPr>
            <a:normAutofit fontScale="77500" lnSpcReduction="20000"/>
          </a:bodyPr>
          <a:lstStyle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3100" dirty="0" smtClean="0"/>
              <a:t>«</a:t>
            </a:r>
            <a:r>
              <a:rPr lang="ru-RU" sz="3100" dirty="0"/>
              <a:t>множество собственников обладают правом отстранить друг друга от использования дефицитного ресурса, и ни один из них не имеет преимущественного (эффективного) права на его использование</a:t>
            </a:r>
            <a:r>
              <a:rPr lang="ru-RU" sz="3100" dirty="0" smtClean="0"/>
              <a:t>»</a:t>
            </a:r>
            <a:endParaRPr lang="en-US" sz="3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100" dirty="0"/>
              <a:t>«когда таким правом обладает слишком много собственников, ресурс используется недостаточно (простаивает</a:t>
            </a:r>
            <a:r>
              <a:rPr lang="ru-RU" sz="3100" dirty="0" smtClean="0"/>
              <a:t>)»</a:t>
            </a:r>
            <a:endParaRPr lang="en-US" sz="28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000" i="1" dirty="0" smtClean="0"/>
              <a:t>Heller</a:t>
            </a:r>
            <a:r>
              <a:rPr lang="en-US" sz="2000" i="1" dirty="0"/>
              <a:t>, Michael A. The Tragedy of the </a:t>
            </a:r>
            <a:r>
              <a:rPr lang="en-US" sz="2000" i="1" dirty="0" err="1"/>
              <a:t>Anticommons</a:t>
            </a:r>
            <a:r>
              <a:rPr lang="en-US" sz="2000" i="1" dirty="0"/>
              <a:t>: Property in Transition from Marx to Markets // Harvard Law Review. – 1998 – Volume 111. – № 3. – P. 624.</a:t>
            </a:r>
            <a:endParaRPr lang="ru-RU" sz="2000" i="1" dirty="0"/>
          </a:p>
          <a:p>
            <a:pPr algn="just"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8" r="28602" b="16890"/>
          <a:stretch/>
        </p:blipFill>
        <p:spPr bwMode="auto">
          <a:xfrm>
            <a:off x="7164288" y="1352551"/>
            <a:ext cx="174667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76256" y="3723878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Michael A. Heller </a:t>
            </a:r>
            <a:endParaRPr lang="en-US" sz="1400" dirty="0" smtClean="0"/>
          </a:p>
          <a:p>
            <a:pPr algn="ctr"/>
            <a:r>
              <a:rPr lang="en-US" sz="1400" dirty="0" smtClean="0"/>
              <a:t>Professor </a:t>
            </a:r>
            <a:r>
              <a:rPr lang="en-US" sz="1400" dirty="0"/>
              <a:t>of Real Estate </a:t>
            </a:r>
            <a:r>
              <a:rPr lang="en-US" sz="1400" dirty="0" smtClean="0"/>
              <a:t>Law</a:t>
            </a:r>
          </a:p>
          <a:p>
            <a:pPr algn="ctr"/>
            <a:r>
              <a:rPr lang="en-US" sz="1400" dirty="0" smtClean="0"/>
              <a:t>at </a:t>
            </a:r>
            <a:r>
              <a:rPr lang="en-US" sz="1400" dirty="0"/>
              <a:t>Columbia Law School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459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pPr algn="ctr"/>
            <a:r>
              <a:rPr lang="ru-RU" dirty="0" smtClean="0"/>
              <a:t>Трагедия разобщенности </a:t>
            </a:r>
            <a:br>
              <a:rPr lang="ru-RU" dirty="0" smtClean="0"/>
            </a:br>
            <a:r>
              <a:rPr lang="ru-RU" dirty="0" smtClean="0"/>
              <a:t>и интеллектуальная собственность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2049475"/>
              </p:ext>
            </p:extLst>
          </p:nvPr>
        </p:nvGraphicFramePr>
        <p:xfrm>
          <a:off x="609600" y="1352550"/>
          <a:ext cx="3886200" cy="326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0" y="1247342"/>
            <a:ext cx="4536504" cy="32686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rgbClr val="FF0000"/>
                </a:solidFill>
              </a:rPr>
              <a:t>культурное наследие</a:t>
            </a:r>
            <a:r>
              <a:rPr lang="ru-RU" sz="1700" dirty="0"/>
              <a:t>, колоссальный творческий задел человечества, - </a:t>
            </a:r>
            <a:r>
              <a:rPr lang="ru-RU" sz="1700" b="1" dirty="0"/>
              <a:t>важнейший ресурс для стимулирования инноваций, развития культуры и роста благосостояния</a:t>
            </a:r>
            <a:r>
              <a:rPr lang="ru-RU" sz="17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rgbClr val="FF0000"/>
                </a:solidFill>
              </a:rPr>
              <a:t>использование</a:t>
            </a:r>
            <a:r>
              <a:rPr lang="ru-RU" sz="1700" dirty="0"/>
              <a:t> этого ресурса </a:t>
            </a:r>
            <a:r>
              <a:rPr lang="ru-RU" sz="1700" b="1" dirty="0"/>
              <a:t>зависит от разрешения многих </a:t>
            </a:r>
            <a:r>
              <a:rPr lang="ru-RU" sz="1700" b="1" dirty="0" smtClean="0"/>
              <a:t>правообладателей;</a:t>
            </a:r>
            <a:r>
              <a:rPr lang="ru-RU" sz="1700" dirty="0" smtClean="0"/>
              <a:t> </a:t>
            </a:r>
            <a:endParaRPr lang="ru-RU" sz="17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rgbClr val="FF0000"/>
                </a:solidFill>
              </a:rPr>
              <a:t>максимальная забота об интересе правообладателей </a:t>
            </a:r>
            <a:r>
              <a:rPr lang="ru-RU" sz="1700" dirty="0"/>
              <a:t>приводит к появлению целого </a:t>
            </a:r>
            <a:r>
              <a:rPr lang="ru-RU" sz="1700" b="1" dirty="0"/>
              <a:t>пласта культурного </a:t>
            </a:r>
            <a:r>
              <a:rPr lang="ru-RU" sz="1700" b="1" dirty="0" smtClean="0"/>
              <a:t>наследия, который </a:t>
            </a:r>
            <a:r>
              <a:rPr lang="ru-RU" sz="1700" b="1" dirty="0"/>
              <a:t>не может быть использован ни обществом, ни самими правообладателями</a:t>
            </a:r>
            <a:r>
              <a:rPr lang="ru-RU" sz="17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 rot="20791863">
            <a:off x="854392" y="1387257"/>
            <a:ext cx="1178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Terra incognita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20791863">
            <a:off x="2430345" y="4017873"/>
            <a:ext cx="125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Правообла</a:t>
            </a:r>
            <a:r>
              <a:rPr lang="ru-RU" sz="1400" dirty="0" smtClean="0"/>
              <a:t>-</a:t>
            </a:r>
          </a:p>
          <a:p>
            <a:pPr algn="ctr"/>
            <a:r>
              <a:rPr lang="ru-RU" sz="1400" dirty="0" err="1" smtClean="0"/>
              <a:t>датель</a:t>
            </a:r>
            <a:r>
              <a:rPr lang="ru-RU" sz="1400" dirty="0" smtClean="0"/>
              <a:t>?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rot="20791863">
            <a:off x="3175516" y="1505591"/>
            <a:ext cx="1254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Автор?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66700" y="4646920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КУЛЬТУРНОЕ НАСЛЕДИЕ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6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23478"/>
            <a:ext cx="8153400" cy="1005840"/>
          </a:xfrm>
        </p:spPr>
        <p:txBody>
          <a:bodyPr anchor="ctr">
            <a:noAutofit/>
          </a:bodyPr>
          <a:lstStyle>
            <a:extLst/>
          </a:lstStyle>
          <a:p>
            <a:pPr algn="ctr"/>
            <a:r>
              <a:rPr lang="ru-RU" sz="3600" dirty="0" smtClean="0"/>
              <a:t>Разобщенность в цифрах</a:t>
            </a:r>
            <a:endParaRPr lang="ru-RU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107504" y="1419622"/>
            <a:ext cx="8352928" cy="3523455"/>
          </a:xfrm>
        </p:spPr>
        <p:txBody>
          <a:bodyPr>
            <a:normAutofit fontScale="70000" lnSpcReduction="20000"/>
          </a:bodyPr>
          <a:lstStyle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Реестр </a:t>
            </a:r>
            <a:r>
              <a:rPr lang="ru-RU" sz="3200" dirty="0"/>
              <a:t>сиротских произведений ЕС (</a:t>
            </a:r>
            <a:r>
              <a:rPr lang="ru-RU" sz="3200" dirty="0" err="1"/>
              <a:t>Orphan</a:t>
            </a:r>
            <a:r>
              <a:rPr lang="ru-RU" sz="3200" dirty="0"/>
              <a:t> </a:t>
            </a:r>
            <a:r>
              <a:rPr lang="ru-RU" sz="3200" dirty="0" err="1"/>
              <a:t>Works</a:t>
            </a:r>
            <a:r>
              <a:rPr lang="ru-RU" sz="3200" dirty="0"/>
              <a:t> </a:t>
            </a:r>
            <a:r>
              <a:rPr lang="ru-RU" sz="3200" dirty="0" err="1" smtClean="0"/>
              <a:t>Database</a:t>
            </a:r>
            <a:r>
              <a:rPr lang="ru-RU" sz="3200" dirty="0" smtClean="0"/>
              <a:t>) - </a:t>
            </a:r>
            <a:r>
              <a:rPr lang="ru-RU" sz="3200" b="1" dirty="0" smtClean="0">
                <a:solidFill>
                  <a:srgbClr val="FF0000"/>
                </a:solidFill>
              </a:rPr>
              <a:t>5638 работ. </a:t>
            </a:r>
          </a:p>
          <a:p>
            <a:pPr marL="0" indent="0">
              <a:buNone/>
            </a:pPr>
            <a:endParaRPr lang="ru-RU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По </a:t>
            </a:r>
            <a:r>
              <a:rPr lang="ru-RU" sz="3100" dirty="0"/>
              <a:t>данным</a:t>
            </a:r>
            <a:r>
              <a:rPr lang="ru-RU" sz="3200" dirty="0" smtClean="0"/>
              <a:t> Онлайн Патент (</a:t>
            </a:r>
            <a:r>
              <a:rPr lang="en-US" sz="3200" dirty="0" err="1"/>
              <a:t>Skolkovo</a:t>
            </a:r>
            <a:r>
              <a:rPr lang="en-US" sz="3200" dirty="0"/>
              <a:t> </a:t>
            </a:r>
            <a:r>
              <a:rPr lang="en-US" sz="3200" dirty="0" err="1"/>
              <a:t>LegalTech</a:t>
            </a:r>
            <a:r>
              <a:rPr lang="en-US" sz="3200" dirty="0"/>
              <a:t> </a:t>
            </a:r>
            <a:r>
              <a:rPr lang="en-US" sz="3200" dirty="0" smtClean="0"/>
              <a:t>2018</a:t>
            </a:r>
            <a:r>
              <a:rPr lang="ru-RU" sz="3200" dirty="0" smtClean="0"/>
              <a:t>):</a:t>
            </a:r>
            <a:endParaRPr lang="ru-RU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</a:rPr>
              <a:t>До </a:t>
            </a:r>
            <a:r>
              <a:rPr lang="ru-RU" b="1" dirty="0">
                <a:solidFill>
                  <a:srgbClr val="FF0000"/>
                </a:solidFill>
              </a:rPr>
              <a:t>70% всех издержек на защиту ИС </a:t>
            </a:r>
            <a:r>
              <a:rPr lang="ru-RU" dirty="0"/>
              <a:t>могут составлять транзакционные издержки правообладателя на </a:t>
            </a:r>
            <a:r>
              <a:rPr lang="ru-RU" b="1" dirty="0"/>
              <a:t>координацию процессов выявления, предварительного анализа и регистрации новых объектов ИС</a:t>
            </a:r>
            <a:r>
              <a:rPr lang="ru-RU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</a:rPr>
              <a:t>Каждая </a:t>
            </a:r>
            <a:r>
              <a:rPr lang="ru-RU" b="1" dirty="0">
                <a:solidFill>
                  <a:srgbClr val="FF0000"/>
                </a:solidFill>
              </a:rPr>
              <a:t>четвертая запись о правообладателях в реестрах патентных ведомств некорректна</a:t>
            </a:r>
            <a:r>
              <a:rPr lang="ru-RU" dirty="0"/>
              <a:t>, общие экономические потери, связанные с искажениями в данных, составляют свыше $300 млрд</a:t>
            </a:r>
            <a:r>
              <a:rPr lang="ru-RU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</a:rPr>
              <a:t>Более </a:t>
            </a:r>
            <a:r>
              <a:rPr lang="ru-RU" b="1" dirty="0">
                <a:solidFill>
                  <a:srgbClr val="FF0000"/>
                </a:solidFill>
              </a:rPr>
              <a:t>$350 млрд – потери правообладателей</a:t>
            </a:r>
            <a:r>
              <a:rPr lang="ru-RU" dirty="0"/>
              <a:t>, связанные с нарушениями их прав на зарегистрированные средства индивидуализации.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Go to home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7654"/>
            <a:ext cx="1811834" cy="60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4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pPr algn="ctr"/>
            <a:r>
              <a:rPr lang="ru-RU" dirty="0" smtClean="0"/>
              <a:t>Преодоление разобщенности в праве интеллектуальной собственности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703939"/>
              </p:ext>
            </p:extLst>
          </p:nvPr>
        </p:nvGraphicFramePr>
        <p:xfrm>
          <a:off x="609600" y="1419622"/>
          <a:ext cx="8354888" cy="355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7444"/>
                <a:gridCol w="4177444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Принудительное лицензирование (через гос. орган или учреждение)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Коллективное лицензирование </a:t>
                      </a:r>
                    </a:p>
                    <a:p>
                      <a:pPr algn="ctr"/>
                      <a:r>
                        <a:rPr lang="ru-RU" sz="2000" dirty="0" smtClean="0"/>
                        <a:t>(через ОКУП)</a:t>
                      </a:r>
                      <a:endParaRPr lang="ru-RU" sz="2000" dirty="0"/>
                    </a:p>
                  </a:txBody>
                  <a:tcPr/>
                </a:tc>
              </a:tr>
              <a:tr h="18002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Недостатки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2000" dirty="0" smtClean="0"/>
                        <a:t>нарушение</a:t>
                      </a:r>
                      <a:r>
                        <a:rPr lang="ru-RU" sz="2000" baseline="0" dirty="0" smtClean="0"/>
                        <a:t> принципа - </a:t>
                      </a:r>
                      <a:r>
                        <a:rPr kumimoji="0"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nemo</a:t>
                      </a:r>
                      <a:r>
                        <a:rPr kumimoji="0"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plus </a:t>
                      </a:r>
                      <a:r>
                        <a:rPr kumimoji="0"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iuris</a:t>
                      </a:r>
                      <a:r>
                        <a:rPr kumimoji="0"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 </a:t>
                      </a:r>
                      <a:r>
                        <a:rPr kumimoji="0"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alium</a:t>
                      </a:r>
                      <a:r>
                        <a:rPr kumimoji="0"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transferre</a:t>
                      </a:r>
                      <a:r>
                        <a:rPr kumimoji="0"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potest</a:t>
                      </a:r>
                      <a:r>
                        <a:rPr kumimoji="0"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quam ipse </a:t>
                      </a:r>
                      <a:r>
                        <a:rPr kumimoji="0" lang="en-US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habet</a:t>
                      </a:r>
                      <a:r>
                        <a:rPr kumimoji="0"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смешение различных «режимов» защиты субъективного права: 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property rules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liability rules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inalienability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подаче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ОКУПами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процессуально громоздких косвенных групповых исков в защиту прав лиц, с которыми договоры на управление правами не заключены.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endParaRPr lang="ru-RU" sz="20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5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pPr algn="ctr"/>
            <a:r>
              <a:rPr lang="ru-RU" dirty="0" smtClean="0"/>
              <a:t>Альтернативная модель – </a:t>
            </a:r>
            <a:br>
              <a:rPr lang="ru-RU" dirty="0" smtClean="0"/>
            </a:br>
            <a:r>
              <a:rPr lang="ru-RU" dirty="0" smtClean="0"/>
              <a:t>сбор вознаграждения в депозит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37400" r="30400" b="30400"/>
          <a:stretch/>
        </p:blipFill>
        <p:spPr>
          <a:xfrm>
            <a:off x="598347" y="1419622"/>
            <a:ext cx="4032104" cy="16569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3219822"/>
            <a:ext cx="4020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Использование РИД без разрешения правообладателя </a:t>
            </a:r>
            <a:r>
              <a:rPr lang="ru-RU" sz="2000" b="1" dirty="0"/>
              <a:t>- </a:t>
            </a:r>
            <a:r>
              <a:rPr lang="ru-RU" sz="2000" dirty="0"/>
              <a:t>неосновательное обогащение пользователя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716016" y="1419622"/>
            <a:ext cx="0" cy="3600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824866" y="1390396"/>
            <a:ext cx="4374232" cy="355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Случаи исполнения обязательства в депозит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ОКУПа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свободное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РИД с обязательной выплатой вознаграждения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правообладателю;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правами невозможно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затруднено настолько, что может рассматриваться как невозможное, в силу сложности поиска правообладателя, чрезмерно большого их числа, или иных причин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8426896" cy="3523455"/>
          </a:xfrm>
        </p:spPr>
        <p:txBody>
          <a:bodyPr numCol="1">
            <a:normAutofit/>
          </a:bodyPr>
          <a:lstStyle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Частый случай сбора вознаграждения в депозит – использование сиротских </a:t>
            </a:r>
            <a:r>
              <a:rPr lang="ru-RU" sz="2800" dirty="0" smtClean="0"/>
              <a:t>произведений:</a:t>
            </a:r>
          </a:p>
          <a:p>
            <a:pPr marL="320040" lvl="1" indent="0">
              <a:buNone/>
            </a:pPr>
            <a:r>
              <a:rPr lang="ru-RU" sz="2500" b="1" dirty="0"/>
              <a:t>в</a:t>
            </a:r>
            <a:r>
              <a:rPr lang="ru-RU" sz="2500" b="1" dirty="0" smtClean="0"/>
              <a:t> </a:t>
            </a:r>
            <a:r>
              <a:rPr lang="ru-RU" sz="2500" b="1" dirty="0"/>
              <a:t>случае принудительного лицензирования </a:t>
            </a:r>
            <a:r>
              <a:rPr lang="ru-RU" sz="2500" dirty="0"/>
              <a:t>в таких странах, как </a:t>
            </a:r>
            <a:r>
              <a:rPr lang="ru-RU" sz="2500" b="1" dirty="0"/>
              <a:t>Великобритания</a:t>
            </a:r>
            <a:r>
              <a:rPr lang="ru-RU" sz="2500" dirty="0"/>
              <a:t>, </a:t>
            </a:r>
            <a:r>
              <a:rPr lang="ru-RU" sz="2500" b="1" dirty="0"/>
              <a:t>Индия</a:t>
            </a:r>
            <a:r>
              <a:rPr lang="ru-RU" sz="2500" dirty="0"/>
              <a:t> и, ранее, </a:t>
            </a:r>
            <a:r>
              <a:rPr lang="ru-RU" sz="2500" b="1" dirty="0"/>
              <a:t>Канада</a:t>
            </a:r>
            <a:r>
              <a:rPr lang="ru-RU" sz="2500" dirty="0"/>
              <a:t>, </a:t>
            </a:r>
            <a:r>
              <a:rPr lang="ru-RU" sz="2500" b="1" dirty="0"/>
              <a:t>такое вознаграждение уплачивается в депозит</a:t>
            </a:r>
            <a:r>
              <a:rPr lang="ru-RU" sz="2500" dirty="0"/>
              <a:t>. </a:t>
            </a:r>
            <a:endParaRPr lang="ru-RU" sz="2500" b="1" dirty="0"/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800" b="1" dirty="0"/>
          </a:p>
        </p:txBody>
      </p:sp>
      <p:sp>
        <p:nvSpPr>
          <p:cNvPr id="5" name="Rectang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extLst/>
          </a:lstStyle>
          <a:p>
            <a:pPr algn="ctr"/>
            <a:r>
              <a:rPr lang="ru-RU" dirty="0" smtClean="0"/>
              <a:t>Примеры использования депозита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7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8426896" cy="3667471"/>
          </a:xfrm>
        </p:spPr>
        <p:txBody>
          <a:bodyPr numCol="1">
            <a:noAutofit/>
          </a:bodyPr>
          <a:lstStyle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Enterprise and Regulatory Reform Act</a:t>
            </a:r>
            <a:r>
              <a:rPr lang="ru-RU" sz="1600" dirty="0"/>
              <a:t> 2013 и </a:t>
            </a:r>
            <a:r>
              <a:rPr lang="en-US" sz="1600" dirty="0"/>
              <a:t>Copyright and Rights in Performances</a:t>
            </a:r>
            <a:r>
              <a:rPr lang="ru-RU" sz="1600" dirty="0"/>
              <a:t> (</a:t>
            </a:r>
            <a:r>
              <a:rPr lang="en-US" sz="1600" dirty="0"/>
              <a:t>Licensing of Orphan Works</a:t>
            </a:r>
            <a:r>
              <a:rPr lang="ru-RU" sz="1600" dirty="0"/>
              <a:t>) </a:t>
            </a:r>
            <a:r>
              <a:rPr lang="en-US" sz="1600" dirty="0"/>
              <a:t>Regulations</a:t>
            </a:r>
            <a:r>
              <a:rPr lang="ru-RU" sz="1600" dirty="0"/>
              <a:t> 2014, предоставили Офису интеллектуальной собственности Великобритании (</a:t>
            </a:r>
            <a:r>
              <a:rPr lang="en-US" sz="1600" dirty="0"/>
              <a:t>UK IPO</a:t>
            </a:r>
            <a:r>
              <a:rPr lang="ru-RU" sz="1600" dirty="0"/>
              <a:t>) выдавать лицензии на использование сиротских произведений в коммерческих и некоммерческих целях и собирать вознаграждения по такому использованию.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/>
              <a:t>Право использования предоставляется на 7 лет. Стоимость лицензии включает в себя административную </a:t>
            </a:r>
            <a:r>
              <a:rPr lang="ru-RU" sz="1600" dirty="0" smtClean="0"/>
              <a:t>плату и </a:t>
            </a:r>
            <a:r>
              <a:rPr lang="ru-RU" sz="1600" dirty="0"/>
              <a:t>лицензионный сбор. 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Лицензионный </a:t>
            </a:r>
            <a:r>
              <a:rPr lang="ru-RU" sz="1600" dirty="0"/>
              <a:t>сбор откладывается в депозит в качестве справедливой компенсации в случае появления правообладателя. 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В </a:t>
            </a:r>
            <a:r>
              <a:rPr lang="ru-RU" sz="1600" dirty="0"/>
              <a:t>случае, если у сиротского произведения находится правообладатель, он вправе потребовать выплаты ему собранного лицензионного сбора</a:t>
            </a:r>
            <a:r>
              <a:rPr lang="ru-RU" sz="1600" dirty="0" smtClean="0"/>
              <a:t>.</a:t>
            </a:r>
            <a:endParaRPr lang="ru-RU" sz="1600" b="1" dirty="0"/>
          </a:p>
        </p:txBody>
      </p:sp>
      <p:sp>
        <p:nvSpPr>
          <p:cNvPr id="5" name="Rectang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>
            <a:extLst/>
          </a:lstStyle>
          <a:p>
            <a:pPr algn="ctr"/>
            <a:r>
              <a:rPr lang="ru-RU" dirty="0" smtClean="0"/>
              <a:t>Уплата вознаграждения за сиротские произведения в Великобритании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4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8426896" cy="3667471"/>
          </a:xfrm>
        </p:spPr>
        <p:txBody>
          <a:bodyPr numCol="1">
            <a:noAutofit/>
          </a:bodyPr>
          <a:lstStyle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1600" dirty="0"/>
              <a:t>В Канаде функции выдачи разрешения на использование сиротского произведения и сбора вознаграждения за такое использование разделены между Советом по авторскому праву (</a:t>
            </a:r>
            <a:r>
              <a:rPr lang="en-US" sz="1600" dirty="0"/>
              <a:t>Copyright Board of Canada</a:t>
            </a:r>
            <a:r>
              <a:rPr lang="ru-RU" sz="1600" dirty="0"/>
              <a:t>) и обществами по коллективному управлению. 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На </a:t>
            </a:r>
            <a:r>
              <a:rPr lang="ru-RU" sz="1600" dirty="0"/>
              <a:t>Совет возложены функции приема и рассмотрения заявлений на использование сиротских произведений от заинтересованных лиц и определение условий лицензирования. </a:t>
            </a:r>
            <a:endParaRPr lang="ru-RU" sz="1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На </a:t>
            </a:r>
            <a:r>
              <a:rPr lang="ru-RU" sz="1600" dirty="0" err="1" smtClean="0"/>
              <a:t>ОКУПы</a:t>
            </a:r>
            <a:r>
              <a:rPr lang="ru-RU" sz="1600" dirty="0" smtClean="0"/>
              <a:t> возлагается функция сбора вознаграждения.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Ранее </a:t>
            </a:r>
            <a:r>
              <a:rPr lang="ru-RU" sz="1600" dirty="0"/>
              <a:t>действовало правило, согласно которому </a:t>
            </a:r>
            <a:r>
              <a:rPr lang="ru-RU" sz="1600" dirty="0" smtClean="0"/>
              <a:t>ОКУП осуществляла </a:t>
            </a:r>
            <a:r>
              <a:rPr lang="ru-RU" sz="1600" dirty="0"/>
              <a:t>доверительное управление </a:t>
            </a:r>
            <a:r>
              <a:rPr lang="ru-RU" sz="1600" dirty="0" smtClean="0"/>
              <a:t>полученным вознаграждением, </a:t>
            </a:r>
            <a:r>
              <a:rPr lang="ru-RU" sz="1600" dirty="0"/>
              <a:t>а по истечению пяти лет с момента истечения лицензии </a:t>
            </a:r>
            <a:r>
              <a:rPr lang="ru-RU" sz="1600" dirty="0" smtClean="0"/>
              <a:t>получала право </a:t>
            </a:r>
            <a:r>
              <a:rPr lang="ru-RU" sz="1600" dirty="0"/>
              <a:t>распоряжаться ими уже по своему усмотрению</a:t>
            </a:r>
            <a:r>
              <a:rPr lang="ru-RU" sz="16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В </a:t>
            </a:r>
            <a:r>
              <a:rPr lang="ru-RU" sz="1600" dirty="0"/>
              <a:t>настоящий момент данная практика </a:t>
            </a:r>
            <a:r>
              <a:rPr lang="ru-RU" sz="1600" dirty="0" smtClean="0"/>
              <a:t>отменена. </a:t>
            </a:r>
            <a:r>
              <a:rPr lang="ru-RU" sz="1600" dirty="0" err="1" smtClean="0"/>
              <a:t>ОКУПы</a:t>
            </a:r>
            <a:r>
              <a:rPr lang="ru-RU" sz="1600" dirty="0" smtClean="0"/>
              <a:t> </a:t>
            </a:r>
            <a:r>
              <a:rPr lang="ru-RU" sz="1600" dirty="0"/>
              <a:t>получили </a:t>
            </a:r>
            <a:r>
              <a:rPr lang="ru-RU" sz="1600" dirty="0" smtClean="0"/>
              <a:t>право </a:t>
            </a:r>
            <a:r>
              <a:rPr lang="ru-RU" sz="1600" dirty="0"/>
              <a:t>распоряжаться поступившими денежными средствами сразу же, при условии, что в случае объявления правообладателя, </a:t>
            </a:r>
            <a:r>
              <a:rPr lang="ru-RU" sz="1600" dirty="0" smtClean="0"/>
              <a:t>ОКУП осуществит </a:t>
            </a:r>
            <a:r>
              <a:rPr lang="ru-RU" sz="1600" dirty="0"/>
              <a:t>ему необходимую выплату из собственных средств.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600" dirty="0" smtClean="0"/>
          </a:p>
        </p:txBody>
      </p:sp>
      <p:sp>
        <p:nvSpPr>
          <p:cNvPr id="5" name="Rectang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>
            <a:extLst/>
          </a:lstStyle>
          <a:p>
            <a:pPr algn="ctr"/>
            <a:r>
              <a:rPr lang="ru-RU" dirty="0" smtClean="0"/>
              <a:t>Уплата вознаграждения за сиротские произведения в Канаде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8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ирокоэкранная презентация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1193</Words>
  <Application>Microsoft Office PowerPoint</Application>
  <PresentationFormat>Экран (16:9)</PresentationFormat>
  <Paragraphs>114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Tw Cen MT</vt:lpstr>
      <vt:lpstr>Wingdings</vt:lpstr>
      <vt:lpstr>Wingdings 2</vt:lpstr>
      <vt:lpstr>Широкоэкранная презентация</vt:lpstr>
      <vt:lpstr>Исполнение множественных обязательств неопределённым кредиторам - цифровой публичный депозит и эскроу-агент</vt:lpstr>
      <vt:lpstr>Трагедия разобщенности (tragedy of the anticommons)</vt:lpstr>
      <vt:lpstr>Трагедия разобщенности  и интеллектуальная собственность</vt:lpstr>
      <vt:lpstr>Разобщенность в цифрах</vt:lpstr>
      <vt:lpstr>Преодоление разобщенности в праве интеллектуальной собственности</vt:lpstr>
      <vt:lpstr>Альтернативная модель –  сбор вознаграждения в депозит</vt:lpstr>
      <vt:lpstr>Примеры использования депозита</vt:lpstr>
      <vt:lpstr>Уплата вознаграждения за сиротские произведения в Великобритании</vt:lpstr>
      <vt:lpstr>Уплата вознаграждения за сиротские произведения в Канаде</vt:lpstr>
      <vt:lpstr>Правовые механизмы реализации</vt:lpstr>
      <vt:lpstr>Условное депонирование (эскроу)</vt:lpstr>
      <vt:lpstr>Депозит нотариуса</vt:lpstr>
      <vt:lpstr>Предлагаемая модель</vt:lpstr>
      <vt:lpstr>Налоговые последствия</vt:lpstr>
      <vt:lpstr>Исполнение множественных обязательств неопределённым кредиторам - цифровой публичный депозит и эскроу-агент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2013-04-25T02:21:26Z</dcterms:created>
  <dcterms:modified xsi:type="dcterms:W3CDTF">2018-11-25T14:52:29Z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