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93" r:id="rId4"/>
    <p:sldId id="283" r:id="rId5"/>
    <p:sldId id="295" r:id="rId6"/>
    <p:sldId id="296" r:id="rId7"/>
    <p:sldId id="297" r:id="rId8"/>
    <p:sldId id="299" r:id="rId9"/>
    <p:sldId id="298" r:id="rId10"/>
    <p:sldId id="294" r:id="rId11"/>
  </p:sldIdLst>
  <p:sldSz cx="9144000" cy="6858000" type="screen4x3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8" autoAdjust="0"/>
    <p:restoredTop sz="94754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2880"/>
        <p:guide pos="287"/>
        <p:guide pos="5473"/>
        <p:guide pos="611"/>
        <p:guide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25.11.2018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6886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3707679" cy="6858000"/>
          </a:xfrm>
          <a:prstGeom prst="rect">
            <a:avLst/>
          </a:prstGeom>
          <a:solidFill>
            <a:srgbClr val="00A19A">
              <a:alpha val="79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09601"/>
            <a:ext cx="2972574" cy="4724399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129" y="609600"/>
            <a:ext cx="1631730" cy="18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685800"/>
            <a:ext cx="7107541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89475"/>
            <a:ext cx="7717260" cy="35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42696" y="1255441"/>
            <a:ext cx="7731763" cy="92159"/>
          </a:xfrm>
          <a:prstGeom prst="rect">
            <a:avLst/>
          </a:prstGeom>
          <a:solidFill>
            <a:srgbClr val="00A19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25146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99" y="908721"/>
            <a:ext cx="2061600" cy="23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772" y="1603276"/>
            <a:ext cx="3772883" cy="3810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402150" y="1603276"/>
            <a:ext cx="3772882" cy="3810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42696" y="1255441"/>
            <a:ext cx="7731763" cy="92159"/>
          </a:xfrm>
          <a:prstGeom prst="rect">
            <a:avLst/>
          </a:prstGeom>
          <a:solidFill>
            <a:srgbClr val="00A19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5" y="488016"/>
            <a:ext cx="82306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494" y="1628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20494" y="2695600"/>
            <a:ext cx="3772883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64983" y="1628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463792" y="2695600"/>
            <a:ext cx="3772883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657362" y="685800"/>
            <a:ext cx="5029438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25.11.2018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68" y="5963816"/>
            <a:ext cx="9144000" cy="894185"/>
          </a:xfrm>
          <a:prstGeom prst="rect">
            <a:avLst/>
          </a:prstGeom>
          <a:solidFill>
            <a:srgbClr val="00A19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9475"/>
            <a:ext cx="7717260" cy="35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96" y="188640"/>
            <a:ext cx="7731763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C240B6E-5B1E-437C-891E-61118D32114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1043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0396" y="6131506"/>
            <a:ext cx="1124243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00A19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sz="2400" dirty="0"/>
              <a:t>Возможность кодификации </a:t>
            </a:r>
            <a:r>
              <a:rPr lang="ru-RU" sz="2400" dirty="0" smtClean="0"/>
              <a:t>инфо</a:t>
            </a:r>
            <a:r>
              <a:rPr lang="en-US" sz="2400" dirty="0" smtClean="0"/>
              <a:t>-</a:t>
            </a:r>
            <a:r>
              <a:rPr lang="ru-RU" sz="2400" dirty="0" smtClean="0"/>
              <a:t>коммуникационного </a:t>
            </a:r>
            <a:r>
              <a:rPr lang="ru-RU" sz="2400" dirty="0"/>
              <a:t>законодательства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Николай </a:t>
            </a:r>
            <a:r>
              <a:rPr lang="ru-RU" dirty="0" err="1" smtClean="0"/>
              <a:t>Дмитрик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66800"/>
          </a:xfrm>
        </p:spPr>
        <p:txBody>
          <a:bodyPr rtlCol="0"/>
          <a:lstStyle/>
          <a:p>
            <a:pPr rtl="0"/>
            <a:r>
              <a:rPr lang="ru-RU" dirty="0" smtClean="0"/>
              <a:t>Цифровой экономике - цифровой кодекс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9986"/>
            <a:ext cx="6480720" cy="42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1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412777"/>
            <a:ext cx="8221165" cy="4190999"/>
          </a:xfrm>
        </p:spPr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i="1" dirty="0"/>
              <a:t>Железные дороги подстрекают к частым путешествиям без всякой нужды и таким образом увеличивают непостоянство духа нашей </a:t>
            </a:r>
            <a:r>
              <a:rPr lang="ru-RU" i="1" dirty="0" smtClean="0"/>
              <a:t>эпохи»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r">
              <a:buNone/>
            </a:pPr>
            <a:r>
              <a:rPr lang="ru-RU" sz="1800" dirty="0"/>
              <a:t>ЕГОР </a:t>
            </a:r>
            <a:r>
              <a:rPr lang="ru-RU" sz="1800" dirty="0" smtClean="0"/>
              <a:t>ФРАНЦЕВИЧ КАНКРИН, граф, министр финансов Российской Империи,</a:t>
            </a:r>
          </a:p>
          <a:p>
            <a:pPr marL="0" indent="0" algn="r">
              <a:buNone/>
            </a:pPr>
            <a:r>
              <a:rPr lang="ru-RU" sz="1800" dirty="0" smtClean="0"/>
              <a:t>записка Императору Николаю </a:t>
            </a:r>
            <a:r>
              <a:rPr lang="en-US" sz="1800" dirty="0" smtClean="0"/>
              <a:t>I </a:t>
            </a:r>
            <a:r>
              <a:rPr lang="ru-RU" sz="1800" dirty="0" smtClean="0"/>
              <a:t>о проекте строительства железных дорог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21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Зачем кодекс? Почему кодекс?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5856" y="1412777"/>
            <a:ext cx="5688632" cy="4190999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 течение 2018-го и первой половины 2019 года </a:t>
            </a:r>
            <a:r>
              <a:rPr lang="ru-RU" sz="2800" dirty="0"/>
              <a:t>предстоит разработать более 50 законопроектов </a:t>
            </a:r>
            <a:r>
              <a:rPr lang="ru-RU" dirty="0"/>
              <a:t>по десяти тематическим разделам. Они касаются формирования единой среды - цифровой среды доверия, развития электронного гражданского оборота, внедрения и использования инновационных технологий на финансовом </a:t>
            </a:r>
            <a:r>
              <a:rPr lang="ru-RU" dirty="0" smtClean="0"/>
              <a:t>рынке, </a:t>
            </a:r>
            <a:r>
              <a:rPr lang="ru-RU" dirty="0"/>
              <a:t>вопросов различных точечных налоговых льгот, преференций и многих других вопросов. </a:t>
            </a:r>
            <a:r>
              <a:rPr lang="ru-RU" i="1" dirty="0" smtClean="0"/>
              <a:t>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r">
              <a:buNone/>
            </a:pPr>
            <a:r>
              <a:rPr lang="ru-RU" sz="1800"/>
              <a:t>Николай </a:t>
            </a:r>
            <a:r>
              <a:rPr lang="ru-RU" sz="1800" smtClean="0"/>
              <a:t>Анатольевич Никифоров</a:t>
            </a:r>
            <a:r>
              <a:rPr lang="ru-RU" sz="1800" dirty="0"/>
              <a:t>, </a:t>
            </a:r>
            <a:r>
              <a:rPr lang="ru-RU" sz="1800" dirty="0" smtClean="0"/>
              <a:t>министр связи и массовых коммуникаций Российской Федерации.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Стенограмма парламентских </a:t>
            </a:r>
            <a:r>
              <a:rPr lang="ru-RU" sz="1600" dirty="0"/>
              <a:t>слушаний Комитета Государственной Думы </a:t>
            </a:r>
            <a:r>
              <a:rPr lang="ru-RU" sz="1600" dirty="0" smtClean="0"/>
              <a:t>по </a:t>
            </a:r>
            <a:r>
              <a:rPr lang="ru-RU" sz="1600" dirty="0"/>
              <a:t>финансовому рынку на тему: </a:t>
            </a:r>
            <a:r>
              <a:rPr lang="ru-RU" sz="1600" dirty="0" smtClean="0"/>
              <a:t>«</a:t>
            </a:r>
            <a:r>
              <a:rPr lang="ru-RU" sz="1600" dirty="0"/>
              <a:t>Формирование правовых условий финансирования и </a:t>
            </a:r>
            <a:r>
              <a:rPr lang="ru-RU" sz="1600" dirty="0" smtClean="0"/>
              <a:t>развития </a:t>
            </a:r>
            <a:r>
              <a:rPr lang="ru-RU" sz="1600" dirty="0"/>
              <a:t>цифровой экономики» </a:t>
            </a:r>
            <a:endParaRPr lang="ru-RU" sz="1800" dirty="0"/>
          </a:p>
        </p:txBody>
      </p:sp>
      <p:pic>
        <p:nvPicPr>
          <p:cNvPr id="1026" name="Picture 2" descr="https://forexdengi.com/attachment.php?attachmentid=358065&amp;d=13440170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1655"/>
          <a:stretch/>
        </p:blipFill>
        <p:spPr bwMode="auto">
          <a:xfrm>
            <a:off x="107504" y="1522367"/>
            <a:ext cx="3098800" cy="33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Кодификация законодательства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Предмет</a:t>
            </a:r>
          </a:p>
          <a:p>
            <a:endParaRPr lang="ru-RU" sz="2800" dirty="0" smtClean="0"/>
          </a:p>
          <a:p>
            <a:r>
              <a:rPr lang="ru-RU" sz="2800" dirty="0" smtClean="0"/>
              <a:t>Метод</a:t>
            </a:r>
          </a:p>
          <a:p>
            <a:endParaRPr lang="ru-RU" sz="2800" dirty="0" smtClean="0"/>
          </a:p>
          <a:p>
            <a:r>
              <a:rPr lang="ru-RU" sz="2800" dirty="0" smtClean="0"/>
              <a:t>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7086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Предмет законодательства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1) отношения, связанные с обработкой информации;</a:t>
            </a:r>
          </a:p>
          <a:p>
            <a:r>
              <a:rPr lang="ru-RU" sz="2000" dirty="0"/>
              <a:t>2) отношения, связанные с оказанием информационных услуг;</a:t>
            </a:r>
          </a:p>
          <a:p>
            <a:r>
              <a:rPr lang="ru-RU" sz="2000" dirty="0"/>
              <a:t>3) отношения, связанные с созданием и использованием электронных документов и иных электронных записей;</a:t>
            </a:r>
          </a:p>
          <a:p>
            <a:r>
              <a:rPr lang="ru-RU" sz="2000" dirty="0"/>
              <a:t>4) отношения, связанные с созданием сетей электросвязи как распределенных взаимодействующих технологических систем и оказанием с их использованием услуг электросвязи;</a:t>
            </a:r>
          </a:p>
          <a:p>
            <a:r>
              <a:rPr lang="ru-RU" sz="2000" dirty="0"/>
              <a:t>5) отношения, касающиеся доступа владельцев сетей электросвязи, средств, объектов и сооружений связи к землям, зданиям, сооружениям и иным объектам хозяйственной </a:t>
            </a:r>
            <a:r>
              <a:rPr lang="ru-RU" sz="2000" dirty="0" smtClean="0"/>
              <a:t>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5394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Предмет законодательства</a:t>
            </a:r>
            <a:endParaRPr lang="ru-RU" dirty="0"/>
          </a:p>
        </p:txBody>
      </p:sp>
      <p:pic>
        <p:nvPicPr>
          <p:cNvPr id="2050" name="Picture 2" descr="http://zspsiecikomputerowe.cba.pl/wp-content/uploads/2013/02/OSI_model-1024x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96" y="1484784"/>
            <a:ext cx="6129263" cy="44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Метод законодательства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Метод инфокоммуникационного законодательства основывается на фактической, а не юридической возможности обработки информации</a:t>
            </a:r>
            <a:endParaRPr lang="ru-RU" sz="2000" dirty="0"/>
          </a:p>
          <a:p>
            <a:endParaRPr lang="ru-RU" sz="2000" dirty="0" smtClean="0"/>
          </a:p>
        </p:txBody>
      </p:sp>
      <p:pic>
        <p:nvPicPr>
          <p:cNvPr id="3074" name="Picture 2" descr="http://kaifolog.ru/uploads/posts/2013-08/1375331663_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5"/>
          <a:stretch/>
        </p:blipFill>
        <p:spPr bwMode="auto">
          <a:xfrm>
            <a:off x="1582564" y="2607569"/>
            <a:ext cx="5005660" cy="32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Метод законодательства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mbria" panose="02040503050406030204" pitchFamily="18" charset="0"/>
              </a:rPr>
              <a:t>«В России от дурных мер, принимаемых правительством, есть спасение: дурное исполнение»</a:t>
            </a:r>
          </a:p>
          <a:p>
            <a:r>
              <a:rPr lang="ru-RU" sz="1600" dirty="0">
                <a:latin typeface="Cambria" panose="02040503050406030204" pitchFamily="18" charset="0"/>
              </a:rPr>
              <a:t>[Петр Андреевич Вяземский, «Записные книжки (1813-1848)» (1963), с. 24]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424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Система законодательства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22149"/>
              </p:ext>
            </p:extLst>
          </p:nvPr>
        </p:nvGraphicFramePr>
        <p:xfrm>
          <a:off x="323528" y="1556792"/>
          <a:ext cx="8568952" cy="4028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кодексе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дополнение к кодексу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Информация, информационные системы, доступ к информации, ограничение доступа</a:t>
                      </a:r>
                      <a:r>
                        <a:rPr lang="ru-RU" baseline="0" dirty="0" smtClean="0"/>
                        <a:t> к информации;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Информационные</a:t>
                      </a:r>
                      <a:r>
                        <a:rPr lang="ru-RU" baseline="0" dirty="0" smtClean="0"/>
                        <a:t> ресурсы и услуги, распространение информации;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Защита информации;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Персональные данные,</a:t>
                      </a:r>
                      <a:r>
                        <a:rPr lang="ru-RU" baseline="0" dirty="0" smtClean="0"/>
                        <a:t> идентификация;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Электронная запись, электронный документ, электронная подпись,</a:t>
                      </a:r>
                      <a:r>
                        <a:rPr lang="ru-RU" baseline="0" dirty="0" smtClean="0"/>
                        <a:t> обязательный экземпляр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Сети связи, услуги</a:t>
                      </a:r>
                      <a:r>
                        <a:rPr lang="ru-RU" baseline="0" dirty="0" smtClean="0"/>
                        <a:t> связи;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Вещание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Реклама;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Организация деятельности СМИ;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Особенности отдельных видов тайн;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Доступ к информации судов и ОГВ;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Защита детей от вредной информации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Рассмотрение обращений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Архивное дело и комплектование архивного фонда;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Библиотечное</a:t>
                      </a:r>
                      <a:r>
                        <a:rPr lang="ru-RU" baseline="0" dirty="0" smtClean="0"/>
                        <a:t> дело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_digitsu" id="{6298AFB9-21D5-1845-8625-E8A9FD6FF1B2}" vid="{1CAF6B77-0379-104C-BD8A-E59D0EE59B98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371</Words>
  <Application>Microsoft Office PowerPoint</Application>
  <PresentationFormat>Экран (4:3)</PresentationFormat>
  <Paragraphs>59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продаж продукта или услуги</vt:lpstr>
      <vt:lpstr>Возможность кодификации инфо-коммуникационного законодательства</vt:lpstr>
      <vt:lpstr>Презентация PowerPoint</vt:lpstr>
      <vt:lpstr>Зачем кодекс? Почему кодекс?</vt:lpstr>
      <vt:lpstr>Кодификация законодательства</vt:lpstr>
      <vt:lpstr>Предмет законодательства</vt:lpstr>
      <vt:lpstr>Предмет законодательства</vt:lpstr>
      <vt:lpstr>Метод законодательства</vt:lpstr>
      <vt:lpstr>Метод законодательства</vt:lpstr>
      <vt:lpstr>Система законодательства</vt:lpstr>
      <vt:lpstr>Цифровой экономике - цифровой кодекс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Продажи продукта или услуги</dc:title>
  <dc:creator>Дмитрий Капустин</dc:creator>
  <cp:lastModifiedBy>Nikolay Dmitrik</cp:lastModifiedBy>
  <cp:revision>66</cp:revision>
  <dcterms:created xsi:type="dcterms:W3CDTF">2017-12-11T20:33:38Z</dcterms:created>
  <dcterms:modified xsi:type="dcterms:W3CDTF">2018-11-25T16:41:05Z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