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9" r:id="rId2"/>
    <p:sldId id="260" r:id="rId3"/>
    <p:sldId id="265" r:id="rId4"/>
    <p:sldId id="270" r:id="rId5"/>
    <p:sldId id="266" r:id="rId6"/>
    <p:sldId id="267" r:id="rId7"/>
    <p:sldId id="271" r:id="rId8"/>
    <p:sldId id="268" r:id="rId9"/>
    <p:sldId id="269" r:id="rId10"/>
    <p:sldId id="273" r:id="rId11"/>
    <p:sldId id="272" r:id="rId12"/>
    <p:sldId id="26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01899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6861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3037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22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313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2853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0271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2456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9581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5004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85800" marR="0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12"/>
            <a:ext cx="9144000" cy="4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Заголовок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Подзаголовок презентации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t="3574" b="3574"/>
          <a:stretch/>
        </p:blipFill>
        <p:spPr>
          <a:xfrm>
            <a:off x="0" y="1185899"/>
            <a:ext cx="9144000" cy="437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0" y="2605150"/>
            <a:ext cx="9144000" cy="13665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использования технологий онлайн образования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  <a:rtl val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60350" y="4443996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5548838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538163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Вячеславович Бундин, 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8163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Института открытого</a:t>
            </a:r>
          </a:p>
          <a:p>
            <a:pPr marL="538163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ФГАОУ ВО «Национальный исследовательский Нижегородский государственный</a:t>
            </a:r>
          </a:p>
          <a:p>
            <a:pPr marL="538163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 им. Н.И. Лобачевского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e-mail: mbundin@mail.ru</a:t>
            </a:r>
            <a:endParaRPr sz="1400" b="0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  <a:rtl val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100" y="284700"/>
            <a:ext cx="2019274" cy="5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98792" y="1224374"/>
            <a:ext cx="8299768" cy="5278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Работа по совершенствованию нормативного регулирования: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ru-RU" sz="1800" b="1" dirty="0">
              <a:solidFill>
                <a:srgbClr val="0064A8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Постановление от 18 июня 2017 года №723. В рамках приоритетного проекта «Современная цифровая образовательная среда в Российской Федерации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»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Гранты предназначены для:</a:t>
            </a:r>
          </a:p>
          <a:p>
            <a:pPr algn="just"/>
            <a:endParaRPr lang="ru-RU" sz="1800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- создания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системы оценки качества онлайн-курсов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, разработки требований к навыкам в области онлайн-обучения, разработки предложений по нормативно-правовому обеспечению развития такого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обучения (Финансовый университет при Правительстве РФ)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- создания программного обеспечения, технологической инфраструктуры, государственных сервисов, интеграционных решений для развития онлайн-обучения, создания информационного ресурса, обеспечивающего использование онлайн-курсов по принципу «одного окна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» (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</a:rPr>
              <a:t>Использование ЕСИА?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- Уфимский государственный авиационный технический университет);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- повышения квалификации преподавателей и специалистов в области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онлайн-обучения;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- продвижения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технологий онлайн-обучения и информационного сопровождения приоритетного проекта.</a:t>
            </a: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55934052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98792" y="1285334"/>
            <a:ext cx="8299768" cy="5278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ru-RU" sz="1800" b="1" dirty="0" smtClean="0">
                <a:solidFill>
                  <a:srgbClr val="0064A8"/>
                </a:solidFill>
              </a:rPr>
              <a:t>Совещание рабочей группы Ассоциации ведущих университетов от 06.11.2018</a:t>
            </a:r>
          </a:p>
          <a:p>
            <a:pPr lvl="0">
              <a:buClr>
                <a:srgbClr val="000000"/>
              </a:buClr>
            </a:pPr>
            <a:r>
              <a:rPr lang="ru-RU" sz="1800" b="1" dirty="0" smtClean="0">
                <a:solidFill>
                  <a:srgbClr val="0064A8"/>
                </a:solidFill>
              </a:rPr>
              <a:t>ВОПРОСЫ:</a:t>
            </a:r>
            <a:endParaRPr lang="ru-RU" sz="1800" b="1" dirty="0" smtClean="0">
              <a:solidFill>
                <a:srgbClr val="0064A8"/>
              </a:solidFill>
            </a:endParaRPr>
          </a:p>
          <a:p>
            <a:pPr marL="171450" lvl="0" indent="-171450" algn="just">
              <a:buClr>
                <a:srgbClr val="000000"/>
              </a:buClr>
              <a:buFontTx/>
              <a:buChar char="-"/>
            </a:pPr>
            <a:r>
              <a:rPr lang="ru-RU" sz="1800" b="1" smtClean="0">
                <a:solidFill>
                  <a:srgbClr val="0064A8"/>
                </a:solidFill>
              </a:rPr>
              <a:t>Развитие платформы </a:t>
            </a:r>
            <a:r>
              <a:rPr lang="ru-RU" sz="1800" b="1" dirty="0" smtClean="0">
                <a:solidFill>
                  <a:srgbClr val="0064A8"/>
                </a:solidFill>
              </a:rPr>
              <a:t>открытого образования, расширение свободного доступа к курсам;</a:t>
            </a:r>
          </a:p>
          <a:p>
            <a:pPr marL="171450" lvl="0" indent="-171450" algn="just">
              <a:buClr>
                <a:srgbClr val="000000"/>
              </a:buClr>
              <a:buFontTx/>
              <a:buChar char="-"/>
            </a:pPr>
            <a:r>
              <a:rPr lang="ru-RU" sz="1800" b="1" dirty="0" smtClean="0">
                <a:solidFill>
                  <a:srgbClr val="0064A8"/>
                </a:solidFill>
              </a:rPr>
              <a:t>Расширение использования платформы открытого образования для реализации ОПОП, в том числе и заочной форме.</a:t>
            </a:r>
          </a:p>
          <a:p>
            <a:pPr lvl="0">
              <a:buClr>
                <a:srgbClr val="000000"/>
              </a:buClr>
            </a:pPr>
            <a:r>
              <a:rPr lang="ru-RU" sz="1800" b="1" dirty="0" smtClean="0">
                <a:solidFill>
                  <a:srgbClr val="0064A8"/>
                </a:solidFill>
              </a:rPr>
              <a:t>ИТОГИ:</a:t>
            </a:r>
          </a:p>
          <a:p>
            <a:pPr marL="228600" lvl="0" indent="-228600" algn="just">
              <a:spcAft>
                <a:spcPts val="600"/>
              </a:spcAft>
              <a:buClr>
                <a:srgbClr val="000000"/>
              </a:buClr>
              <a:buAutoNum type="arabicPeriod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Придание платформе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«Открытое образование»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статуса единой национальной платформы открытого образования;</a:t>
            </a:r>
          </a:p>
          <a:p>
            <a:pPr marL="228600" lvl="0" indent="-228600" algn="just">
              <a:spcAft>
                <a:spcPts val="600"/>
              </a:spcAft>
              <a:buClr>
                <a:srgbClr val="000000"/>
              </a:buClr>
              <a:buAutoNum type="arabicPeriod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Интеграция платформы с ЭИОС вузов;</a:t>
            </a:r>
          </a:p>
          <a:p>
            <a:pPr marL="228600" lvl="0" indent="-228600" algn="just">
              <a:spcAft>
                <a:spcPts val="600"/>
              </a:spcAft>
              <a:buClr>
                <a:srgbClr val="000000"/>
              </a:buClr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Монетизация работы платформы за счет средств бюджетной субсидии;</a:t>
            </a:r>
          </a:p>
          <a:p>
            <a:pPr marL="228600" lvl="0" indent="-228600" algn="just">
              <a:spcAft>
                <a:spcPts val="600"/>
              </a:spcAft>
              <a:buClr>
                <a:srgbClr val="000000"/>
              </a:buClr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Разработка методических рекомендаций по использованию технологий онлайн-обучения в реализации ОП с учетом выполнения лицензионных и </a:t>
            </a:r>
            <a:r>
              <a:rPr lang="ru-RU" sz="1600" b="1" dirty="0" err="1" smtClean="0">
                <a:solidFill>
                  <a:srgbClr val="FF0000"/>
                </a:solidFill>
              </a:rPr>
              <a:t>аккредитационных</a:t>
            </a:r>
            <a:r>
              <a:rPr lang="ru-RU" sz="1600" b="1" dirty="0" smtClean="0">
                <a:solidFill>
                  <a:srgbClr val="FF0000"/>
                </a:solidFill>
              </a:rPr>
              <a:t> требований;</a:t>
            </a:r>
          </a:p>
          <a:p>
            <a:pPr marL="228600" lvl="0" indent="-228600" algn="just">
              <a:spcAft>
                <a:spcPts val="600"/>
              </a:spcAft>
              <a:buClr>
                <a:srgbClr val="000000"/>
              </a:buClr>
              <a:buAutoNum type="arabicPeriod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Повышение качества онлайн контента, в том числе с использованием системы экспертной оценки и учета мнения пользователей.</a:t>
            </a:r>
          </a:p>
          <a:p>
            <a:pPr marL="171450" lvl="0" indent="-171450">
              <a:buClr>
                <a:srgbClr val="000000"/>
              </a:buClr>
              <a:buFontTx/>
              <a:buChar char="-"/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marL="171450" lvl="0" indent="-171450">
              <a:buClr>
                <a:srgbClr val="000000"/>
              </a:buClr>
              <a:buFontTx/>
              <a:buChar char="-"/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265259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9"/>
          <p:cNvSpPr txBox="1"/>
          <p:nvPr/>
        </p:nvSpPr>
        <p:spPr>
          <a:xfrm>
            <a:off x="847069" y="5181600"/>
            <a:ext cx="7910850" cy="1127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66" y="2153920"/>
            <a:ext cx="5162457" cy="17729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35310" y="1366615"/>
            <a:ext cx="513717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i="0" u="none" strike="noStrike" cap="none" baseline="0" dirty="0" smtClean="0">
                <a:solidFill>
                  <a:srgbClr val="0064A8"/>
                </a:solidFill>
                <a:latin typeface="Arial"/>
                <a:ea typeface="Arial"/>
                <a:cs typeface="Arial"/>
                <a:sym typeface="Arial"/>
                <a:rtl val="0"/>
              </a:rPr>
              <a:t>Онлайн-обучение в России и мире</a:t>
            </a:r>
            <a:endParaRPr lang="ru-RU" sz="1800" b="1" i="0" u="none" strike="noStrike" cap="none" baseline="0" dirty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0" u="none" strike="noStrike" cap="none" baseline="0" dirty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b="0" i="0" u="none" strike="noStrike" cap="none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Онлайн</a:t>
            </a:r>
            <a:r>
              <a:rPr lang="ru-RU" b="0" i="0" u="none" strike="noStrike" cap="none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обучение является мировым трендом на рынке образования.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Появляются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специальные или специализированные вузы, которые специализируются на предоставлении именно онлайн-образовательных программ. (Открытые университеты).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b="0" i="0" u="none" strike="noStrike" cap="none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Практически</a:t>
            </a:r>
            <a:r>
              <a:rPr lang="ru-RU" b="0" i="0" u="none" strike="noStrike" cap="none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все современные ведущие вузы используют технологии онлайн обучения, как для образовательных целей, так и в целях продвижения своих образовательных услуг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.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b="0" i="0" u="none" strike="noStrike" cap="none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Значительное влияние на рынок оказывает развитие</a:t>
            </a:r>
            <a:r>
              <a:rPr lang="ru-RU" b="0" i="0" u="none" strike="noStrike" cap="none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специализированных площадок онлайн-обучения </a:t>
            </a:r>
            <a:r>
              <a:rPr lang="en-US" b="0" i="0" u="none" strike="noStrike" cap="none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мировые: </a:t>
            </a:r>
            <a:r>
              <a:rPr lang="en-US" b="0" i="0" u="none" strike="noStrike" cap="none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Coursera, EDX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; в России:</a:t>
            </a:r>
            <a:r>
              <a:rPr lang="en-US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Открытое образование, </a:t>
            </a:r>
            <a:r>
              <a:rPr lang="ru-RU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Лекториум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ru-RU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др</a:t>
            </a:r>
            <a:r>
              <a:rPr lang="ru-RU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). </a:t>
            </a:r>
            <a:endParaRPr b="0" i="0" u="none" strike="noStrike" cap="none" baseline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515" y="4231048"/>
            <a:ext cx="1852974" cy="625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199" y="1420552"/>
            <a:ext cx="1290955" cy="828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25" y="2397393"/>
            <a:ext cx="2804790" cy="1004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1445" t="28964" r="70444" b="49703"/>
          <a:stretch/>
        </p:blipFill>
        <p:spPr>
          <a:xfrm>
            <a:off x="6018244" y="5069752"/>
            <a:ext cx="1456868" cy="965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876" y="5080932"/>
            <a:ext cx="108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13</a:t>
            </a:r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едущих вузов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35310" y="1366615"/>
            <a:ext cx="752477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Преимущества о</a:t>
            </a:r>
            <a:r>
              <a:rPr lang="ru-RU" sz="1800" b="1" i="0" u="none" strike="noStrike" cap="none" baseline="0" dirty="0" smtClean="0">
                <a:solidFill>
                  <a:srgbClr val="0064A8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нлайн-обучения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2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2400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Экстерриториальность (Мобильность)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Возможность выстраивать собственную образовательную траекторию 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Комфортная среда </a:t>
            </a: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3220733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35310" y="1366614"/>
            <a:ext cx="7524770" cy="5237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Формы о</a:t>
            </a:r>
            <a:r>
              <a:rPr lang="ru-RU" sz="1800" b="1" i="0" u="none" strike="noStrike" cap="none" baseline="0" dirty="0" smtClean="0">
                <a:solidFill>
                  <a:srgbClr val="0064A8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нлайн-обучения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2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2400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Основная профессиональная образовательная программа вуза (</a:t>
            </a:r>
            <a:r>
              <a:rPr lang="ru-RU" sz="2400" baseline="0" dirty="0" err="1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бакалавриат</a:t>
            </a:r>
            <a:r>
              <a:rPr lang="ru-RU" sz="2400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, магистратура, и др.) с применением ЭО и ДОТ</a:t>
            </a:r>
            <a:r>
              <a:rPr lang="ru-RU" sz="240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(формы и объем определяются вузом)</a:t>
            </a:r>
            <a:endParaRPr lang="ru-RU" sz="2400" baseline="0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</a:pPr>
            <a:endParaRPr lang="ru-RU" sz="2400" baseline="0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ОПОП реализуемая исключительно с применением ЭО и ДОТ</a:t>
            </a:r>
          </a:p>
          <a:p>
            <a:pPr marR="0" lvl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</a:pPr>
            <a:endParaRPr lang="ru-RU" sz="2400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2400" baseline="0" dirty="0" smtClean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Массовые открытые онлайн-курсы</a:t>
            </a: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7035372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98792" y="1132934"/>
            <a:ext cx="7910850" cy="54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Законодательная основа:</a:t>
            </a:r>
            <a:endParaRPr lang="ru-RU" sz="18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2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64A8"/>
                </a:solidFill>
              </a:rPr>
              <a:t>Федеральный закон от 29.12.2012 N 273-ФЗ (ред. от 29.07.2017) </a:t>
            </a:r>
            <a:r>
              <a:rPr lang="ru-RU" sz="1600" b="1" dirty="0" smtClean="0">
                <a:solidFill>
                  <a:srgbClr val="0064A8"/>
                </a:solidFill>
              </a:rPr>
              <a:t>«Об </a:t>
            </a:r>
            <a:r>
              <a:rPr lang="ru-RU" sz="1600" b="1" dirty="0">
                <a:solidFill>
                  <a:srgbClr val="0064A8"/>
                </a:solidFill>
              </a:rPr>
              <a:t>образовании в Российской </a:t>
            </a:r>
            <a:r>
              <a:rPr lang="ru-RU" sz="1600" b="1" dirty="0" smtClean="0">
                <a:solidFill>
                  <a:srgbClr val="0064A8"/>
                </a:solidFill>
              </a:rPr>
              <a:t>Федерации»</a:t>
            </a:r>
            <a:endParaRPr lang="ru-RU" sz="1600" b="1" dirty="0">
              <a:solidFill>
                <a:srgbClr val="0064A8"/>
              </a:solidFill>
            </a:endParaRPr>
          </a:p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64A8"/>
                </a:solidFill>
              </a:rPr>
              <a:t>Приказ </a:t>
            </a:r>
            <a:r>
              <a:rPr lang="ru-RU" sz="1600" b="1" dirty="0" err="1">
                <a:solidFill>
                  <a:srgbClr val="0064A8"/>
                </a:solidFill>
              </a:rPr>
              <a:t>Минобрнауки</a:t>
            </a:r>
            <a:r>
              <a:rPr lang="ru-RU" sz="1600" b="1" dirty="0">
                <a:solidFill>
                  <a:srgbClr val="0064A8"/>
                </a:solidFill>
              </a:rPr>
              <a:t> России от 05.04.2017 N 301 "Об утверждении Порядка организации и осуществления образовательной деятельности по образовательным программам высшего образования - программам </a:t>
            </a:r>
            <a:r>
              <a:rPr lang="ru-RU" sz="1600" b="1" dirty="0" err="1">
                <a:solidFill>
                  <a:srgbClr val="0064A8"/>
                </a:solidFill>
              </a:rPr>
              <a:t>бакалавриата</a:t>
            </a:r>
            <a:r>
              <a:rPr lang="ru-RU" sz="1600" b="1" dirty="0">
                <a:solidFill>
                  <a:srgbClr val="0064A8"/>
                </a:solidFill>
              </a:rPr>
              <a:t>, программам </a:t>
            </a:r>
            <a:r>
              <a:rPr lang="ru-RU" sz="1600" b="1" dirty="0" err="1">
                <a:solidFill>
                  <a:srgbClr val="0064A8"/>
                </a:solidFill>
              </a:rPr>
              <a:t>специалитета</a:t>
            </a:r>
            <a:r>
              <a:rPr lang="ru-RU" sz="1600" b="1" dirty="0">
                <a:solidFill>
                  <a:srgbClr val="0064A8"/>
                </a:solidFill>
              </a:rPr>
              <a:t>, программам магистратуры" (Зарегистрировано в Минюсте России 14.07.2017 N 47415</a:t>
            </a:r>
            <a:r>
              <a:rPr lang="ru-RU" sz="1600" b="1" dirty="0" smtClean="0">
                <a:solidFill>
                  <a:srgbClr val="0064A8"/>
                </a:solidFill>
              </a:rPr>
              <a:t>)</a:t>
            </a:r>
            <a:endParaRPr lang="ru-RU" sz="1600" b="1" dirty="0">
              <a:solidFill>
                <a:srgbClr val="0064A8"/>
              </a:solidFill>
            </a:endParaRPr>
          </a:p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64A8"/>
                </a:solidFill>
              </a:rPr>
              <a:t>Приказ </a:t>
            </a:r>
            <a:r>
              <a:rPr lang="ru-RU" sz="1600" b="1" dirty="0" err="1">
                <a:solidFill>
                  <a:srgbClr val="0064A8"/>
                </a:solidFill>
              </a:rPr>
              <a:t>Минобрнауки</a:t>
            </a:r>
            <a:r>
              <a:rPr lang="ru-RU" sz="1600" b="1" dirty="0">
                <a:solidFill>
                  <a:srgbClr val="0064A8"/>
                </a:solidFill>
              </a:rPr>
              <a:t> России от 23.08.2017 N 816 </a:t>
            </a:r>
            <a:r>
              <a:rPr lang="ru-RU" sz="1600" b="1" dirty="0" smtClean="0">
                <a:solidFill>
                  <a:srgbClr val="0064A8"/>
                </a:solidFill>
              </a:rPr>
              <a:t>«Об </a:t>
            </a:r>
            <a:r>
              <a:rPr lang="ru-RU" sz="1600" b="1" dirty="0">
                <a:solidFill>
                  <a:srgbClr val="0064A8"/>
                </a:solidFill>
              </a:rPr>
              <a:t>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</a:t>
            </a:r>
            <a:r>
              <a:rPr lang="ru-RU" sz="1600" b="1" dirty="0" smtClean="0">
                <a:solidFill>
                  <a:srgbClr val="0064A8"/>
                </a:solidFill>
              </a:rPr>
              <a:t>программ»</a:t>
            </a:r>
          </a:p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64A8"/>
                </a:solidFill>
              </a:rPr>
              <a:t>МЕТОДИЧЕСКИЕ </a:t>
            </a:r>
            <a:r>
              <a:rPr lang="ru-RU" sz="1600" b="1" dirty="0" smtClean="0">
                <a:solidFill>
                  <a:srgbClr val="0064A8"/>
                </a:solidFill>
              </a:rPr>
              <a:t>РЕКОМЕНДАЦИИ по </a:t>
            </a:r>
            <a:r>
              <a:rPr lang="ru-RU" sz="1600" b="1" dirty="0">
                <a:solidFill>
                  <a:srgbClr val="0064A8"/>
                </a:solidFill>
              </a:rPr>
              <a:t>организации образовательной деятельности с использованием </a:t>
            </a:r>
            <a:r>
              <a:rPr lang="ru-RU" sz="1600" b="1" dirty="0" smtClean="0">
                <a:solidFill>
                  <a:srgbClr val="0064A8"/>
                </a:solidFill>
              </a:rPr>
              <a:t>онлайн-курсов (Проект документа на сайте</a:t>
            </a:r>
            <a:r>
              <a:rPr lang="en-US" sz="1600" b="1" dirty="0">
                <a:solidFill>
                  <a:srgbClr val="0064A8"/>
                </a:solidFill>
              </a:rPr>
              <a:t> </a:t>
            </a:r>
            <a:r>
              <a:rPr lang="en-US" sz="1600" b="1" u="sng" dirty="0" smtClean="0">
                <a:solidFill>
                  <a:srgbClr val="0064A8"/>
                </a:solidFill>
              </a:rPr>
              <a:t>fgosvo.ru</a:t>
            </a:r>
            <a:r>
              <a:rPr lang="en-US" sz="1600" b="1" dirty="0" smtClean="0">
                <a:solidFill>
                  <a:srgbClr val="0064A8"/>
                </a:solidFill>
              </a:rPr>
              <a:t>)</a:t>
            </a:r>
            <a:endParaRPr lang="ru-RU" sz="1600" b="1" dirty="0" smtClean="0">
              <a:solidFill>
                <a:srgbClr val="0064A8"/>
              </a:solidFill>
            </a:endParaRPr>
          </a:p>
          <a:p>
            <a:pPr marL="285750" lvl="0" indent="-28575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64A8"/>
                </a:solidFill>
              </a:rPr>
              <a:t>ГОСТ </a:t>
            </a:r>
            <a:r>
              <a:rPr lang="ru-RU" sz="1600" b="1" dirty="0">
                <a:solidFill>
                  <a:srgbClr val="0064A8"/>
                </a:solidFill>
              </a:rPr>
              <a:t>Р 55751-2013 Информационно-коммуникационные технологии в образовании. Электронные учебно-методические комплексы. Требования и характеристики</a:t>
            </a:r>
            <a:endParaRPr lang="ru-RU" sz="16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8740434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94670" y="1224375"/>
            <a:ext cx="791085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Законодательная основа:</a:t>
            </a:r>
            <a:endParaRPr lang="ru-RU" sz="18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2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lvl="0">
              <a:buClr>
                <a:srgbClr val="000000"/>
              </a:buClr>
            </a:pPr>
            <a:r>
              <a:rPr lang="ru-RU" sz="1200" b="1" dirty="0">
                <a:solidFill>
                  <a:srgbClr val="0064A8"/>
                </a:solidFill>
              </a:rPr>
              <a:t>41. Обучающийся имеет право на </a:t>
            </a:r>
            <a:r>
              <a:rPr lang="ru-RU" b="1" dirty="0">
                <a:solidFill>
                  <a:srgbClr val="C00000"/>
                </a:solidFill>
              </a:rPr>
              <a:t>зачет результатов обучения по отдельным дисциплинам </a:t>
            </a:r>
            <a:r>
              <a:rPr lang="ru-RU" sz="1200" b="1" dirty="0">
                <a:solidFill>
                  <a:srgbClr val="0064A8"/>
                </a:solidFill>
              </a:rPr>
              <a:t>(модулям) и (или) отдельным практикам, освоенным (пройденным) обучающимся при получении среднего профессионального образования и (или) высшего образования, а также </a:t>
            </a:r>
            <a:r>
              <a:rPr lang="ru-RU" b="1" dirty="0">
                <a:solidFill>
                  <a:srgbClr val="C00000"/>
                </a:solidFill>
              </a:rPr>
              <a:t>дополнительного образования</a:t>
            </a:r>
            <a:r>
              <a:rPr lang="ru-RU" sz="1200" b="1" dirty="0">
                <a:solidFill>
                  <a:srgbClr val="0064A8"/>
                </a:solidFill>
              </a:rPr>
              <a:t> (при наличии) (далее - зачет результатов обучения). Зачтенные результаты обучения учитываются в качестве </a:t>
            </a:r>
            <a:r>
              <a:rPr lang="ru-RU" b="1" dirty="0">
                <a:solidFill>
                  <a:srgbClr val="C00000"/>
                </a:solidFill>
              </a:rPr>
              <a:t>результатов промежуточной аттестации</a:t>
            </a:r>
            <a:r>
              <a:rPr lang="ru-RU" sz="1200" b="1" dirty="0">
                <a:solidFill>
                  <a:srgbClr val="0064A8"/>
                </a:solidFill>
              </a:rPr>
              <a:t>. Зачет результатов обучения осуществляется в порядке и формах, установленных организацией самостоятельно, посредством сопоставления планируемых результатов обучения по каждой дисциплине (модулю) и (или) практике, определенных образовательной программой, с результатами обучения по каждой дисциплине (модулю) и (или) практике, определенными образовательной программой, по которой обучающийся проходил обучение, при представлении обучающимся документов, подтверждающих пройденное им обучение:</a:t>
            </a:r>
          </a:p>
          <a:p>
            <a:pPr lvl="0">
              <a:buClr>
                <a:srgbClr val="000000"/>
              </a:buClr>
            </a:pPr>
            <a:r>
              <a:rPr lang="ru-RU" sz="1200" b="1" dirty="0">
                <a:solidFill>
                  <a:srgbClr val="0064A8"/>
                </a:solidFill>
              </a:rPr>
              <a:t>а) документов об образовании и (или) о квалификации, в том числе документов об иностранном образовании и (или) иностранной квалификации, легализованных в установленном порядке и переведенных на русский язык, если иное не предусмотрено законодательством Российской Федерации или международными договорами Российской Федерации;</a:t>
            </a:r>
          </a:p>
          <a:p>
            <a:pPr lvl="0">
              <a:buClr>
                <a:srgbClr val="000000"/>
              </a:buClr>
            </a:pPr>
            <a:r>
              <a:rPr lang="ru-RU" sz="1200" b="1" dirty="0">
                <a:solidFill>
                  <a:srgbClr val="0064A8"/>
                </a:solidFill>
              </a:rPr>
              <a:t>б) </a:t>
            </a:r>
            <a:r>
              <a:rPr lang="ru-RU" b="1" dirty="0">
                <a:solidFill>
                  <a:srgbClr val="C00000"/>
                </a:solidFill>
              </a:rPr>
              <a:t>документов об обучении</a:t>
            </a:r>
            <a:r>
              <a:rPr lang="ru-RU" sz="1200" b="1" dirty="0">
                <a:solidFill>
                  <a:srgbClr val="0064A8"/>
                </a:solidFill>
              </a:rPr>
              <a:t>, в том числе </a:t>
            </a:r>
            <a:r>
              <a:rPr lang="ru-RU" b="1" dirty="0">
                <a:solidFill>
                  <a:srgbClr val="C00000"/>
                </a:solidFill>
              </a:rPr>
              <a:t>справок об обучении </a:t>
            </a:r>
            <a:r>
              <a:rPr lang="ru-RU" sz="1200" b="1" dirty="0">
                <a:solidFill>
                  <a:srgbClr val="0064A8"/>
                </a:solidFill>
              </a:rPr>
              <a:t>или о периоде обучения, документов, </a:t>
            </a:r>
            <a:r>
              <a:rPr lang="ru-RU" b="1" dirty="0">
                <a:solidFill>
                  <a:srgbClr val="C00000"/>
                </a:solidFill>
              </a:rPr>
              <a:t>выданных иностранными организациями </a:t>
            </a:r>
            <a:r>
              <a:rPr lang="ru-RU" sz="1200" b="1" dirty="0">
                <a:solidFill>
                  <a:srgbClr val="0064A8"/>
                </a:solidFill>
              </a:rPr>
              <a:t>(справок, академических справок и иных документов), легализованных в установленном порядке и переведенных на русский язык, если иное не предусмотрено законодательством Российской Федерации или международными договорами Российской Федерации</a:t>
            </a:r>
            <a:r>
              <a:rPr lang="ru-RU" sz="1200" b="1" dirty="0" smtClean="0">
                <a:solidFill>
                  <a:srgbClr val="0064A8"/>
                </a:solidFill>
              </a:rPr>
              <a:t>.</a:t>
            </a: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r>
              <a:rPr lang="ru-RU" sz="1600" b="1" dirty="0">
                <a:solidFill>
                  <a:srgbClr val="0064A8"/>
                </a:solidFill>
              </a:rPr>
              <a:t>Приказ </a:t>
            </a:r>
            <a:r>
              <a:rPr lang="ru-RU" sz="1600" b="1" dirty="0" err="1">
                <a:solidFill>
                  <a:srgbClr val="0064A8"/>
                </a:solidFill>
              </a:rPr>
              <a:t>Минобрнауки</a:t>
            </a:r>
            <a:r>
              <a:rPr lang="ru-RU" sz="1600" b="1" dirty="0">
                <a:solidFill>
                  <a:srgbClr val="0064A8"/>
                </a:solidFill>
              </a:rPr>
              <a:t> России от 05.04.2017 N 301</a:t>
            </a: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8904220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19498" y="1376775"/>
            <a:ext cx="791085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Правовые вопросы (проблемы) зачета результатов онлайн обучения: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ru-RU" sz="1800" b="1" i="0" u="none" strike="noStrike" cap="none" baseline="0" dirty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200" b="1" i="0" u="none" strike="noStrike" cap="none" baseline="0" dirty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64A8"/>
                </a:solidFill>
              </a:rPr>
              <a:t>Необходимость разработки вузом локальных нормативных актов о порядке оценивания именно результатов онлайн-курсов на внешних платформах. (Летом 2017 года </a:t>
            </a:r>
            <a:r>
              <a:rPr lang="ru-RU" sz="1600" b="1" dirty="0" err="1" smtClean="0">
                <a:solidFill>
                  <a:srgbClr val="0064A8"/>
                </a:solidFill>
              </a:rPr>
              <a:t>Минобрнауки</a:t>
            </a:r>
            <a:r>
              <a:rPr lang="ru-RU" sz="1600" b="1" dirty="0" smtClean="0">
                <a:solidFill>
                  <a:srgbClr val="0064A8"/>
                </a:solidFill>
              </a:rPr>
              <a:t> проводил мониторинг состояния локальных актов на эту тематику).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sz="1600" b="1" i="0" u="none" strike="noStrike" cap="none" baseline="0" dirty="0">
              <a:solidFill>
                <a:srgbClr val="0064A8"/>
              </a:solidFill>
              <a:sym typeface="Arial"/>
              <a:rtl val="0"/>
            </a:endParaRPr>
          </a:p>
          <a:p>
            <a:pPr marL="285750" indent="-285750" algn="just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64A8"/>
                </a:solidFill>
              </a:rPr>
              <a:t>Порядок </a:t>
            </a:r>
            <a:r>
              <a:rPr lang="ru-RU" sz="1600" b="1" dirty="0">
                <a:solidFill>
                  <a:srgbClr val="0064A8"/>
                </a:solidFill>
              </a:rPr>
              <a:t>и критерии </a:t>
            </a:r>
            <a:r>
              <a:rPr lang="ru-RU" sz="1600" b="1" dirty="0" smtClean="0">
                <a:solidFill>
                  <a:srgbClr val="0064A8"/>
                </a:solidFill>
              </a:rPr>
              <a:t>оценивания? </a:t>
            </a:r>
            <a:r>
              <a:rPr lang="ru-RU" sz="1600" b="1" dirty="0">
                <a:solidFill>
                  <a:srgbClr val="0064A8"/>
                </a:solidFill>
              </a:rPr>
              <a:t>Программы вузов сильно отличаются, не говоря уже о том как оценивать результаты МООС</a:t>
            </a:r>
            <a:r>
              <a:rPr lang="ru-RU" sz="1600" b="1" dirty="0" smtClean="0">
                <a:solidFill>
                  <a:srgbClr val="0064A8"/>
                </a:solidFill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64A8"/>
              </a:solidFill>
            </a:endParaRPr>
          </a:p>
          <a:p>
            <a:pPr marL="285750" indent="-285750" algn="just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64A8"/>
                </a:solidFill>
              </a:rPr>
              <a:t>Проблемы финансирования как для «бюджетных» так и «внебюджетных» студентов. Фактически эти услуги студент не получает в основном вузе. Права потребителей?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</a:pPr>
            <a:endParaRPr lang="ru-RU" sz="16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6446836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94670" y="1224375"/>
            <a:ext cx="791085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Законодательная основа:</a:t>
            </a:r>
            <a:endParaRPr lang="ru-RU" sz="18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200" b="1" i="0" u="none" strike="noStrike" cap="none" baseline="0" dirty="0" smtClean="0">
              <a:solidFill>
                <a:srgbClr val="0064A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6.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 реализации образовательных программ или их частей с применением исключительно электронного обучения, дистанционных образовательных технологий организация самостоятельно и (или) с использованием ресурсов иных организаций: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создает условия для функционирования электронной информационно-образовательной среды, обеспечивающей освоение обучающимися образовательных программ или их частей в полном объеме независимо от места нахождения обучающихся;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</a:rPr>
              <a:t>обеспечивает идентификацию личности обучающегося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выбор способа которой осуществляется организацией самостоятельно, и контроль соблюдения условий проведения мероприятий, в рамках которых осуществляется оценка результатов обучения.</a:t>
            </a: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r>
              <a:rPr lang="ru-RU" sz="1600" b="1" dirty="0">
                <a:solidFill>
                  <a:srgbClr val="0064A8"/>
                </a:solidFill>
              </a:rPr>
              <a:t>Приказ </a:t>
            </a:r>
            <a:r>
              <a:rPr lang="ru-RU" sz="1600" b="1" dirty="0" err="1">
                <a:solidFill>
                  <a:srgbClr val="0064A8"/>
                </a:solidFill>
              </a:rPr>
              <a:t>Минобрнауки</a:t>
            </a:r>
            <a:r>
              <a:rPr lang="ru-RU" sz="1600" b="1" dirty="0">
                <a:solidFill>
                  <a:srgbClr val="0064A8"/>
                </a:solidFill>
              </a:rPr>
              <a:t> России от 23.08.2017 N 816</a:t>
            </a:r>
            <a:endParaRPr lang="ru-RU" sz="1200" b="1" dirty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0742812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94670" y="1224375"/>
            <a:ext cx="7910850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rgbClr val="0064A8"/>
                </a:solidFill>
              </a:rPr>
              <a:t>Проблематика трактовки «идентификации» пользователей для целей образования: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ru-RU" sz="1800" b="1" dirty="0">
              <a:solidFill>
                <a:srgbClr val="0064A8"/>
              </a:solidFill>
            </a:endParaRP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Передача управления в системе онлайн-обучения третьему лицу происходит, как правило,  добровольно и с его согласия.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Многие из существующих решений не дают однозначного ответа на решение проблемы идентификации (система биометрического распознавания,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прокторинг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и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др.).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Возможно ли использования удаленных площадок и центров доступа?</a:t>
            </a:r>
          </a:p>
          <a:p>
            <a:pPr algn="just"/>
            <a:endParaRPr lang="ru-RU" sz="1800" dirty="0">
              <a:latin typeface="Arial" panose="020B0604020202020204" pitchFamily="34" charset="0"/>
            </a:endParaRPr>
          </a:p>
          <a:p>
            <a:pPr lvl="0">
              <a:buClr>
                <a:srgbClr val="000000"/>
              </a:buClr>
            </a:pPr>
            <a:endParaRPr lang="ru-RU" sz="1200" b="1" dirty="0" smtClean="0">
              <a:solidFill>
                <a:srgbClr val="0064A8"/>
              </a:solidFill>
            </a:endParaRPr>
          </a:p>
          <a:p>
            <a:pPr lvl="0">
              <a:buClr>
                <a:srgbClr val="000000"/>
              </a:buClr>
            </a:pPr>
            <a:endParaRPr lang="ru-RU" sz="1200" b="1" dirty="0">
              <a:solidFill>
                <a:srgbClr val="0064A8"/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98792" y="483875"/>
            <a:ext cx="544480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нлайн-обучения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вузе</a:t>
            </a:r>
            <a:endParaRPr lang="ru-RU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9678290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1005</Words>
  <Application>Microsoft Office PowerPoint</Application>
  <PresentationFormat>Экран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 Black</vt:lpstr>
      <vt:lpstr>Verdana</vt:lpstr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Бундин</dc:creator>
  <cp:lastModifiedBy>Михаил Бундин</cp:lastModifiedBy>
  <cp:revision>22</cp:revision>
  <dcterms:modified xsi:type="dcterms:W3CDTF">2018-11-26T12:38:34Z</dcterms:modified>
</cp:coreProperties>
</file>