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42" r:id="rId2"/>
    <p:sldId id="443" r:id="rId3"/>
    <p:sldId id="440" r:id="rId4"/>
    <p:sldId id="420" r:id="rId5"/>
    <p:sldId id="438" r:id="rId6"/>
    <p:sldId id="418" r:id="rId7"/>
    <p:sldId id="439" r:id="rId8"/>
    <p:sldId id="436" r:id="rId9"/>
    <p:sldId id="422" r:id="rId10"/>
    <p:sldId id="423" r:id="rId11"/>
    <p:sldId id="437" r:id="rId12"/>
    <p:sldId id="441" r:id="rId13"/>
    <p:sldId id="424" r:id="rId14"/>
    <p:sldId id="429" r:id="rId15"/>
    <p:sldId id="431" r:id="rId16"/>
    <p:sldId id="433" r:id="rId17"/>
    <p:sldId id="445" r:id="rId18"/>
    <p:sldId id="444" r:id="rId19"/>
  </p:sldIdLst>
  <p:sldSz cx="9906000" cy="6858000" type="A4"/>
  <p:notesSz cx="6858000" cy="9947275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724"/>
    <a:srgbClr val="FE7D19"/>
    <a:srgbClr val="F18420"/>
    <a:srgbClr val="F99B1C"/>
    <a:srgbClr val="E62B25"/>
    <a:srgbClr val="E78E24"/>
    <a:srgbClr val="FFFF00"/>
    <a:srgbClr val="951A1D"/>
    <a:srgbClr val="921A1D"/>
    <a:srgbClr val="90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18" autoAdjust="0"/>
  </p:normalViewPr>
  <p:slideViewPr>
    <p:cSldViewPr snapToGrid="0">
      <p:cViewPr varScale="1">
        <p:scale>
          <a:sx n="43" d="100"/>
          <a:sy n="43" d="100"/>
        </p:scale>
        <p:origin x="-1116" y="-96"/>
      </p:cViewPr>
      <p:guideLst>
        <p:guide orient="horz" pos="812"/>
        <p:guide pos="55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C69322-4A54-4FBF-80ED-1F3ABCD31B4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728927E-7CC9-4C67-9913-0E688FAE7FD8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smtClean="0"/>
            <a:t>Анализ применимости механизмов ОРВ, АЭ НПА, педагогической экспертизы проектов НПА</a:t>
          </a:r>
          <a:endParaRPr lang="ru-RU" dirty="0"/>
        </a:p>
      </dgm:t>
    </dgm:pt>
    <dgm:pt modelId="{A9B768AC-8EE6-49D7-97A8-AE3900637DD9}" type="parTrans" cxnId="{40E57153-7825-4B91-997F-2E1862474DC2}">
      <dgm:prSet/>
      <dgm:spPr/>
      <dgm:t>
        <a:bodyPr/>
        <a:lstStyle/>
        <a:p>
          <a:endParaRPr lang="ru-RU"/>
        </a:p>
      </dgm:t>
    </dgm:pt>
    <dgm:pt modelId="{AC20BFA2-70F4-41D7-80E6-84F9864C7D28}" type="sibTrans" cxnId="{40E57153-7825-4B91-997F-2E1862474DC2}">
      <dgm:prSet/>
      <dgm:spPr/>
      <dgm:t>
        <a:bodyPr/>
        <a:lstStyle/>
        <a:p>
          <a:endParaRPr lang="ru-RU"/>
        </a:p>
      </dgm:t>
    </dgm:pt>
    <dgm:pt modelId="{E3370AFB-89E6-4B09-BA7E-2CC27597D8BA}">
      <dgm:prSet phldrT="[Текст]"/>
      <dgm:spPr>
        <a:solidFill>
          <a:srgbClr val="F26724"/>
        </a:solidFill>
      </dgm:spPr>
      <dgm:t>
        <a:bodyPr/>
        <a:lstStyle/>
        <a:p>
          <a:r>
            <a:rPr lang="ru-RU" dirty="0" smtClean="0"/>
            <a:t>Анализ применимости мониторинга </a:t>
          </a:r>
          <a:r>
            <a:rPr lang="ru-RU" dirty="0" err="1" smtClean="0"/>
            <a:t>правоприменения</a:t>
          </a:r>
          <a:r>
            <a:rPr lang="ru-RU" dirty="0" smtClean="0"/>
            <a:t>, ОФВ действующих НПА</a:t>
          </a:r>
          <a:endParaRPr lang="ru-RU" dirty="0"/>
        </a:p>
      </dgm:t>
    </dgm:pt>
    <dgm:pt modelId="{CAD78455-6E70-4E1C-8813-379808F626C1}" type="parTrans" cxnId="{1F0DDA93-AFBF-4CEC-BA2E-0930625BBB00}">
      <dgm:prSet/>
      <dgm:spPr/>
      <dgm:t>
        <a:bodyPr/>
        <a:lstStyle/>
        <a:p>
          <a:endParaRPr lang="ru-RU"/>
        </a:p>
      </dgm:t>
    </dgm:pt>
    <dgm:pt modelId="{6E4B5C2E-BF77-4EBE-B50F-D99844C8BEFE}" type="sibTrans" cxnId="{1F0DDA93-AFBF-4CEC-BA2E-0930625BBB00}">
      <dgm:prSet/>
      <dgm:spPr/>
      <dgm:t>
        <a:bodyPr/>
        <a:lstStyle/>
        <a:p>
          <a:endParaRPr lang="ru-RU"/>
        </a:p>
      </dgm:t>
    </dgm:pt>
    <dgm:pt modelId="{80A22604-7C71-49BE-A816-682239ECEA0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Предложения по определению механизма оценка влияния внедрения ИТ в рамках </a:t>
          </a:r>
          <a:r>
            <a:rPr lang="ru-RU" b="1" dirty="0" smtClean="0">
              <a:solidFill>
                <a:schemeClr val="tx1"/>
              </a:solidFill>
            </a:rPr>
            <a:t>педагогической экспертизы</a:t>
          </a:r>
          <a:endParaRPr lang="ru-RU" b="1" dirty="0">
            <a:solidFill>
              <a:schemeClr val="tx1"/>
            </a:solidFill>
          </a:endParaRPr>
        </a:p>
      </dgm:t>
    </dgm:pt>
    <dgm:pt modelId="{EE36D9EA-0517-4CA9-9121-2E6EA4B162AC}" type="parTrans" cxnId="{2DB33E5C-8980-4D83-A652-3ABB5F4E1A90}">
      <dgm:prSet/>
      <dgm:spPr/>
      <dgm:t>
        <a:bodyPr/>
        <a:lstStyle/>
        <a:p>
          <a:endParaRPr lang="ru-RU"/>
        </a:p>
      </dgm:t>
    </dgm:pt>
    <dgm:pt modelId="{64297A94-0FD9-45BB-A935-7E80B444EA88}" type="sibTrans" cxnId="{2DB33E5C-8980-4D83-A652-3ABB5F4E1A90}">
      <dgm:prSet/>
      <dgm:spPr/>
      <dgm:t>
        <a:bodyPr/>
        <a:lstStyle/>
        <a:p>
          <a:endParaRPr lang="ru-RU"/>
        </a:p>
      </dgm:t>
    </dgm:pt>
    <dgm:pt modelId="{C490ADDB-B93E-43BB-9F6B-8978BA987BC1}" type="pres">
      <dgm:prSet presAssocID="{AAC69322-4A54-4FBF-80ED-1F3ABCD31B46}" presName="CompostProcess" presStyleCnt="0">
        <dgm:presLayoutVars>
          <dgm:dir/>
          <dgm:resizeHandles val="exact"/>
        </dgm:presLayoutVars>
      </dgm:prSet>
      <dgm:spPr/>
    </dgm:pt>
    <dgm:pt modelId="{2D389473-429E-4798-8048-9E0419F24064}" type="pres">
      <dgm:prSet presAssocID="{AAC69322-4A54-4FBF-80ED-1F3ABCD31B46}" presName="arrow" presStyleLbl="bgShp" presStyleIdx="0" presStyleCnt="1"/>
      <dgm:spPr/>
    </dgm:pt>
    <dgm:pt modelId="{784C5310-972E-4206-B54F-25CB4FEE98CD}" type="pres">
      <dgm:prSet presAssocID="{AAC69322-4A54-4FBF-80ED-1F3ABCD31B46}" presName="linearProcess" presStyleCnt="0"/>
      <dgm:spPr/>
    </dgm:pt>
    <dgm:pt modelId="{DEFADA25-D1C1-4DC9-91F3-CA34B5D5E0AA}" type="pres">
      <dgm:prSet presAssocID="{3728927E-7CC9-4C67-9913-0E688FAE7FD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794467-A012-4F3A-A7CB-CA0FA108B250}" type="pres">
      <dgm:prSet presAssocID="{AC20BFA2-70F4-41D7-80E6-84F9864C7D28}" presName="sibTrans" presStyleCnt="0"/>
      <dgm:spPr/>
    </dgm:pt>
    <dgm:pt modelId="{92D1CC1C-CD67-4DCB-84BD-CC17464DF78C}" type="pres">
      <dgm:prSet presAssocID="{E3370AFB-89E6-4B09-BA7E-2CC27597D8B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086724-826A-4A4B-987B-D6A5CBE46CE5}" type="pres">
      <dgm:prSet presAssocID="{6E4B5C2E-BF77-4EBE-B50F-D99844C8BEFE}" presName="sibTrans" presStyleCnt="0"/>
      <dgm:spPr/>
    </dgm:pt>
    <dgm:pt modelId="{637C2303-567B-4B1B-813B-4CA05DA5788C}" type="pres">
      <dgm:prSet presAssocID="{80A22604-7C71-49BE-A816-682239ECEA0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0DDA93-AFBF-4CEC-BA2E-0930625BBB00}" srcId="{AAC69322-4A54-4FBF-80ED-1F3ABCD31B46}" destId="{E3370AFB-89E6-4B09-BA7E-2CC27597D8BA}" srcOrd="1" destOrd="0" parTransId="{CAD78455-6E70-4E1C-8813-379808F626C1}" sibTransId="{6E4B5C2E-BF77-4EBE-B50F-D99844C8BEFE}"/>
    <dgm:cxn modelId="{2E8358A7-1328-491A-A64C-3B3FA7E04978}" type="presOf" srcId="{AAC69322-4A54-4FBF-80ED-1F3ABCD31B46}" destId="{C490ADDB-B93E-43BB-9F6B-8978BA987BC1}" srcOrd="0" destOrd="0" presId="urn:microsoft.com/office/officeart/2005/8/layout/hProcess9"/>
    <dgm:cxn modelId="{3F407D5D-FA28-4328-9551-069505C1BDD8}" type="presOf" srcId="{80A22604-7C71-49BE-A816-682239ECEA0D}" destId="{637C2303-567B-4B1B-813B-4CA05DA5788C}" srcOrd="0" destOrd="0" presId="urn:microsoft.com/office/officeart/2005/8/layout/hProcess9"/>
    <dgm:cxn modelId="{056B9BF6-23EE-474C-97A7-252B8CA4B66E}" type="presOf" srcId="{3728927E-7CC9-4C67-9913-0E688FAE7FD8}" destId="{DEFADA25-D1C1-4DC9-91F3-CA34B5D5E0AA}" srcOrd="0" destOrd="0" presId="urn:microsoft.com/office/officeart/2005/8/layout/hProcess9"/>
    <dgm:cxn modelId="{18178D2F-158F-4C5F-8297-A8050FE12F20}" type="presOf" srcId="{E3370AFB-89E6-4B09-BA7E-2CC27597D8BA}" destId="{92D1CC1C-CD67-4DCB-84BD-CC17464DF78C}" srcOrd="0" destOrd="0" presId="urn:microsoft.com/office/officeart/2005/8/layout/hProcess9"/>
    <dgm:cxn modelId="{2DB33E5C-8980-4D83-A652-3ABB5F4E1A90}" srcId="{AAC69322-4A54-4FBF-80ED-1F3ABCD31B46}" destId="{80A22604-7C71-49BE-A816-682239ECEA0D}" srcOrd="2" destOrd="0" parTransId="{EE36D9EA-0517-4CA9-9121-2E6EA4B162AC}" sibTransId="{64297A94-0FD9-45BB-A935-7E80B444EA88}"/>
    <dgm:cxn modelId="{40E57153-7825-4B91-997F-2E1862474DC2}" srcId="{AAC69322-4A54-4FBF-80ED-1F3ABCD31B46}" destId="{3728927E-7CC9-4C67-9913-0E688FAE7FD8}" srcOrd="0" destOrd="0" parTransId="{A9B768AC-8EE6-49D7-97A8-AE3900637DD9}" sibTransId="{AC20BFA2-70F4-41D7-80E6-84F9864C7D28}"/>
    <dgm:cxn modelId="{C305E0A2-2D34-410B-9790-B8FF09940D09}" type="presParOf" srcId="{C490ADDB-B93E-43BB-9F6B-8978BA987BC1}" destId="{2D389473-429E-4798-8048-9E0419F24064}" srcOrd="0" destOrd="0" presId="urn:microsoft.com/office/officeart/2005/8/layout/hProcess9"/>
    <dgm:cxn modelId="{E2A0CF17-898C-4E55-919A-E0CC7051D625}" type="presParOf" srcId="{C490ADDB-B93E-43BB-9F6B-8978BA987BC1}" destId="{784C5310-972E-4206-B54F-25CB4FEE98CD}" srcOrd="1" destOrd="0" presId="urn:microsoft.com/office/officeart/2005/8/layout/hProcess9"/>
    <dgm:cxn modelId="{8EE7A91B-198F-4277-B52E-65560C82DA44}" type="presParOf" srcId="{784C5310-972E-4206-B54F-25CB4FEE98CD}" destId="{DEFADA25-D1C1-4DC9-91F3-CA34B5D5E0AA}" srcOrd="0" destOrd="0" presId="urn:microsoft.com/office/officeart/2005/8/layout/hProcess9"/>
    <dgm:cxn modelId="{B8F28F2A-06FE-444B-9655-449B029A7442}" type="presParOf" srcId="{784C5310-972E-4206-B54F-25CB4FEE98CD}" destId="{F0794467-A012-4F3A-A7CB-CA0FA108B250}" srcOrd="1" destOrd="0" presId="urn:microsoft.com/office/officeart/2005/8/layout/hProcess9"/>
    <dgm:cxn modelId="{832027F2-FD0D-47D2-8D9D-ABEC99AAE09C}" type="presParOf" srcId="{784C5310-972E-4206-B54F-25CB4FEE98CD}" destId="{92D1CC1C-CD67-4DCB-84BD-CC17464DF78C}" srcOrd="2" destOrd="0" presId="urn:microsoft.com/office/officeart/2005/8/layout/hProcess9"/>
    <dgm:cxn modelId="{A5AFA37B-0909-46DB-BF77-EB658AF106BE}" type="presParOf" srcId="{784C5310-972E-4206-B54F-25CB4FEE98CD}" destId="{00086724-826A-4A4B-987B-D6A5CBE46CE5}" srcOrd="3" destOrd="0" presId="urn:microsoft.com/office/officeart/2005/8/layout/hProcess9"/>
    <dgm:cxn modelId="{49A14154-02DE-4101-84A4-91CAC88F5AD5}" type="presParOf" srcId="{784C5310-972E-4206-B54F-25CB4FEE98CD}" destId="{637C2303-567B-4B1B-813B-4CA05DA5788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179F78-F856-4559-9B74-B05EB6F7C91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935A02-4C04-4701-B3D5-2EFDB8C7FA24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smtClean="0"/>
            <a:t>Ограничения </a:t>
          </a:r>
          <a:r>
            <a:rPr lang="ru-RU" b="1" u="sng" dirty="0" smtClean="0"/>
            <a:t>информатизации</a:t>
          </a:r>
          <a:r>
            <a:rPr lang="ru-RU" dirty="0" smtClean="0"/>
            <a:t> отраслей образования / науки («бумажные носители», «письменная форма» и «личное присутствие»)</a:t>
          </a:r>
          <a:endParaRPr lang="ru-RU" dirty="0"/>
        </a:p>
      </dgm:t>
    </dgm:pt>
    <dgm:pt modelId="{E88D3C66-6166-4812-885F-6F01993703F1}" type="parTrans" cxnId="{6F576DB8-81A1-4F9F-886B-E01302856716}">
      <dgm:prSet/>
      <dgm:spPr/>
      <dgm:t>
        <a:bodyPr/>
        <a:lstStyle/>
        <a:p>
          <a:endParaRPr lang="ru-RU"/>
        </a:p>
      </dgm:t>
    </dgm:pt>
    <dgm:pt modelId="{4C144FD4-F118-4F55-A317-608B88AC657F}" type="sibTrans" cxnId="{6F576DB8-81A1-4F9F-886B-E01302856716}">
      <dgm:prSet/>
      <dgm:spPr/>
      <dgm:t>
        <a:bodyPr/>
        <a:lstStyle/>
        <a:p>
          <a:endParaRPr lang="ru-RU"/>
        </a:p>
      </dgm:t>
    </dgm:pt>
    <dgm:pt modelId="{6EBEDB7E-6D60-4CC8-A05F-7460EC81D273}">
      <dgm:prSet phldrT="[Текст]"/>
      <dgm:spPr>
        <a:solidFill>
          <a:srgbClr val="F1842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Ограничения </a:t>
          </a:r>
          <a:r>
            <a:rPr lang="ru-RU" b="1" u="sng" dirty="0" err="1" smtClean="0">
              <a:solidFill>
                <a:schemeClr val="tx1"/>
              </a:solidFill>
            </a:rPr>
            <a:t>цифровизации</a:t>
          </a:r>
          <a:r>
            <a:rPr lang="ru-RU" dirty="0" smtClean="0">
              <a:solidFill>
                <a:schemeClr val="tx1"/>
              </a:solidFill>
            </a:rPr>
            <a:t> отрасли образования / науки (применение прорывных (ЦТ)</a:t>
          </a:r>
          <a:endParaRPr lang="ru-RU" dirty="0">
            <a:solidFill>
              <a:schemeClr val="tx1"/>
            </a:solidFill>
          </a:endParaRPr>
        </a:p>
      </dgm:t>
    </dgm:pt>
    <dgm:pt modelId="{B5147EDB-BDFE-4E93-B148-E4E3E56285C9}" type="parTrans" cxnId="{930E7E3E-C745-41FB-98BF-D954E3BA3AAD}">
      <dgm:prSet/>
      <dgm:spPr/>
      <dgm:t>
        <a:bodyPr/>
        <a:lstStyle/>
        <a:p>
          <a:endParaRPr lang="ru-RU"/>
        </a:p>
      </dgm:t>
    </dgm:pt>
    <dgm:pt modelId="{B12D2E41-7440-4065-B982-6064B9F84470}" type="sibTrans" cxnId="{930E7E3E-C745-41FB-98BF-D954E3BA3AAD}">
      <dgm:prSet/>
      <dgm:spPr/>
      <dgm:t>
        <a:bodyPr/>
        <a:lstStyle/>
        <a:p>
          <a:endParaRPr lang="ru-RU"/>
        </a:p>
      </dgm:t>
    </dgm:pt>
    <dgm:pt modelId="{2F9E5470-1EFD-4FD7-843A-861311BC54C3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Ограничения </a:t>
          </a:r>
          <a:r>
            <a:rPr lang="ru-RU" b="1" dirty="0" smtClean="0">
              <a:solidFill>
                <a:schemeClr val="tx1"/>
              </a:solidFill>
            </a:rPr>
            <a:t>цифровой трансформации </a:t>
          </a:r>
          <a:r>
            <a:rPr lang="ru-RU" dirty="0" smtClean="0">
              <a:solidFill>
                <a:schemeClr val="tx1"/>
              </a:solidFill>
            </a:rPr>
            <a:t>отрасли образования / науки (изменение порядка создания и деятельности организации, образовательного процесса / процесса научных исследований)</a:t>
          </a:r>
          <a:endParaRPr lang="ru-RU" dirty="0">
            <a:solidFill>
              <a:schemeClr val="tx1"/>
            </a:solidFill>
          </a:endParaRPr>
        </a:p>
      </dgm:t>
    </dgm:pt>
    <dgm:pt modelId="{C430C457-4581-4F97-B49B-1E6396F6C772}" type="parTrans" cxnId="{4E34228C-E0CC-4FBA-ACC8-3782739835C7}">
      <dgm:prSet/>
      <dgm:spPr/>
      <dgm:t>
        <a:bodyPr/>
        <a:lstStyle/>
        <a:p>
          <a:endParaRPr lang="ru-RU"/>
        </a:p>
      </dgm:t>
    </dgm:pt>
    <dgm:pt modelId="{0D61E4A9-3365-41A3-AE3F-AAD1EB19BD91}" type="sibTrans" cxnId="{4E34228C-E0CC-4FBA-ACC8-3782739835C7}">
      <dgm:prSet/>
      <dgm:spPr/>
      <dgm:t>
        <a:bodyPr/>
        <a:lstStyle/>
        <a:p>
          <a:endParaRPr lang="ru-RU"/>
        </a:p>
      </dgm:t>
    </dgm:pt>
    <dgm:pt modelId="{C94B1523-965B-4EAB-A289-8A64331AFA4D}" type="pres">
      <dgm:prSet presAssocID="{AE179F78-F856-4559-9B74-B05EB6F7C91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4E1055-0387-4026-B875-9165DC0AD388}" type="pres">
      <dgm:prSet presAssocID="{AE179F78-F856-4559-9B74-B05EB6F7C911}" presName="dummyMaxCanvas" presStyleCnt="0">
        <dgm:presLayoutVars/>
      </dgm:prSet>
      <dgm:spPr/>
    </dgm:pt>
    <dgm:pt modelId="{0A12F9FA-1194-496B-9310-4B7B18D89615}" type="pres">
      <dgm:prSet presAssocID="{AE179F78-F856-4559-9B74-B05EB6F7C91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98DBD4-4C29-445B-B77A-184E30527C5C}" type="pres">
      <dgm:prSet presAssocID="{AE179F78-F856-4559-9B74-B05EB6F7C91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0993FD-2744-472A-A519-1C72C0EAA4EB}" type="pres">
      <dgm:prSet presAssocID="{AE179F78-F856-4559-9B74-B05EB6F7C91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071743-0548-43C6-9A19-AD2431984E51}" type="pres">
      <dgm:prSet presAssocID="{AE179F78-F856-4559-9B74-B05EB6F7C91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F07261-5394-41C4-AD3C-F6450E56D174}" type="pres">
      <dgm:prSet presAssocID="{AE179F78-F856-4559-9B74-B05EB6F7C91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6FA2AC-02E7-45B7-A634-AAE377C6C1A4}" type="pres">
      <dgm:prSet presAssocID="{AE179F78-F856-4559-9B74-B05EB6F7C91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7FAD10-A237-44AC-8418-6E35E3FFB61E}" type="pres">
      <dgm:prSet presAssocID="{AE179F78-F856-4559-9B74-B05EB6F7C91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2C648-6DC5-4852-A47E-88E1FC4DFFBB}" type="pres">
      <dgm:prSet presAssocID="{AE179F78-F856-4559-9B74-B05EB6F7C91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34228C-E0CC-4FBA-ACC8-3782739835C7}" srcId="{AE179F78-F856-4559-9B74-B05EB6F7C911}" destId="{2F9E5470-1EFD-4FD7-843A-861311BC54C3}" srcOrd="2" destOrd="0" parTransId="{C430C457-4581-4F97-B49B-1E6396F6C772}" sibTransId="{0D61E4A9-3365-41A3-AE3F-AAD1EB19BD91}"/>
    <dgm:cxn modelId="{E8A36299-F1B8-4478-BCDD-B78FF5906751}" type="presOf" srcId="{2F9E5470-1EFD-4FD7-843A-861311BC54C3}" destId="{4C0993FD-2744-472A-A519-1C72C0EAA4EB}" srcOrd="0" destOrd="0" presId="urn:microsoft.com/office/officeart/2005/8/layout/vProcess5"/>
    <dgm:cxn modelId="{CFF4F947-AD58-4668-93DC-ADC8EAC1181A}" type="presOf" srcId="{8D935A02-4C04-4701-B3D5-2EFDB8C7FA24}" destId="{F16FA2AC-02E7-45B7-A634-AAE377C6C1A4}" srcOrd="1" destOrd="0" presId="urn:microsoft.com/office/officeart/2005/8/layout/vProcess5"/>
    <dgm:cxn modelId="{EDAA1EAA-8307-4502-94F4-23AD3B0785EE}" type="presOf" srcId="{4C144FD4-F118-4F55-A317-608B88AC657F}" destId="{C0071743-0548-43C6-9A19-AD2431984E51}" srcOrd="0" destOrd="0" presId="urn:microsoft.com/office/officeart/2005/8/layout/vProcess5"/>
    <dgm:cxn modelId="{E9ED2187-B7E2-4E6F-8D62-93A87F14A337}" type="presOf" srcId="{2F9E5470-1EFD-4FD7-843A-861311BC54C3}" destId="{C5C2C648-6DC5-4852-A47E-88E1FC4DFFBB}" srcOrd="1" destOrd="0" presId="urn:microsoft.com/office/officeart/2005/8/layout/vProcess5"/>
    <dgm:cxn modelId="{22A5FF32-B9F4-48F0-8BC5-9F75B889E5E8}" type="presOf" srcId="{6EBEDB7E-6D60-4CC8-A05F-7460EC81D273}" destId="{FE7FAD10-A237-44AC-8418-6E35E3FFB61E}" srcOrd="1" destOrd="0" presId="urn:microsoft.com/office/officeart/2005/8/layout/vProcess5"/>
    <dgm:cxn modelId="{930E7E3E-C745-41FB-98BF-D954E3BA3AAD}" srcId="{AE179F78-F856-4559-9B74-B05EB6F7C911}" destId="{6EBEDB7E-6D60-4CC8-A05F-7460EC81D273}" srcOrd="1" destOrd="0" parTransId="{B5147EDB-BDFE-4E93-B148-E4E3E56285C9}" sibTransId="{B12D2E41-7440-4065-B982-6064B9F84470}"/>
    <dgm:cxn modelId="{7D2AAF84-44E7-456B-A5B3-93745B2C63D5}" type="presOf" srcId="{8D935A02-4C04-4701-B3D5-2EFDB8C7FA24}" destId="{0A12F9FA-1194-496B-9310-4B7B18D89615}" srcOrd="0" destOrd="0" presId="urn:microsoft.com/office/officeart/2005/8/layout/vProcess5"/>
    <dgm:cxn modelId="{6F576DB8-81A1-4F9F-886B-E01302856716}" srcId="{AE179F78-F856-4559-9B74-B05EB6F7C911}" destId="{8D935A02-4C04-4701-B3D5-2EFDB8C7FA24}" srcOrd="0" destOrd="0" parTransId="{E88D3C66-6166-4812-885F-6F01993703F1}" sibTransId="{4C144FD4-F118-4F55-A317-608B88AC657F}"/>
    <dgm:cxn modelId="{BCC2E50C-B60B-4F7D-AE3B-4372E2920DBB}" type="presOf" srcId="{6EBEDB7E-6D60-4CC8-A05F-7460EC81D273}" destId="{BE98DBD4-4C29-445B-B77A-184E30527C5C}" srcOrd="0" destOrd="0" presId="urn:microsoft.com/office/officeart/2005/8/layout/vProcess5"/>
    <dgm:cxn modelId="{0DDE6439-0ED3-437D-8CEB-37505D6F3BB4}" type="presOf" srcId="{B12D2E41-7440-4065-B982-6064B9F84470}" destId="{3FF07261-5394-41C4-AD3C-F6450E56D174}" srcOrd="0" destOrd="0" presId="urn:microsoft.com/office/officeart/2005/8/layout/vProcess5"/>
    <dgm:cxn modelId="{27155F74-57FF-413B-B4EB-F3D19362E8BB}" type="presOf" srcId="{AE179F78-F856-4559-9B74-B05EB6F7C911}" destId="{C94B1523-965B-4EAB-A289-8A64331AFA4D}" srcOrd="0" destOrd="0" presId="urn:microsoft.com/office/officeart/2005/8/layout/vProcess5"/>
    <dgm:cxn modelId="{FCD00C85-0595-4251-BB9D-56EEF2244A95}" type="presParOf" srcId="{C94B1523-965B-4EAB-A289-8A64331AFA4D}" destId="{2C4E1055-0387-4026-B875-9165DC0AD388}" srcOrd="0" destOrd="0" presId="urn:microsoft.com/office/officeart/2005/8/layout/vProcess5"/>
    <dgm:cxn modelId="{D17270C4-FF6F-4A8D-B80C-F6B58F375420}" type="presParOf" srcId="{C94B1523-965B-4EAB-A289-8A64331AFA4D}" destId="{0A12F9FA-1194-496B-9310-4B7B18D89615}" srcOrd="1" destOrd="0" presId="urn:microsoft.com/office/officeart/2005/8/layout/vProcess5"/>
    <dgm:cxn modelId="{C1AF9A5A-8CDA-4AAA-9272-573E2957ECF3}" type="presParOf" srcId="{C94B1523-965B-4EAB-A289-8A64331AFA4D}" destId="{BE98DBD4-4C29-445B-B77A-184E30527C5C}" srcOrd="2" destOrd="0" presId="urn:microsoft.com/office/officeart/2005/8/layout/vProcess5"/>
    <dgm:cxn modelId="{2B2287A0-AEE1-4430-A582-ED920C4E1392}" type="presParOf" srcId="{C94B1523-965B-4EAB-A289-8A64331AFA4D}" destId="{4C0993FD-2744-472A-A519-1C72C0EAA4EB}" srcOrd="3" destOrd="0" presId="urn:microsoft.com/office/officeart/2005/8/layout/vProcess5"/>
    <dgm:cxn modelId="{F098F783-CC98-4033-9F3D-7FB3D6C071CB}" type="presParOf" srcId="{C94B1523-965B-4EAB-A289-8A64331AFA4D}" destId="{C0071743-0548-43C6-9A19-AD2431984E51}" srcOrd="4" destOrd="0" presId="urn:microsoft.com/office/officeart/2005/8/layout/vProcess5"/>
    <dgm:cxn modelId="{C68013A1-82AA-416B-85F9-8ACC110CA944}" type="presParOf" srcId="{C94B1523-965B-4EAB-A289-8A64331AFA4D}" destId="{3FF07261-5394-41C4-AD3C-F6450E56D174}" srcOrd="5" destOrd="0" presId="urn:microsoft.com/office/officeart/2005/8/layout/vProcess5"/>
    <dgm:cxn modelId="{8AE50522-5183-4AC0-8DEF-D6EB735B8E45}" type="presParOf" srcId="{C94B1523-965B-4EAB-A289-8A64331AFA4D}" destId="{F16FA2AC-02E7-45B7-A634-AAE377C6C1A4}" srcOrd="6" destOrd="0" presId="urn:microsoft.com/office/officeart/2005/8/layout/vProcess5"/>
    <dgm:cxn modelId="{6945950A-CBBF-4F0C-BE03-2C8301F6FA2C}" type="presParOf" srcId="{C94B1523-965B-4EAB-A289-8A64331AFA4D}" destId="{FE7FAD10-A237-44AC-8418-6E35E3FFB61E}" srcOrd="7" destOrd="0" presId="urn:microsoft.com/office/officeart/2005/8/layout/vProcess5"/>
    <dgm:cxn modelId="{F050FC57-5797-45ED-A376-7116F7845FD0}" type="presParOf" srcId="{C94B1523-965B-4EAB-A289-8A64331AFA4D}" destId="{C5C2C648-6DC5-4852-A47E-88E1FC4DFFB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389473-429E-4798-8048-9E0419F24064}">
      <dsp:nvSpPr>
        <dsp:cNvPr id="0" name=""/>
        <dsp:cNvSpPr/>
      </dsp:nvSpPr>
      <dsp:spPr>
        <a:xfrm>
          <a:off x="728442" y="0"/>
          <a:ext cx="8255684" cy="236663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FADA25-D1C1-4DC9-91F3-CA34B5D5E0AA}">
      <dsp:nvSpPr>
        <dsp:cNvPr id="0" name=""/>
        <dsp:cNvSpPr/>
      </dsp:nvSpPr>
      <dsp:spPr>
        <a:xfrm>
          <a:off x="329127" y="709990"/>
          <a:ext cx="2913771" cy="946654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Анализ применимости механизмов ОРВ, АЭ НПА, педагогической экспертизы проектов НПА</a:t>
          </a:r>
          <a:endParaRPr lang="ru-RU" sz="1400" kern="1200" dirty="0"/>
        </a:p>
      </dsp:txBody>
      <dsp:txXfrm>
        <a:off x="375339" y="756202"/>
        <a:ext cx="2821347" cy="854230"/>
      </dsp:txXfrm>
    </dsp:sp>
    <dsp:sp modelId="{92D1CC1C-CD67-4DCB-84BD-CC17464DF78C}">
      <dsp:nvSpPr>
        <dsp:cNvPr id="0" name=""/>
        <dsp:cNvSpPr/>
      </dsp:nvSpPr>
      <dsp:spPr>
        <a:xfrm>
          <a:off x="3399399" y="709990"/>
          <a:ext cx="2913771" cy="946654"/>
        </a:xfrm>
        <a:prstGeom prst="roundRect">
          <a:avLst/>
        </a:prstGeom>
        <a:solidFill>
          <a:srgbClr val="F2672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Анализ применимости мониторинга </a:t>
          </a:r>
          <a:r>
            <a:rPr lang="ru-RU" sz="1400" kern="1200" dirty="0" err="1" smtClean="0"/>
            <a:t>правоприменения</a:t>
          </a:r>
          <a:r>
            <a:rPr lang="ru-RU" sz="1400" kern="1200" dirty="0" smtClean="0"/>
            <a:t>, ОФВ действующих НПА</a:t>
          </a:r>
          <a:endParaRPr lang="ru-RU" sz="1400" kern="1200" dirty="0"/>
        </a:p>
      </dsp:txBody>
      <dsp:txXfrm>
        <a:off x="3445611" y="756202"/>
        <a:ext cx="2821347" cy="854230"/>
      </dsp:txXfrm>
    </dsp:sp>
    <dsp:sp modelId="{637C2303-567B-4B1B-813B-4CA05DA5788C}">
      <dsp:nvSpPr>
        <dsp:cNvPr id="0" name=""/>
        <dsp:cNvSpPr/>
      </dsp:nvSpPr>
      <dsp:spPr>
        <a:xfrm>
          <a:off x="6469671" y="709990"/>
          <a:ext cx="2913771" cy="9466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Предложения по определению механизма оценка влияния внедрения ИТ в рамках </a:t>
          </a:r>
          <a:r>
            <a:rPr lang="ru-RU" sz="1400" b="1" kern="1200" dirty="0" smtClean="0">
              <a:solidFill>
                <a:schemeClr val="tx1"/>
              </a:solidFill>
            </a:rPr>
            <a:t>педагогической экспертизы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6515883" y="756202"/>
        <a:ext cx="2821347" cy="8542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2F9FA-1194-496B-9310-4B7B18D89615}">
      <dsp:nvSpPr>
        <dsp:cNvPr id="0" name=""/>
        <dsp:cNvSpPr/>
      </dsp:nvSpPr>
      <dsp:spPr>
        <a:xfrm>
          <a:off x="0" y="0"/>
          <a:ext cx="6710277" cy="1110351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Ограничения </a:t>
          </a:r>
          <a:r>
            <a:rPr lang="ru-RU" sz="1700" b="1" u="sng" kern="1200" dirty="0" smtClean="0"/>
            <a:t>информатизации</a:t>
          </a:r>
          <a:r>
            <a:rPr lang="ru-RU" sz="1700" kern="1200" dirty="0" smtClean="0"/>
            <a:t> отраслей образования / науки («бумажные носители», «письменная форма» и «личное присутствие»)</a:t>
          </a:r>
          <a:endParaRPr lang="ru-RU" sz="1700" kern="1200" dirty="0"/>
        </a:p>
      </dsp:txBody>
      <dsp:txXfrm>
        <a:off x="32521" y="32521"/>
        <a:ext cx="5512121" cy="1045309"/>
      </dsp:txXfrm>
    </dsp:sp>
    <dsp:sp modelId="{BE98DBD4-4C29-445B-B77A-184E30527C5C}">
      <dsp:nvSpPr>
        <dsp:cNvPr id="0" name=""/>
        <dsp:cNvSpPr/>
      </dsp:nvSpPr>
      <dsp:spPr>
        <a:xfrm>
          <a:off x="592083" y="1295410"/>
          <a:ext cx="6710277" cy="1110351"/>
        </a:xfrm>
        <a:prstGeom prst="roundRect">
          <a:avLst>
            <a:gd name="adj" fmla="val 10000"/>
          </a:avLst>
        </a:prstGeom>
        <a:solidFill>
          <a:srgbClr val="F1842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Ограничения </a:t>
          </a:r>
          <a:r>
            <a:rPr lang="ru-RU" sz="1700" b="1" u="sng" kern="1200" dirty="0" err="1" smtClean="0">
              <a:solidFill>
                <a:schemeClr val="tx1"/>
              </a:solidFill>
            </a:rPr>
            <a:t>цифровизации</a:t>
          </a:r>
          <a:r>
            <a:rPr lang="ru-RU" sz="1700" kern="1200" dirty="0" smtClean="0">
              <a:solidFill>
                <a:schemeClr val="tx1"/>
              </a:solidFill>
            </a:rPr>
            <a:t> отрасли образования / науки (применение прорывных (ЦТ)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624604" y="1327931"/>
        <a:ext cx="5331423" cy="1045309"/>
      </dsp:txXfrm>
    </dsp:sp>
    <dsp:sp modelId="{4C0993FD-2744-472A-A519-1C72C0EAA4EB}">
      <dsp:nvSpPr>
        <dsp:cNvPr id="0" name=""/>
        <dsp:cNvSpPr/>
      </dsp:nvSpPr>
      <dsp:spPr>
        <a:xfrm>
          <a:off x="1184166" y="2590821"/>
          <a:ext cx="6710277" cy="1110351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Ограничения </a:t>
          </a:r>
          <a:r>
            <a:rPr lang="ru-RU" sz="1700" b="1" kern="1200" dirty="0" smtClean="0">
              <a:solidFill>
                <a:schemeClr val="tx1"/>
              </a:solidFill>
            </a:rPr>
            <a:t>цифровой трансформации </a:t>
          </a:r>
          <a:r>
            <a:rPr lang="ru-RU" sz="1700" kern="1200" dirty="0" smtClean="0">
              <a:solidFill>
                <a:schemeClr val="tx1"/>
              </a:solidFill>
            </a:rPr>
            <a:t>отрасли образования / науки (изменение порядка создания и деятельности организации, образовательного процесса / процесса научных исследований)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1216687" y="2623342"/>
        <a:ext cx="5331423" cy="1045309"/>
      </dsp:txXfrm>
    </dsp:sp>
    <dsp:sp modelId="{C0071743-0548-43C6-9A19-AD2431984E51}">
      <dsp:nvSpPr>
        <dsp:cNvPr id="0" name=""/>
        <dsp:cNvSpPr/>
      </dsp:nvSpPr>
      <dsp:spPr>
        <a:xfrm>
          <a:off x="5988548" y="842016"/>
          <a:ext cx="721728" cy="72172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6150937" y="842016"/>
        <a:ext cx="396950" cy="543100"/>
      </dsp:txXfrm>
    </dsp:sp>
    <dsp:sp modelId="{3FF07261-5394-41C4-AD3C-F6450E56D174}">
      <dsp:nvSpPr>
        <dsp:cNvPr id="0" name=""/>
        <dsp:cNvSpPr/>
      </dsp:nvSpPr>
      <dsp:spPr>
        <a:xfrm>
          <a:off x="6580631" y="2130025"/>
          <a:ext cx="721728" cy="72172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6743020" y="2130025"/>
        <a:ext cx="396950" cy="543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7" tIns="45843" rIns="91687" bIns="45843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7" tIns="45843" rIns="91687" bIns="4584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9912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7" tIns="45843" rIns="91687" bIns="45843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9912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7" tIns="45843" rIns="91687" bIns="4584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AD1885-E098-4B7A-990F-592BFF924F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919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r">
              <a:defRPr sz="1200"/>
            </a:lvl1pPr>
          </a:lstStyle>
          <a:p>
            <a:fld id="{F2245306-B2CB-4645-898C-C2FCC6886318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746125"/>
            <a:ext cx="53879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87" tIns="45843" rIns="91687" bIns="4584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7"/>
            <a:ext cx="5486400" cy="4476274"/>
          </a:xfrm>
          <a:prstGeom prst="rect">
            <a:avLst/>
          </a:prstGeom>
        </p:spPr>
        <p:txBody>
          <a:bodyPr vert="horz" lIns="91687" tIns="45843" rIns="91687" bIns="4584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r">
              <a:defRPr sz="1200"/>
            </a:lvl1pPr>
          </a:lstStyle>
          <a:p>
            <a:fld id="{3B4F20C5-343F-447E-95CE-BEBA09498C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6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096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41858-E3CA-4C30-9D94-B3E7454F7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355F6-8B83-4D65-896D-3EEBFD7511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A39E0-91F1-4BC9-BE67-AB32F1E71E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3E49-F42B-4B24-8ECA-067FDC6D3F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D68EA-4154-45CC-BBE3-438B7F56B3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9AF0C-A13A-461F-987E-CD43E91FF7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306DE-A36F-4B98-B5B7-872FDA113A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3BCCF-00E1-43E0-A013-7B74FDB6F7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F3A33-6A4A-4395-8324-C6DCD486F1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F35FE-C004-4173-8268-FCF9B3B392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5E57B-67AF-45F9-A9C5-5C088F397C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654A06-2576-4317-9918-DE566674560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75" y="854094"/>
            <a:ext cx="2540005" cy="790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flipH="1">
            <a:off x="85971" y="2142802"/>
            <a:ext cx="3079561" cy="230832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298440" y="2142802"/>
            <a:ext cx="623138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</a:pPr>
            <a:r>
              <a:rPr lang="ru-RU" b="1" dirty="0" smtClean="0">
                <a:solidFill>
                  <a:srgbClr val="C00000"/>
                </a:solidFill>
                <a:latin typeface="+mj-lt"/>
                <a:ea typeface="Tahoma" pitchFamily="34" charset="0"/>
                <a:cs typeface="Tahoma" pitchFamily="34" charset="0"/>
              </a:rPr>
              <a:t>ПРАВОВЫЕ И ОРГАНИЗАЦИОННЫЕ БАРЬЕРЫ ЦИФРОВИЗАЦИИ ОБРАЗОВАНИЯ И НАУКИ: </a:t>
            </a:r>
            <a:endParaRPr lang="en-US" b="1" dirty="0" smtClean="0">
              <a:solidFill>
                <a:srgbClr val="C00000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ts val="0"/>
              </a:spcBef>
            </a:pPr>
            <a:r>
              <a:rPr lang="ru-RU" b="1" dirty="0" smtClean="0">
                <a:solidFill>
                  <a:srgbClr val="C00000"/>
                </a:solidFill>
                <a:latin typeface="+mj-lt"/>
                <a:ea typeface="Tahoma" pitchFamily="34" charset="0"/>
                <a:cs typeface="Tahoma" pitchFamily="34" charset="0"/>
              </a:rPr>
              <a:t>МЕТОДИКА ВЫЯВЛЕНИЯ </a:t>
            </a:r>
            <a:endParaRPr lang="en-US" b="1" dirty="0" smtClean="0">
              <a:solidFill>
                <a:srgbClr val="C00000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ts val="0"/>
              </a:spcBef>
            </a:pPr>
            <a:r>
              <a:rPr lang="ru-RU" b="1" dirty="0" smtClean="0">
                <a:solidFill>
                  <a:srgbClr val="C00000"/>
                </a:solidFill>
                <a:latin typeface="+mj-lt"/>
                <a:ea typeface="Tahoma" pitchFamily="34" charset="0"/>
                <a:cs typeface="Tahoma" pitchFamily="34" charset="0"/>
              </a:rPr>
              <a:t>И ПРЕДЛОЖЕНИЯ ПО УСТРАНЕНИЮ</a:t>
            </a:r>
            <a:endParaRPr lang="ru-RU" b="1" dirty="0">
              <a:solidFill>
                <a:srgbClr val="C000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3298439" y="4739921"/>
            <a:ext cx="62313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</a:pPr>
            <a:r>
              <a:rPr lang="ru-RU" sz="20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Ефремов Алексей Александрович</a:t>
            </a:r>
          </a:p>
          <a:p>
            <a:pPr algn="l">
              <a:spcBef>
                <a:spcPts val="0"/>
              </a:spcBef>
            </a:pPr>
            <a:r>
              <a:rPr lang="ru-RU" sz="20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ведущий научный сотрудник  </a:t>
            </a:r>
          </a:p>
          <a:p>
            <a:pPr algn="l">
              <a:spcBef>
                <a:spcPts val="0"/>
              </a:spcBef>
            </a:pPr>
            <a:r>
              <a:rPr lang="ru-RU" sz="20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ЦТГУ </a:t>
            </a:r>
            <a:r>
              <a:rPr lang="ru-RU" sz="20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ИПЭИ </a:t>
            </a:r>
            <a:r>
              <a:rPr lang="ru-RU" sz="20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РАНХиГС</a:t>
            </a:r>
            <a:r>
              <a:rPr lang="ru-RU" sz="20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</a:t>
            </a:r>
            <a:endParaRPr lang="ru-RU" sz="2000" b="1" dirty="0" smtClean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ru-RU" sz="2000" b="1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к.ю.н</a:t>
            </a:r>
            <a:r>
              <a:rPr lang="ru-RU" sz="20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., доцент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079559" y="650658"/>
            <a:ext cx="5010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/>
              <a:t>V</a:t>
            </a:r>
            <a:r>
              <a:rPr lang="en-US" altLang="ru-RU" sz="1600" b="1" dirty="0" smtClean="0"/>
              <a:t>I</a:t>
            </a:r>
            <a:r>
              <a:rPr lang="ru-RU" altLang="ru-RU" sz="1600" b="1" dirty="0" smtClean="0"/>
              <a:t>I</a:t>
            </a:r>
            <a:r>
              <a:rPr lang="en-US" altLang="ru-RU" sz="1600" b="1" dirty="0" smtClean="0"/>
              <a:t>I</a:t>
            </a:r>
            <a:r>
              <a:rPr lang="ru-RU" altLang="ru-RU" sz="1600" b="1" dirty="0" smtClean="0"/>
              <a:t> </a:t>
            </a:r>
            <a:r>
              <a:rPr lang="ru-RU" altLang="ru-RU" sz="1600" b="1" dirty="0"/>
              <a:t>Международная </a:t>
            </a:r>
            <a:endParaRPr lang="en-US" altLang="ru-RU" sz="1600" b="1" dirty="0" smtClean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/>
              <a:t>научно-практическая </a:t>
            </a:r>
            <a:r>
              <a:rPr lang="ru-RU" altLang="ru-RU" sz="1600" b="1" dirty="0"/>
              <a:t>конференция </a:t>
            </a:r>
            <a:endParaRPr lang="en-US" altLang="ru-RU" sz="1600" b="1" dirty="0" smtClean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/>
              <a:t>"</a:t>
            </a:r>
            <a:r>
              <a:rPr lang="ru-RU" altLang="ru-RU" sz="1600" b="1" dirty="0"/>
              <a:t>Право в цифровую эпоху“</a:t>
            </a:r>
            <a:endParaRPr lang="en-US" altLang="ru-RU" sz="1600" b="1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/>
              <a:t>НИУ ВШЭ, </a:t>
            </a:r>
            <a:r>
              <a:rPr lang="en-US" altLang="ru-RU" sz="1600" b="1" dirty="0" smtClean="0"/>
              <a:t>26-27 </a:t>
            </a:r>
            <a:r>
              <a:rPr lang="ru-RU" altLang="ru-RU" sz="1600" b="1" smtClean="0"/>
              <a:t>ноября </a:t>
            </a:r>
            <a:r>
              <a:rPr lang="ru-RU" altLang="ru-RU" sz="1600" b="1" smtClean="0"/>
              <a:t>2018 </a:t>
            </a:r>
            <a:r>
              <a:rPr lang="ru-RU" altLang="ru-RU" sz="1600" b="1" dirty="0"/>
              <a:t>г.</a:t>
            </a:r>
          </a:p>
        </p:txBody>
      </p:sp>
      <p:pic>
        <p:nvPicPr>
          <p:cNvPr id="11" name="Picture 7" descr="https://scontent.xx.fbcdn.net/v/t1.0-9/13620838_1692965370967611_3248736236030496426_n.jpg?oh=96655228240b12112eac59c510c4286b&amp;oe=58A31B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155" y="495753"/>
            <a:ext cx="1766668" cy="1507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685626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23383" y="1208950"/>
            <a:ext cx="9324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ВЫЯВЛЕНИЕ И СИТЕМАТИЗАЦИЯ БАРЬЕРОВ ЦИФРОВОЙ ТРАНСФОРМАЦИИ В ОТНОШЕНИИ ОТРАСЛИ </a:t>
            </a:r>
            <a:r>
              <a:rPr lang="ru-RU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НАУКИ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(2):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0" y="1855281"/>
            <a:ext cx="8192287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C00000"/>
                </a:solidFill>
              </a:rPr>
              <a:t>ПРАВОВЫЕ БАРЬЕРЫ </a:t>
            </a:r>
            <a:r>
              <a:rPr lang="ru-RU" sz="1600" b="1" dirty="0" smtClean="0">
                <a:solidFill>
                  <a:srgbClr val="C00000"/>
                </a:solidFill>
              </a:rPr>
              <a:t>(2)</a:t>
            </a:r>
            <a:endParaRPr lang="ru-RU" sz="1600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endParaRPr lang="ru-RU" sz="800" b="1" dirty="0" smtClean="0">
              <a:solidFill>
                <a:srgbClr val="C00000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1600" b="1" dirty="0" smtClean="0">
                <a:solidFill>
                  <a:srgbClr val="C0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Подзаконные НПА РФ и субъектов РФ </a:t>
            </a:r>
            <a:r>
              <a:rPr lang="ru-RU" sz="16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6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анализ на основе жизненного цикла </a:t>
            </a:r>
            <a:r>
              <a:rPr lang="ru-RU" sz="1600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научной  </a:t>
            </a:r>
            <a:r>
              <a:rPr lang="ru-RU" sz="16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организации и </a:t>
            </a:r>
            <a:r>
              <a:rPr lang="ru-RU" sz="1600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научного </a:t>
            </a:r>
            <a:r>
              <a:rPr lang="ru-RU" sz="16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процесса -</a:t>
            </a:r>
          </a:p>
          <a:p>
            <a:pPr algn="just">
              <a:spcBef>
                <a:spcPts val="0"/>
              </a:spcBef>
            </a:pPr>
            <a:r>
              <a:rPr lang="ru-RU" sz="1600" b="1" dirty="0">
                <a:solidFill>
                  <a:srgbClr val="C0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барьеры, связанные с 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C0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требованием об использовании бумажных </a:t>
            </a:r>
            <a:r>
              <a:rPr lang="ru-RU" sz="1600" b="1" dirty="0" smtClean="0">
                <a:solidFill>
                  <a:srgbClr val="C0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носителей или письменной формы</a:t>
            </a:r>
            <a:endParaRPr lang="ru-RU" sz="1600" b="1" dirty="0">
              <a:solidFill>
                <a:srgbClr val="C00000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C0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одновременном использовании бумажных носителей  и электронной формы при: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при подготовке лиц в докторантуре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при присвоении ученых званий доцента и профессора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при организации советов по защите диссертаций на соискание ученой степени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при формировании перечня рецензируемых научных изданий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при предоставлении отчета членом Российской академии наук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при направлении запроса о научной и (или) научно-технической информации (в том числе аналитических и справочных материалов), необходимой Российской академии наук 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при функционировании комиссии по оценке результативности деятельности научных организаций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при организации проведения стажировок специалистов научных организаций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при проведении конкурсов на соискание премий в сфере науки и инноваций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при предоставлении грантов в сфере </a:t>
            </a:r>
            <a:r>
              <a:rPr lang="ru-RU" sz="1400" dirty="0" smtClean="0"/>
              <a:t>науки</a:t>
            </a:r>
            <a:endParaRPr lang="ru-RU" sz="1600" dirty="0" smtClean="0">
              <a:latin typeface="+mn-lt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</a:t>
            </a:r>
          </a:p>
        </p:txBody>
      </p:sp>
      <p:pic>
        <p:nvPicPr>
          <p:cNvPr id="7170" name="Picture 2" descr="ÐÐ°ÑÑÐ¸Ð½ÐºÐ¸ Ð¿Ð¾ Ð·Ð°Ð¿ÑÐ¾ÑÑ Ð½Ð°ÑÑÐ½Ð¾Ðµ Ð¸ÑÑÐ»ÐµÐ´Ð¾Ð²Ð°Ð½Ð¸Ð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717" y="2361403"/>
            <a:ext cx="1304151" cy="724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717" y="3705217"/>
            <a:ext cx="1304151" cy="1239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5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23383" y="1208950"/>
            <a:ext cx="9324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ВЫЯВЛЕНИЕ И СИСТЕМАТИЗАЦИЯ БАРЬЕРОВ ЦИФРОВОЙ ТРАНСФОРМАЦИИ В ОТНОШЕНИИ ОТРАСЛИ </a:t>
            </a:r>
            <a:r>
              <a:rPr lang="ru-RU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НАУКИ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(2):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193431" y="1936820"/>
            <a:ext cx="723328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srgbClr val="C00000"/>
                </a:solidFill>
              </a:rPr>
              <a:t>ОРГАНИЗАЦИОННЫЕ БАРЬЕРЫ</a:t>
            </a:r>
          </a:p>
          <a:p>
            <a:pPr>
              <a:spcBef>
                <a:spcPts val="0"/>
              </a:spcBef>
            </a:pPr>
            <a:endParaRPr lang="ru-RU" sz="800" b="1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1600" b="1" dirty="0" smtClean="0">
                <a:solidFill>
                  <a:srgbClr val="C00000"/>
                </a:solidFill>
              </a:rPr>
              <a:t>Документы стратегического </a:t>
            </a:r>
            <a:r>
              <a:rPr lang="ru-RU" sz="1600" b="1" dirty="0">
                <a:solidFill>
                  <a:srgbClr val="C00000"/>
                </a:solidFill>
              </a:rPr>
              <a:t>планирования </a:t>
            </a:r>
            <a:r>
              <a:rPr lang="ru-RU" sz="1600" b="1" dirty="0" smtClean="0">
                <a:solidFill>
                  <a:srgbClr val="C00000"/>
                </a:solidFill>
              </a:rPr>
              <a:t>РФ </a:t>
            </a:r>
          </a:p>
          <a:p>
            <a:pPr algn="just">
              <a:spcBef>
                <a:spcPts val="0"/>
              </a:spcBef>
            </a:pPr>
            <a:r>
              <a:rPr lang="ru-RU" sz="1600" b="1" dirty="0" smtClean="0">
                <a:solidFill>
                  <a:srgbClr val="C00000"/>
                </a:solidFill>
              </a:rPr>
              <a:t>(Стратегия НТР 2016 г., План ее реализации 2017 г., ГП «Развитие науки и технологий» 2014 г., проект </a:t>
            </a:r>
            <a:r>
              <a:rPr lang="ru-RU" sz="1600" b="1" dirty="0" err="1" smtClean="0">
                <a:solidFill>
                  <a:srgbClr val="C00000"/>
                </a:solidFill>
              </a:rPr>
              <a:t>нац.проекта</a:t>
            </a:r>
            <a:r>
              <a:rPr lang="ru-RU" sz="1600" b="1" dirty="0" smtClean="0">
                <a:solidFill>
                  <a:srgbClr val="C00000"/>
                </a:solidFill>
              </a:rPr>
              <a:t> «Наука»)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/>
              <a:t>ориентация на осуществление цифровой трансформации отрасли науки, однако имеет место </a:t>
            </a:r>
            <a:r>
              <a:rPr lang="ru-RU" sz="1600" u="sng" dirty="0"/>
              <a:t>недостаточная конкретизация программных мероприятий, критериев и показателей эффективности и результативности внедрения и применения (использования) прорывных </a:t>
            </a:r>
            <a:r>
              <a:rPr lang="ru-RU" sz="1600" u="sng" dirty="0" smtClean="0"/>
              <a:t>ЦТ</a:t>
            </a:r>
          </a:p>
          <a:p>
            <a:pPr algn="just">
              <a:spcBef>
                <a:spcPts val="0"/>
              </a:spcBef>
            </a:pPr>
            <a:endParaRPr lang="ru-RU" sz="800" i="1" dirty="0" smtClean="0"/>
          </a:p>
          <a:p>
            <a:pPr algn="just">
              <a:spcBef>
                <a:spcPts val="0"/>
              </a:spcBef>
            </a:pP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Документы стратегического планирования субъектов РФ (</a:t>
            </a:r>
            <a:r>
              <a:rPr lang="ru-RU" sz="1600" b="1" dirty="0" smtClean="0">
                <a:solidFill>
                  <a:srgbClr val="C00000"/>
                </a:solidFill>
              </a:rPr>
              <a:t>государственные программы </a:t>
            </a:r>
            <a:r>
              <a:rPr lang="ru-RU" sz="1600" b="1" dirty="0">
                <a:solidFill>
                  <a:srgbClr val="C00000"/>
                </a:solidFill>
              </a:rPr>
              <a:t>субъектов </a:t>
            </a:r>
            <a:r>
              <a:rPr lang="ru-RU" sz="1600" b="1" dirty="0" smtClean="0">
                <a:solidFill>
                  <a:srgbClr val="C00000"/>
                </a:solidFill>
              </a:rPr>
              <a:t>РФ </a:t>
            </a:r>
            <a:r>
              <a:rPr lang="ru-RU" sz="1600" b="1" dirty="0">
                <a:solidFill>
                  <a:srgbClr val="C00000"/>
                </a:solidFill>
              </a:rPr>
              <a:t>в сфере развития науки, научной, научно-технической и инновационной деятельности или научно-инновационного развития </a:t>
            </a:r>
            <a:r>
              <a:rPr lang="ru-RU" sz="1600" b="1" dirty="0" smtClean="0">
                <a:solidFill>
                  <a:srgbClr val="C00000"/>
                </a:solidFill>
              </a:rPr>
              <a:t>- 5 </a:t>
            </a:r>
            <a:r>
              <a:rPr lang="ru-RU" sz="1600" b="1" dirty="0">
                <a:solidFill>
                  <a:srgbClr val="C00000"/>
                </a:solidFill>
              </a:rPr>
              <a:t>субъектов </a:t>
            </a:r>
            <a:r>
              <a:rPr lang="ru-RU" sz="1600" b="1" dirty="0" smtClean="0">
                <a:solidFill>
                  <a:srgbClr val="C00000"/>
                </a:solidFill>
              </a:rPr>
              <a:t>РФ)</a:t>
            </a:r>
            <a:endParaRPr lang="ru-RU" sz="1600" dirty="0">
              <a:solidFill>
                <a:srgbClr val="C00000"/>
              </a:solidFill>
            </a:endParaRP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u="sng" dirty="0" smtClean="0"/>
              <a:t>отсутствие </a:t>
            </a:r>
            <a:r>
              <a:rPr lang="ru-RU" sz="1600" u="sng" dirty="0"/>
              <a:t>конкретных целей, задач, критериев и показателей </a:t>
            </a:r>
            <a:r>
              <a:rPr lang="ru-RU" sz="1600" u="sng" dirty="0" err="1"/>
              <a:t>цифровизации</a:t>
            </a:r>
            <a:r>
              <a:rPr lang="ru-RU" sz="1600" u="sng" dirty="0"/>
              <a:t> или цифровой трансформации отрасли науки, развития, внедрения, применения (использования) </a:t>
            </a:r>
            <a:r>
              <a:rPr lang="ru-RU" sz="1600" u="sng" dirty="0" smtClean="0"/>
              <a:t>ИТ, </a:t>
            </a:r>
            <a:r>
              <a:rPr lang="ru-RU" sz="1600" u="sng" dirty="0"/>
              <a:t>в том числе прорывных </a:t>
            </a:r>
            <a:r>
              <a:rPr lang="ru-RU" sz="1600" u="sng" dirty="0" smtClean="0"/>
              <a:t>ЦТ</a:t>
            </a:r>
            <a:endParaRPr lang="ru-RU" sz="1600" b="1" u="sng" dirty="0" smtClean="0">
              <a:solidFill>
                <a:srgbClr val="C00000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936" y="3474322"/>
            <a:ext cx="1884422" cy="144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128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23383" y="1208950"/>
            <a:ext cx="9324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ПРЕДЛОЖЕНИЯ ПО УСТРАНЕНИЮ ВЫЯВЛЕННЫХ БАРЬЕРОВ </a:t>
            </a:r>
          </a:p>
          <a:p>
            <a:pPr algn="l"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 ОТНОШЕНИИ ПЕРВИЧНЫХ ЦТ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193429" y="1936820"/>
            <a:ext cx="9131545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sz="2000" b="1" i="1" dirty="0">
                <a:solidFill>
                  <a:srgbClr val="C00000"/>
                </a:solidFill>
              </a:rPr>
              <a:t>Для устранения выявленных правовых барьеров для внедрения и применения </a:t>
            </a:r>
            <a:r>
              <a:rPr lang="ru-RU" sz="2000" b="1" i="1" u="sng" dirty="0">
                <a:solidFill>
                  <a:srgbClr val="C00000"/>
                </a:solidFill>
              </a:rPr>
              <a:t>первичных</a:t>
            </a:r>
            <a:r>
              <a:rPr lang="ru-RU" sz="2000" b="1" i="1" dirty="0">
                <a:solidFill>
                  <a:srgbClr val="C00000"/>
                </a:solidFill>
              </a:rPr>
              <a:t> цифровых технологий </a:t>
            </a:r>
            <a:r>
              <a:rPr lang="ru-RU" sz="2000" b="1" i="1" dirty="0" smtClean="0">
                <a:solidFill>
                  <a:srgbClr val="C00000"/>
                </a:solidFill>
              </a:rPr>
              <a:t>обосновано внесение изменений и дополнений</a:t>
            </a:r>
          </a:p>
          <a:p>
            <a:pPr marL="342900" indent="-342900" algn="just">
              <a:spcBef>
                <a:spcPts val="0"/>
              </a:spcBef>
              <a:buFontTx/>
              <a:buChar char="-"/>
            </a:pPr>
            <a:r>
              <a:rPr lang="ru-RU" sz="2000" b="1" i="1" dirty="0" smtClean="0"/>
              <a:t>в отношении отрасли образования в ФЗ «Об образовании ..» и 64 подзаконных НПА</a:t>
            </a:r>
            <a:r>
              <a:rPr lang="ru-RU" sz="2000" b="1" i="1" dirty="0"/>
              <a:t> </a:t>
            </a:r>
            <a:endParaRPr lang="ru-RU" sz="2000" b="1" i="1" dirty="0" smtClean="0"/>
          </a:p>
          <a:p>
            <a:pPr marL="342900" indent="-342900" algn="just">
              <a:spcBef>
                <a:spcPts val="0"/>
              </a:spcBef>
              <a:buFontTx/>
              <a:buChar char="-"/>
            </a:pPr>
            <a:r>
              <a:rPr lang="ru-RU" sz="2000" b="1" i="1" dirty="0" smtClean="0"/>
              <a:t>в отношении отрасли науки - в </a:t>
            </a:r>
            <a:r>
              <a:rPr lang="ru-RU" sz="2000" b="1" i="1" dirty="0"/>
              <a:t>16 НПА </a:t>
            </a:r>
          </a:p>
          <a:p>
            <a:pPr marL="342900" indent="-342900" algn="just">
              <a:spcBef>
                <a:spcPts val="0"/>
              </a:spcBef>
              <a:buFontTx/>
              <a:buChar char="-"/>
            </a:pPr>
            <a:endParaRPr lang="ru-RU" sz="2000" b="1" i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ru-RU" sz="2000" b="1" i="1" dirty="0" smtClean="0">
                <a:solidFill>
                  <a:srgbClr val="C00000"/>
                </a:solidFill>
              </a:rPr>
              <a:t>– </a:t>
            </a:r>
            <a:r>
              <a:rPr lang="ru-RU" sz="2000" b="1" dirty="0" smtClean="0">
                <a:solidFill>
                  <a:srgbClr val="C00000"/>
                </a:solidFill>
              </a:rPr>
              <a:t>предусматривающих переход от «письменной формы» к электронным документам, а также запрет дублирования бумажных и электронных носителей</a:t>
            </a:r>
            <a:endParaRPr lang="ru-RU" sz="2000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</a:pPr>
            <a:endParaRPr lang="ru-RU" sz="2000" dirty="0" smtClean="0">
              <a:latin typeface="+mn-lt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</a:t>
            </a:r>
          </a:p>
        </p:txBody>
      </p:sp>
    </p:spTree>
    <p:extLst>
      <p:ext uri="{BB962C8B-B14F-4D97-AF65-F5344CB8AC3E}">
        <p14:creationId xmlns:p14="http://schemas.microsoft.com/office/powerpoint/2010/main" val="379881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23383" y="1208950"/>
            <a:ext cx="9324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ПРЕДЛОЖЕНИЯ ПО УСТРАНЕНИЮ ВЫЯВЛЕННЫХ БАРЬЕРОВ В  ОТНОШЕНИИ ОТРАСЛИ ОБРАЗОВАНИЯ </a:t>
            </a:r>
            <a:r>
              <a:rPr lang="ru-RU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(1):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193430" y="1936820"/>
            <a:ext cx="852682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sz="1600" b="1" dirty="0" smtClean="0">
                <a:solidFill>
                  <a:srgbClr val="C00000"/>
                </a:solidFill>
              </a:rPr>
              <a:t>В </a:t>
            </a:r>
            <a:r>
              <a:rPr lang="ru-RU" sz="1600" b="1" i="1" dirty="0" smtClean="0">
                <a:solidFill>
                  <a:srgbClr val="C00000"/>
                </a:solidFill>
              </a:rPr>
              <a:t>рамках национального проекта</a:t>
            </a:r>
            <a:r>
              <a:rPr lang="ru-RU" sz="1600" b="1" i="1" dirty="0">
                <a:solidFill>
                  <a:srgbClr val="C00000"/>
                </a:solidFill>
              </a:rPr>
              <a:t> </a:t>
            </a:r>
            <a:r>
              <a:rPr lang="ru-RU" sz="1600" b="1" i="1" dirty="0" smtClean="0">
                <a:solidFill>
                  <a:srgbClr val="C00000"/>
                </a:solidFill>
              </a:rPr>
              <a:t>(программы) </a:t>
            </a:r>
            <a:r>
              <a:rPr lang="ru-RU" sz="1600" b="1" i="1" dirty="0">
                <a:solidFill>
                  <a:srgbClr val="C00000"/>
                </a:solidFill>
              </a:rPr>
              <a:t>«Развитие образования» и входящих в него федеральных проектов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предусмотреть</a:t>
            </a:r>
            <a:r>
              <a:rPr lang="ru-RU" sz="1600" dirty="0" smtClean="0"/>
              <a:t>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/>
              <a:t>задачи</a:t>
            </a:r>
            <a:r>
              <a:rPr lang="ru-RU" sz="1600" dirty="0"/>
              <a:t>, </a:t>
            </a:r>
            <a:endParaRPr lang="ru-RU" sz="1600" dirty="0" smtClean="0"/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/>
              <a:t>мероприятия</a:t>
            </a:r>
            <a:r>
              <a:rPr lang="ru-RU" sz="1600" dirty="0"/>
              <a:t>, </a:t>
            </a:r>
            <a:endParaRPr lang="ru-RU" sz="1600" dirty="0" smtClean="0"/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/>
              <a:t>ожидаемые </a:t>
            </a:r>
            <a:r>
              <a:rPr lang="ru-RU" sz="1600" dirty="0"/>
              <a:t>результаты (конечные, промежуточные и непосредственные), их показатели результативности и целевые или/и пороговые значения этих показателей,</a:t>
            </a:r>
            <a:r>
              <a:rPr lang="ru-RU" sz="1600" i="1" dirty="0"/>
              <a:t> </a:t>
            </a:r>
            <a:endParaRPr lang="ru-RU" sz="1600" i="1" dirty="0" smtClean="0"/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/>
              <a:t>не </a:t>
            </a:r>
            <a:r>
              <a:rPr lang="ru-RU" sz="1600" dirty="0"/>
              <a:t>только в отношении </a:t>
            </a:r>
            <a:r>
              <a:rPr lang="ru-RU" sz="1600" dirty="0" err="1"/>
              <a:t>цифровизации</a:t>
            </a:r>
            <a:r>
              <a:rPr lang="ru-RU" sz="1600" dirty="0"/>
              <a:t> отдельных образовательных процессов (внедрение онлайн-курсов), </a:t>
            </a:r>
            <a:endParaRPr lang="ru-RU" sz="1600" dirty="0" smtClean="0"/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/>
              <a:t>но </a:t>
            </a:r>
            <a:r>
              <a:rPr lang="ru-RU" sz="1600" dirty="0"/>
              <a:t>и в отношении цифровой трансформации образования в целом, включая самообразование (саморазвитие), освоение субъектами образования прорывных ЦТ для решения образовательных задач, </a:t>
            </a:r>
            <a:endParaRPr lang="ru-RU" sz="1600" dirty="0" smtClean="0"/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/>
              <a:t>а </a:t>
            </a:r>
            <a:r>
              <a:rPr lang="ru-RU" sz="1600" dirty="0"/>
              <a:t>также в отношении применения ЦТ в управлении образованием, деятельности образовательных </a:t>
            </a:r>
            <a:r>
              <a:rPr lang="ru-RU" sz="1600" dirty="0" smtClean="0"/>
              <a:t>организаций.</a:t>
            </a:r>
          </a:p>
          <a:p>
            <a:pPr marL="100013" lvl="1">
              <a:spcBef>
                <a:spcPts val="0"/>
              </a:spcBef>
            </a:pPr>
            <a:r>
              <a:rPr lang="ru-RU" sz="1600" b="1" i="1" dirty="0" smtClean="0">
                <a:solidFill>
                  <a:srgbClr val="C00000"/>
                </a:solidFill>
              </a:rPr>
              <a:t>Указанные </a:t>
            </a:r>
            <a:r>
              <a:rPr lang="ru-RU" sz="1600" b="1" i="1" dirty="0">
                <a:solidFill>
                  <a:srgbClr val="C00000"/>
                </a:solidFill>
              </a:rPr>
              <a:t>задачи, мероприятия, ожидаемые результаты (конечные, промежуточные и непосредственные), их показатели результативности и целевые или/и пороговые значения этих показателей должны быть декомпозированы и включены в государственные программы развития образования субъектов РФ</a:t>
            </a:r>
            <a:r>
              <a:rPr lang="ru-RU" sz="1600" b="1" i="1" dirty="0" smtClean="0"/>
              <a:t>.</a:t>
            </a:r>
            <a:endParaRPr lang="ru-RU" sz="1600" b="1" dirty="0" smtClean="0">
              <a:latin typeface="+mn-lt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</a:t>
            </a:r>
          </a:p>
        </p:txBody>
      </p:sp>
    </p:spTree>
    <p:extLst>
      <p:ext uri="{BB962C8B-B14F-4D97-AF65-F5344CB8AC3E}">
        <p14:creationId xmlns:p14="http://schemas.microsoft.com/office/powerpoint/2010/main" val="324444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-1" y="932534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23383" y="885784"/>
            <a:ext cx="9324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ПРЕДЛОЖЕНИЯ ПО УСТРАНЕНИЮ ВЫЯВЛЕННЫХ БАРЬЕРОВ В  ОТНОШЕНИИ ОТРАСЛИ ОБРАЗОВАНИЯ </a:t>
            </a:r>
            <a:r>
              <a:rPr lang="ru-RU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(2):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-1" y="1573228"/>
            <a:ext cx="9906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sz="1600" b="1" i="1" dirty="0"/>
              <a:t>Для устранения </a:t>
            </a:r>
            <a:r>
              <a:rPr lang="ru-RU" sz="1600" b="1" i="1" dirty="0" smtClean="0"/>
              <a:t>правовых </a:t>
            </a:r>
            <a:r>
              <a:rPr lang="ru-RU" sz="1600" b="1" i="1" dirty="0"/>
              <a:t>барьеров для внедрения и применения </a:t>
            </a:r>
            <a:r>
              <a:rPr lang="ru-RU" sz="1600" b="1" i="1" u="sng" dirty="0" smtClean="0"/>
              <a:t>прорывных</a:t>
            </a:r>
            <a:r>
              <a:rPr lang="ru-RU" sz="1600" b="1" i="1" dirty="0" smtClean="0"/>
              <a:t> ЦТ - внесение изменений и дополнений ФЗ «Об образовании …» и в 16 подзаконных НПА:</a:t>
            </a:r>
          </a:p>
          <a:p>
            <a:pPr marL="285750" indent="33813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b="1" i="1" dirty="0">
                <a:solidFill>
                  <a:srgbClr val="C00000"/>
                </a:solidFill>
              </a:rPr>
              <a:t>предусмотреть возможность применения технологий обработки больших данных и искусственного интеллекта </a:t>
            </a:r>
            <a:endParaRPr lang="ru-RU" sz="1600" b="1" i="1" dirty="0" smtClean="0">
              <a:solidFill>
                <a:srgbClr val="C00000"/>
              </a:solidFill>
            </a:endParaRPr>
          </a:p>
          <a:p>
            <a:pPr marL="285750" lvl="1" indent="33813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при </a:t>
            </a:r>
            <a:r>
              <a:rPr lang="ru-RU" sz="1400" dirty="0"/>
              <a:t>лицензировании и государственной аккредитации образовательной организации </a:t>
            </a:r>
          </a:p>
          <a:p>
            <a:pPr marL="285750" lvl="1" indent="33813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при отборе экспертов и экспертных организаций, привлекаемых для проведения </a:t>
            </a:r>
            <a:r>
              <a:rPr lang="ru-RU" sz="1400" dirty="0" err="1"/>
              <a:t>аккредитационной</a:t>
            </a:r>
            <a:r>
              <a:rPr lang="ru-RU" sz="1400" dirty="0"/>
              <a:t> экспертизы</a:t>
            </a:r>
          </a:p>
          <a:p>
            <a:pPr marL="285750" lvl="1" indent="33813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при аттестации педагогических работников образовательной организации</a:t>
            </a:r>
          </a:p>
          <a:p>
            <a:pPr marL="285750" lvl="1" indent="33813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при аттестации кандидатов на должность руководителя и руководителя образовательной организации</a:t>
            </a:r>
          </a:p>
          <a:p>
            <a:pPr marL="285750" lvl="1" indent="33813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при осуществлении лицензионного контроля за образовательной деятельностью</a:t>
            </a:r>
          </a:p>
          <a:p>
            <a:pPr marL="285750" lvl="1" indent="33813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при досудебном обжаловании действий лицензирующего органа</a:t>
            </a:r>
          </a:p>
          <a:p>
            <a:pPr marL="285750" lvl="1" indent="33813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при досудебном обжаловании действий уполномоченного органа лицензионного контроля за образовательной деятельностью </a:t>
            </a:r>
          </a:p>
          <a:p>
            <a:pPr marL="285750" lvl="1" indent="33813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при осуществлении федерального государственного контроля качества образования </a:t>
            </a:r>
            <a:endParaRPr lang="ru-RU" sz="1400" dirty="0" smtClean="0"/>
          </a:p>
          <a:p>
            <a:pPr marL="285750" lvl="1" indent="33813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i="1" dirty="0"/>
              <a:t>при применении прорывных цифровых технологий среди средств обучения и воспитания</a:t>
            </a:r>
          </a:p>
          <a:p>
            <a:pPr marL="285750" lvl="1" indent="33813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i="1" dirty="0"/>
              <a:t>при формировании перечней профессий, специальностей и направлений подготовки</a:t>
            </a:r>
          </a:p>
          <a:p>
            <a:pPr marL="285750" lvl="1" indent="33813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i="1" dirty="0"/>
              <a:t>при разработке, утверждении федеральных государственных образовательных стандартов и внесения в них изменений </a:t>
            </a:r>
          </a:p>
          <a:p>
            <a:pPr marL="285750" lvl="1" indent="33813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i="1" dirty="0"/>
              <a:t>при организации и осуществления образовательной деятельности по основным общеобразовательным программам </a:t>
            </a:r>
          </a:p>
          <a:p>
            <a:pPr marL="285750" lvl="1" indent="33813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i="1" dirty="0"/>
              <a:t>при проведении государственной итоговой аттестации </a:t>
            </a:r>
          </a:p>
          <a:p>
            <a:pPr marL="285750" indent="33813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b="1" i="1" dirty="0">
                <a:solidFill>
                  <a:srgbClr val="C00000"/>
                </a:solidFill>
              </a:rPr>
              <a:t>технологий распределенного реестра – </a:t>
            </a:r>
          </a:p>
          <a:p>
            <a:pPr marL="285750" lvl="1" indent="33813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при выдаче документов </a:t>
            </a:r>
            <a:r>
              <a:rPr lang="ru-RU" sz="1600" dirty="0" smtClean="0"/>
              <a:t>обучающимся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</a:t>
            </a:r>
          </a:p>
        </p:txBody>
      </p:sp>
    </p:spTree>
    <p:extLst>
      <p:ext uri="{BB962C8B-B14F-4D97-AF65-F5344CB8AC3E}">
        <p14:creationId xmlns:p14="http://schemas.microsoft.com/office/powerpoint/2010/main" val="65311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23383" y="1208950"/>
            <a:ext cx="9324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ПРЕДЛОЖЕНИЯ ПО УСТРАНЕНИЮ ВЫЯВЛЕННЫХ БАРЬЕРОВ В  ОТНОШЕНИИ ОТРАСЛИ НАУКИ</a:t>
            </a:r>
            <a:r>
              <a:rPr lang="ru-RU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(1):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193430" y="1936820"/>
            <a:ext cx="852682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sz="1800" b="1" dirty="0" smtClean="0">
                <a:solidFill>
                  <a:srgbClr val="C00000"/>
                </a:solidFill>
              </a:rPr>
              <a:t>В </a:t>
            </a:r>
            <a:r>
              <a:rPr lang="ru-RU" sz="1800" b="1" i="1" dirty="0" smtClean="0">
                <a:solidFill>
                  <a:srgbClr val="C00000"/>
                </a:solidFill>
              </a:rPr>
              <a:t>рамках национального проекта</a:t>
            </a:r>
            <a:r>
              <a:rPr lang="ru-RU" sz="1800" b="1" i="1" dirty="0">
                <a:solidFill>
                  <a:srgbClr val="C00000"/>
                </a:solidFill>
              </a:rPr>
              <a:t> </a:t>
            </a:r>
            <a:r>
              <a:rPr lang="ru-RU" sz="1800" b="1" i="1" dirty="0" smtClean="0">
                <a:solidFill>
                  <a:srgbClr val="C00000"/>
                </a:solidFill>
              </a:rPr>
              <a:t>(программы) «НАУКА» и </a:t>
            </a:r>
            <a:r>
              <a:rPr lang="ru-RU" sz="1800" b="1" i="1" dirty="0">
                <a:solidFill>
                  <a:srgbClr val="C00000"/>
                </a:solidFill>
              </a:rPr>
              <a:t>входящих в него федеральных проектов</a:t>
            </a:r>
            <a:r>
              <a:rPr lang="ru-RU" sz="1800" b="1" dirty="0">
                <a:solidFill>
                  <a:srgbClr val="C00000"/>
                </a:solidFill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</a:rPr>
              <a:t>предусмотреть</a:t>
            </a:r>
            <a:r>
              <a:rPr lang="ru-RU" sz="1800" dirty="0" smtClean="0"/>
              <a:t>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800" dirty="0" smtClean="0"/>
              <a:t>задачи</a:t>
            </a:r>
            <a:r>
              <a:rPr lang="ru-RU" sz="1800" dirty="0"/>
              <a:t>, </a:t>
            </a:r>
            <a:endParaRPr lang="ru-RU" sz="1800" dirty="0" smtClean="0"/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800" dirty="0" smtClean="0"/>
              <a:t>мероприятия</a:t>
            </a:r>
            <a:r>
              <a:rPr lang="ru-RU" sz="1800" dirty="0"/>
              <a:t>, </a:t>
            </a:r>
            <a:endParaRPr lang="ru-RU" sz="1800" dirty="0" smtClean="0"/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800" dirty="0" smtClean="0"/>
              <a:t>ожидаемые </a:t>
            </a:r>
            <a:r>
              <a:rPr lang="ru-RU" sz="1800" dirty="0"/>
              <a:t>результаты (конечные, промежуточные и непосредственные), их показатели результативности и целевые или/и пороговые значения этих показателей,</a:t>
            </a:r>
            <a:r>
              <a:rPr lang="ru-RU" sz="1800" i="1" dirty="0"/>
              <a:t> </a:t>
            </a:r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800" dirty="0" smtClean="0"/>
              <a:t>в </a:t>
            </a:r>
            <a:r>
              <a:rPr lang="ru-RU" sz="1800" dirty="0"/>
              <a:t>отношении </a:t>
            </a:r>
            <a:r>
              <a:rPr lang="ru-RU" sz="1800" dirty="0" err="1"/>
              <a:t>цифровизации</a:t>
            </a:r>
            <a:r>
              <a:rPr lang="ru-RU" sz="1800" dirty="0"/>
              <a:t> научно-исследовательского процесса, </a:t>
            </a:r>
            <a:endParaRPr lang="ru-RU" sz="1800" dirty="0" smtClean="0"/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800" dirty="0" smtClean="0"/>
              <a:t>а </a:t>
            </a:r>
            <a:r>
              <a:rPr lang="ru-RU" sz="1800" dirty="0"/>
              <a:t>также применения прорывных </a:t>
            </a:r>
            <a:r>
              <a:rPr lang="ru-RU" sz="1800" dirty="0" smtClean="0"/>
              <a:t>ЦТ в </a:t>
            </a:r>
            <a:r>
              <a:rPr lang="ru-RU" sz="1800" dirty="0"/>
              <a:t>управлении наукой, деятельности научных организаций.</a:t>
            </a:r>
          </a:p>
          <a:p>
            <a:r>
              <a:rPr lang="ru-RU" sz="1800" b="1" i="1" dirty="0">
                <a:solidFill>
                  <a:srgbClr val="C00000"/>
                </a:solidFill>
              </a:rPr>
              <a:t>Указанные задачи, мероприятия, ожидаемые результаты (конечные, промежуточные и непосредственные), их показатели результативности и целевые или/и пороговые значения этих показателей </a:t>
            </a:r>
            <a:r>
              <a:rPr lang="ru-RU" sz="1800" b="1" i="1" dirty="0" smtClean="0">
                <a:solidFill>
                  <a:srgbClr val="C00000"/>
                </a:solidFill>
              </a:rPr>
              <a:t>должны </a:t>
            </a:r>
            <a:r>
              <a:rPr lang="ru-RU" sz="1800" b="1" i="1" dirty="0">
                <a:solidFill>
                  <a:srgbClr val="C00000"/>
                </a:solidFill>
              </a:rPr>
              <a:t>быть декомпозированы и включены в государственные программы развития науки субъектов РФ</a:t>
            </a:r>
            <a:r>
              <a:rPr lang="ru-RU" sz="1800" b="1" i="1" dirty="0" smtClean="0">
                <a:solidFill>
                  <a:srgbClr val="C00000"/>
                </a:solidFill>
              </a:rPr>
              <a:t>.</a:t>
            </a:r>
            <a:endParaRPr lang="ru-RU" sz="18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</a:t>
            </a:r>
          </a:p>
        </p:txBody>
      </p:sp>
    </p:spTree>
    <p:extLst>
      <p:ext uri="{BB962C8B-B14F-4D97-AF65-F5344CB8AC3E}">
        <p14:creationId xmlns:p14="http://schemas.microsoft.com/office/powerpoint/2010/main" val="48789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23383" y="1208950"/>
            <a:ext cx="9324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ПРЕДЛОЖЕНИЯ ПО УСТРАНЕНИЮ ВЫЯВЛЕННЫХ БАРЬЕРОВ В  ОТНОШЕНИИ ОТРАСЛИ НАУКИ </a:t>
            </a:r>
            <a:r>
              <a:rPr lang="ru-RU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(2):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193429" y="1936820"/>
            <a:ext cx="9131545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sz="1600" b="1" i="1" dirty="0"/>
              <a:t>Для устранения выявленных правовых барьеров для внедрения и применения </a:t>
            </a:r>
            <a:r>
              <a:rPr lang="ru-RU" sz="1600" b="1" i="1" u="sng" dirty="0" smtClean="0"/>
              <a:t>прорывных</a:t>
            </a:r>
            <a:r>
              <a:rPr lang="ru-RU" sz="1600" b="1" i="1" dirty="0" smtClean="0"/>
              <a:t> </a:t>
            </a:r>
            <a:r>
              <a:rPr lang="ru-RU" sz="1600" b="1" i="1" dirty="0"/>
              <a:t>цифровых технологий </a:t>
            </a:r>
            <a:r>
              <a:rPr lang="ru-RU" sz="1600" b="1" i="1" dirty="0" smtClean="0"/>
              <a:t>обосновано внесение изменений и дополнений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C00000"/>
                </a:solidFill>
                <a:latin typeface="+mn-lt"/>
                <a:ea typeface="Tahoma" pitchFamily="34" charset="0"/>
                <a:cs typeface="Arial" panose="020B0604020202020204" pitchFamily="34" charset="0"/>
              </a:rPr>
              <a:t>в проекте федерального закона «О научной, научно-технической и инновационной деятельности в Российской Федерации» (2018 г.) </a:t>
            </a:r>
            <a:r>
              <a:rPr lang="ru-RU" sz="1600" b="1" dirty="0" smtClean="0">
                <a:solidFill>
                  <a:srgbClr val="C00000"/>
                </a:solidFill>
                <a:latin typeface="+mn-lt"/>
                <a:ea typeface="Tahoma" pitchFamily="34" charset="0"/>
                <a:cs typeface="Arial" panose="020B0604020202020204" pitchFamily="34" charset="0"/>
              </a:rPr>
              <a:t>предусмотреть</a:t>
            </a:r>
            <a:r>
              <a:rPr lang="ru-RU" sz="1600" b="1" dirty="0">
                <a:solidFill>
                  <a:srgbClr val="C00000"/>
                </a:solidFill>
                <a:latin typeface="+mn-lt"/>
                <a:ea typeface="Tahoma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+mn-lt"/>
                <a:ea typeface="Tahoma" pitchFamily="34" charset="0"/>
                <a:cs typeface="Arial" panose="020B0604020202020204" pitchFamily="34" charset="0"/>
              </a:rPr>
              <a:t>определение </a:t>
            </a:r>
            <a:r>
              <a:rPr lang="ru-RU" sz="1600" dirty="0">
                <a:latin typeface="+mn-lt"/>
                <a:ea typeface="Tahoma" pitchFamily="34" charset="0"/>
                <a:cs typeface="Arial" panose="020B0604020202020204" pitchFamily="34" charset="0"/>
              </a:rPr>
              <a:t>порядка применения отраслевых приложений прорывных </a:t>
            </a:r>
            <a:r>
              <a:rPr lang="ru-RU" sz="1600" dirty="0" smtClean="0">
                <a:latin typeface="+mn-lt"/>
                <a:ea typeface="Tahoma" pitchFamily="34" charset="0"/>
                <a:cs typeface="Arial" panose="020B0604020202020204" pitchFamily="34" charset="0"/>
              </a:rPr>
              <a:t>ЦТ,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+mn-lt"/>
                <a:ea typeface="Tahoma" pitchFamily="34" charset="0"/>
                <a:cs typeface="Arial" panose="020B0604020202020204" pitchFamily="34" charset="0"/>
              </a:rPr>
              <a:t>определение </a:t>
            </a:r>
            <a:r>
              <a:rPr lang="ru-RU" sz="1600" dirty="0">
                <a:latin typeface="+mn-lt"/>
                <a:ea typeface="Tahoma" pitchFamily="34" charset="0"/>
                <a:cs typeface="Arial" panose="020B0604020202020204" pitchFamily="34" charset="0"/>
              </a:rPr>
              <a:t>механизма интеграции науки и образования на основе </a:t>
            </a:r>
            <a:r>
              <a:rPr lang="ru-RU" sz="1600" dirty="0" smtClean="0">
                <a:latin typeface="+mn-lt"/>
                <a:ea typeface="Tahoma" pitchFamily="34" charset="0"/>
                <a:cs typeface="Arial" panose="020B0604020202020204" pitchFamily="34" charset="0"/>
              </a:rPr>
              <a:t>ЦТ</a:t>
            </a:r>
            <a:r>
              <a:rPr lang="ru-RU" sz="1600" dirty="0">
                <a:latin typeface="+mn-lt"/>
                <a:ea typeface="Tahoma" pitchFamily="34" charset="0"/>
                <a:cs typeface="Arial" panose="020B0604020202020204" pitchFamily="34" charset="0"/>
              </a:rPr>
              <a:t>, в том числе межмашинного взаимодействия </a:t>
            </a:r>
            <a:r>
              <a:rPr lang="ru-RU" sz="1600" dirty="0" smtClean="0">
                <a:latin typeface="+mn-lt"/>
                <a:ea typeface="Tahoma" pitchFamily="34" charset="0"/>
                <a:cs typeface="Arial" panose="020B0604020202020204" pitchFamily="34" charset="0"/>
              </a:rPr>
              <a:t>ИС в </a:t>
            </a:r>
            <a:r>
              <a:rPr lang="ru-RU" sz="1600" dirty="0">
                <a:latin typeface="+mn-lt"/>
                <a:ea typeface="Tahoma" pitchFamily="34" charset="0"/>
                <a:cs typeface="Arial" panose="020B0604020202020204" pitchFamily="34" charset="0"/>
              </a:rPr>
              <a:t>сфере науки и образования;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+mn-lt"/>
                <a:ea typeface="Tahoma" pitchFamily="34" charset="0"/>
                <a:cs typeface="Arial" panose="020B0604020202020204" pitchFamily="34" charset="0"/>
              </a:rPr>
              <a:t>переход </a:t>
            </a:r>
            <a:r>
              <a:rPr lang="ru-RU" sz="1600" dirty="0">
                <a:latin typeface="+mn-lt"/>
                <a:ea typeface="Tahoma" pitchFamily="34" charset="0"/>
                <a:cs typeface="Arial" panose="020B0604020202020204" pitchFamily="34" charset="0"/>
              </a:rPr>
              <a:t>на исключительно электронную форму хранения результатов научных исследований с возможностью обработки данной информации технологиями больших данных и искусственного </a:t>
            </a:r>
            <a:r>
              <a:rPr lang="ru-RU" sz="1600" dirty="0" smtClean="0">
                <a:latin typeface="+mn-lt"/>
                <a:ea typeface="Tahoma" pitchFamily="34" charset="0"/>
                <a:cs typeface="Arial" panose="020B0604020202020204" pitchFamily="34" charset="0"/>
              </a:rPr>
              <a:t>интеллекта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b="1" i="1" dirty="0" smtClean="0">
                <a:solidFill>
                  <a:srgbClr val="C00000"/>
                </a:solidFill>
              </a:rPr>
              <a:t>в </a:t>
            </a:r>
            <a:r>
              <a:rPr lang="ru-RU" sz="1600" b="1" i="1" dirty="0">
                <a:solidFill>
                  <a:srgbClr val="C00000"/>
                </a:solidFill>
              </a:rPr>
              <a:t>7 </a:t>
            </a:r>
            <a:r>
              <a:rPr lang="ru-RU" sz="1600" b="1" i="1" dirty="0" smtClean="0">
                <a:solidFill>
                  <a:srgbClr val="C00000"/>
                </a:solidFill>
              </a:rPr>
              <a:t>подзаконных НПА </a:t>
            </a:r>
            <a:r>
              <a:rPr lang="ru-RU" sz="1600" b="1" i="1" dirty="0" smtClean="0">
                <a:solidFill>
                  <a:srgbClr val="C00000"/>
                </a:solidFill>
                <a:ea typeface="Tahoma" pitchFamily="34" charset="0"/>
                <a:cs typeface="Arial" panose="020B0604020202020204" pitchFamily="34" charset="0"/>
              </a:rPr>
              <a:t>предусмотреть </a:t>
            </a:r>
            <a:r>
              <a:rPr lang="ru-RU" sz="1600" b="1" i="1" dirty="0">
                <a:solidFill>
                  <a:srgbClr val="C00000"/>
                </a:solidFill>
                <a:ea typeface="Tahoma" pitchFamily="34" charset="0"/>
                <a:cs typeface="Arial" panose="020B0604020202020204" pitchFamily="34" charset="0"/>
              </a:rPr>
              <a:t>применение прорывных </a:t>
            </a:r>
            <a:r>
              <a:rPr lang="ru-RU" sz="1600" b="1" i="1" dirty="0" smtClean="0">
                <a:solidFill>
                  <a:srgbClr val="C00000"/>
                </a:solidFill>
                <a:ea typeface="Tahoma" pitchFamily="34" charset="0"/>
                <a:cs typeface="Arial" panose="020B0604020202020204" pitchFamily="34" charset="0"/>
              </a:rPr>
              <a:t>ЦТ обработки </a:t>
            </a:r>
            <a:r>
              <a:rPr lang="ru-RU" sz="1600" b="1" i="1" dirty="0">
                <a:solidFill>
                  <a:srgbClr val="C00000"/>
                </a:solidFill>
                <a:ea typeface="Tahoma" pitchFamily="34" charset="0"/>
                <a:cs typeface="Arial" panose="020B0604020202020204" pitchFamily="34" charset="0"/>
              </a:rPr>
              <a:t>больших данных и искусственного интеллекта 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ea typeface="Tahoma" pitchFamily="34" charset="0"/>
                <a:cs typeface="Arial" panose="020B0604020202020204" pitchFamily="34" charset="0"/>
              </a:rPr>
              <a:t>при аттестации научных работников 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ea typeface="Tahoma" pitchFamily="34" charset="0"/>
                <a:cs typeface="Arial" panose="020B0604020202020204" pitchFamily="34" charset="0"/>
              </a:rPr>
              <a:t>при проведении самих научных исследований 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ea typeface="Tahoma" pitchFamily="34" charset="0"/>
                <a:cs typeface="Arial" panose="020B0604020202020204" pitchFamily="34" charset="0"/>
              </a:rPr>
              <a:t>при ведении единой государственной </a:t>
            </a:r>
            <a:r>
              <a:rPr lang="ru-RU" sz="1600">
                <a:ea typeface="Tahoma" pitchFamily="34" charset="0"/>
                <a:cs typeface="Arial" panose="020B0604020202020204" pitchFamily="34" charset="0"/>
              </a:rPr>
              <a:t>информационной </a:t>
            </a:r>
            <a:r>
              <a:rPr lang="ru-RU" sz="1600" smtClean="0">
                <a:ea typeface="Tahoma" pitchFamily="34" charset="0"/>
                <a:cs typeface="Arial" panose="020B0604020202020204" pitchFamily="34" charset="0"/>
              </a:rPr>
              <a:t>системы </a:t>
            </a:r>
            <a:r>
              <a:rPr lang="ru-RU" sz="1600" dirty="0">
                <a:ea typeface="Tahoma" pitchFamily="34" charset="0"/>
                <a:cs typeface="Arial" panose="020B0604020202020204" pitchFamily="34" charset="0"/>
              </a:rPr>
              <a:t>учета научно-исследовательских, опытно-конструкторских и технологических работ гражданского назначения 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ea typeface="Tahoma" pitchFamily="34" charset="0"/>
                <a:cs typeface="Arial" panose="020B0604020202020204" pitchFamily="34" charset="0"/>
              </a:rPr>
              <a:t>при мониторинге результативности деятельности научных организаций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ea typeface="Tahoma" pitchFamily="34" charset="0"/>
                <a:cs typeface="Arial" panose="020B0604020202020204" pitchFamily="34" charset="0"/>
              </a:rPr>
              <a:t>при проведении </a:t>
            </a:r>
            <a:r>
              <a:rPr lang="ru-RU" sz="1600" dirty="0" smtClean="0">
                <a:ea typeface="Tahoma" pitchFamily="34" charset="0"/>
                <a:cs typeface="Arial" panose="020B0604020202020204" pitchFamily="34" charset="0"/>
              </a:rPr>
              <a:t>РАН экспертизы </a:t>
            </a:r>
            <a:r>
              <a:rPr lang="ru-RU" sz="1600" dirty="0">
                <a:ea typeface="Tahoma" pitchFamily="34" charset="0"/>
                <a:cs typeface="Arial" panose="020B0604020202020204" pitchFamily="34" charset="0"/>
              </a:rPr>
              <a:t>научно-технических программ и проектов </a:t>
            </a:r>
            <a:endParaRPr lang="ru-RU" sz="1600" dirty="0" smtClean="0">
              <a:latin typeface="+mn-lt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</a:t>
            </a:r>
          </a:p>
        </p:txBody>
      </p:sp>
    </p:spTree>
    <p:extLst>
      <p:ext uri="{BB962C8B-B14F-4D97-AF65-F5344CB8AC3E}">
        <p14:creationId xmlns:p14="http://schemas.microsoft.com/office/powerpoint/2010/main" val="45011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23383" y="1208950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ПУБЛИКАЦИИ ПО ТЕМЕ ИССЛЕДОВАНИЯ: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193429" y="1936820"/>
            <a:ext cx="9131545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sz="2000" i="1" dirty="0" smtClean="0">
                <a:latin typeface="+mn-lt"/>
                <a:ea typeface="Tahoma" pitchFamily="34" charset="0"/>
                <a:cs typeface="Arial" panose="020B0604020202020204" pitchFamily="34" charset="0"/>
              </a:rPr>
              <a:t>Южаков </a:t>
            </a:r>
            <a:r>
              <a:rPr lang="ru-RU" sz="2000" i="1" dirty="0">
                <a:latin typeface="+mn-lt"/>
                <a:ea typeface="Tahoma" pitchFamily="34" charset="0"/>
                <a:cs typeface="Arial" panose="020B0604020202020204" pitchFamily="34" charset="0"/>
              </a:rPr>
              <a:t>В.Н., Ефремов А.А</a:t>
            </a:r>
            <a:r>
              <a:rPr lang="ru-RU" sz="2000" dirty="0">
                <a:latin typeface="+mn-lt"/>
                <a:ea typeface="Tahoma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>
                <a:latin typeface="+mn-lt"/>
                <a:ea typeface="Tahoma" pitchFamily="34" charset="0"/>
                <a:cs typeface="Arial" panose="020B0604020202020204" pitchFamily="34" charset="0"/>
              </a:rPr>
              <a:t>Правовые и организационные барьеры </a:t>
            </a:r>
            <a:r>
              <a:rPr lang="ru-RU" sz="2000" b="1" dirty="0" err="1">
                <a:latin typeface="+mn-lt"/>
                <a:ea typeface="Tahoma" pitchFamily="34" charset="0"/>
                <a:cs typeface="Arial" panose="020B0604020202020204" pitchFamily="34" charset="0"/>
              </a:rPr>
              <a:t>цифровизации</a:t>
            </a:r>
            <a:r>
              <a:rPr lang="ru-RU" sz="2000" b="1" dirty="0">
                <a:latin typeface="+mn-lt"/>
                <a:ea typeface="Tahoma" pitchFamily="34" charset="0"/>
                <a:cs typeface="Arial" panose="020B0604020202020204" pitchFamily="34" charset="0"/>
              </a:rPr>
              <a:t> образования в Российской Федерации </a:t>
            </a:r>
            <a:r>
              <a:rPr lang="ru-RU" sz="2000" dirty="0">
                <a:latin typeface="+mn-lt"/>
                <a:ea typeface="Tahoma" pitchFamily="34" charset="0"/>
                <a:cs typeface="Arial" panose="020B0604020202020204" pitchFamily="34" charset="0"/>
              </a:rPr>
              <a:t>// Российское право: образование, практика, наука. 2018. № 6 </a:t>
            </a:r>
            <a:endParaRPr lang="ru-RU" sz="2000" dirty="0" smtClean="0">
              <a:latin typeface="+mn-lt"/>
              <a:ea typeface="Tahoma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ru-RU" sz="2000" dirty="0" smtClean="0">
              <a:latin typeface="+mn-lt"/>
              <a:ea typeface="Tahoma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2000" i="1" dirty="0">
                <a:latin typeface="+mn-lt"/>
                <a:ea typeface="Tahoma" pitchFamily="34" charset="0"/>
                <a:cs typeface="Arial" panose="020B0604020202020204" pitchFamily="34" charset="0"/>
              </a:rPr>
              <a:t>Ю</a:t>
            </a:r>
            <a:r>
              <a:rPr lang="ru-RU" sz="2000" i="1" dirty="0" smtClean="0">
                <a:latin typeface="+mn-lt"/>
                <a:ea typeface="Tahoma" pitchFamily="34" charset="0"/>
                <a:cs typeface="Arial" panose="020B0604020202020204" pitchFamily="34" charset="0"/>
              </a:rPr>
              <a:t>жаков </a:t>
            </a:r>
            <a:r>
              <a:rPr lang="ru-RU" sz="2000" i="1" dirty="0">
                <a:latin typeface="+mn-lt"/>
                <a:ea typeface="Tahoma" pitchFamily="34" charset="0"/>
                <a:cs typeface="Arial" panose="020B0604020202020204" pitchFamily="34" charset="0"/>
              </a:rPr>
              <a:t>В.Н., Ефремов А.А</a:t>
            </a:r>
            <a:r>
              <a:rPr lang="ru-RU" sz="2000" dirty="0">
                <a:latin typeface="+mn-lt"/>
                <a:ea typeface="Tahoma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>
                <a:latin typeface="+mn-lt"/>
                <a:ea typeface="Tahoma" pitchFamily="34" charset="0"/>
                <a:cs typeface="Arial" panose="020B0604020202020204" pitchFamily="34" charset="0"/>
              </a:rPr>
              <a:t>Правовые и организационные барьеры </a:t>
            </a:r>
            <a:r>
              <a:rPr lang="ru-RU" sz="2000" b="1" dirty="0" err="1">
                <a:latin typeface="+mn-lt"/>
                <a:ea typeface="Tahoma" pitchFamily="34" charset="0"/>
                <a:cs typeface="Arial" panose="020B0604020202020204" pitchFamily="34" charset="0"/>
              </a:rPr>
              <a:t>цифровизации</a:t>
            </a:r>
            <a:r>
              <a:rPr lang="ru-RU" sz="2000" b="1" dirty="0">
                <a:latin typeface="+mn-lt"/>
                <a:ea typeface="Tahoma" pitchFamily="34" charset="0"/>
                <a:cs typeface="Arial" panose="020B0604020202020204" pitchFamily="34" charset="0"/>
              </a:rPr>
              <a:t> образования и науки: методика выявления и предложения по устранению</a:t>
            </a:r>
            <a:r>
              <a:rPr lang="ru-RU" sz="2000" dirty="0">
                <a:latin typeface="+mn-lt"/>
                <a:ea typeface="Tahoma" pitchFamily="34" charset="0"/>
                <a:cs typeface="Arial" panose="020B0604020202020204" pitchFamily="34" charset="0"/>
              </a:rPr>
              <a:t> // Журнал юридических исследований. 2018. № 3 </a:t>
            </a:r>
            <a:r>
              <a:rPr lang="en-GB" sz="2000" u="sng" dirty="0">
                <a:solidFill>
                  <a:srgbClr val="C00000"/>
                </a:solidFill>
                <a:latin typeface="+mn-lt"/>
                <a:ea typeface="Tahoma" pitchFamily="34" charset="0"/>
                <a:cs typeface="Arial" panose="020B0604020202020204" pitchFamily="34" charset="0"/>
              </a:rPr>
              <a:t>https://</a:t>
            </a:r>
            <a:r>
              <a:rPr lang="en-GB" sz="2000" u="sng" dirty="0" smtClean="0">
                <a:solidFill>
                  <a:srgbClr val="C00000"/>
                </a:solidFill>
                <a:latin typeface="+mn-lt"/>
                <a:ea typeface="Tahoma" pitchFamily="34" charset="0"/>
                <a:cs typeface="Arial" panose="020B0604020202020204" pitchFamily="34" charset="0"/>
              </a:rPr>
              <a:t>naukaru.ru/ru/nauka/article/24083/view</a:t>
            </a:r>
            <a:r>
              <a:rPr lang="ru-RU" sz="2000" u="sng" dirty="0" smtClean="0">
                <a:solidFill>
                  <a:srgbClr val="C00000"/>
                </a:solidFill>
                <a:latin typeface="+mn-lt"/>
                <a:ea typeface="Tahoma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ts val="0"/>
              </a:spcBef>
            </a:pPr>
            <a:endParaRPr lang="ru-RU" sz="2000" dirty="0">
              <a:latin typeface="+mn-lt"/>
              <a:ea typeface="Tahoma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latin typeface="+mn-lt"/>
                <a:ea typeface="Tahoma" pitchFamily="34" charset="0"/>
                <a:cs typeface="Arial" panose="020B0604020202020204" pitchFamily="34" charset="0"/>
              </a:rPr>
              <a:t>Ефремов </a:t>
            </a:r>
            <a:r>
              <a:rPr lang="ru-RU" sz="2000" dirty="0">
                <a:latin typeface="+mn-lt"/>
                <a:ea typeface="Tahoma" pitchFamily="34" charset="0"/>
                <a:cs typeface="Arial" panose="020B0604020202020204" pitchFamily="34" charset="0"/>
              </a:rPr>
              <a:t>А.А. </a:t>
            </a:r>
            <a:r>
              <a:rPr lang="ru-RU" sz="2000" b="1" dirty="0">
                <a:latin typeface="+mn-lt"/>
                <a:ea typeface="Tahoma" pitchFamily="34" charset="0"/>
                <a:cs typeface="Arial" panose="020B0604020202020204" pitchFamily="34" charset="0"/>
              </a:rPr>
              <a:t>Правовые ограничения </a:t>
            </a:r>
            <a:r>
              <a:rPr lang="ru-RU" sz="2000" b="1" dirty="0" err="1">
                <a:latin typeface="+mn-lt"/>
                <a:ea typeface="Tahoma" pitchFamily="34" charset="0"/>
                <a:cs typeface="Arial" panose="020B0604020202020204" pitchFamily="34" charset="0"/>
              </a:rPr>
              <a:t>цифровизации</a:t>
            </a:r>
            <a:r>
              <a:rPr lang="ru-RU" sz="2000" b="1" dirty="0">
                <a:latin typeface="+mn-lt"/>
                <a:ea typeface="Tahoma" pitchFamily="34" charset="0"/>
                <a:cs typeface="Arial" panose="020B0604020202020204" pitchFamily="34" charset="0"/>
              </a:rPr>
              <a:t> научной деятельности</a:t>
            </a:r>
            <a:r>
              <a:rPr lang="ru-RU" sz="2000" dirty="0">
                <a:latin typeface="+mn-lt"/>
                <a:ea typeface="Tahoma" pitchFamily="34" charset="0"/>
                <a:cs typeface="Arial" panose="020B0604020202020204" pitchFamily="34" charset="0"/>
              </a:rPr>
              <a:t> // Юридический мир. 2019. № 2.</a:t>
            </a:r>
            <a:endParaRPr lang="ru-RU" sz="2000" dirty="0" smtClean="0">
              <a:latin typeface="+mn-lt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</a:t>
            </a:r>
          </a:p>
        </p:txBody>
      </p:sp>
    </p:spTree>
    <p:extLst>
      <p:ext uri="{BB962C8B-B14F-4D97-AF65-F5344CB8AC3E}">
        <p14:creationId xmlns:p14="http://schemas.microsoft.com/office/powerpoint/2010/main" val="248599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27" y="1542197"/>
            <a:ext cx="2827683" cy="880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678878" y="0"/>
            <a:ext cx="5227121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sp>
        <p:nvSpPr>
          <p:cNvPr id="35844" name="Text Box 2052"/>
          <p:cNvSpPr txBox="1">
            <a:spLocks noChangeArrowheads="1"/>
          </p:cNvSpPr>
          <p:nvPr/>
        </p:nvSpPr>
        <p:spPr bwMode="auto">
          <a:xfrm>
            <a:off x="4678878" y="1668650"/>
            <a:ext cx="522712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chemeClr val="bg1"/>
                </a:solidFill>
                <a:latin typeface="+mn-lt"/>
                <a:ea typeface="Tahoma" pitchFamily="34" charset="0"/>
                <a:cs typeface="Tahoma" pitchFamily="34" charset="0"/>
              </a:rPr>
              <a:t>СПАСИБО ЗА ВНИМАНИЕ!</a:t>
            </a:r>
            <a:endParaRPr lang="en-US" sz="2800" b="1" dirty="0" smtClean="0">
              <a:solidFill>
                <a:schemeClr val="bg1"/>
              </a:solidFill>
              <a:latin typeface="+mn-lt"/>
              <a:ea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endParaRPr lang="en-US" sz="2800" b="1" dirty="0" smtClean="0">
              <a:solidFill>
                <a:schemeClr val="bg1"/>
              </a:solidFill>
              <a:latin typeface="+mn-lt"/>
              <a:ea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endParaRPr lang="ru-RU" sz="2800" b="1" dirty="0" smtClean="0">
              <a:solidFill>
                <a:schemeClr val="bg1"/>
              </a:solidFill>
              <a:latin typeface="+mn-lt"/>
              <a:ea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2800" dirty="0" smtClean="0">
                <a:solidFill>
                  <a:schemeClr val="bg1"/>
                </a:solidFill>
                <a:latin typeface="+mn-lt"/>
                <a:ea typeface="Tahoma" pitchFamily="34" charset="0"/>
                <a:cs typeface="Tahoma" pitchFamily="34" charset="0"/>
              </a:rPr>
              <a:t>Ефремов </a:t>
            </a:r>
            <a:endParaRPr lang="en-US" sz="2800" dirty="0" smtClean="0">
              <a:solidFill>
                <a:schemeClr val="bg1"/>
              </a:solidFill>
              <a:latin typeface="+mn-lt"/>
              <a:ea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2800" dirty="0" smtClean="0">
                <a:solidFill>
                  <a:schemeClr val="bg1"/>
                </a:solidFill>
                <a:latin typeface="+mn-lt"/>
                <a:ea typeface="Tahoma" pitchFamily="34" charset="0"/>
                <a:cs typeface="Tahoma" pitchFamily="34" charset="0"/>
              </a:rPr>
              <a:t>Алексей </a:t>
            </a:r>
            <a:endParaRPr lang="en-US" sz="2800" dirty="0" smtClean="0">
              <a:solidFill>
                <a:schemeClr val="bg1"/>
              </a:solidFill>
              <a:latin typeface="+mn-lt"/>
              <a:ea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2800" dirty="0" smtClean="0">
                <a:solidFill>
                  <a:schemeClr val="bg1"/>
                </a:solidFill>
                <a:latin typeface="+mn-lt"/>
                <a:ea typeface="Tahoma" pitchFamily="34" charset="0"/>
                <a:cs typeface="Tahoma" pitchFamily="34" charset="0"/>
              </a:rPr>
              <a:t>Александрович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+mn-lt"/>
              </a:rPr>
              <a:t>e</a:t>
            </a: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fremov-a@ranepa.ru</a:t>
            </a:r>
            <a:endParaRPr lang="ru-RU" sz="2800" b="1" dirty="0">
              <a:solidFill>
                <a:schemeClr val="bg1"/>
              </a:solidFill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6810" y="3546087"/>
            <a:ext cx="30338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+mj-lt"/>
                <a:ea typeface="Tahoma" pitchFamily="34" charset="0"/>
                <a:cs typeface="Tahoma" pitchFamily="34" charset="0"/>
              </a:rPr>
              <a:t>Центр </a:t>
            </a:r>
            <a:endParaRPr lang="ru-RU" b="1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ru-RU" b="1" dirty="0" smtClean="0">
                <a:latin typeface="+mj-lt"/>
                <a:ea typeface="Tahoma" pitchFamily="34" charset="0"/>
                <a:cs typeface="Tahoma" pitchFamily="34" charset="0"/>
              </a:rPr>
              <a:t>технологий </a:t>
            </a:r>
            <a:r>
              <a:rPr lang="ru-RU" b="1" dirty="0">
                <a:latin typeface="+mj-lt"/>
                <a:ea typeface="Tahoma" pitchFamily="34" charset="0"/>
                <a:cs typeface="Tahoma" pitchFamily="34" charset="0"/>
              </a:rPr>
              <a:t>государственного управления </a:t>
            </a:r>
            <a:endParaRPr lang="ru-RU" b="1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ru-RU" b="1" dirty="0" smtClean="0">
                <a:latin typeface="+mj-lt"/>
                <a:ea typeface="Tahoma" pitchFamily="34" charset="0"/>
                <a:cs typeface="Tahoma" pitchFamily="34" charset="0"/>
              </a:rPr>
              <a:t>ИПЭИ</a:t>
            </a:r>
            <a:endParaRPr lang="ru-RU" b="1" dirty="0"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95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831536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-1" y="831536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АКТУАЛЬНОСТЬ И МЕТОДИКА ИССЛЕДОВАНИЯ: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-1" y="1985115"/>
            <a:ext cx="8273336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sz="1500" b="1" dirty="0" smtClean="0">
                <a:solidFill>
                  <a:srgbClr val="C0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   Методика 2017 г.:</a:t>
            </a:r>
          </a:p>
          <a:p>
            <a:pPr algn="just">
              <a:spcBef>
                <a:spcPts val="0"/>
              </a:spcBef>
            </a:pPr>
            <a:r>
              <a:rPr lang="ru-RU" sz="1500" b="1" dirty="0" smtClean="0">
                <a:solidFill>
                  <a:srgbClr val="C0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1) Уточнен состав «шагов» по выявлению барьеров для отраслевых приложений ИТ: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500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систематизация «повесток развития» отрасли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500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выявление потенциала, фактического состояния, рисков внедрения и применения (использования) цифровых ИТ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500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уточнение возможных типов отраслевых барьеров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500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выявление отраслевых барьеров на уровнях:</a:t>
            </a:r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5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документов стратегического планирования РФ и субъектов РФ  - </a:t>
            </a:r>
            <a:r>
              <a:rPr lang="ru-RU" sz="1500" b="1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организационные барьеры</a:t>
            </a:r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5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законодательства об образовании и науке РФ и субъектов РФ – </a:t>
            </a:r>
            <a:r>
              <a:rPr lang="ru-RU" sz="1500" b="1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правовые барьеры</a:t>
            </a:r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5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подзаконных НПА и субъектов РФ – </a:t>
            </a:r>
            <a:r>
              <a:rPr lang="ru-RU" sz="1500" b="1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правовые барьеры</a:t>
            </a:r>
          </a:p>
          <a:p>
            <a:pPr marL="11113" lvl="1" algn="just">
              <a:spcBef>
                <a:spcPts val="0"/>
              </a:spcBef>
            </a:pPr>
            <a:r>
              <a:rPr lang="ru-RU" sz="1500" b="1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2)</a:t>
            </a:r>
            <a:endParaRPr lang="ru-RU" sz="1500" b="1" dirty="0">
              <a:solidFill>
                <a:srgbClr val="FF0000"/>
              </a:solidFill>
              <a:latin typeface="+mn-lt"/>
              <a:ea typeface="Tahoma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endParaRPr lang="ru-RU" sz="1500" b="1" dirty="0" smtClean="0">
              <a:solidFill>
                <a:srgbClr val="FF0000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</a:t>
            </a:r>
          </a:p>
        </p:txBody>
      </p:sp>
      <p:pic>
        <p:nvPicPr>
          <p:cNvPr id="205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336" y="2808664"/>
            <a:ext cx="1632663" cy="163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244632173"/>
              </p:ext>
            </p:extLst>
          </p:nvPr>
        </p:nvGraphicFramePr>
        <p:xfrm>
          <a:off x="193430" y="4491364"/>
          <a:ext cx="9712570" cy="2366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9615" y="6334780"/>
            <a:ext cx="3354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Из 5517 проектов НПА </a:t>
            </a:r>
            <a:r>
              <a:rPr lang="ru-RU" sz="1400" dirty="0" err="1" smtClean="0"/>
              <a:t>Минобранауки</a:t>
            </a:r>
            <a:r>
              <a:rPr lang="ru-RU" sz="1400" dirty="0" smtClean="0"/>
              <a:t> ОРВ проводилась для 46 (0.8%)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31117"/>
            <a:ext cx="93249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solidFill>
                  <a:srgbClr val="C00000"/>
                </a:solidFill>
                <a:latin typeface="+mn-lt"/>
                <a:ea typeface="Tahoma" panose="020B0604030504040204" pitchFamily="34" charset="0"/>
                <a:cs typeface="Segoe UI Semilight" panose="020B0402040204020203" pitchFamily="34" charset="0"/>
              </a:rPr>
              <a:t>Актуальность </a:t>
            </a:r>
            <a:r>
              <a:rPr lang="ru-RU" sz="1500" b="1" dirty="0">
                <a:solidFill>
                  <a:srgbClr val="C00000"/>
                </a:solidFill>
                <a:latin typeface="+mn-lt"/>
                <a:ea typeface="Tahoma" panose="020B0604030504040204" pitchFamily="34" charset="0"/>
                <a:cs typeface="Segoe UI Semilight" panose="020B0402040204020203" pitchFamily="34" charset="0"/>
              </a:rPr>
              <a:t>- </a:t>
            </a:r>
            <a:r>
              <a:rPr lang="ru-RU" sz="1500" b="1" dirty="0">
                <a:latin typeface="+mn-lt"/>
                <a:ea typeface="Tahoma" panose="020B0604030504040204" pitchFamily="34" charset="0"/>
                <a:cs typeface="Segoe UI Semilight" panose="020B0402040204020203" pitchFamily="34" charset="0"/>
              </a:rPr>
              <a:t>Указом Президента РФ от 07.05.2018 № 204 </a:t>
            </a:r>
            <a:r>
              <a:rPr lang="ru-RU" sz="1500" dirty="0">
                <a:latin typeface="+mn-lt"/>
                <a:ea typeface="Tahoma" panose="020B0604030504040204" pitchFamily="34" charset="0"/>
                <a:cs typeface="Segoe UI Semilight" panose="020B0402040204020203" pitchFamily="34" charset="0"/>
              </a:rPr>
              <a:t>в качестве одной из национальных целей определено «</a:t>
            </a:r>
            <a:r>
              <a:rPr lang="ru-RU" sz="1500" b="1" i="1" dirty="0">
                <a:latin typeface="+mn-lt"/>
                <a:ea typeface="Tahoma" panose="020B0604030504040204" pitchFamily="34" charset="0"/>
                <a:cs typeface="Segoe UI Semilight" panose="020B0402040204020203" pitchFamily="34" charset="0"/>
              </a:rPr>
              <a:t>создание современной и безопасной цифровой образовательной среды</a:t>
            </a:r>
            <a:endParaRPr lang="ru-RU" sz="1500" dirty="0">
              <a:latin typeface="+mn-lt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57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389473-429E-4798-8048-9E0419F240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FADA25-D1C1-4DC9-91F3-CA34B5D5E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D1CC1C-CD67-4DCB-84BD-CC17464DF7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7C2303-567B-4B1B-813B-4CA05DA578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-1" y="1196562"/>
            <a:ext cx="9324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УТОЧНЕНИЕ ВОЗМОЖНЫХ ТИПОВ ОТРАСЛЕВЫХ БАРЬЕРОВ ЦИФРОВИЗАЦИИ И ЦИФРОВОЙ ТРАНСФОРМАЦИИ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91671474"/>
              </p:ext>
            </p:extLst>
          </p:nvPr>
        </p:nvGraphicFramePr>
        <p:xfrm>
          <a:off x="201342" y="2008251"/>
          <a:ext cx="7894444" cy="3701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765" y="5776332"/>
            <a:ext cx="9233210" cy="92333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800" dirty="0" smtClean="0">
                <a:solidFill>
                  <a:srgbClr val="C00000"/>
                </a:solidFill>
              </a:rPr>
              <a:t>Наличие барьеров на начальном уровне (информатизации) препятствует переходу к следующим (</a:t>
            </a:r>
            <a:r>
              <a:rPr lang="ru-RU" sz="1800" dirty="0" err="1" smtClean="0">
                <a:solidFill>
                  <a:srgbClr val="C00000"/>
                </a:solidFill>
              </a:rPr>
              <a:t>цифровизации</a:t>
            </a:r>
            <a:r>
              <a:rPr lang="ru-RU" sz="1800" dirty="0" smtClean="0">
                <a:solidFill>
                  <a:srgbClr val="C00000"/>
                </a:solidFill>
              </a:rPr>
              <a:t> и цифровой трансформации), например, бумажный документооборот не позволяет переходить  к «цифровому портфолио» и т.п.</a:t>
            </a:r>
            <a:endParaRPr lang="ru-RU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85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23383" y="1208950"/>
            <a:ext cx="9324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ВЫЯВЛЕНИЕ И СИСТЕМАТИЗАЦИЯ БАРЬЕРОВ ЦИФРОВОЙ ТРАНСФОРМАЦИИ В ОТНОШЕНИИ ОТРАСЛИ </a:t>
            </a:r>
            <a:r>
              <a:rPr lang="ru-RU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ОБРАЗОВАНИЯ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(1):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0" y="1792651"/>
            <a:ext cx="851953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srgbClr val="C00000"/>
                </a:solidFill>
              </a:rPr>
              <a:t>ПРАВОВЫЕ БАРЬЕРЫ (1)</a:t>
            </a:r>
          </a:p>
          <a:p>
            <a:pPr>
              <a:spcBef>
                <a:spcPts val="0"/>
              </a:spcBef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1600" b="1" dirty="0" smtClean="0">
                <a:solidFill>
                  <a:srgbClr val="C00000"/>
                </a:solidFill>
              </a:rPr>
              <a:t>Федеральное законодательство РФ об образовании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ориентация на традиционное информационное обеспечение и </a:t>
            </a:r>
            <a:r>
              <a:rPr lang="ru-RU" sz="1600" u="sng" dirty="0" smtClean="0"/>
              <a:t>отсутствие </a:t>
            </a:r>
            <a:r>
              <a:rPr lang="ru-RU" sz="1600" u="sng" dirty="0"/>
              <a:t>правового регулирования применения в сфере образования отраслевых приложений прорывных </a:t>
            </a:r>
            <a:r>
              <a:rPr lang="ru-RU" sz="1600" u="sng" dirty="0" smtClean="0"/>
              <a:t>ЦТ</a:t>
            </a:r>
          </a:p>
          <a:p>
            <a:pPr algn="just">
              <a:spcBef>
                <a:spcPts val="0"/>
              </a:spcBef>
            </a:pPr>
            <a:endParaRPr lang="ru-RU" sz="1600" u="sng" dirty="0" smtClean="0"/>
          </a:p>
          <a:p>
            <a:pPr algn="just">
              <a:spcBef>
                <a:spcPts val="0"/>
              </a:spcBef>
            </a:pPr>
            <a:r>
              <a:rPr lang="ru-RU" sz="1600" b="1" dirty="0" smtClean="0">
                <a:solidFill>
                  <a:srgbClr val="C00000"/>
                </a:solidFill>
              </a:rPr>
              <a:t>Подзаконные НПА РФ – положения о «письменной форме»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при лицензировании образовательной организации 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при государственной аккредитации образовательной деятельности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при отборе экспертов и экспертных организаций, привлекаемых для проведения </a:t>
            </a:r>
            <a:r>
              <a:rPr lang="ru-RU" sz="1600" dirty="0" err="1"/>
              <a:t>аккредитационной</a:t>
            </a:r>
            <a:r>
              <a:rPr lang="ru-RU" sz="1600" dirty="0"/>
              <a:t> экспертизы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при получении от работника образовательной организации согласия на выполнение дополнительных видов работ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при аттестации педагогических работников образовательной организации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при аттестации кандидатов на должность руководителя и руководителя образовательной организации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при предоставлении отчетности об осуществлении органом государственной власти субъекта Российской Федерации полномочий Российской Федерации в сфере образования </a:t>
            </a:r>
            <a:endParaRPr lang="ru-RU" sz="1600" b="1" dirty="0" smtClean="0">
              <a:solidFill>
                <a:srgbClr val="C00000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</a:t>
            </a:r>
          </a:p>
        </p:txBody>
      </p:sp>
      <p:pic>
        <p:nvPicPr>
          <p:cNvPr id="12" name="Picture 2" descr="Картинки по запросу барьеры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532" y="3849227"/>
            <a:ext cx="1112919" cy="692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532" y="2283098"/>
            <a:ext cx="1293738" cy="81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427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23383" y="1208950"/>
            <a:ext cx="9324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ВЫЯВЛЕНИЕ И СИСТЕМАТИЗАЦИЯ БАРЬЕРОВ ЦИФРОВОЙ ТРАНСФОРМАЦИИ В ОТНОШЕНИИ ОТРАСЛИ </a:t>
            </a:r>
            <a:r>
              <a:rPr lang="ru-RU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ОБРАЗОВАНИЯ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(2):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0" y="1792651"/>
            <a:ext cx="851953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srgbClr val="C00000"/>
                </a:solidFill>
              </a:rPr>
              <a:t>ПРАВОВЫЕ БАРЬЕРЫ (2)</a:t>
            </a:r>
          </a:p>
          <a:p>
            <a:pPr>
              <a:spcBef>
                <a:spcPts val="0"/>
              </a:spcBef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1600" b="1" dirty="0" smtClean="0">
                <a:solidFill>
                  <a:srgbClr val="C00000"/>
                </a:solidFill>
              </a:rPr>
              <a:t>Подзаконные НПА РФ – положения о «письменной форме»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при приеме на обучение несовершеннолетних граждан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при поступлении в образовательные организации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при подаче апелляции о нарушении установленного порядка проведения вступительного испытания и (или) несогласии с его результатами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при заключении договора об образовании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при организации обучения на дому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при оказании психолого-педагогической, медицинской и социальной помощи детям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при выдаче документов обучающимся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при предоставлении обучающемуся академического отпуска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при применении к обучающимся и снятия с обучающихся мер дисциплинарного взыскания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при переводе обучающихся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при прохождении обучающимися практики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при использовании сетевой формы адъюнктуры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при проведении государственной итоговой аттестации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при аккредитации лиц, завершивших освоение основных образовательных </a:t>
            </a:r>
            <a:r>
              <a:rPr lang="ru-RU" sz="1600" dirty="0" smtClean="0"/>
              <a:t>программ</a:t>
            </a:r>
            <a:endParaRPr lang="ru-RU" sz="1600" b="1" dirty="0" smtClean="0">
              <a:solidFill>
                <a:srgbClr val="C00000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</a:t>
            </a:r>
          </a:p>
        </p:txBody>
      </p:sp>
      <p:pic>
        <p:nvPicPr>
          <p:cNvPr id="12" name="Picture 2" descr="Картинки по запросу барьеры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532" y="3849227"/>
            <a:ext cx="1112919" cy="692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532" y="2283098"/>
            <a:ext cx="1293738" cy="81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096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23383" y="1208950"/>
            <a:ext cx="9324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ВЫЯВЛЕНИЕ И СИСТЕМАТИЗАЦИЯ БАРЬЕРОВ ЦИФРОВОЙ ТРАНСФОРМАЦИИ В ОТНОШЕНИИ ОТРАСЛИ </a:t>
            </a:r>
            <a:r>
              <a:rPr lang="ru-RU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ОБРАЗОВАНИЯ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(3):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006" y="2702167"/>
            <a:ext cx="1569819" cy="1044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3383" y="1855281"/>
            <a:ext cx="806161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C00000"/>
                </a:solidFill>
              </a:rPr>
              <a:t>ПРАВОВЫЕ БАРЬЕРЫ </a:t>
            </a:r>
            <a:r>
              <a:rPr lang="ru-RU" sz="1600" b="1" dirty="0" smtClean="0">
                <a:solidFill>
                  <a:srgbClr val="C00000"/>
                </a:solidFill>
              </a:rPr>
              <a:t>(3)</a:t>
            </a:r>
            <a:endParaRPr lang="ru-RU" sz="1600" b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</a:pPr>
            <a:endParaRPr lang="ru-RU" sz="1600" b="1" dirty="0" smtClean="0">
              <a:solidFill>
                <a:srgbClr val="C00000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Законодательство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об образовании субъектов РФ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u="sng" dirty="0"/>
              <a:t>ориентация на традиционную информатизацию</a:t>
            </a:r>
            <a:r>
              <a:rPr lang="ru-RU" sz="1600" dirty="0"/>
              <a:t>, т.е. информационное обеспечение существующих отношений в сфере образования без применения прорывных </a:t>
            </a:r>
            <a:r>
              <a:rPr lang="ru-RU" sz="1600" dirty="0" smtClean="0"/>
              <a:t>ЦТ </a:t>
            </a:r>
            <a:r>
              <a:rPr lang="ru-RU" sz="1600" dirty="0"/>
              <a:t>;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i="1" u="sng" dirty="0"/>
              <a:t>фрагментарность </a:t>
            </a:r>
            <a:r>
              <a:rPr lang="ru-RU" sz="1600" dirty="0"/>
              <a:t>закрепления элементов </a:t>
            </a:r>
            <a:r>
              <a:rPr lang="ru-RU" sz="1600" b="1" dirty="0"/>
              <a:t>механизма правового регулирования применения ИТ:</a:t>
            </a:r>
            <a:r>
              <a:rPr lang="ru-RU" sz="1600" dirty="0"/>
              <a:t> </a:t>
            </a:r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/>
              <a:t>принципов применения ИТ (15 субъектов РФ), обязанности образовательных учреждений по обеспечению открытости и доступности информации (7 субъектов РФ);</a:t>
            </a:r>
            <a:r>
              <a:rPr lang="ru-RU" sz="1600" i="1" dirty="0"/>
              <a:t> полномочий ИОГВ в сфере образования (48 субъектов РФ), в том числе в отношении ИС (34 субъекта РФ), правового режима ИС в образовании (1 субъект РФ), правового режима электронных образовательных ресурсов  (3 субъекта РФ), правового режима электронного обучения (1 субъект РФ);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u="sng" dirty="0"/>
              <a:t>отсутствие правового регулирования применения прорывных ЦТ</a:t>
            </a:r>
            <a:r>
              <a:rPr lang="ru-RU" sz="1600" dirty="0"/>
              <a:t>, а также механизмов оценки их влияния на образование при разработке НПА;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u="sng" dirty="0"/>
              <a:t>фрагментарность правового регулирования проведения экспериментов</a:t>
            </a:r>
            <a:r>
              <a:rPr lang="ru-RU" sz="1600" dirty="0"/>
              <a:t> в сфере образования (7 субъектов РФ</a:t>
            </a:r>
            <a:r>
              <a:rPr lang="ru-RU" sz="1600" dirty="0" smtClean="0"/>
              <a:t>).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3049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23383" y="1208950"/>
            <a:ext cx="9324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ВЫЯВЛЕНИЕ И СИСТЕМАТИЗАЦИЯ БАРЬЕРОВ ЦИФРОВОЙ ТРАНСФОРМАЦИИ В ОТНОШЕНИИ ОТРАСЛИ </a:t>
            </a:r>
            <a:r>
              <a:rPr lang="ru-RU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ОБРАЗОВАНИЯ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(4):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8731" y="1868218"/>
            <a:ext cx="844611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ПРАВОВЫЕ БАРЬЕРЫ (4)</a:t>
            </a:r>
          </a:p>
          <a:p>
            <a:pPr>
              <a:spcBef>
                <a:spcPts val="0"/>
              </a:spcBef>
            </a:pPr>
            <a:endParaRPr lang="ru-RU" sz="16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1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Подзаконные НПА  субъектов РФ -барьеры, связанные с 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требованием об использовании бумажных носителей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одновременном использовании бумажных носителей  и электронной формы при:</a:t>
            </a:r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изменении </a:t>
            </a:r>
            <a:r>
              <a:rPr lang="ru-RU" sz="1600" dirty="0"/>
              <a:t>уставов образовательных организаций (4 субъекта РФ</a:t>
            </a:r>
            <a:r>
              <a:rPr lang="ru-RU" sz="1600" dirty="0" smtClean="0"/>
              <a:t>);</a:t>
            </a:r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при </a:t>
            </a:r>
            <a:r>
              <a:rPr lang="ru-RU" sz="1600" dirty="0"/>
              <a:t>составлении смет образовательных организаций (1 субъект РФ); </a:t>
            </a:r>
            <a:endParaRPr lang="ru-RU" sz="1600" dirty="0" smtClean="0"/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при </a:t>
            </a:r>
            <a:r>
              <a:rPr lang="ru-RU" sz="1600" dirty="0"/>
              <a:t>согласовании контрольных цифр приема в образовательные организации (з субъекта РФ); </a:t>
            </a:r>
            <a:endParaRPr lang="ru-RU" sz="1600" dirty="0" smtClean="0"/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при </a:t>
            </a:r>
            <a:r>
              <a:rPr lang="ru-RU" sz="1600" dirty="0"/>
              <a:t>предоставлении субсидий образовательным организациям (4 субъекта РФ); </a:t>
            </a:r>
            <a:endParaRPr lang="ru-RU" sz="1600" dirty="0" smtClean="0"/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при </a:t>
            </a:r>
            <a:r>
              <a:rPr lang="ru-RU" sz="1600" dirty="0"/>
              <a:t>организации и проведении конкурсов образовательных организаций (3 субъекта РФ); </a:t>
            </a:r>
            <a:endParaRPr lang="ru-RU" sz="1600" dirty="0" smtClean="0"/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при </a:t>
            </a:r>
            <a:r>
              <a:rPr lang="ru-RU" sz="1600" dirty="0"/>
              <a:t>предоставлении грантов образовательным организациям (3 субъекта РФ); </a:t>
            </a:r>
            <a:endParaRPr lang="ru-RU" sz="1600" dirty="0" smtClean="0"/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при </a:t>
            </a:r>
            <a:r>
              <a:rPr lang="ru-RU" sz="1600" dirty="0"/>
              <a:t>проведении электронного мониторинга (1 субъект РФ); </a:t>
            </a:r>
            <a:endParaRPr lang="ru-RU" sz="1600" dirty="0" smtClean="0"/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при </a:t>
            </a:r>
            <a:r>
              <a:rPr lang="ru-RU" sz="1600" dirty="0"/>
              <a:t>аттестации, повышении квалификации и переподготовке педагогических работников (2 субъекта РФ); </a:t>
            </a:r>
            <a:endParaRPr lang="ru-RU" sz="1600" dirty="0" smtClean="0"/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при </a:t>
            </a:r>
            <a:r>
              <a:rPr lang="ru-RU" sz="1600" dirty="0"/>
              <a:t>оказании финансовой поддержки работникам и учащимся, проведении конкурсов работников и учащихся (9 субъектов РФ</a:t>
            </a:r>
            <a:r>
              <a:rPr lang="ru-RU" sz="1600" dirty="0" smtClean="0"/>
              <a:t>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006" y="2702167"/>
            <a:ext cx="1569819" cy="1044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220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23383" y="1208950"/>
            <a:ext cx="9324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ВЫЯВЛЕНИЕ И СИСТЕМАТИЗАЦИЯ БАРЬЕРОВ ЦИФРОВОЙ ТРАНСФОРМАЦИИ В ОТНОШЕНИИ ОТРАСЛИ </a:t>
            </a:r>
            <a:r>
              <a:rPr lang="ru-RU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ОБРАЗОВАНИЯ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(5):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193430" y="1936820"/>
            <a:ext cx="817987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srgbClr val="C00000"/>
                </a:solidFill>
              </a:rPr>
              <a:t>ОРГАНИЗАЦИОННЫЕ БАРЬЕРЫ</a:t>
            </a:r>
          </a:p>
          <a:p>
            <a:pPr>
              <a:spcBef>
                <a:spcPts val="0"/>
              </a:spcBef>
            </a:pPr>
            <a:endParaRPr lang="ru-RU" sz="800" b="1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1600" b="1" dirty="0" smtClean="0">
                <a:solidFill>
                  <a:srgbClr val="C00000"/>
                </a:solidFill>
              </a:rPr>
              <a:t>Документы стратегического </a:t>
            </a:r>
            <a:r>
              <a:rPr lang="ru-RU" sz="1600" b="1" dirty="0">
                <a:solidFill>
                  <a:srgbClr val="C00000"/>
                </a:solidFill>
              </a:rPr>
              <a:t>планирования РФ </a:t>
            </a:r>
            <a:endParaRPr lang="ru-RU" sz="1600" b="1" dirty="0" smtClean="0">
              <a:solidFill>
                <a:srgbClr val="C00000"/>
              </a:solidFill>
            </a:endParaRP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ориентация </a:t>
            </a:r>
            <a:r>
              <a:rPr lang="ru-RU" sz="1600" dirty="0"/>
              <a:t>на создание и развитие </a:t>
            </a:r>
            <a:r>
              <a:rPr lang="ru-RU" sz="1600" i="1" dirty="0"/>
              <a:t>российского цифрового образовательного пространства</a:t>
            </a:r>
            <a:r>
              <a:rPr lang="ru-RU" sz="1600" dirty="0"/>
              <a:t>, при этом </a:t>
            </a:r>
            <a:r>
              <a:rPr lang="ru-RU" sz="1600" u="sng" dirty="0" smtClean="0"/>
              <a:t>отсутствие </a:t>
            </a:r>
            <a:r>
              <a:rPr lang="ru-RU" sz="1600" i="1" u="sng" dirty="0"/>
              <a:t>задач, мероприятий, целевых индикаторов и показателей в отношении прорывных Ц</a:t>
            </a:r>
            <a:r>
              <a:rPr lang="ru-RU" sz="1600" i="1" u="sng" dirty="0" smtClean="0"/>
              <a:t>Т в ГП «Развитие образования», проекте </a:t>
            </a:r>
            <a:r>
              <a:rPr lang="ru-RU" sz="1600" i="1" u="sng" dirty="0" err="1" smtClean="0"/>
              <a:t>нац.проекта</a:t>
            </a:r>
            <a:r>
              <a:rPr lang="ru-RU" sz="1600" i="1" u="sng" dirty="0" smtClean="0"/>
              <a:t> «Развитие образования»</a:t>
            </a:r>
          </a:p>
          <a:p>
            <a:pPr algn="just">
              <a:spcBef>
                <a:spcPts val="0"/>
              </a:spcBef>
            </a:pPr>
            <a:endParaRPr lang="ru-RU" sz="1600" i="1" dirty="0" smtClean="0"/>
          </a:p>
          <a:p>
            <a:pPr algn="just">
              <a:spcBef>
                <a:spcPts val="0"/>
              </a:spcBef>
            </a:pP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Документы стратегического планирования субъектов РФ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u="sng" dirty="0"/>
              <a:t>отсутствие положений о </a:t>
            </a:r>
            <a:r>
              <a:rPr lang="ru-RU" sz="1600" u="sng" dirty="0" err="1"/>
              <a:t>цифровизации</a:t>
            </a:r>
            <a:r>
              <a:rPr lang="ru-RU" sz="1600" u="sng" dirty="0"/>
              <a:t> или цифровой трансформации </a:t>
            </a:r>
            <a:r>
              <a:rPr lang="ru-RU" sz="1600" dirty="0"/>
              <a:t>отрасли образования в целом; </a:t>
            </a:r>
            <a:endParaRPr lang="ru-RU" sz="1600" dirty="0" smtClean="0"/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u="sng" dirty="0" smtClean="0"/>
              <a:t>фрагментарность</a:t>
            </a:r>
            <a:r>
              <a:rPr lang="ru-RU" sz="1600" dirty="0" smtClean="0"/>
              <a:t> </a:t>
            </a:r>
            <a:r>
              <a:rPr lang="ru-RU" sz="1600" dirty="0"/>
              <a:t>ориентации </a:t>
            </a:r>
            <a:r>
              <a:rPr lang="ru-RU" sz="1600" dirty="0" smtClean="0"/>
              <a:t>на </a:t>
            </a:r>
            <a:r>
              <a:rPr lang="ru-RU" sz="1600" dirty="0"/>
              <a:t>развитие </a:t>
            </a:r>
            <a:endParaRPr lang="ru-RU" sz="1600" dirty="0" smtClean="0"/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цифрового </a:t>
            </a:r>
            <a:r>
              <a:rPr lang="ru-RU" sz="1600" dirty="0"/>
              <a:t>образования (1 субъект РФ), </a:t>
            </a:r>
            <a:endParaRPr lang="ru-RU" sz="1600" dirty="0" smtClean="0"/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цифровой </a:t>
            </a:r>
            <a:r>
              <a:rPr lang="ru-RU" sz="1600" dirty="0"/>
              <a:t>образовательной среды (5 субъектов РФ), </a:t>
            </a:r>
            <a:endParaRPr lang="ru-RU" sz="1600" dirty="0" smtClean="0"/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цифровых </a:t>
            </a:r>
            <a:r>
              <a:rPr lang="ru-RU" sz="1600" dirty="0"/>
              <a:t>образовательных ресурсов (19 субъектов РФ), </a:t>
            </a:r>
            <a:endParaRPr lang="ru-RU" sz="1600" dirty="0" smtClean="0"/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технологий </a:t>
            </a:r>
            <a:r>
              <a:rPr lang="ru-RU" sz="1600" dirty="0"/>
              <a:t>открытых данных (8 субъектов РФ), </a:t>
            </a:r>
            <a:endParaRPr lang="ru-RU" sz="1600" dirty="0" smtClean="0"/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искусственного </a:t>
            </a:r>
            <a:r>
              <a:rPr lang="ru-RU" sz="1600" dirty="0"/>
              <a:t>интеллекта (1 субъект РФ), </a:t>
            </a:r>
            <a:endParaRPr lang="ru-RU" sz="1600" dirty="0" smtClean="0"/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облачных </a:t>
            </a:r>
            <a:r>
              <a:rPr lang="ru-RU" sz="1600" dirty="0"/>
              <a:t>вычислений (6 субъектов РФ), </a:t>
            </a:r>
            <a:endParaRPr lang="ru-RU" sz="1600" dirty="0" smtClean="0"/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 smtClean="0"/>
              <a:t>отсутствие </a:t>
            </a:r>
            <a:r>
              <a:rPr lang="ru-RU" sz="1600" dirty="0"/>
              <a:t>конкретных показателей </a:t>
            </a:r>
            <a:r>
              <a:rPr lang="ru-RU" sz="1600" dirty="0" smtClean="0"/>
              <a:t>внедрения </a:t>
            </a:r>
            <a:r>
              <a:rPr lang="ru-RU" sz="1600" dirty="0"/>
              <a:t>и применения (использования</a:t>
            </a:r>
            <a:r>
              <a:rPr lang="ru-RU" sz="1600" dirty="0" smtClean="0"/>
              <a:t>) ИТ</a:t>
            </a:r>
            <a:endParaRPr lang="ru-RU" sz="1600" b="1" dirty="0" smtClean="0">
              <a:solidFill>
                <a:srgbClr val="C00000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3300" y="1951477"/>
            <a:ext cx="1275779" cy="951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640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23383" y="1208950"/>
            <a:ext cx="9324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ВЫЯВЛЕНИЕ И СИСТЕМАТИЗАЦИЯ БАРЬЕРОВ ЦИФРОВОЙ ТРАНСФОРМАЦИИ В ОТНОШЕНИИ ОТРАСЛИ </a:t>
            </a:r>
            <a:r>
              <a:rPr lang="ru-RU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НАУКИ (1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):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0" y="1807184"/>
            <a:ext cx="8140767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srgbClr val="C00000"/>
                </a:solidFill>
              </a:rPr>
              <a:t>ПРАВОВЫЕ БАРЬЕРЫ (1)</a:t>
            </a:r>
          </a:p>
          <a:p>
            <a:pPr>
              <a:spcBef>
                <a:spcPts val="0"/>
              </a:spcBef>
            </a:pPr>
            <a:endParaRPr lang="ru-RU" sz="800" b="1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1600" b="1" dirty="0" smtClean="0">
                <a:solidFill>
                  <a:srgbClr val="C00000"/>
                </a:solidFill>
              </a:rPr>
              <a:t>Федеральное законодательство РФ о науке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dirty="0"/>
              <a:t>ориентация на традиционное информационное обеспечение и </a:t>
            </a:r>
            <a:r>
              <a:rPr lang="ru-RU" sz="1400" dirty="0" smtClean="0"/>
              <a:t>отсутствие </a:t>
            </a:r>
            <a:r>
              <a:rPr lang="ru-RU" sz="1400" dirty="0"/>
              <a:t>правового регулирования применения </a:t>
            </a:r>
            <a:r>
              <a:rPr lang="ru-RU" sz="1400" dirty="0" smtClean="0"/>
              <a:t>прорывных ЦТ, сохранение «письменных форм»</a:t>
            </a:r>
          </a:p>
          <a:p>
            <a:pPr algn="just">
              <a:spcBef>
                <a:spcPts val="0"/>
              </a:spcBef>
            </a:pPr>
            <a:endParaRPr lang="ru-RU" sz="800" b="1" dirty="0" smtClean="0">
              <a:solidFill>
                <a:srgbClr val="C00000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Законодательство о науке субъектов РФ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dirty="0"/>
              <a:t>ориентация </a:t>
            </a:r>
            <a:r>
              <a:rPr lang="ru-RU" sz="1400" dirty="0" smtClean="0"/>
              <a:t>на информационное </a:t>
            </a:r>
            <a:r>
              <a:rPr lang="ru-RU" sz="1400" dirty="0"/>
              <a:t>обеспечение существующих отношений </a:t>
            </a:r>
            <a:r>
              <a:rPr lang="ru-RU" sz="1400" dirty="0" smtClean="0"/>
              <a:t>без </a:t>
            </a:r>
            <a:r>
              <a:rPr lang="ru-RU" sz="1400" dirty="0"/>
              <a:t>применения прорывных </a:t>
            </a:r>
            <a:r>
              <a:rPr lang="ru-RU" sz="1400" dirty="0" smtClean="0"/>
              <a:t>ЦТ. 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b="1" dirty="0" smtClean="0"/>
              <a:t>значительная </a:t>
            </a:r>
            <a:r>
              <a:rPr lang="ru-RU" sz="1400" b="1" dirty="0"/>
              <a:t>фрагментарность </a:t>
            </a:r>
            <a:r>
              <a:rPr lang="ru-RU" sz="1400" dirty="0"/>
              <a:t>закрепления элементов </a:t>
            </a:r>
            <a:r>
              <a:rPr lang="ru-RU" sz="1400" b="1" dirty="0"/>
              <a:t>механизма правового регулирования применения ИТ:</a:t>
            </a:r>
            <a:r>
              <a:rPr lang="ru-RU" sz="1400" dirty="0" smtClean="0"/>
              <a:t>  </a:t>
            </a:r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dirty="0" smtClean="0"/>
              <a:t>цели </a:t>
            </a:r>
            <a:r>
              <a:rPr lang="ru-RU" sz="1400" dirty="0"/>
              <a:t>правового регулирования в сфере </a:t>
            </a:r>
            <a:r>
              <a:rPr lang="ru-RU" sz="1400" dirty="0" smtClean="0"/>
              <a:t>ИТ (1 </a:t>
            </a:r>
            <a:r>
              <a:rPr lang="ru-RU" sz="1400" dirty="0"/>
              <a:t>субъект РФ); </a:t>
            </a:r>
            <a:endParaRPr lang="ru-RU" sz="1400" dirty="0" smtClean="0"/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dirty="0" smtClean="0"/>
              <a:t>принципов </a:t>
            </a:r>
            <a:r>
              <a:rPr lang="ru-RU" sz="1400" dirty="0"/>
              <a:t>научной деятельности (1 субъект РФ); </a:t>
            </a:r>
            <a:r>
              <a:rPr lang="ru-RU" sz="1400" dirty="0" smtClean="0"/>
              <a:t>принципов </a:t>
            </a:r>
            <a:r>
              <a:rPr lang="ru-RU" sz="1400" dirty="0"/>
              <a:t>научной политики (принципов государственного регулирования научной деятельности) – 9 субъектов РФ; </a:t>
            </a:r>
            <a:endParaRPr lang="ru-RU" sz="1400" dirty="0" smtClean="0"/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dirty="0" smtClean="0"/>
              <a:t>механизма </a:t>
            </a:r>
            <a:r>
              <a:rPr lang="ru-RU" sz="1400" dirty="0"/>
              <a:t>интеграции науки и образования на основе </a:t>
            </a:r>
            <a:r>
              <a:rPr lang="ru-RU" sz="1400" dirty="0" smtClean="0"/>
              <a:t>ИТ(1 </a:t>
            </a:r>
            <a:r>
              <a:rPr lang="ru-RU" sz="1400" dirty="0"/>
              <a:t>субъект РФ); </a:t>
            </a:r>
            <a:endParaRPr lang="ru-RU" sz="1400" dirty="0" smtClean="0"/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dirty="0" smtClean="0"/>
              <a:t>полномочий ИОГВ субъекта </a:t>
            </a:r>
            <a:r>
              <a:rPr lang="ru-RU" sz="1400" dirty="0"/>
              <a:t>РФ по обеспечению свободы доступа к научной и (или) научно-технической информации (5 субъектов РФ); </a:t>
            </a:r>
            <a:endParaRPr lang="ru-RU" sz="1400" dirty="0" smtClean="0"/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dirty="0" smtClean="0"/>
              <a:t>права </a:t>
            </a:r>
            <a:r>
              <a:rPr lang="ru-RU" sz="1400" dirty="0"/>
              <a:t>субъектов научной и (или) научно-технической деятельности на обмен </a:t>
            </a:r>
            <a:r>
              <a:rPr lang="ru-RU" sz="1400" dirty="0" smtClean="0"/>
              <a:t>информацией</a:t>
            </a:r>
            <a:r>
              <a:rPr lang="ru-RU" sz="1400" dirty="0"/>
              <a:t> </a:t>
            </a:r>
            <a:r>
              <a:rPr lang="ru-RU" sz="1400" dirty="0" smtClean="0"/>
              <a:t>(9 </a:t>
            </a:r>
            <a:r>
              <a:rPr lang="ru-RU" sz="1400" dirty="0"/>
              <a:t>субъектов РФ); </a:t>
            </a:r>
            <a:endParaRPr lang="ru-RU" sz="1400" dirty="0" smtClean="0"/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dirty="0" smtClean="0"/>
              <a:t>обязанности  ИОГВ субъекта </a:t>
            </a:r>
            <a:r>
              <a:rPr lang="ru-RU" sz="1400" dirty="0"/>
              <a:t>РФ по обеспечению создания информационных фондов и систем в области науки и техники (9 субъектов РФ); </a:t>
            </a:r>
            <a:endParaRPr lang="ru-RU" sz="1400" dirty="0" smtClean="0"/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C00000"/>
                </a:solidFill>
              </a:rPr>
              <a:t>отсутствие </a:t>
            </a:r>
            <a:r>
              <a:rPr lang="ru-RU" sz="1400" b="1" dirty="0">
                <a:solidFill>
                  <a:srgbClr val="C00000"/>
                </a:solidFill>
              </a:rPr>
              <a:t>правового регулирования применения прорывных Ц</a:t>
            </a:r>
            <a:r>
              <a:rPr lang="ru-RU" sz="1400" b="1" dirty="0" smtClean="0">
                <a:solidFill>
                  <a:srgbClr val="C00000"/>
                </a:solidFill>
              </a:rPr>
              <a:t>Т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</a:t>
            </a:r>
          </a:p>
        </p:txBody>
      </p:sp>
      <p:pic>
        <p:nvPicPr>
          <p:cNvPr id="13" name="Picture 2" descr="Картинки по запросу барьеры кругом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768" y="3263501"/>
            <a:ext cx="1765232" cy="132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43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7196</TotalTime>
  <Words>2273</Words>
  <Application>Microsoft Office PowerPoint</Application>
  <PresentationFormat>Лист A4 (210x297 мм)</PresentationFormat>
  <Paragraphs>249</Paragraphs>
  <Slides>18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Лаврищева Анастасия Анатольевна</dc:creator>
  <cp:lastModifiedBy>Алексей</cp:lastModifiedBy>
  <cp:revision>780</cp:revision>
  <cp:lastPrinted>2016-07-02T06:09:01Z</cp:lastPrinted>
  <dcterms:created xsi:type="dcterms:W3CDTF">2003-02-28T13:27:04Z</dcterms:created>
  <dcterms:modified xsi:type="dcterms:W3CDTF">2018-11-25T15:57:41Z</dcterms:modified>
</cp:coreProperties>
</file>