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" ContentType="image/ti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301" r:id="rId2"/>
    <p:sldId id="302" r:id="rId3"/>
    <p:sldId id="314" r:id="rId4"/>
    <p:sldId id="421" r:id="rId5"/>
    <p:sldId id="426" r:id="rId6"/>
    <p:sldId id="444" r:id="rId7"/>
    <p:sldId id="435" r:id="rId8"/>
    <p:sldId id="422" r:id="rId9"/>
    <p:sldId id="442" r:id="rId10"/>
    <p:sldId id="439" r:id="rId11"/>
    <p:sldId id="445" r:id="rId12"/>
    <p:sldId id="434" r:id="rId13"/>
    <p:sldId id="450" r:id="rId14"/>
    <p:sldId id="424" r:id="rId15"/>
    <p:sldId id="449" r:id="rId16"/>
    <p:sldId id="440" r:id="rId17"/>
    <p:sldId id="441" r:id="rId18"/>
    <p:sldId id="448" r:id="rId19"/>
    <p:sldId id="425" r:id="rId20"/>
  </p:sldIdLst>
  <p:sldSz cx="24382413" cy="13716000"/>
  <p:notesSz cx="6797675" cy="9928225"/>
  <p:defaultTextStyle>
    <a:defPPr>
      <a:defRPr lang="ru-RU"/>
    </a:defPPr>
    <a:lvl1pPr marL="0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43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686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29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371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14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057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00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743" algn="l" defTabSz="182868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Презентация" id="{97071F00-80CE-4426-806C-9E03D65E08BC}">
          <p14:sldIdLst>
            <p14:sldId id="301"/>
            <p14:sldId id="302"/>
            <p14:sldId id="314"/>
            <p14:sldId id="421"/>
            <p14:sldId id="426"/>
            <p14:sldId id="444"/>
            <p14:sldId id="435"/>
            <p14:sldId id="422"/>
            <p14:sldId id="442"/>
            <p14:sldId id="439"/>
            <p14:sldId id="445"/>
            <p14:sldId id="434"/>
            <p14:sldId id="450"/>
            <p14:sldId id="424"/>
            <p14:sldId id="449"/>
            <p14:sldId id="440"/>
            <p14:sldId id="441"/>
            <p14:sldId id="448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 Zhuravlova" initials="" lastIdx="10" clrIdx="0"/>
  <p:cmAuthor id="1" name="tat.gratcheva@live.com" initials="t" lastIdx="83" clrIdx="1"/>
  <p:cmAuthor id="2" name="Sergey Kuchushev" initials="SK" lastIdx="18" clrIdx="2"/>
  <p:cmAuthor id="3" name="Anton N. Kachanov" initials="ANK" lastIdx="21" clrIdx="3"/>
  <p:cmAuthor id="4" name="Dmitriy Marchenko" initials="DM" lastIdx="11" clrIdx="4">
    <p:extLst>
      <p:ext uri="{19B8F6BF-5375-455C-9EA6-DF929625EA0E}">
        <p15:presenceInfo xmlns:p15="http://schemas.microsoft.com/office/powerpoint/2012/main" userId="S-1-5-21-640337451-2358132823-4071111388-21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8C00"/>
    <a:srgbClr val="6D64A9"/>
    <a:srgbClr val="FF6767"/>
    <a:srgbClr val="7F7F7F"/>
    <a:srgbClr val="5BCD9D"/>
    <a:srgbClr val="72C3E0"/>
    <a:srgbClr val="9E64A9"/>
    <a:srgbClr val="6D62AB"/>
    <a:srgbClr val="FF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9063" autoAdjust="0"/>
  </p:normalViewPr>
  <p:slideViewPr>
    <p:cSldViewPr>
      <p:cViewPr varScale="1">
        <p:scale>
          <a:sx n="43" d="100"/>
          <a:sy n="43" d="100"/>
        </p:scale>
        <p:origin x="590" y="82"/>
      </p:cViewPr>
      <p:guideLst>
        <p:guide orient="horz" pos="4320"/>
        <p:guide pos="7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1600" cy="381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A324-014D-41B7-8E83-ECE8F197A959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397F6-5F69-4798-869B-9B0266F8F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4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hyperlink" Target="mailto:prescheck@yandex-team.ru" TargetMode="External"/><Relationship Id="rId3" Type="http://schemas.openxmlformats.org/officeDocument/2006/relationships/image" Target="../media/image8.tif"/><Relationship Id="rId7" Type="http://schemas.openxmlformats.org/officeDocument/2006/relationships/hyperlink" Target="mailto:presentation@yandex-team.ru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7.tif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yadi.sk/d/GPDyRyOPxejmK" TargetMode="External"/><Relationship Id="rId11" Type="http://schemas.openxmlformats.org/officeDocument/2006/relationships/hyperlink" Target="https://patterns.yandex-team.ru/presentations/326" TargetMode="External"/><Relationship Id="rId5" Type="http://schemas.openxmlformats.org/officeDocument/2006/relationships/hyperlink" Target="https://wiki.yandex-team.ru/presentation/Kak-sdelat-krasivo/" TargetMode="External"/><Relationship Id="rId10" Type="http://schemas.openxmlformats.org/officeDocument/2006/relationships/hyperlink" Target="https://yadi.sk/d/ZpB_978TwmoNY" TargetMode="External"/><Relationship Id="rId4" Type="http://schemas.openxmlformats.org/officeDocument/2006/relationships/hyperlink" Target="http://www.istockphoto.com/ru" TargetMode="External"/><Relationship Id="rId9" Type="http://schemas.openxmlformats.org/officeDocument/2006/relationships/hyperlink" Target="https://patterns.yandex-team.ru/presentations/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Нулев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78261" y="5475250"/>
            <a:ext cx="6401726" cy="245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 anchor="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0"/>
            <a:ext cx="10302875" cy="9158288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indent="-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Impact" panose="020B0806030902050204" pitchFamily="34" charset="0"/>
              <a:buChar char="▌"/>
              <a:defRPr baseline="0"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 baseline="0"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sz="48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Ключевая мысль</a:t>
            </a:r>
          </a:p>
          <a:p>
            <a:pPr lvl="2"/>
            <a:r>
              <a:rPr lang="ru-RU" dirty="0"/>
              <a:t>Маркированный список</a:t>
            </a:r>
          </a:p>
          <a:p>
            <a:pPr lvl="3"/>
            <a:r>
              <a:rPr lang="ru-RU" dirty="0"/>
              <a:t>Нумерованный список</a:t>
            </a:r>
          </a:p>
          <a:p>
            <a:pPr lvl="4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2954406" y="3047400"/>
            <a:ext cx="10302875" cy="9158288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indent="-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Impact" panose="020B0806030902050204" pitchFamily="34" charset="0"/>
              <a:buChar char="▌"/>
              <a:defRPr baseline="0"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 baseline="0"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baseline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Ключевая мысль</a:t>
            </a:r>
          </a:p>
          <a:p>
            <a:pPr lvl="2"/>
            <a:r>
              <a:rPr lang="ru-RU" dirty="0"/>
              <a:t>Маркированный список</a:t>
            </a:r>
          </a:p>
          <a:p>
            <a:pPr lvl="3"/>
            <a:r>
              <a:rPr lang="ru-RU" dirty="0"/>
              <a:t>Нумерованный список</a:t>
            </a:r>
          </a:p>
          <a:p>
            <a:pPr lvl="4"/>
            <a:r>
              <a:rPr lang="ru-RU" dirty="0"/>
              <a:t>Образец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7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78300" y="10674350"/>
            <a:ext cx="17148969" cy="1144588"/>
          </a:xfrm>
        </p:spPr>
        <p:txBody>
          <a:bodyPr tIns="165600" anchor="t"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Автор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3048000" y="3048000"/>
            <a:ext cx="18263741" cy="7250113"/>
          </a:xfrm>
        </p:spPr>
        <p:txBody>
          <a:bodyPr wrap="square" tIns="108000" rIns="468000"/>
          <a:lstStyle>
            <a:lvl1pPr marL="792000" indent="-1116000">
              <a:lnSpc>
                <a:spcPts val="14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04000"/>
              <a:buFont typeface="Arial" panose="020B0604020202020204" pitchFamily="34" charset="0"/>
              <a:buChar char="│"/>
              <a:defRPr sz="12000" b="0" baseline="0">
                <a:solidFill>
                  <a:schemeClr val="bg1"/>
                </a:solidFill>
                <a:latin typeface="Yandex Sans Text Light" panose="02000000000000000000" pitchFamily="2" charset="-52"/>
              </a:defRPr>
            </a:lvl1pPr>
            <a:lvl2pPr marL="432000" indent="-432000">
              <a:defRPr/>
            </a:lvl2pPr>
            <a:lvl3pPr marL="1008000" indent="-540000">
              <a:defRPr/>
            </a:lvl3pPr>
            <a:lvl4pPr marL="1008000" indent="-540000">
              <a:defRPr/>
            </a:lvl4pPr>
          </a:lstStyle>
          <a:p>
            <a:pPr lvl="0"/>
            <a:r>
              <a:rPr lang="ru-RU" dirty="0"/>
              <a:t>Текст цитаты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69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пиктограм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505025" y="5463625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0" name="Текст 9" title="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1505025" y="8385810"/>
            <a:ext cx="3054275" cy="3814029"/>
          </a:xfrm>
        </p:spPr>
        <p:txBody>
          <a:bodyPr anchor="t"/>
          <a:lstStyle>
            <a:lvl1pPr marL="0" marR="0" indent="0" algn="l" defTabSz="1828709" rtl="0" eaLnBrk="1" fontAlgn="auto" latinLnBrk="0" hangingPunct="1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9" title="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6089374" y="8385810"/>
            <a:ext cx="3044826" cy="381913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9" title="Текст"/>
          <p:cNvSpPr>
            <a:spLocks noGrp="1"/>
          </p:cNvSpPr>
          <p:nvPr>
            <p:ph type="body" sz="quarter" idx="19" hasCustomPrompt="1"/>
          </p:nvPr>
        </p:nvSpPr>
        <p:spPr>
          <a:xfrm>
            <a:off x="10668407" y="8385810"/>
            <a:ext cx="3044825" cy="3819600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6089396" y="5464800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0668406" y="5464800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2" name="Текст 9" title="Текст"/>
          <p:cNvSpPr>
            <a:spLocks noGrp="1"/>
          </p:cNvSpPr>
          <p:nvPr>
            <p:ph type="body" sz="quarter" idx="22" hasCustomPrompt="1"/>
          </p:nvPr>
        </p:nvSpPr>
        <p:spPr>
          <a:xfrm>
            <a:off x="19820890" y="8385810"/>
            <a:ext cx="3044825" cy="3819524"/>
          </a:xfrm>
        </p:spPr>
        <p:txBody>
          <a:bodyPr anchor="t"/>
          <a:lstStyle/>
          <a:p>
            <a:pPr lvl="0"/>
            <a:r>
              <a:rPr lang="ru-RU"/>
              <a:t>Текст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3" hasCustomPrompt="1"/>
          </p:nvPr>
        </p:nvSpPr>
        <p:spPr>
          <a:xfrm>
            <a:off x="19820890" y="5464412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7" name="Текст 9" title="Текст"/>
          <p:cNvSpPr>
            <a:spLocks noGrp="1"/>
          </p:cNvSpPr>
          <p:nvPr>
            <p:ph type="body" sz="quarter" idx="24" hasCustomPrompt="1"/>
          </p:nvPr>
        </p:nvSpPr>
        <p:spPr>
          <a:xfrm>
            <a:off x="15247620" y="8385810"/>
            <a:ext cx="3044825" cy="3819525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8" name="Рисунок 4"/>
          <p:cNvSpPr>
            <a:spLocks noGrp="1"/>
          </p:cNvSpPr>
          <p:nvPr>
            <p:ph type="pic" sz="quarter" idx="25" hasCustomPrompt="1"/>
          </p:nvPr>
        </p:nvSpPr>
        <p:spPr>
          <a:xfrm>
            <a:off x="15247620" y="5464412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980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пикто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655570" y="5463625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0" name="Текст 9" title="Текст&#10;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2655570" y="8385810"/>
            <a:ext cx="3044825" cy="3814491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9" title="Текст&#10;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7994650" y="8385810"/>
            <a:ext cx="3044826" cy="3819599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9" title="Текст&#10;Текст"/>
          <p:cNvSpPr>
            <a:spLocks noGrp="1"/>
          </p:cNvSpPr>
          <p:nvPr>
            <p:ph type="body" sz="quarter" idx="19" hasCustomPrompt="1"/>
          </p:nvPr>
        </p:nvSpPr>
        <p:spPr>
          <a:xfrm>
            <a:off x="13338810" y="8385810"/>
            <a:ext cx="3045600" cy="381959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8007350" y="5464800"/>
            <a:ext cx="3043644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3338810" y="5464800"/>
            <a:ext cx="3045600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2" name="Текст 9" title="Текст"/>
          <p:cNvSpPr>
            <a:spLocks noGrp="1"/>
          </p:cNvSpPr>
          <p:nvPr>
            <p:ph type="body" sz="quarter" idx="22" hasCustomPrompt="1"/>
          </p:nvPr>
        </p:nvSpPr>
        <p:spPr>
          <a:xfrm>
            <a:off x="18681700" y="8385810"/>
            <a:ext cx="3044881" cy="381998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3" hasCustomPrompt="1"/>
          </p:nvPr>
        </p:nvSpPr>
        <p:spPr>
          <a:xfrm>
            <a:off x="18681700" y="5464412"/>
            <a:ext cx="3044882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432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пикто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4567181" y="5463625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0" name="Текст 9" title="Текст&#10;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4567181" y="8385810"/>
            <a:ext cx="3044825" cy="381553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9" title="Текст&#10;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10669270" y="8385810"/>
            <a:ext cx="3044826" cy="381913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9" title="Текст&#10;Текст"/>
          <p:cNvSpPr>
            <a:spLocks noGrp="1"/>
          </p:cNvSpPr>
          <p:nvPr>
            <p:ph type="body" sz="quarter" idx="19" hasCustomPrompt="1"/>
          </p:nvPr>
        </p:nvSpPr>
        <p:spPr>
          <a:xfrm>
            <a:off x="16779240" y="8385810"/>
            <a:ext cx="3044825" cy="381913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10669270" y="5464800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6779240" y="5464800"/>
            <a:ext cx="3044825" cy="2538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721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икто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651206" y="5109797"/>
            <a:ext cx="3469311" cy="28908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PNG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7612064" y="3041650"/>
            <a:ext cx="12992098" cy="7632700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marR="0" indent="-720000" algn="l" defTabSz="19080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Impact" panose="020B0806030902050204" pitchFamily="34" charset="0"/>
              <a:buChar char="▌"/>
              <a:tabLst/>
              <a:defRPr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sz="48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Ключевая мысль</a:t>
            </a:r>
          </a:p>
          <a:p>
            <a:pPr lvl="2"/>
            <a:r>
              <a:rPr lang="ru-RU" dirty="0"/>
              <a:t>Маркированный список</a:t>
            </a:r>
          </a:p>
          <a:p>
            <a:pPr lvl="3"/>
            <a:r>
              <a:rPr lang="ru-RU" dirty="0"/>
              <a:t>Нумерованный список</a:t>
            </a:r>
          </a:p>
          <a:p>
            <a:pPr lvl="4"/>
            <a:r>
              <a:rPr lang="ru-RU" dirty="0"/>
              <a:t>Образец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63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506220" y="4186799"/>
            <a:ext cx="6105525" cy="4960874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JPG, PNG</a:t>
            </a:r>
            <a:endParaRPr lang="ru-RU" dirty="0"/>
          </a:p>
        </p:txBody>
      </p:sp>
      <p:sp>
        <p:nvSpPr>
          <p:cNvPr id="10" name="Текст 9" title="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1506220" y="9530080"/>
            <a:ext cx="6091237" cy="267073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9" title="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9145588" y="9530080"/>
            <a:ext cx="6099175" cy="267073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7" hasCustomPrompt="1"/>
          </p:nvPr>
        </p:nvSpPr>
        <p:spPr>
          <a:xfrm>
            <a:off x="9145588" y="4186799"/>
            <a:ext cx="6105525" cy="4960874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JPG, PNG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16770350" y="4186809"/>
            <a:ext cx="6105525" cy="4960874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JPG, PNG</a:t>
            </a:r>
            <a:endParaRPr lang="ru-RU" dirty="0"/>
          </a:p>
        </p:txBody>
      </p:sp>
      <p:sp>
        <p:nvSpPr>
          <p:cNvPr id="14" name="Текст 9" title="Текст"/>
          <p:cNvSpPr>
            <a:spLocks noGrp="1"/>
          </p:cNvSpPr>
          <p:nvPr>
            <p:ph type="body" sz="quarter" idx="19" hasCustomPrompt="1"/>
          </p:nvPr>
        </p:nvSpPr>
        <p:spPr>
          <a:xfrm>
            <a:off x="16770350" y="9530080"/>
            <a:ext cx="6105525" cy="2670738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778930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13336588" y="3424238"/>
            <a:ext cx="8775699" cy="6486525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JPG, PNG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270125" y="3424239"/>
            <a:ext cx="8775699" cy="6486525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JPG, PNG</a:t>
            </a:r>
            <a:endParaRPr lang="ru-RU" dirty="0"/>
          </a:p>
        </p:txBody>
      </p:sp>
      <p:sp>
        <p:nvSpPr>
          <p:cNvPr id="10" name="Текст 9" title="Текст"/>
          <p:cNvSpPr>
            <a:spLocks noGrp="1"/>
          </p:cNvSpPr>
          <p:nvPr>
            <p:ph type="body" sz="quarter" idx="15" hasCustomPrompt="1"/>
          </p:nvPr>
        </p:nvSpPr>
        <p:spPr>
          <a:xfrm>
            <a:off x="2270124" y="10290683"/>
            <a:ext cx="8775699" cy="1914275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9" title="Текст"/>
          <p:cNvSpPr>
            <a:spLocks noGrp="1"/>
          </p:cNvSpPr>
          <p:nvPr>
            <p:ph type="body" sz="quarter" idx="16" hasCustomPrompt="1"/>
          </p:nvPr>
        </p:nvSpPr>
        <p:spPr>
          <a:xfrm>
            <a:off x="13336651" y="10290683"/>
            <a:ext cx="8775699" cy="1887403"/>
          </a:xfrm>
        </p:spPr>
        <p:txBody>
          <a:bodyPr anchor="t"/>
          <a:lstStyle/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636539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1143000" y="3048000"/>
            <a:ext cx="22112288" cy="9158288"/>
          </a:xfrm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JPG, PNG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85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 anchor="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0"/>
            <a:ext cx="10302875" cy="9158288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indent="-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Impact" panose="020B0806030902050204" pitchFamily="34" charset="0"/>
              <a:buChar char="▌"/>
              <a:defRPr baseline="0"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 baseline="0"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sz="48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Ключевая мысль</a:t>
            </a:r>
          </a:p>
          <a:p>
            <a:pPr lvl="2"/>
            <a:r>
              <a:rPr lang="ru-RU" dirty="0"/>
              <a:t>Маркированный список</a:t>
            </a:r>
          </a:p>
          <a:p>
            <a:pPr lvl="3"/>
            <a:r>
              <a:rPr lang="ru-RU" dirty="0"/>
              <a:t>Нумерованный список</a:t>
            </a:r>
          </a:p>
          <a:p>
            <a:pPr lvl="4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 hasCustomPrompt="1"/>
          </p:nvPr>
        </p:nvSpPr>
        <p:spPr>
          <a:xfrm>
            <a:off x="12955588" y="3048000"/>
            <a:ext cx="10285412" cy="9144000"/>
          </a:xfrm>
          <a:noFill/>
        </p:spPr>
        <p:txBody>
          <a:bodyPr/>
          <a:lstStyle>
            <a:lvl1pPr marL="0" marR="0" indent="0" algn="ctr" defTabSz="1828709" rtl="0" eaLnBrk="1" fontAlgn="auto" latinLnBrk="0" hangingPunct="1">
              <a:lnSpc>
                <a:spcPts val="6000"/>
              </a:lnSpc>
              <a:spcBef>
                <a:spcPts val="4000"/>
              </a:spcBef>
              <a:spcAft>
                <a:spcPts val="4000"/>
              </a:spcAft>
              <a:buClrTx/>
              <a:buSzTx/>
              <a:buFontTx/>
              <a:buNone/>
              <a:tabLst/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JPG, 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18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86100" y="2033270"/>
            <a:ext cx="2289464" cy="877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0" y="3048000"/>
            <a:ext cx="18317481" cy="7249764"/>
          </a:xfrm>
          <a:prstGeom prst="rect">
            <a:avLst/>
          </a:prstGeom>
        </p:spPr>
        <p:txBody>
          <a:bodyPr wrap="square" anchor="ctr"/>
          <a:lstStyle>
            <a:lvl1pPr algn="l">
              <a:lnSpc>
                <a:spcPts val="14000"/>
              </a:lnSpc>
              <a:defRPr sz="11999">
                <a:latin typeface="Yandex Sans Text Light" panose="02000000000000000000" pitchFamily="2" charset="-52"/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10674350"/>
            <a:ext cx="18302487" cy="114458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3059811" y="1818513"/>
            <a:ext cx="87630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000"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                    Логотип Сервиса</a:t>
            </a:r>
          </a:p>
        </p:txBody>
      </p:sp>
      <p:sp>
        <p:nvSpPr>
          <p:cNvPr id="6" name="Рисунок 9"/>
          <p:cNvSpPr>
            <a:spLocks noGrp="1"/>
          </p:cNvSpPr>
          <p:nvPr>
            <p:ph type="pic" sz="quarter" idx="14" hasCustomPrompt="1"/>
          </p:nvPr>
        </p:nvSpPr>
        <p:spPr>
          <a:xfrm>
            <a:off x="16007206" y="1897063"/>
            <a:ext cx="5342400" cy="1144587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</a:p>
        </p:txBody>
      </p:sp>
    </p:spTree>
    <p:extLst>
      <p:ext uri="{BB962C8B-B14F-4D97-AF65-F5344CB8AC3E}">
        <p14:creationId xmlns:p14="http://schemas.microsoft.com/office/powerpoint/2010/main" val="32920525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36">
          <p15:clr>
            <a:srgbClr val="FBAE40"/>
          </p15:clr>
        </p15:guide>
        <p15:guide id="2" orient="horz" pos="177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24382412" cy="13716000"/>
          </a:xfrm>
          <a:noFill/>
        </p:spPr>
        <p:txBody>
          <a:bodyPr/>
          <a:lstStyle>
            <a:lvl1pPr algn="ctr">
              <a:defRPr b="0" i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en-US" dirty="0"/>
              <a:t>JPG, 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390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конт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5" hasCustomPrompt="1"/>
          </p:nvPr>
        </p:nvSpPr>
        <p:spPr>
          <a:xfrm>
            <a:off x="4178300" y="10292400"/>
            <a:ext cx="8394700" cy="762000"/>
          </a:xfrm>
        </p:spPr>
        <p:txBody>
          <a:bodyPr anchor="t"/>
          <a:lstStyle>
            <a:lvl1pPr>
              <a:defRPr baseline="0"/>
            </a:lvl1pPr>
          </a:lstStyle>
          <a:p>
            <a:pPr lvl="0"/>
            <a:r>
              <a:rPr lang="ru-RU" dirty="0"/>
              <a:t>+7 000 000-00-00 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4178300" y="9147175"/>
            <a:ext cx="8394700" cy="763588"/>
          </a:xfrm>
        </p:spPr>
        <p:txBody>
          <a:bodyPr anchor="t"/>
          <a:lstStyle/>
          <a:p>
            <a:pPr lvl="0"/>
            <a:r>
              <a:rPr lang="ru-RU" dirty="0"/>
              <a:t>логин</a:t>
            </a:r>
            <a:r>
              <a:rPr lang="en-US" dirty="0"/>
              <a:t>@</a:t>
            </a:r>
            <a:r>
              <a:rPr lang="en-US" dirty="0" err="1"/>
              <a:t>yandex</a:t>
            </a:r>
            <a:r>
              <a:rPr lang="ru-RU" dirty="0"/>
              <a:t>-</a:t>
            </a:r>
            <a:r>
              <a:rPr lang="en-US" dirty="0" err="1"/>
              <a:t>team.ru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2" y="9163028"/>
            <a:ext cx="757238" cy="7477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31" y="10292400"/>
            <a:ext cx="419100" cy="762000"/>
          </a:xfrm>
          <a:prstGeom prst="rect">
            <a:avLst/>
          </a:prstGeom>
        </p:spPr>
      </p:pic>
      <p:sp>
        <p:nvSpPr>
          <p:cNvPr id="29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3048000" y="2278800"/>
            <a:ext cx="18683381" cy="1907438"/>
          </a:xfrm>
        </p:spPr>
        <p:txBody>
          <a:bodyPr anchor="t"/>
          <a:lstStyle>
            <a:lvl1pPr>
              <a:lnSpc>
                <a:spcPct val="100000"/>
              </a:lnSpc>
              <a:defRPr sz="12000" baseline="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3048000" y="6094413"/>
            <a:ext cx="14501812" cy="763587"/>
          </a:xfrm>
        </p:spPr>
        <p:txBody>
          <a:bodyPr tIns="16200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Light" panose="02000000000000000000" pitchFamily="2" charset="-52"/>
              </a:defRPr>
            </a:lvl1pPr>
          </a:lstStyle>
          <a:p>
            <a:pPr lvl="0"/>
            <a:r>
              <a:rPr lang="ru-RU" dirty="0"/>
              <a:t>Имя и Фамилия</a:t>
            </a:r>
            <a:endParaRPr lang="en-US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048000" y="7238999"/>
            <a:ext cx="14501812" cy="755661"/>
          </a:xfrm>
        </p:spPr>
        <p:txBody>
          <a:bodyPr lIns="12700" tIns="0" bIns="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Thin" pitchFamily="2" charset="-52"/>
              </a:defRPr>
            </a:lvl1pPr>
          </a:lstStyle>
          <a:p>
            <a:pPr lvl="0"/>
            <a:r>
              <a:rPr lang="ru-RU" dirty="0"/>
              <a:t>Должность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27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нтакт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5" hasCustomPrompt="1"/>
          </p:nvPr>
        </p:nvSpPr>
        <p:spPr>
          <a:xfrm>
            <a:off x="4178300" y="10292400"/>
            <a:ext cx="8394700" cy="762000"/>
          </a:xfrm>
        </p:spPr>
        <p:txBody>
          <a:bodyPr anchor="t"/>
          <a:lstStyle>
            <a:lvl1pPr>
              <a:defRPr baseline="0"/>
            </a:lvl1pPr>
          </a:lstStyle>
          <a:p>
            <a:pPr lvl="0"/>
            <a:r>
              <a:rPr lang="ru-RU" dirty="0"/>
              <a:t>+7 000 000-00-00 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4178300" y="9147175"/>
            <a:ext cx="8394700" cy="763588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/>
              <a:t>логин</a:t>
            </a:r>
            <a:r>
              <a:rPr lang="en-US" dirty="0"/>
              <a:t>@</a:t>
            </a:r>
            <a:r>
              <a:rPr lang="en-US" dirty="0" err="1"/>
              <a:t>yandex</a:t>
            </a:r>
            <a:r>
              <a:rPr lang="ru-RU" dirty="0"/>
              <a:t>-</a:t>
            </a:r>
            <a:r>
              <a:rPr lang="en-US" dirty="0" err="1"/>
              <a:t>team.ru</a:t>
            </a:r>
            <a:endParaRPr lang="ru-RU" dirty="0"/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3048000" y="6094413"/>
            <a:ext cx="9525000" cy="762949"/>
          </a:xfrm>
        </p:spPr>
        <p:txBody>
          <a:bodyPr tIns="16200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Light" panose="02000000000000000000" pitchFamily="2" charset="-52"/>
              </a:defRPr>
            </a:lvl1pPr>
          </a:lstStyle>
          <a:p>
            <a:pPr lvl="0"/>
            <a:r>
              <a:rPr lang="ru-RU" dirty="0"/>
              <a:t>Имя и Фамилия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2" y="9163028"/>
            <a:ext cx="757238" cy="7477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31" y="10292400"/>
            <a:ext cx="419100" cy="762000"/>
          </a:xfrm>
          <a:prstGeom prst="rect">
            <a:avLst/>
          </a:prstGeom>
        </p:spPr>
      </p:pic>
      <p:sp>
        <p:nvSpPr>
          <p:cNvPr id="15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048000" y="7238999"/>
            <a:ext cx="9525000" cy="755661"/>
          </a:xfrm>
        </p:spPr>
        <p:txBody>
          <a:bodyPr lIns="12700" tIns="0" bIns="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Thin" pitchFamily="2" charset="-52"/>
              </a:defRPr>
            </a:lvl1pPr>
          </a:lstStyle>
          <a:p>
            <a:pPr lvl="0"/>
            <a:r>
              <a:rPr lang="ru-RU" dirty="0"/>
              <a:t>Должность</a:t>
            </a:r>
            <a:endParaRPr lang="en-US" dirty="0"/>
          </a:p>
        </p:txBody>
      </p:sp>
      <p:sp>
        <p:nvSpPr>
          <p:cNvPr id="19" name="Текст 9"/>
          <p:cNvSpPr>
            <a:spLocks noGrp="1"/>
          </p:cNvSpPr>
          <p:nvPr>
            <p:ph type="body" sz="quarter" idx="28" hasCustomPrompt="1"/>
          </p:nvPr>
        </p:nvSpPr>
        <p:spPr>
          <a:xfrm>
            <a:off x="14482949" y="10292400"/>
            <a:ext cx="8392926" cy="762000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/>
              <a:t>+7 000 000-00-00 </a:t>
            </a:r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29" hasCustomPrompt="1"/>
          </p:nvPr>
        </p:nvSpPr>
        <p:spPr>
          <a:xfrm>
            <a:off x="14482949" y="9147175"/>
            <a:ext cx="8392926" cy="763588"/>
          </a:xfrm>
        </p:spPr>
        <p:txBody>
          <a:bodyPr anchor="t"/>
          <a:lstStyle/>
          <a:p>
            <a:pPr lvl="0"/>
            <a:r>
              <a:rPr lang="ru-RU" dirty="0"/>
              <a:t>логин</a:t>
            </a:r>
            <a:r>
              <a:rPr lang="en-US" dirty="0"/>
              <a:t>@</a:t>
            </a:r>
            <a:r>
              <a:rPr lang="en-US" dirty="0" err="1"/>
              <a:t>yandex</a:t>
            </a:r>
            <a:r>
              <a:rPr lang="ru-RU" dirty="0"/>
              <a:t>-</a:t>
            </a:r>
            <a:r>
              <a:rPr lang="en-US" dirty="0" err="1"/>
              <a:t>team.ru</a:t>
            </a:r>
            <a:endParaRPr lang="ru-RU" dirty="0"/>
          </a:p>
        </p:txBody>
      </p:sp>
      <p:pic>
        <p:nvPicPr>
          <p:cNvPr id="22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855" y="9163028"/>
            <a:ext cx="757238" cy="747772"/>
          </a:xfrm>
          <a:prstGeom prst="rect">
            <a:avLst/>
          </a:prstGeom>
        </p:spPr>
      </p:pic>
      <p:pic>
        <p:nvPicPr>
          <p:cNvPr id="23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8924" y="10292400"/>
            <a:ext cx="419100" cy="762000"/>
          </a:xfrm>
          <a:prstGeom prst="rect">
            <a:avLst/>
          </a:prstGeom>
        </p:spPr>
      </p:pic>
      <p:sp>
        <p:nvSpPr>
          <p:cNvPr id="28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3048000" y="2278800"/>
            <a:ext cx="18683381" cy="1907438"/>
          </a:xfrm>
        </p:spPr>
        <p:txBody>
          <a:bodyPr anchor="t"/>
          <a:lstStyle>
            <a:lvl1pPr>
              <a:lnSpc>
                <a:spcPct val="100000"/>
              </a:lnSpc>
              <a:defRPr sz="12000" baseline="0"/>
            </a:lvl1pPr>
          </a:lstStyle>
          <a:p>
            <a:pPr lvl="0"/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25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13336005" y="6094413"/>
            <a:ext cx="9539870" cy="763587"/>
          </a:xfrm>
        </p:spPr>
        <p:txBody>
          <a:bodyPr tIns="16200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Light" panose="02000000000000000000" pitchFamily="2" charset="-52"/>
              </a:defRPr>
            </a:lvl1pPr>
          </a:lstStyle>
          <a:p>
            <a:pPr lvl="0"/>
            <a:r>
              <a:rPr lang="ru-RU" dirty="0"/>
              <a:t>Имя и Фамилия</a:t>
            </a:r>
            <a:endParaRPr lang="en-US" dirty="0"/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13336005" y="7238999"/>
            <a:ext cx="9539869" cy="755661"/>
          </a:xfrm>
        </p:spPr>
        <p:txBody>
          <a:bodyPr lIns="12700" tIns="0" bIns="0" anchor="t"/>
          <a:lstStyle>
            <a:lvl1pPr>
              <a:spcBef>
                <a:spcPts val="3000"/>
              </a:spcBef>
              <a:spcAft>
                <a:spcPts val="0"/>
              </a:spcAft>
              <a:defRPr>
                <a:latin typeface="Yandex Sans Text Thin" pitchFamily="2" charset="-52"/>
              </a:defRPr>
            </a:lvl1pPr>
          </a:lstStyle>
          <a:p>
            <a:pPr lvl="0"/>
            <a:r>
              <a:rPr lang="ru-RU" dirty="0"/>
              <a:t>Должность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4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664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36"/>
          <p:cNvSpPr/>
          <p:nvPr userDrawn="1"/>
        </p:nvSpPr>
        <p:spPr>
          <a:xfrm>
            <a:off x="1896337" y="12211994"/>
            <a:ext cx="20591327" cy="52147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4" name="Shape 238"/>
          <p:cNvSpPr/>
          <p:nvPr userDrawn="1"/>
        </p:nvSpPr>
        <p:spPr>
          <a:xfrm>
            <a:off x="16021050" y="1908875"/>
            <a:ext cx="7027527" cy="9556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0" marR="0" indent="0" algn="l" defTabSz="1828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24500" algn="l"/>
              </a:tabLst>
              <a:defRPr sz="2400" baseline="0"/>
            </a:pPr>
            <a:r>
              <a:rPr lang="ru-RU" dirty="0"/>
              <a:t>Дополнительные материалы для презентаций (слайды с графиками, диаграммами,</a:t>
            </a:r>
            <a:r>
              <a:rPr lang="ru-RU" baseline="0" dirty="0"/>
              <a:t> </a:t>
            </a:r>
            <a:r>
              <a:rPr lang="ru-RU" dirty="0"/>
              <a:t>таблицами, картами, схемами, гаджетами, пиктограммы, иллюстрации и фотографии) находятся </a:t>
            </a:r>
            <a:br>
              <a:rPr lang="ru-RU" dirty="0"/>
            </a:br>
            <a:r>
              <a:rPr lang="ru-RU" dirty="0"/>
              <a:t>на </a:t>
            </a:r>
            <a:endParaRPr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lang="ru-RU" sz="1200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ru-RU" dirty="0"/>
              <a:t>Логотипы сервисов</a:t>
            </a:r>
            <a:r>
              <a:rPr lang="ru-RU" baseline="0" dirty="0"/>
              <a:t> для титульного слайда: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lang="ru-RU" dirty="0">
              <a:solidFill>
                <a:srgbClr val="3878B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lang="ru-RU" sz="1200" dirty="0">
              <a:solidFill>
                <a:srgbClr val="3878BE"/>
              </a:solidFill>
            </a:endParaRPr>
          </a:p>
          <a:p>
            <a:pPr marL="0" marR="0" indent="0" algn="l" defTabSz="1828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24500" algn="l"/>
              </a:tabLst>
              <a:defRPr sz="2400" baseline="0"/>
            </a:pPr>
            <a:r>
              <a:rPr lang="ru-RU" dirty="0"/>
              <a:t>Слайды с кодом: </a:t>
            </a:r>
            <a:br>
              <a:rPr lang="en-US" dirty="0"/>
            </a:br>
            <a:endParaRPr lang="ru-RU" dirty="0">
              <a:solidFill>
                <a:schemeClr val="accent1"/>
              </a:solidFill>
            </a:endParaRPr>
          </a:p>
          <a:p>
            <a:pPr marL="0" marR="0" indent="0" algn="l" defTabSz="1828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24500" algn="l"/>
              </a:tabLst>
              <a:defRPr sz="2400" baseline="0"/>
            </a:pPr>
            <a:endParaRPr lang="ru-RU" sz="1200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/>
              <a:t>Можно выбрать фотографию на фотостоке </a:t>
            </a:r>
            <a:br>
              <a:rPr lang="ru-RU" dirty="0">
                <a:solidFill>
                  <a:srgbClr val="3878BE"/>
                </a:solidFill>
              </a:rPr>
            </a:br>
            <a:r>
              <a:rPr lang="ru-RU" baseline="0" dirty="0">
                <a:solidFill>
                  <a:srgbClr val="3878BE"/>
                </a:solidFill>
              </a:rPr>
              <a:t>                                       </a:t>
            </a:r>
            <a:r>
              <a:rPr dirty="0"/>
              <a:t> и прислать нам ссылку, 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/>
              <a:t>мы купим её для</a:t>
            </a:r>
            <a:r>
              <a:rPr lang="ru-RU" dirty="0"/>
              <a:t> вас.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sz="1200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/>
              <a:t>Подробный рецепт </a:t>
            </a:r>
            <a:r>
              <a:rPr dirty="0" err="1"/>
              <a:t>хорошей</a:t>
            </a:r>
            <a:r>
              <a:rPr dirty="0"/>
              <a:t> </a:t>
            </a:r>
            <a:r>
              <a:rPr dirty="0" err="1"/>
              <a:t>презентации</a:t>
            </a:r>
            <a:r>
              <a:rPr dirty="0"/>
              <a:t> </a:t>
            </a:r>
            <a:r>
              <a:rPr lang="ru-RU" dirty="0"/>
              <a:t>–</a:t>
            </a:r>
            <a:br>
              <a:rPr lang="ru-RU" dirty="0"/>
            </a:br>
            <a:r>
              <a:rPr dirty="0"/>
              <a:t>на</a:t>
            </a:r>
            <a:endParaRPr lang="ru-RU" dirty="0">
              <a:solidFill>
                <a:srgbClr val="3878B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br>
              <a:rPr dirty="0"/>
            </a:br>
            <a:endParaRPr sz="1200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ru-RU" sz="24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возникли вопросы, напишите </a:t>
            </a:r>
            <a:br>
              <a:rPr lang="ru-RU" sz="24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endParaRPr dirty="0">
              <a:solidFill>
                <a:srgbClr val="3878B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sz="1200" dirty="0">
              <a:solidFill>
                <a:srgbClr val="3878B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dirty="0"/>
              <a:t>Чтобы мы проверили </a:t>
            </a:r>
            <a:r>
              <a:rPr lang="ru-RU" dirty="0"/>
              <a:t>вашу</a:t>
            </a:r>
            <a:r>
              <a:rPr dirty="0"/>
              <a:t> презентацию, отправь</a:t>
            </a:r>
            <a:r>
              <a:rPr lang="ru-RU" dirty="0"/>
              <a:t>те</a:t>
            </a:r>
            <a:r>
              <a:rPr dirty="0"/>
              <a:t> её на </a:t>
            </a:r>
            <a:endParaRPr dirty="0">
              <a:solidFill>
                <a:srgbClr val="3878BE"/>
              </a:solidFill>
            </a:endParaRPr>
          </a:p>
        </p:txBody>
      </p:sp>
      <p:sp>
        <p:nvSpPr>
          <p:cNvPr id="5" name="Shape 239"/>
          <p:cNvSpPr/>
          <p:nvPr userDrawn="1"/>
        </p:nvSpPr>
        <p:spPr>
          <a:xfrm>
            <a:off x="8052204" y="2479431"/>
            <a:ext cx="6735837" cy="1430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aseline="0"/>
            </a:pPr>
            <a:r>
              <a:rPr sz="3600" dirty="0"/>
              <a:t>Н</a:t>
            </a:r>
            <a:r>
              <a:rPr sz="2500" dirty="0"/>
              <a:t>е</a:t>
            </a:r>
            <a:r>
              <a:rPr dirty="0"/>
              <a:t> </a:t>
            </a:r>
            <a:r>
              <a:rPr sz="4200" dirty="0"/>
              <a:t>из</a:t>
            </a:r>
            <a:r>
              <a:rPr sz="6100" dirty="0"/>
              <a:t>ме</a:t>
            </a:r>
            <a:r>
              <a:rPr sz="2900" dirty="0"/>
              <a:t>ня</a:t>
            </a:r>
            <a:r>
              <a:rPr sz="1900" dirty="0"/>
              <a:t>й</a:t>
            </a:r>
            <a:r>
              <a:rPr lang="ru-RU" sz="3400" dirty="0"/>
              <a:t>т</a:t>
            </a:r>
            <a:r>
              <a:rPr lang="ru-RU" sz="1800" dirty="0"/>
              <a:t>е</a:t>
            </a:r>
            <a:r>
              <a:rPr lang="ru-RU" sz="3400" dirty="0"/>
              <a:t> р</a:t>
            </a:r>
            <a:r>
              <a:rPr sz="6800" dirty="0"/>
              <a:t>а</a:t>
            </a:r>
            <a:r>
              <a:rPr sz="3400" dirty="0"/>
              <a:t>з</a:t>
            </a:r>
            <a:r>
              <a:rPr sz="2000" dirty="0"/>
              <a:t>ме</a:t>
            </a:r>
            <a:r>
              <a:rPr sz="3300" dirty="0"/>
              <a:t>р</a:t>
            </a:r>
            <a:r>
              <a:rPr sz="2700" dirty="0"/>
              <a:t>ы</a:t>
            </a:r>
            <a:r>
              <a:rPr sz="2000" dirty="0"/>
              <a:t> </a:t>
            </a:r>
            <a:r>
              <a:rPr sz="4700" dirty="0"/>
              <a:t>ш</a:t>
            </a:r>
            <a:r>
              <a:rPr sz="3800" dirty="0"/>
              <a:t>р</a:t>
            </a:r>
            <a:r>
              <a:rPr sz="4100" dirty="0"/>
              <a:t>и</a:t>
            </a:r>
            <a:r>
              <a:rPr sz="2400" dirty="0"/>
              <a:t>ф</a:t>
            </a:r>
            <a:r>
              <a:rPr sz="1800" dirty="0"/>
              <a:t>т</a:t>
            </a:r>
            <a:r>
              <a:rPr sz="2400" dirty="0"/>
              <a:t>о</a:t>
            </a:r>
            <a:r>
              <a:rPr sz="3200" dirty="0"/>
              <a:t>в</a:t>
            </a:r>
          </a:p>
        </p:txBody>
      </p:sp>
      <p:sp>
        <p:nvSpPr>
          <p:cNvPr id="6" name="Shape 240"/>
          <p:cNvSpPr/>
          <p:nvPr userDrawn="1"/>
        </p:nvSpPr>
        <p:spPr>
          <a:xfrm>
            <a:off x="7979110" y="12049174"/>
            <a:ext cx="7182919" cy="79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spcBef>
                <a:spcPts val="0"/>
              </a:spcBef>
              <a:defRPr sz="2600" baseline="0"/>
            </a:lvl1pPr>
          </a:lstStyle>
          <a:p>
            <a:r>
              <a:t>Страницу скрыть или удалить по прочтении!</a:t>
            </a:r>
          </a:p>
        </p:txBody>
      </p:sp>
      <p:sp>
        <p:nvSpPr>
          <p:cNvPr id="7" name="Shape 241"/>
          <p:cNvSpPr/>
          <p:nvPr userDrawn="1"/>
        </p:nvSpPr>
        <p:spPr>
          <a:xfrm>
            <a:off x="11275006" y="4095444"/>
            <a:ext cx="4431607" cy="79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lvl1pPr>
          </a:lstStyle>
          <a:p>
            <a:r>
              <a:rPr dirty="0"/>
              <a:t>Не выходи</a:t>
            </a:r>
            <a:r>
              <a:rPr lang="ru-RU" dirty="0"/>
              <a:t>те</a:t>
            </a:r>
            <a:r>
              <a:rPr dirty="0"/>
              <a:t> за поля слайда</a:t>
            </a:r>
          </a:p>
        </p:txBody>
      </p:sp>
      <p:sp>
        <p:nvSpPr>
          <p:cNvPr id="8" name="Shape 242"/>
          <p:cNvSpPr/>
          <p:nvPr userDrawn="1"/>
        </p:nvSpPr>
        <p:spPr>
          <a:xfrm>
            <a:off x="15250807" y="3667044"/>
            <a:ext cx="148016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9" name="Shape 243"/>
          <p:cNvSpPr/>
          <p:nvPr userDrawn="1"/>
        </p:nvSpPr>
        <p:spPr>
          <a:xfrm>
            <a:off x="7618189" y="2858110"/>
            <a:ext cx="7622109" cy="885037"/>
          </a:xfrm>
          <a:prstGeom prst="rect">
            <a:avLst/>
          </a:prstGeom>
          <a:ln>
            <a:solidFill>
              <a:srgbClr val="FFCC0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10" name="Shape 244"/>
          <p:cNvSpPr/>
          <p:nvPr userDrawn="1"/>
        </p:nvSpPr>
        <p:spPr>
          <a:xfrm>
            <a:off x="7623584" y="4956549"/>
            <a:ext cx="7622110" cy="6850431"/>
          </a:xfrm>
          <a:prstGeom prst="rect">
            <a:avLst/>
          </a:prstGeom>
          <a:ln>
            <a:solidFill>
              <a:srgbClr val="FFCC0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11" name="Shape 245"/>
          <p:cNvSpPr/>
          <p:nvPr userDrawn="1"/>
        </p:nvSpPr>
        <p:spPr>
          <a:xfrm>
            <a:off x="7623584" y="3926059"/>
            <a:ext cx="7622109" cy="885678"/>
          </a:xfrm>
          <a:prstGeom prst="rect">
            <a:avLst/>
          </a:prstGeom>
          <a:ln>
            <a:solidFill>
              <a:srgbClr val="FFCC0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aseline="0"/>
            </a:pPr>
            <a:endParaRPr/>
          </a:p>
        </p:txBody>
      </p:sp>
      <p:sp>
        <p:nvSpPr>
          <p:cNvPr id="12" name="Shape 246"/>
          <p:cNvSpPr/>
          <p:nvPr userDrawn="1"/>
        </p:nvSpPr>
        <p:spPr>
          <a:xfrm>
            <a:off x="19978341" y="10734151"/>
            <a:ext cx="3316514" cy="2720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ru-RU" dirty="0"/>
              <a:t>Группа презентационных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ru-RU" dirty="0"/>
              <a:t>технологий</a:t>
            </a:r>
            <a:endParaRPr dirty="0"/>
          </a:p>
        </p:txBody>
      </p:sp>
      <p:pic>
        <p:nvPicPr>
          <p:cNvPr id="13" name="pasted-image.tif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8302692" y="10436207"/>
            <a:ext cx="1506047" cy="1506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asted-image.tiff"/>
          <p:cNvPicPr>
            <a:picLocks noChangeAspect="1"/>
          </p:cNvPicPr>
          <p:nvPr userDrawn="1"/>
        </p:nvPicPr>
        <p:blipFill>
          <a:blip r:embed="rId3">
            <a:extLst/>
          </a:blip>
          <a:srcRect t="14527" b="13953"/>
          <a:stretch>
            <a:fillRect/>
          </a:stretch>
        </p:blipFill>
        <p:spPr>
          <a:xfrm>
            <a:off x="18302611" y="11665834"/>
            <a:ext cx="1506079" cy="1077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249"/>
          <p:cNvSpPr/>
          <p:nvPr userDrawn="1"/>
        </p:nvSpPr>
        <p:spPr>
          <a:xfrm>
            <a:off x="8017209" y="1573198"/>
            <a:ext cx="7182920" cy="1506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/>
              <a:t>Не уверены, что и как делать дальше?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/>
              <a:t>Вот несколько простых советов-рекомендаций</a:t>
            </a:r>
            <a:r>
              <a:rPr dirty="0"/>
              <a:t>:</a:t>
            </a:r>
          </a:p>
        </p:txBody>
      </p:sp>
      <p:sp>
        <p:nvSpPr>
          <p:cNvPr id="16" name="Shape 250"/>
          <p:cNvSpPr/>
          <p:nvPr userDrawn="1"/>
        </p:nvSpPr>
        <p:spPr>
          <a:xfrm>
            <a:off x="1889984" y="1890483"/>
            <a:ext cx="5729648" cy="8020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/>
              <a:t>Привет!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/>
              <a:t>Это шаблон презентации </a:t>
            </a:r>
            <a:br>
              <a:rPr lang="ru-RU" dirty="0"/>
            </a:br>
            <a:r>
              <a:rPr lang="ru-RU" dirty="0"/>
              <a:t>для выступлений с нашим корпоративным шрифтом </a:t>
            </a:r>
            <a:br>
              <a:rPr lang="ru-RU" dirty="0"/>
            </a:br>
            <a:r>
              <a:rPr lang="ru-RU" dirty="0" err="1"/>
              <a:t>Yandex</a:t>
            </a:r>
            <a:r>
              <a:rPr lang="ru-RU" dirty="0"/>
              <a:t> </a:t>
            </a:r>
            <a:r>
              <a:rPr lang="ru-RU" dirty="0" err="1"/>
              <a:t>Sans</a:t>
            </a:r>
            <a:r>
              <a:rPr lang="ru-RU" dirty="0"/>
              <a:t> </a:t>
            </a:r>
            <a:r>
              <a:rPr lang="ru-RU" dirty="0" err="1"/>
              <a:t>Text</a:t>
            </a:r>
            <a:r>
              <a:rPr lang="ru-RU" dirty="0"/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/>
              <a:t>Перед началом работы убедитесь, </a:t>
            </a:r>
            <a:br>
              <a:rPr lang="ru-RU" dirty="0"/>
            </a:br>
            <a:r>
              <a:rPr lang="ru-RU" dirty="0"/>
              <a:t>что шрифт уже установлен </a:t>
            </a:r>
            <a:br>
              <a:rPr lang="ru-RU" dirty="0"/>
            </a:br>
            <a:r>
              <a:rPr lang="ru-RU" dirty="0"/>
              <a:t>на компьютере. Если нет, то скачать его вместе с инструкцией</a:t>
            </a:r>
            <a:br>
              <a:rPr lang="ru-RU" dirty="0"/>
            </a:br>
            <a:r>
              <a:rPr lang="ru-RU" dirty="0"/>
              <a:t>по установке можно по ссылке: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dirty="0">
              <a:solidFill>
                <a:srgbClr val="3878BE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lang="ru-RU" dirty="0">
              <a:solidFill>
                <a:srgbClr val="3878BE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ru-RU" dirty="0">
                <a:solidFill>
                  <a:schemeClr val="tx1"/>
                </a:solidFill>
              </a:rPr>
              <a:t>Посмотреть все макеты мастер-слайдов и добавить подходящий можно, нажав кнопку «создать слайд» в верхнем меню.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endParaRPr dirty="0">
              <a:solidFill>
                <a:srgbClr val="3878BE"/>
              </a:solidFill>
            </a:endParaRPr>
          </a:p>
        </p:txBody>
      </p:sp>
      <p:sp>
        <p:nvSpPr>
          <p:cNvPr id="21" name="Shape 250"/>
          <p:cNvSpPr/>
          <p:nvPr userDrawn="1"/>
        </p:nvSpPr>
        <p:spPr>
          <a:xfrm>
            <a:off x="8003067" y="5138513"/>
            <a:ext cx="7240939" cy="616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Для расстановки акцентов пользуйтесь встроенными в шаблон стилями шрифтов: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Для выделения ключевой мысли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выделите абзац текста и нажмите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клавишу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Tab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, а чтобы  жёлтая линия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не разрывалась, переносите текст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на следующую строку нажатием </a:t>
            </a:r>
          </a:p>
          <a:p>
            <a:pPr marL="0" marR="0" lvl="1" indent="-720000" algn="l" defTabSz="190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20000"/>
              <a:buFont typeface="Impact" panose="020B0806030902050204" pitchFamily="34" charset="0"/>
              <a:buChar char="▌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клавиши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Regular" pitchFamily="2" charset="-52"/>
                <a:ea typeface="+mn-ea"/>
                <a:cs typeface="+mn-cs"/>
              </a:rPr>
              <a:t>Enter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andex Sans Text Regular" pitchFamily="2" charset="-52"/>
              <a:ea typeface="+mn-ea"/>
              <a:cs typeface="+mn-cs"/>
            </a:endParaRPr>
          </a:p>
          <a:p>
            <a:pPr marL="1512000" marR="0" lvl="2" indent="-720000" algn="l" defTabSz="182870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Для создания маркированного списка выделите текст и дважды нажмите клавишу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Tab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andex Sans Text Light" panose="02000000000000000000" pitchFamily="2" charset="-52"/>
              <a:ea typeface="+mn-ea"/>
              <a:cs typeface="+mn-cs"/>
            </a:endParaRPr>
          </a:p>
          <a:p>
            <a:pPr marL="1512000" marR="0" lvl="3" indent="-720000" algn="l" defTabSz="182870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Для создания нумерованного списка выделите текст и трижды нажмите клавишу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andex Sans Text Light" panose="02000000000000000000" pitchFamily="2" charset="-52"/>
                <a:ea typeface="+mn-ea"/>
                <a:cs typeface="+mn-cs"/>
              </a:rPr>
              <a:t>Tab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andex Sans Text Light" panose="02000000000000000000" pitchFamily="2" charset="-52"/>
              <a:ea typeface="+mn-ea"/>
              <a:cs typeface="+mn-cs"/>
            </a:endParaRPr>
          </a:p>
        </p:txBody>
      </p:sp>
      <p:sp>
        <p:nvSpPr>
          <p:cNvPr id="17" name="Shape 238"/>
          <p:cNvSpPr/>
          <p:nvPr userDrawn="1"/>
        </p:nvSpPr>
        <p:spPr>
          <a:xfrm>
            <a:off x="16021050" y="6121426"/>
            <a:ext cx="2671199" cy="47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>
                <a:solidFill>
                  <a:srgbClr val="3878BE"/>
                </a:solidFill>
                <a:hlinkClick r:id="rId4"/>
              </a:rPr>
              <a:t>iStockphoto.com</a:t>
            </a:r>
            <a:r>
              <a:rPr lang="ru-RU" dirty="0">
                <a:solidFill>
                  <a:srgbClr val="3878BE"/>
                </a:solidFill>
                <a:hlinkClick r:id="rId4"/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9" name="Shape 238"/>
          <p:cNvSpPr/>
          <p:nvPr/>
        </p:nvSpPr>
        <p:spPr>
          <a:xfrm>
            <a:off x="16021050" y="7393656"/>
            <a:ext cx="6996736" cy="956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5"/>
              </a:rPr>
              <a:t>wiki.yandex-team.ru</a:t>
            </a:r>
            <a:r>
              <a:rPr lang="en-US" dirty="0">
                <a:solidFill>
                  <a:schemeClr val="tx1"/>
                </a:solidFill>
                <a:hlinkClick r:id="rId5"/>
              </a:rPr>
              <a:t>/presentation/</a:t>
            </a:r>
            <a:br>
              <a:rPr lang="ru-RU" dirty="0">
                <a:solidFill>
                  <a:schemeClr val="tx1"/>
                </a:solidFill>
                <a:hlinkClick r:id="rId5"/>
              </a:rPr>
            </a:br>
            <a:r>
              <a:rPr lang="en-US" dirty="0">
                <a:solidFill>
                  <a:schemeClr val="tx1"/>
                </a:solidFill>
                <a:hlinkClick r:id="rId5"/>
              </a:rPr>
              <a:t>Kak-sdelat-krasivo/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" name="Shape 250"/>
          <p:cNvSpPr/>
          <p:nvPr/>
        </p:nvSpPr>
        <p:spPr>
          <a:xfrm>
            <a:off x="1889206" y="6701401"/>
            <a:ext cx="5342400" cy="7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10000"/>
              </a:lnSpc>
              <a:spcBef>
                <a:spcPts val="0"/>
              </a:spcBef>
              <a:tabLst>
                <a:tab pos="5524500" algn="l"/>
              </a:tabLst>
              <a:defRPr sz="2400" baseline="0">
                <a:latin typeface="Yandex Sans Text Regular"/>
                <a:ea typeface="Yandex Sans Text Regular"/>
                <a:cs typeface="Yandex Sans Text Regular"/>
                <a:sym typeface="Yandex Sans Text Regular"/>
              </a:defRPr>
            </a:pPr>
            <a:r>
              <a:rPr lang="en-US" dirty="0">
                <a:solidFill>
                  <a:srgbClr val="3878BE"/>
                </a:solidFill>
                <a:hlinkClick r:id="rId6"/>
              </a:rPr>
              <a:t>yadi.sk/d/GPDyRyOPxejmK</a:t>
            </a:r>
            <a:endParaRPr dirty="0">
              <a:solidFill>
                <a:srgbClr val="3878BE"/>
              </a:solidFill>
            </a:endParaRPr>
          </a:p>
        </p:txBody>
      </p:sp>
      <p:sp>
        <p:nvSpPr>
          <p:cNvPr id="22" name="Shape 238"/>
          <p:cNvSpPr/>
          <p:nvPr/>
        </p:nvSpPr>
        <p:spPr>
          <a:xfrm>
            <a:off x="16407856" y="8675531"/>
            <a:ext cx="2671199" cy="47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>
                <a:solidFill>
                  <a:srgbClr val="3878BE"/>
                </a:solidFill>
                <a:hlinkClick r:id="rId7"/>
              </a:rPr>
              <a:t>presentation@</a:t>
            </a:r>
            <a:endParaRPr lang="en-US" dirty="0">
              <a:solidFill>
                <a:srgbClr val="3878BE"/>
              </a:solidFill>
            </a:endParaRPr>
          </a:p>
          <a:p>
            <a:pPr>
              <a:tabLst>
                <a:tab pos="5524500" algn="l"/>
              </a:tabLst>
              <a:defRPr sz="2400" baseline="0"/>
            </a:pPr>
            <a:r>
              <a:rPr lang="ru-RU" dirty="0">
                <a:solidFill>
                  <a:srgbClr val="3878BE"/>
                </a:solidFill>
              </a:rPr>
              <a:t> 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3" name="Shape 238"/>
          <p:cNvSpPr/>
          <p:nvPr/>
        </p:nvSpPr>
        <p:spPr>
          <a:xfrm>
            <a:off x="18315856" y="9587406"/>
            <a:ext cx="2671199" cy="472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>
                <a:solidFill>
                  <a:srgbClr val="3878BE"/>
                </a:solidFill>
                <a:hlinkClick r:id="rId8"/>
              </a:rPr>
              <a:t>prescheck@</a:t>
            </a:r>
            <a:endParaRPr lang="en-US" dirty="0">
              <a:solidFill>
                <a:srgbClr val="3878BE"/>
              </a:solidFill>
            </a:endParaRPr>
          </a:p>
          <a:p>
            <a:pPr>
              <a:tabLst>
                <a:tab pos="5524500" algn="l"/>
              </a:tabLst>
              <a:defRPr sz="2400" baseline="0"/>
            </a:pPr>
            <a:r>
              <a:rPr lang="ru-RU" dirty="0">
                <a:solidFill>
                  <a:srgbClr val="3878BE"/>
                </a:solidFill>
              </a:rPr>
              <a:t> 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4" name="Shape 238"/>
          <p:cNvSpPr/>
          <p:nvPr/>
        </p:nvSpPr>
        <p:spPr>
          <a:xfrm>
            <a:off x="16433912" y="3363306"/>
            <a:ext cx="5697944" cy="562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>
                <a:hlinkClick r:id="rId9"/>
              </a:rPr>
              <a:t>patterns.yandex-team.ru/presentations</a:t>
            </a:r>
            <a:endParaRPr lang="en-US" dirty="0"/>
          </a:p>
          <a:p>
            <a:pPr>
              <a:tabLst>
                <a:tab pos="5524500" algn="l"/>
              </a:tabLst>
              <a:defRPr sz="2400" baseline="0"/>
            </a:pP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5" name="Shape 238"/>
          <p:cNvSpPr/>
          <p:nvPr/>
        </p:nvSpPr>
        <p:spPr>
          <a:xfrm>
            <a:off x="16021050" y="4273929"/>
            <a:ext cx="5511688" cy="562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5524500" algn="l"/>
              </a:tabLst>
              <a:defRPr sz="2400" baseline="0"/>
            </a:pPr>
            <a:r>
              <a:rPr lang="en-US" dirty="0">
                <a:solidFill>
                  <a:srgbClr val="3878BE"/>
                </a:solidFill>
                <a:hlinkClick r:id="rId10"/>
              </a:rPr>
              <a:t>yadi.sk/d/ZpB_978TwmoNY</a:t>
            </a:r>
            <a:endParaRPr lang="ru-RU" dirty="0">
              <a:solidFill>
                <a:srgbClr val="3878BE"/>
              </a:solidFill>
            </a:endParaRPr>
          </a:p>
        </p:txBody>
      </p:sp>
      <p:sp>
        <p:nvSpPr>
          <p:cNvPr id="26" name="Shape 238"/>
          <p:cNvSpPr/>
          <p:nvPr/>
        </p:nvSpPr>
        <p:spPr>
          <a:xfrm>
            <a:off x="16021050" y="4828356"/>
            <a:ext cx="7335788" cy="85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tabLst>
                <a:tab pos="5524500" algn="l"/>
              </a:tabLst>
              <a:defRPr sz="2400" baseline="0"/>
            </a:pPr>
            <a:r>
              <a:rPr lang="en-US" dirty="0">
                <a:solidFill>
                  <a:schemeClr val="tx1"/>
                </a:solidFill>
              </a:rPr>
              <a:t>                                       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hlinkClick r:id="rId11"/>
              </a:rPr>
              <a:t>patterns.yandex-team.ru/presentations/326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7" name="Группа 26"/>
          <p:cNvGrpSpPr/>
          <p:nvPr userDrawn="1"/>
        </p:nvGrpSpPr>
        <p:grpSpPr>
          <a:xfrm>
            <a:off x="4488644" y="8866540"/>
            <a:ext cx="1153753" cy="1358900"/>
            <a:chOff x="4479985" y="8800385"/>
            <a:chExt cx="1153753" cy="1358900"/>
          </a:xfrm>
        </p:grpSpPr>
        <p:pic>
          <p:nvPicPr>
            <p:cNvPr id="28" name="Изображение 27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4"/>
            <a:stretch/>
          </p:blipFill>
          <p:spPr>
            <a:xfrm>
              <a:off x="4479985" y="8800385"/>
              <a:ext cx="1153753" cy="1358900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 userDrawn="1"/>
          </p:nvSpPr>
          <p:spPr>
            <a:xfrm>
              <a:off x="5322406" y="8856452"/>
              <a:ext cx="273262" cy="776377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875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лин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705424" y="598490"/>
            <a:ext cx="21912027" cy="1334988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7032" baseline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dirty="0"/>
              <a:t>Заголовок (не длинней одной строки)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1703954" y="2746587"/>
            <a:ext cx="21912027" cy="9754353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lnSpc>
                <a:spcPct val="113000"/>
              </a:lnSpc>
              <a:spcBef>
                <a:spcPts val="0"/>
              </a:spcBef>
              <a:buClr>
                <a:srgbClr val="FF0000"/>
              </a:buClr>
              <a:buFont typeface="+mj-lt"/>
              <a:buNone/>
              <a:defRPr sz="3656" baseline="0">
                <a:latin typeface="Arial"/>
                <a:cs typeface="Arial"/>
              </a:defRPr>
            </a:lvl1pPr>
            <a:lvl2pPr marL="1214481" indent="-446500">
              <a:spcBef>
                <a:spcPts val="0"/>
              </a:spcBef>
              <a:buClr>
                <a:schemeClr val="tx1"/>
              </a:buClr>
              <a:defRPr sz="3656" baseline="0">
                <a:latin typeface="Textbook New"/>
                <a:cs typeface="Textbook New"/>
              </a:defRPr>
            </a:lvl2pPr>
          </a:lstStyle>
          <a:p>
            <a:pPr lvl="0"/>
            <a:r>
              <a:rPr lang="ru-RU" dirty="0"/>
              <a:t>Длинный текст</a:t>
            </a:r>
          </a:p>
        </p:txBody>
      </p:sp>
    </p:spTree>
    <p:extLst>
      <p:ext uri="{BB962C8B-B14F-4D97-AF65-F5344CB8AC3E}">
        <p14:creationId xmlns:p14="http://schemas.microsoft.com/office/powerpoint/2010/main" val="324010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86100" y="2033270"/>
            <a:ext cx="2289464" cy="877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0" y="3048000"/>
            <a:ext cx="18317481" cy="724976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ts val="14000"/>
              </a:lnSpc>
              <a:defRPr sz="11999" baseline="0">
                <a:latin typeface="Yandex Sans Text Light" panose="02000000000000000000" pitchFamily="2" charset="-52"/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10674350"/>
            <a:ext cx="18302487" cy="114458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206" y="1963435"/>
            <a:ext cx="1527082" cy="987327"/>
          </a:xfrm>
          <a:prstGeom prst="rect">
            <a:avLst/>
          </a:prstGeom>
        </p:spPr>
      </p:pic>
      <p:sp>
        <p:nvSpPr>
          <p:cNvPr id="9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3059811" y="1818513"/>
            <a:ext cx="87630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000"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                    Логотип Сервиса</a:t>
            </a:r>
          </a:p>
        </p:txBody>
      </p:sp>
    </p:spTree>
    <p:extLst>
      <p:ext uri="{BB962C8B-B14F-4D97-AF65-F5344CB8AC3E}">
        <p14:creationId xmlns:p14="http://schemas.microsoft.com/office/powerpoint/2010/main" val="33042077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73" userDrawn="1">
          <p15:clr>
            <a:srgbClr val="FBAE40"/>
          </p15:clr>
        </p15:guide>
        <p15:guide id="2" orient="horz" pos="143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Нулевой слайд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46833" y="5252224"/>
            <a:ext cx="6470897" cy="238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2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0" y="3048000"/>
            <a:ext cx="18317481" cy="7249764"/>
          </a:xfrm>
          <a:prstGeom prst="rect">
            <a:avLst/>
          </a:prstGeom>
        </p:spPr>
        <p:txBody>
          <a:bodyPr wrap="square" anchor="ctr"/>
          <a:lstStyle>
            <a:lvl1pPr marL="0" marR="0" indent="0" algn="l" defTabSz="1828709" rtl="0" eaLnBrk="1" fontAlgn="auto" latinLnBrk="0" hangingPunct="1">
              <a:lnSpc>
                <a:spcPts val="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999" baseline="0">
                <a:latin typeface="Yandex Sans Text Light" panose="02000000000000000000" pitchFamily="2" charset="-52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10674350"/>
            <a:ext cx="18302487" cy="114458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4800" baseline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sp>
        <p:nvSpPr>
          <p:cNvPr id="6" name="Рисунок 9"/>
          <p:cNvSpPr>
            <a:spLocks noGrp="1"/>
          </p:cNvSpPr>
          <p:nvPr>
            <p:ph type="pic" sz="quarter" idx="14" hasCustomPrompt="1"/>
          </p:nvPr>
        </p:nvSpPr>
        <p:spPr>
          <a:xfrm>
            <a:off x="16007206" y="1897063"/>
            <a:ext cx="5342400" cy="1144587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86100" y="1955343"/>
            <a:ext cx="2329024" cy="857788"/>
          </a:xfrm>
          <a:prstGeom prst="rect">
            <a:avLst/>
          </a:prstGeom>
        </p:spPr>
      </p:pic>
      <p:sp>
        <p:nvSpPr>
          <p:cNvPr id="8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3065780" y="1818513"/>
            <a:ext cx="87630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000"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                    Логотип Сервиса</a:t>
            </a:r>
          </a:p>
        </p:txBody>
      </p:sp>
    </p:spTree>
    <p:extLst>
      <p:ext uri="{BB962C8B-B14F-4D97-AF65-F5344CB8AC3E}">
        <p14:creationId xmlns:p14="http://schemas.microsoft.com/office/powerpoint/2010/main" val="114356542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NDA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0" y="3048000"/>
            <a:ext cx="18317481" cy="7249763"/>
          </a:xfrm>
          <a:prstGeom prst="rect">
            <a:avLst/>
          </a:prstGeom>
        </p:spPr>
        <p:txBody>
          <a:bodyPr anchor="ctr"/>
          <a:lstStyle>
            <a:lvl1pPr marL="0" marR="0" indent="0" algn="l" defTabSz="1828709" rtl="0" eaLnBrk="1" fontAlgn="auto" latinLnBrk="0" hangingPunct="1">
              <a:lnSpc>
                <a:spcPts val="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999">
                <a:latin typeface="Yandex Sans Text Light" panose="02000000000000000000" pitchFamily="2" charset="-52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10674350"/>
            <a:ext cx="18302487" cy="114458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206" y="1963435"/>
            <a:ext cx="1527082" cy="987327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6100" y="1955343"/>
            <a:ext cx="2329024" cy="857788"/>
          </a:xfrm>
          <a:prstGeom prst="rect">
            <a:avLst/>
          </a:prstGeom>
        </p:spPr>
      </p:pic>
      <p:sp>
        <p:nvSpPr>
          <p:cNvPr id="10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3065780" y="1818513"/>
            <a:ext cx="8763000" cy="121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000" b="0" i="0" baseline="0">
                <a:latin typeface="Yandex Sans Text Thin" charset="0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                    Логотип Сервиса</a:t>
            </a:r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73">
          <p15:clr>
            <a:srgbClr val="FBAE40"/>
          </p15:clr>
        </p15:guide>
        <p15:guide id="2" orient="horz" pos="14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3048000"/>
            <a:ext cx="18317481" cy="7249764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ts val="14000"/>
              </a:lnSpc>
              <a:defRPr sz="11999">
                <a:latin typeface="Yandex Sans Text Light" panose="020000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053556" y="1294841"/>
            <a:ext cx="18273713" cy="763587"/>
          </a:xfrm>
        </p:spPr>
        <p:txBody>
          <a:bodyPr tIns="0" anchor="t"/>
          <a:lstStyle>
            <a:lvl1pPr marL="0" indent="0">
              <a:buNone/>
              <a:defRPr sz="4800">
                <a:solidFill>
                  <a:schemeClr val="tx1"/>
                </a:solidFill>
                <a:latin typeface="Yandex Sans Text Thin" pitchFamily="2" charset="-52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9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206" y="12734400"/>
            <a:ext cx="1525587" cy="46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826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60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 ил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22131337" cy="1511300"/>
          </a:xfrm>
          <a:prstGeom prst="rect">
            <a:avLst/>
          </a:prstGeom>
        </p:spPr>
        <p:txBody>
          <a:bodyPr anchor="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0"/>
            <a:ext cx="19461162" cy="9158288"/>
          </a:xfrm>
        </p:spPr>
        <p:txBody>
          <a:bodyPr/>
          <a:lstStyle>
            <a:lvl1pPr marL="0"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/>
            </a:lvl1pPr>
            <a:lvl2pPr marL="0" indent="-72000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Impact" panose="020B0806030902050204" pitchFamily="34" charset="0"/>
              <a:buChar char="▌"/>
              <a:defRPr baseline="0"/>
            </a:lvl2pPr>
            <a:lvl3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 baseline="0"/>
            </a:lvl3pPr>
            <a:lvl4pPr marL="1512000" indent="-720000">
              <a:lnSpc>
                <a:spcPts val="6000"/>
              </a:lnSpc>
              <a:spcBef>
                <a:spcPts val="3000"/>
              </a:spcBef>
              <a:spcAft>
                <a:spcPts val="0"/>
              </a:spcAft>
              <a:defRPr/>
            </a:lvl4pPr>
            <a:lvl5pPr>
              <a:lnSpc>
                <a:spcPts val="6000"/>
              </a:lnSpc>
              <a:spcBef>
                <a:spcPts val="3000"/>
              </a:spcBef>
              <a:spcAft>
                <a:spcPts val="3000"/>
              </a:spcAft>
              <a:defRPr sz="48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Ключевая мысль</a:t>
            </a:r>
          </a:p>
          <a:p>
            <a:pPr lvl="2"/>
            <a:r>
              <a:rPr lang="ru-RU" dirty="0"/>
              <a:t>Маркированный список</a:t>
            </a:r>
          </a:p>
          <a:p>
            <a:pPr lvl="3"/>
            <a:r>
              <a:rPr lang="ru-RU" dirty="0"/>
              <a:t>Нумерованный список</a:t>
            </a:r>
          </a:p>
          <a:p>
            <a:pPr lvl="4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0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048000"/>
            <a:ext cx="22124509" cy="9158288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Ключевая мысль</a:t>
            </a:r>
          </a:p>
          <a:p>
            <a:pPr lvl="2"/>
            <a:r>
              <a:rPr lang="ru-RU" dirty="0"/>
              <a:t>Маркированный список</a:t>
            </a:r>
          </a:p>
          <a:p>
            <a:pPr lvl="3"/>
            <a:r>
              <a:rPr lang="ru-RU" dirty="0"/>
              <a:t>Нумерованный список</a:t>
            </a:r>
          </a:p>
          <a:p>
            <a:pPr lvl="4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12687300"/>
            <a:ext cx="19461162" cy="381602"/>
          </a:xfrm>
          <a:prstGeom prst="rect">
            <a:avLst/>
          </a:prstGeom>
        </p:spPr>
        <p:txBody>
          <a:bodyPr vert="horz" lIns="0" tIns="324000" rIns="91440" bIns="0" rtlCol="0" anchor="b"/>
          <a:lstStyle>
            <a:lvl1pPr algn="l">
              <a:lnSpc>
                <a:spcPts val="3400"/>
              </a:lnSpc>
              <a:defRPr sz="3000" baseline="0">
                <a:solidFill>
                  <a:schemeClr val="tx1"/>
                </a:solidFill>
                <a:latin typeface="Yandex Sans Text Light" panose="02000000000000000000" pitchFamily="2" charset="-52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110700" y="12687300"/>
            <a:ext cx="1144587" cy="381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0">
                <a:solidFill>
                  <a:schemeClr val="tx1"/>
                </a:solidFill>
                <a:latin typeface="Yandex Sans Text Light" panose="02000000000000000000" pitchFamily="2" charset="-52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762002"/>
            <a:ext cx="22124509" cy="1135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1232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3" r:id="rId2"/>
    <p:sldLayoutId id="2147483685" r:id="rId3"/>
    <p:sldLayoutId id="2147483711" r:id="rId4"/>
    <p:sldLayoutId id="2147483719" r:id="rId5"/>
    <p:sldLayoutId id="2147483720" r:id="rId6"/>
    <p:sldLayoutId id="2147483714" r:id="rId7"/>
    <p:sldLayoutId id="2147483690" r:id="rId8"/>
    <p:sldLayoutId id="2147483716" r:id="rId9"/>
    <p:sldLayoutId id="2147483733" r:id="rId10"/>
    <p:sldLayoutId id="2147483696" r:id="rId11"/>
    <p:sldLayoutId id="2147483702" r:id="rId12"/>
    <p:sldLayoutId id="2147483701" r:id="rId13"/>
    <p:sldLayoutId id="2147483700" r:id="rId14"/>
    <p:sldLayoutId id="2147483732" r:id="rId15"/>
    <p:sldLayoutId id="2147483699" r:id="rId16"/>
    <p:sldLayoutId id="2147483698" r:id="rId17"/>
    <p:sldLayoutId id="2147483703" r:id="rId18"/>
    <p:sldLayoutId id="2147483734" r:id="rId19"/>
    <p:sldLayoutId id="2147483705" r:id="rId20"/>
    <p:sldLayoutId id="2147483706" r:id="rId21"/>
    <p:sldLayoutId id="2147483717" r:id="rId22"/>
    <p:sldLayoutId id="2147483691" r:id="rId23"/>
    <p:sldLayoutId id="2147483730" r:id="rId24"/>
    <p:sldLayoutId id="2147483735" r:id="rId25"/>
  </p:sldLayoutIdLst>
  <p:hf hdr="0" dt="0"/>
  <p:txStyles>
    <p:titleStyle>
      <a:lvl1pPr algn="l" defTabSz="1828709" rtl="0" eaLnBrk="1" latinLnBrk="0" hangingPunct="1">
        <a:lnSpc>
          <a:spcPts val="10000"/>
        </a:lnSpc>
        <a:spcBef>
          <a:spcPct val="0"/>
        </a:spcBef>
        <a:buNone/>
        <a:defRPr sz="8000" kern="1200">
          <a:solidFill>
            <a:schemeClr val="tx1"/>
          </a:solidFill>
          <a:latin typeface="Yandex Sans Text Regular" pitchFamily="2" charset="-52"/>
          <a:ea typeface="+mj-ea"/>
          <a:cs typeface="+mj-cs"/>
        </a:defRPr>
      </a:lvl1pPr>
    </p:titleStyle>
    <p:bodyStyle>
      <a:lvl1pPr marL="0" indent="0" algn="l" defTabSz="1828709" rtl="0" eaLnBrk="1" latinLnBrk="0" hangingPunct="1">
        <a:lnSpc>
          <a:spcPts val="6000"/>
        </a:lnSpc>
        <a:spcBef>
          <a:spcPts val="3000"/>
        </a:spcBef>
        <a:spcAft>
          <a:spcPts val="3000"/>
        </a:spcAft>
        <a:buFontTx/>
        <a:buNone/>
        <a:defRPr sz="4800" kern="1200">
          <a:solidFill>
            <a:schemeClr val="tx1"/>
          </a:solidFill>
          <a:latin typeface="Yandex Sans Text Light" panose="02000000000000000000" pitchFamily="2" charset="-52"/>
          <a:ea typeface="+mn-ea"/>
          <a:cs typeface="+mn-cs"/>
        </a:defRPr>
      </a:lvl1pPr>
      <a:lvl2pPr marL="0" indent="-720000" algn="l" defTabSz="1908000" rtl="0" eaLnBrk="1" latinLnBrk="0" hangingPunct="1">
        <a:lnSpc>
          <a:spcPts val="6000"/>
        </a:lnSpc>
        <a:spcBef>
          <a:spcPts val="0"/>
        </a:spcBef>
        <a:spcAft>
          <a:spcPts val="0"/>
        </a:spcAft>
        <a:buClr>
          <a:schemeClr val="tx2"/>
        </a:buClr>
        <a:buSzPct val="120000"/>
        <a:buFont typeface="Impact" panose="020B0806030902050204" pitchFamily="34" charset="0"/>
        <a:buChar char="▌"/>
        <a:defRPr sz="4800" kern="1200" baseline="0">
          <a:solidFill>
            <a:schemeClr val="tx1"/>
          </a:solidFill>
          <a:latin typeface="Yandex Sans Text Regular" pitchFamily="2" charset="-52"/>
          <a:ea typeface="+mn-ea"/>
          <a:cs typeface="+mn-cs"/>
        </a:defRPr>
      </a:lvl2pPr>
      <a:lvl3pPr marL="1512000" indent="-720000" algn="l" defTabSz="1828709" rtl="0" eaLnBrk="1" latinLnBrk="0" hangingPunct="1">
        <a:lnSpc>
          <a:spcPts val="6000"/>
        </a:lnSpc>
        <a:spcBef>
          <a:spcPts val="3000"/>
        </a:spcBef>
        <a:spcAft>
          <a:spcPts val="0"/>
        </a:spcAft>
        <a:buSzPct val="150000"/>
        <a:buFont typeface="Yandex Sans Text Light" panose="02000000000000000000" pitchFamily="2" charset="-52"/>
        <a:buChar char="›"/>
        <a:defRPr sz="4800" kern="1200">
          <a:solidFill>
            <a:schemeClr val="tx1"/>
          </a:solidFill>
          <a:latin typeface="Yandex Sans Text Light" panose="02000000000000000000" pitchFamily="2" charset="-52"/>
          <a:ea typeface="+mn-ea"/>
          <a:cs typeface="+mn-cs"/>
        </a:defRPr>
      </a:lvl3pPr>
      <a:lvl4pPr marL="1512000" indent="-720000" algn="l" defTabSz="1828709" rtl="0" eaLnBrk="1" latinLnBrk="0" hangingPunct="1">
        <a:lnSpc>
          <a:spcPts val="6000"/>
        </a:lnSpc>
        <a:spcBef>
          <a:spcPts val="3000"/>
        </a:spcBef>
        <a:spcAft>
          <a:spcPts val="0"/>
        </a:spcAft>
        <a:buFont typeface="+mj-lt"/>
        <a:buAutoNum type="arabicPeriod"/>
        <a:defRPr sz="4800" kern="1200">
          <a:solidFill>
            <a:schemeClr val="tx1"/>
          </a:solidFill>
          <a:latin typeface="Yandex Sans Text Light" panose="02000000000000000000" pitchFamily="2" charset="-52"/>
          <a:ea typeface="+mn-ea"/>
          <a:cs typeface="+mn-cs"/>
        </a:defRPr>
      </a:lvl4pPr>
      <a:lvl5pPr marL="0" indent="0" algn="l" defTabSz="1828709" rtl="0" eaLnBrk="1" latinLnBrk="0" hangingPunct="1">
        <a:lnSpc>
          <a:spcPts val="6000"/>
        </a:lnSpc>
        <a:spcBef>
          <a:spcPts val="3000"/>
        </a:spcBef>
        <a:spcAft>
          <a:spcPts val="3000"/>
        </a:spcAft>
        <a:buFontTx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680">
          <p15:clr>
            <a:srgbClr val="F26B43"/>
          </p15:clr>
        </p15:guide>
        <p15:guide id="2" pos="7439">
          <p15:clr>
            <a:srgbClr val="F26B43"/>
          </p15:clr>
        </p15:guide>
        <p15:guide id="3" pos="7199">
          <p15:clr>
            <a:srgbClr val="F26B43"/>
          </p15:clr>
        </p15:guide>
        <p15:guide id="4" pos="6958">
          <p15:clr>
            <a:srgbClr val="F26B43"/>
          </p15:clr>
        </p15:guide>
        <p15:guide id="5" pos="6718">
          <p15:clr>
            <a:srgbClr val="F26B43"/>
          </p15:clr>
        </p15:guide>
        <p15:guide id="6" pos="6478">
          <p15:clr>
            <a:srgbClr val="F26B43"/>
          </p15:clr>
        </p15:guide>
        <p15:guide id="7" pos="6237">
          <p15:clr>
            <a:srgbClr val="F26B43"/>
          </p15:clr>
        </p15:guide>
        <p15:guide id="8" pos="5997">
          <p15:clr>
            <a:srgbClr val="F26B43"/>
          </p15:clr>
        </p15:guide>
        <p15:guide id="9" pos="5756">
          <p15:clr>
            <a:srgbClr val="F26B43"/>
          </p15:clr>
        </p15:guide>
        <p15:guide id="10" pos="5516">
          <p15:clr>
            <a:srgbClr val="F26B43"/>
          </p15:clr>
        </p15:guide>
        <p15:guide id="11" pos="5276">
          <p15:clr>
            <a:srgbClr val="F26B43"/>
          </p15:clr>
        </p15:guide>
        <p15:guide id="12" pos="5035">
          <p15:clr>
            <a:srgbClr val="F26B43"/>
          </p15:clr>
        </p15:guide>
        <p15:guide id="13" pos="4555">
          <p15:clr>
            <a:srgbClr val="F26B43"/>
          </p15:clr>
        </p15:guide>
        <p15:guide id="14" pos="4795">
          <p15:clr>
            <a:srgbClr val="F26B43"/>
          </p15:clr>
        </p15:guide>
        <p15:guide id="15" pos="4314">
          <p15:clr>
            <a:srgbClr val="F26B43"/>
          </p15:clr>
        </p15:guide>
        <p15:guide id="16" pos="4074">
          <p15:clr>
            <a:srgbClr val="F26B43"/>
          </p15:clr>
        </p15:guide>
        <p15:guide id="17" pos="3353">
          <p15:clr>
            <a:srgbClr val="F26B43"/>
          </p15:clr>
        </p15:guide>
        <p15:guide id="18" pos="3833">
          <p15:clr>
            <a:srgbClr val="F26B43"/>
          </p15:clr>
        </p15:guide>
        <p15:guide id="19" pos="3112">
          <p15:clr>
            <a:srgbClr val="F26B43"/>
          </p15:clr>
        </p15:guide>
        <p15:guide id="20" pos="2872">
          <p15:clr>
            <a:srgbClr val="F26B43"/>
          </p15:clr>
        </p15:guide>
        <p15:guide id="21" pos="2632">
          <p15:clr>
            <a:srgbClr val="F26B43"/>
          </p15:clr>
        </p15:guide>
        <p15:guide id="23" pos="3593">
          <p15:clr>
            <a:srgbClr val="F26B43"/>
          </p15:clr>
        </p15:guide>
        <p15:guide id="25" pos="7920">
          <p15:clr>
            <a:srgbClr val="F26B43"/>
          </p15:clr>
        </p15:guide>
        <p15:guide id="27" pos="8401">
          <p15:clr>
            <a:srgbClr val="F26B43"/>
          </p15:clr>
        </p15:guide>
        <p15:guide id="28" pos="8641">
          <p15:clr>
            <a:srgbClr val="F26B43"/>
          </p15:clr>
        </p15:guide>
        <p15:guide id="29" pos="8881">
          <p15:clr>
            <a:srgbClr val="F26B43"/>
          </p15:clr>
        </p15:guide>
        <p15:guide id="30" pos="9122">
          <p15:clr>
            <a:srgbClr val="F26B43"/>
          </p15:clr>
        </p15:guide>
        <p15:guide id="31" pos="9362">
          <p15:clr>
            <a:srgbClr val="F26B43"/>
          </p15:clr>
        </p15:guide>
        <p15:guide id="32" pos="9603">
          <p15:clr>
            <a:srgbClr val="F26B43"/>
          </p15:clr>
        </p15:guide>
        <p15:guide id="33" pos="10083">
          <p15:clr>
            <a:srgbClr val="F26B43"/>
          </p15:clr>
        </p15:guide>
        <p15:guide id="34" pos="9843">
          <p15:clr>
            <a:srgbClr val="F26B43"/>
          </p15:clr>
        </p15:guide>
        <p15:guide id="35" pos="10324">
          <p15:clr>
            <a:srgbClr val="F26B43"/>
          </p15:clr>
        </p15:guide>
        <p15:guide id="36" pos="11516">
          <p15:clr>
            <a:srgbClr val="F26B43"/>
          </p15:clr>
        </p15:guide>
        <p15:guide id="37" pos="10804">
          <p15:clr>
            <a:srgbClr val="F26B43"/>
          </p15:clr>
        </p15:guide>
        <p15:guide id="38" pos="10564">
          <p15:clr>
            <a:srgbClr val="F26B43"/>
          </p15:clr>
        </p15:guide>
        <p15:guide id="39" pos="11045">
          <p15:clr>
            <a:srgbClr val="F26B43"/>
          </p15:clr>
        </p15:guide>
        <p15:guide id="40" pos="11285">
          <p15:clr>
            <a:srgbClr val="F26B43"/>
          </p15:clr>
        </p15:guide>
        <p15:guide id="41" pos="11766">
          <p15:clr>
            <a:srgbClr val="F26B43"/>
          </p15:clr>
        </p15:guide>
        <p15:guide id="42" pos="12006">
          <p15:clr>
            <a:srgbClr val="F26B43"/>
          </p15:clr>
        </p15:guide>
        <p15:guide id="43" pos="12487">
          <p15:clr>
            <a:srgbClr val="F26B43"/>
          </p15:clr>
        </p15:guide>
        <p15:guide id="44" pos="12247">
          <p15:clr>
            <a:srgbClr val="F26B43"/>
          </p15:clr>
        </p15:guide>
        <p15:guide id="45" pos="12727">
          <p15:clr>
            <a:srgbClr val="F26B43"/>
          </p15:clr>
        </p15:guide>
        <p15:guide id="46" pos="12968">
          <p15:clr>
            <a:srgbClr val="F26B43"/>
          </p15:clr>
        </p15:guide>
        <p15:guide id="47" pos="13208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4080">
          <p15:clr>
            <a:srgbClr val="F26B43"/>
          </p15:clr>
        </p15:guide>
        <p15:guide id="50" orient="horz" pos="3839">
          <p15:clr>
            <a:srgbClr val="F26B43"/>
          </p15:clr>
        </p15:guide>
        <p15:guide id="51" orient="horz" pos="3118">
          <p15:clr>
            <a:srgbClr val="F26B43"/>
          </p15:clr>
        </p15:guide>
        <p15:guide id="52" orient="horz" pos="2878">
          <p15:clr>
            <a:srgbClr val="F26B43"/>
          </p15:clr>
        </p15:guide>
        <p15:guide id="53" orient="horz" pos="2637">
          <p15:clr>
            <a:srgbClr val="F26B43"/>
          </p15:clr>
        </p15:guide>
        <p15:guide id="54" orient="horz" pos="2397">
          <p15:clr>
            <a:srgbClr val="F26B43"/>
          </p15:clr>
        </p15:guide>
        <p15:guide id="55" orient="horz" pos="2157">
          <p15:clr>
            <a:srgbClr val="F26B43"/>
          </p15:clr>
        </p15:guide>
        <p15:guide id="56" orient="horz" pos="1916">
          <p15:clr>
            <a:srgbClr val="F26B43"/>
          </p15:clr>
        </p15:guide>
        <p15:guide id="57" orient="horz" pos="1195">
          <p15:clr>
            <a:srgbClr val="F26B43"/>
          </p15:clr>
        </p15:guide>
        <p15:guide id="58" orient="horz" pos="955">
          <p15:clr>
            <a:srgbClr val="F26B43"/>
          </p15:clr>
        </p15:guide>
        <p15:guide id="59" orient="horz" pos="714">
          <p15:clr>
            <a:srgbClr val="F26B43"/>
          </p15:clr>
        </p15:guide>
        <p15:guide id="62" orient="horz" pos="4560">
          <p15:clr>
            <a:srgbClr val="F26B43"/>
          </p15:clr>
        </p15:guide>
        <p15:guide id="63" orient="horz" pos="4801">
          <p15:clr>
            <a:srgbClr val="F26B43"/>
          </p15:clr>
        </p15:guide>
        <p15:guide id="64" orient="horz" pos="5282">
          <p15:clr>
            <a:srgbClr val="F26B43"/>
          </p15:clr>
        </p15:guide>
        <p15:guide id="65" orient="horz" pos="5522">
          <p15:clr>
            <a:srgbClr val="F26B43"/>
          </p15:clr>
        </p15:guide>
        <p15:guide id="66" orient="horz" pos="5762">
          <p15:clr>
            <a:srgbClr val="F26B43"/>
          </p15:clr>
        </p15:guide>
        <p15:guide id="67" orient="horz" pos="6003">
          <p15:clr>
            <a:srgbClr val="F26B43"/>
          </p15:clr>
        </p15:guide>
        <p15:guide id="68" orient="horz" pos="6243">
          <p15:clr>
            <a:srgbClr val="F26B43"/>
          </p15:clr>
        </p15:guide>
        <p15:guide id="69" orient="horz" pos="6483">
          <p15:clr>
            <a:srgbClr val="F26B43"/>
          </p15:clr>
        </p15:guide>
        <p15:guide id="70" orient="horz" pos="6724">
          <p15:clr>
            <a:srgbClr val="F26B43"/>
          </p15:clr>
        </p15:guide>
        <p15:guide id="71" orient="horz" pos="6964">
          <p15:clr>
            <a:srgbClr val="F26B43"/>
          </p15:clr>
        </p15:guide>
        <p15:guide id="72" orient="horz" pos="7685">
          <p15:clr>
            <a:srgbClr val="F26B43"/>
          </p15:clr>
        </p15:guide>
        <p15:guide id="73" orient="horz" pos="7445">
          <p15:clr>
            <a:srgbClr val="F26B43"/>
          </p15:clr>
        </p15:guide>
        <p15:guide id="74" orient="horz" pos="7205">
          <p15:clr>
            <a:srgbClr val="F26B43"/>
          </p15:clr>
        </p15:guide>
        <p15:guide id="75" pos="8160">
          <p15:clr>
            <a:srgbClr val="F26B43"/>
          </p15:clr>
        </p15:guide>
        <p15:guide id="76" orient="horz" pos="3599">
          <p15:clr>
            <a:srgbClr val="F26B43"/>
          </p15:clr>
        </p15:guide>
        <p15:guide id="77" orient="horz" pos="3358">
          <p15:clr>
            <a:srgbClr val="F26B43"/>
          </p15:clr>
        </p15:guide>
        <p15:guide id="78" orient="horz" pos="5041">
          <p15:clr>
            <a:srgbClr val="F26B43"/>
          </p15:clr>
        </p15:guide>
        <p15:guide id="79" pos="2391">
          <p15:clr>
            <a:srgbClr val="F26B43"/>
          </p15:clr>
        </p15:guide>
        <p15:guide id="80" pos="2151">
          <p15:clr>
            <a:srgbClr val="F26B43"/>
          </p15:clr>
        </p15:guide>
        <p15:guide id="81" pos="1910">
          <p15:clr>
            <a:srgbClr val="F26B43"/>
          </p15:clr>
        </p15:guide>
        <p15:guide id="82" pos="1670">
          <p15:clr>
            <a:srgbClr val="F26B43"/>
          </p15:clr>
        </p15:guide>
        <p15:guide id="83" pos="1430">
          <p15:clr>
            <a:srgbClr val="F26B43"/>
          </p15:clr>
        </p15:guide>
        <p15:guide id="84" pos="1189">
          <p15:clr>
            <a:srgbClr val="F26B43"/>
          </p15:clr>
        </p15:guide>
        <p15:guide id="85" pos="949">
          <p15:clr>
            <a:srgbClr val="F26B43"/>
          </p15:clr>
        </p15:guide>
        <p15:guide id="86" pos="709">
          <p15:clr>
            <a:srgbClr val="F26B43"/>
          </p15:clr>
        </p15:guide>
        <p15:guide id="87" pos="13449">
          <p15:clr>
            <a:srgbClr val="F26B43"/>
          </p15:clr>
        </p15:guide>
        <p15:guide id="88" pos="13689">
          <p15:clr>
            <a:srgbClr val="F26B43"/>
          </p15:clr>
        </p15:guide>
        <p15:guide id="89" pos="13929">
          <p15:clr>
            <a:srgbClr val="F26B43"/>
          </p15:clr>
        </p15:guide>
        <p15:guide id="90" pos="14170">
          <p15:clr>
            <a:srgbClr val="F26B43"/>
          </p15:clr>
        </p15:guide>
        <p15:guide id="91" pos="14410">
          <p15:clr>
            <a:srgbClr val="F26B43"/>
          </p15:clr>
        </p15:guide>
        <p15:guide id="92" pos="14650">
          <p15:clr>
            <a:srgbClr val="F26B43"/>
          </p15:clr>
        </p15:guide>
        <p15:guide id="93" orient="horz" pos="4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4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Регулирование рекламных платформ в РФ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Налоговый кодекс РФ (</a:t>
            </a:r>
            <a:r>
              <a:rPr lang="ru-RU" sz="3200" i="1" dirty="0"/>
              <a:t>например, налог на </a:t>
            </a:r>
            <a:r>
              <a:rPr lang="en-US" sz="3200" i="1" dirty="0"/>
              <a:t>Google, </a:t>
            </a:r>
            <a:r>
              <a:rPr lang="ru-RU" sz="3200" i="1" dirty="0"/>
              <a:t>п.1 ст.174.2 НК РФ</a:t>
            </a:r>
            <a:r>
              <a:rPr lang="en-US" sz="3200" dirty="0"/>
              <a:t>)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Федеральный закон от 26.07.2006 г. № 135-ФЗ «О защите конкуренции» 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Федеральный закон от 13.03.2006 г. № 38-ФЗ «О рекламе»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Федеральный закон от 27.07.2006 г. № 149-ФЗ «Об информации, информационных технологиях и защите информации» 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Закон РФ от 07.02.1992 г. № 2300-1 «О защите прав потребителей» (</a:t>
            </a:r>
            <a:r>
              <a:rPr lang="ru-RU" sz="3200" i="1" dirty="0"/>
              <a:t>в части регулирования деятельности агрегаторов</a:t>
            </a:r>
            <a:r>
              <a:rPr lang="ru-RU" sz="3200" dirty="0"/>
              <a:t>)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Гражданский кодекс РФ (</a:t>
            </a:r>
            <a:r>
              <a:rPr lang="ru-RU" sz="3200" i="1" dirty="0"/>
              <a:t>как в части общих положений об обязательствах и договорах, так и в части ответственности информационного посредника за нарушение исключительных прав</a:t>
            </a:r>
            <a:r>
              <a:rPr lang="ru-RU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2290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Как регулируется за рубежом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>
              <a:buClrTx/>
            </a:pPr>
            <a:r>
              <a:rPr lang="ru-RU" sz="3200" b="1" dirty="0"/>
              <a:t>Напрямую регулируются только наиболее важные аспекты деятельности платформ: антимонопольные вопросы и вопросы защиты данных. Остальное – саморегулирование.</a:t>
            </a:r>
          </a:p>
          <a:p>
            <a:pPr algn="just">
              <a:buClrTx/>
            </a:pPr>
            <a:endParaRPr lang="ru-RU" sz="3200" u="sng" dirty="0"/>
          </a:p>
          <a:p>
            <a:pPr algn="just">
              <a:buClrTx/>
            </a:pPr>
            <a:r>
              <a:rPr lang="ru-RU" sz="3200" u="sng" dirty="0"/>
              <a:t>Примеры регулирования вопросов защиты данных:</a:t>
            </a:r>
            <a:r>
              <a:rPr lang="ru-RU" sz="3200" dirty="0"/>
              <a:t> </a:t>
            </a:r>
            <a:r>
              <a:rPr lang="en-US" sz="3200" dirty="0"/>
              <a:t>Children’s Online Privacy Protection Act (</a:t>
            </a:r>
            <a:r>
              <a:rPr lang="en-US" sz="3200" i="1" dirty="0"/>
              <a:t>aka “COPPA”</a:t>
            </a:r>
            <a:r>
              <a:rPr lang="en-US" sz="3200" dirty="0"/>
              <a:t>) </a:t>
            </a:r>
            <a:r>
              <a:rPr lang="ru-RU" sz="3200" dirty="0"/>
              <a:t>в США, </a:t>
            </a:r>
            <a:r>
              <a:rPr lang="en-US" sz="3200" dirty="0"/>
              <a:t>GDPR </a:t>
            </a:r>
            <a:r>
              <a:rPr lang="ru-RU" sz="3200" dirty="0"/>
              <a:t>и</a:t>
            </a:r>
            <a:r>
              <a:rPr lang="en-US" sz="3200" dirty="0"/>
              <a:t> Privacy and Electronic Communications Directive (</a:t>
            </a:r>
            <a:r>
              <a:rPr lang="en-US" sz="3200" i="1" dirty="0"/>
              <a:t>aka “Cookie Directive”</a:t>
            </a:r>
            <a:r>
              <a:rPr lang="en-US" sz="3200" dirty="0"/>
              <a:t>)</a:t>
            </a:r>
            <a:r>
              <a:rPr lang="ru-RU" sz="3200" dirty="0"/>
              <a:t> в ЕС.</a:t>
            </a:r>
          </a:p>
          <a:p>
            <a:pPr algn="just">
              <a:buClrTx/>
            </a:pPr>
            <a:r>
              <a:rPr lang="ru-RU" sz="3200" u="sng" dirty="0"/>
              <a:t>Примеры антимонопольных запретов:</a:t>
            </a:r>
            <a:r>
              <a:rPr lang="ru-RU" sz="3200" dirty="0"/>
              <a:t> Статья 102 </a:t>
            </a:r>
            <a:r>
              <a:rPr lang="en-US" sz="3200" dirty="0"/>
              <a:t>Treaty on the Functioning of the European Union (TFEU) </a:t>
            </a:r>
            <a:r>
              <a:rPr lang="ru-RU" sz="3200" dirty="0"/>
              <a:t>и Статья 54 </a:t>
            </a:r>
            <a:r>
              <a:rPr lang="en-US" sz="3200" dirty="0"/>
              <a:t>EEA Agreement (</a:t>
            </a:r>
            <a:r>
              <a:rPr lang="ru-RU" sz="3200" i="1" dirty="0"/>
              <a:t>применялись в деле Еврокомиссии против </a:t>
            </a:r>
            <a:r>
              <a:rPr lang="en-US" sz="3200" i="1" dirty="0"/>
              <a:t>Google </a:t>
            </a:r>
            <a:r>
              <a:rPr lang="ru-RU" sz="3200" i="1" dirty="0"/>
              <a:t>о злоупотреблении </a:t>
            </a:r>
            <a:r>
              <a:rPr lang="en-US" sz="3200" i="1" dirty="0"/>
              <a:t>Google </a:t>
            </a:r>
            <a:r>
              <a:rPr lang="ru-RU" sz="3200" i="1" dirty="0"/>
              <a:t>своим доминирующим положением на рынке поиска</a:t>
            </a:r>
            <a:r>
              <a:rPr lang="ru-RU" sz="3200" dirty="0"/>
              <a:t>).</a:t>
            </a:r>
          </a:p>
          <a:p>
            <a:pPr algn="just">
              <a:buClrTx/>
            </a:pPr>
            <a:r>
              <a:rPr lang="ru-RU" sz="3200" u="sng" dirty="0"/>
              <a:t>Примеры саморегулирования: 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en-US" sz="3200" dirty="0"/>
              <a:t>Self-Regulatory Principles for Online Behavioral Advertising </a:t>
            </a:r>
            <a:r>
              <a:rPr lang="ru-RU" sz="3200" dirty="0"/>
              <a:t>(США)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en-US" sz="3200" dirty="0"/>
              <a:t>Network Advertising Initiative</a:t>
            </a:r>
            <a:r>
              <a:rPr lang="ru-RU" sz="3200" dirty="0"/>
              <a:t> </a:t>
            </a:r>
            <a:r>
              <a:rPr lang="en-US" sz="3200" dirty="0"/>
              <a:t>Principles</a:t>
            </a:r>
            <a:endParaRPr lang="ru-RU" sz="3200" dirty="0"/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Программа </a:t>
            </a:r>
            <a:r>
              <a:rPr lang="en-US" sz="3200" dirty="0"/>
              <a:t>Ad Choices</a:t>
            </a:r>
            <a:endParaRPr lang="ru-RU" sz="3200" dirty="0"/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en-US" sz="3200" dirty="0"/>
              <a:t>Code of Non-broadcast Advertising and Direct &amp; Promotional Marketing </a:t>
            </a:r>
            <a:r>
              <a:rPr lang="ru-RU" sz="3200" dirty="0"/>
              <a:t>(</a:t>
            </a:r>
            <a:r>
              <a:rPr lang="en-US" sz="3200" i="1" dirty="0"/>
              <a:t>aka “CAP Code</a:t>
            </a:r>
            <a:r>
              <a:rPr lang="en-US" sz="3200" dirty="0"/>
              <a:t>) </a:t>
            </a:r>
            <a:r>
              <a:rPr lang="ru-RU" sz="3200" dirty="0"/>
              <a:t>(Великобритания</a:t>
            </a:r>
            <a:r>
              <a:rPr lang="en-US" sz="3200" dirty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1610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Договорное регулирование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0" indent="-685800" algn="just">
              <a:buClrTx/>
              <a:buFont typeface="Wingdings" panose="05000000000000000000" pitchFamily="2" charset="2"/>
              <a:buChar char="Ø"/>
            </a:pPr>
            <a:r>
              <a:rPr lang="ru-RU" sz="4800" dirty="0"/>
              <a:t> Основная модель в РФ - договор возмездного оказания услуг (в том числе </a:t>
            </a:r>
            <a:r>
              <a:rPr lang="en-US" sz="4800" dirty="0"/>
              <a:t>SaaS</a:t>
            </a:r>
            <a:r>
              <a:rPr lang="ru-RU" sz="4800" dirty="0"/>
              <a:t>)</a:t>
            </a:r>
          </a:p>
          <a:p>
            <a:pPr marL="685800" indent="-685800" algn="just">
              <a:buClrTx/>
              <a:buFont typeface="Wingdings" panose="05000000000000000000" pitchFamily="2" charset="2"/>
              <a:buChar char="Ø"/>
            </a:pPr>
            <a:endParaRPr lang="ru-RU" sz="4800" dirty="0"/>
          </a:p>
          <a:p>
            <a:pPr marL="685800" indent="-685800" algn="just">
              <a:buClrTx/>
              <a:buFont typeface="Wingdings" panose="05000000000000000000" pitchFamily="2" charset="2"/>
              <a:buChar char="Ø"/>
            </a:pPr>
            <a:r>
              <a:rPr lang="ru-RU" sz="4800" dirty="0"/>
              <a:t> Лицензионный договор</a:t>
            </a:r>
          </a:p>
          <a:p>
            <a:pPr marL="685800" indent="-685800" algn="just">
              <a:buClrTx/>
              <a:buFont typeface="Wingdings" panose="05000000000000000000" pitchFamily="2" charset="2"/>
              <a:buChar char="Ø"/>
            </a:pPr>
            <a:endParaRPr lang="ru-RU" sz="4800" dirty="0"/>
          </a:p>
          <a:p>
            <a:pPr marL="685800" indent="-685800" algn="just">
              <a:buClrTx/>
              <a:buFont typeface="Wingdings" panose="05000000000000000000" pitchFamily="2" charset="2"/>
              <a:buChar char="Ø"/>
            </a:pPr>
            <a:r>
              <a:rPr lang="ru-RU" sz="4800" dirty="0"/>
              <a:t> Смешанные модели</a:t>
            </a:r>
            <a:r>
              <a:rPr lang="en-US" sz="4800" dirty="0"/>
              <a:t> (</a:t>
            </a:r>
            <a:r>
              <a:rPr lang="ru-RU" sz="4800" dirty="0"/>
              <a:t>договор возмездного оказания услуг + лицензионный договор, договор возмездного оказания услуг + договор обмена данными и т.д.)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55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1703953" y="761548"/>
            <a:ext cx="21912027" cy="1334988"/>
          </a:xfrm>
        </p:spPr>
        <p:txBody>
          <a:bodyPr/>
          <a:lstStyle/>
          <a:p>
            <a:r>
              <a:rPr lang="ru-RU" sz="4400" b="1" dirty="0">
                <a:solidFill>
                  <a:schemeClr val="tx1"/>
                </a:solidFill>
                <a:sym typeface="Symbol"/>
              </a:rPr>
              <a:t>Возможная структура договоров</a:t>
            </a:r>
            <a:endParaRPr lang="ru-RU" sz="3375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834BC94-0329-4B0F-AF14-50F888A3ADD5}"/>
              </a:ext>
            </a:extLst>
          </p:cNvPr>
          <p:cNvSpPr/>
          <p:nvPr/>
        </p:nvSpPr>
        <p:spPr>
          <a:xfrm>
            <a:off x="1124806" y="4100524"/>
            <a:ext cx="10684800" cy="5269291"/>
          </a:xfrm>
          <a:prstGeom prst="round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C06568-E318-4DEA-A5BD-59348EE969FB}"/>
              </a:ext>
            </a:extLst>
          </p:cNvPr>
          <p:cNvSpPr txBox="1"/>
          <p:nvPr/>
        </p:nvSpPr>
        <p:spPr>
          <a:xfrm>
            <a:off x="1506406" y="2530865"/>
            <a:ext cx="76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ysClr val="windowText" lastClr="000000"/>
                </a:solidFill>
              </a:rPr>
              <a:t>Спрос (</a:t>
            </a:r>
            <a:r>
              <a:rPr lang="en-US" sz="4800" b="1" dirty="0">
                <a:solidFill>
                  <a:sysClr val="windowText" lastClr="000000"/>
                </a:solidFill>
              </a:rPr>
              <a:t>DSP)</a:t>
            </a:r>
            <a:endParaRPr lang="ru-RU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3BFFF18-7787-426B-B37F-1443249CC5D1}"/>
              </a:ext>
            </a:extLst>
          </p:cNvPr>
          <p:cNvSpPr txBox="1"/>
          <p:nvPr/>
        </p:nvSpPr>
        <p:spPr>
          <a:xfrm>
            <a:off x="15763448" y="2371380"/>
            <a:ext cx="76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ysClr val="windowText" lastClr="000000"/>
                </a:solidFill>
              </a:rPr>
              <a:t>Предложение (</a:t>
            </a:r>
            <a:r>
              <a:rPr lang="en-US" sz="4800" b="1" dirty="0">
                <a:solidFill>
                  <a:sysClr val="windowText" lastClr="000000"/>
                </a:solidFill>
              </a:rPr>
              <a:t>SSP)</a:t>
            </a:r>
            <a:endParaRPr lang="ru-RU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790A423E-49FF-4D12-911A-2F8E75241BF9}"/>
              </a:ext>
            </a:extLst>
          </p:cNvPr>
          <p:cNvSpPr/>
          <p:nvPr/>
        </p:nvSpPr>
        <p:spPr>
          <a:xfrm>
            <a:off x="15462978" y="11185135"/>
            <a:ext cx="2749357" cy="20005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Площадка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BCBE12B2-1FC6-463D-B16C-86412183DB82}"/>
              </a:ext>
            </a:extLst>
          </p:cNvPr>
          <p:cNvSpPr/>
          <p:nvPr/>
        </p:nvSpPr>
        <p:spPr>
          <a:xfrm>
            <a:off x="14099205" y="4100525"/>
            <a:ext cx="9539993" cy="4988967"/>
          </a:xfrm>
          <a:prstGeom prst="round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7D3F5EE3-BFFB-4191-9B5C-321E43C7DFC6}"/>
              </a:ext>
            </a:extLst>
          </p:cNvPr>
          <p:cNvSpPr/>
          <p:nvPr/>
        </p:nvSpPr>
        <p:spPr>
          <a:xfrm>
            <a:off x="3926367" y="11185135"/>
            <a:ext cx="3434399" cy="20005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Рекламодатель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247D8D6A-3C5A-45B5-86C5-6B1BBEE5F517}"/>
              </a:ext>
            </a:extLst>
          </p:cNvPr>
          <p:cNvSpPr/>
          <p:nvPr/>
        </p:nvSpPr>
        <p:spPr>
          <a:xfrm>
            <a:off x="1314256" y="7307416"/>
            <a:ext cx="2822061" cy="1535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Система для трекинга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598257FF-B187-47DE-B625-2D6E0BE922B5}"/>
              </a:ext>
            </a:extLst>
          </p:cNvPr>
          <p:cNvSpPr/>
          <p:nvPr/>
        </p:nvSpPr>
        <p:spPr>
          <a:xfrm>
            <a:off x="4359807" y="7343885"/>
            <a:ext cx="2684275" cy="15359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Система для таргетирования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0E23FBB-B78E-4EA3-9C64-D7AF86DA5745}"/>
              </a:ext>
            </a:extLst>
          </p:cNvPr>
          <p:cNvSpPr/>
          <p:nvPr/>
        </p:nvSpPr>
        <p:spPr>
          <a:xfrm>
            <a:off x="9841906" y="4578947"/>
            <a:ext cx="1759253" cy="4085903"/>
          </a:xfrm>
          <a:prstGeom prst="rect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DSP –Bidder</a:t>
            </a:r>
            <a:endParaRPr lang="ru-RU" sz="2800" b="1" dirty="0" err="1">
              <a:solidFill>
                <a:schemeClr val="tx1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EE143D3F-BF46-4910-AD5E-ABDCEA37A59A}"/>
              </a:ext>
            </a:extLst>
          </p:cNvPr>
          <p:cNvSpPr/>
          <p:nvPr/>
        </p:nvSpPr>
        <p:spPr>
          <a:xfrm>
            <a:off x="14440678" y="4578947"/>
            <a:ext cx="1829842" cy="4085904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RTB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Аукцион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152B9597-0321-4775-A811-6BDBE3DA3B33}"/>
              </a:ext>
            </a:extLst>
          </p:cNvPr>
          <p:cNvSpPr/>
          <p:nvPr/>
        </p:nvSpPr>
        <p:spPr>
          <a:xfrm>
            <a:off x="16509702" y="7066848"/>
            <a:ext cx="3154255" cy="15696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AdServing</a:t>
            </a:r>
            <a:endParaRPr lang="ru-RU" sz="2400" dirty="0" err="1">
              <a:solidFill>
                <a:schemeClr val="tx1"/>
              </a:solidFill>
            </a:endParaRPr>
          </a:p>
        </p:txBody>
      </p: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5EEAAE48-EC54-423F-A858-79479B605B57}"/>
              </a:ext>
            </a:extLst>
          </p:cNvPr>
          <p:cNvSpPr/>
          <p:nvPr/>
        </p:nvSpPr>
        <p:spPr>
          <a:xfrm>
            <a:off x="20025944" y="7066848"/>
            <a:ext cx="3158713" cy="15963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Система аналитики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4864D5A3-9ABC-4F71-A831-08E448BDB02F}"/>
              </a:ext>
            </a:extLst>
          </p:cNvPr>
          <p:cNvSpPr/>
          <p:nvPr/>
        </p:nvSpPr>
        <p:spPr>
          <a:xfrm>
            <a:off x="7198041" y="7327036"/>
            <a:ext cx="2512784" cy="15696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Система для размещения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9" name="Стрелка: вправо 48">
            <a:extLst>
              <a:ext uri="{FF2B5EF4-FFF2-40B4-BE49-F238E27FC236}">
                <a16:creationId xmlns:a16="http://schemas.microsoft.com/office/drawing/2014/main" id="{D54E44B0-CD2B-4BBD-9F61-502B5ABF6E0E}"/>
              </a:ext>
            </a:extLst>
          </p:cNvPr>
          <p:cNvSpPr/>
          <p:nvPr/>
        </p:nvSpPr>
        <p:spPr>
          <a:xfrm>
            <a:off x="11809606" y="6045579"/>
            <a:ext cx="2289599" cy="94440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 dirty="0" err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5168AC09-928E-4B78-8543-6D3EBF2AD10A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15567799" y="9143273"/>
            <a:ext cx="1269858" cy="2041862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874B827C-5807-49D7-B389-32561FBF64ED}"/>
              </a:ext>
            </a:extLst>
          </p:cNvPr>
          <p:cNvCxnSpPr>
            <a:cxnSpLocks/>
          </p:cNvCxnSpPr>
          <p:nvPr/>
        </p:nvCxnSpPr>
        <p:spPr>
          <a:xfrm flipV="1">
            <a:off x="17329856" y="9075435"/>
            <a:ext cx="1547947" cy="209868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E71C571-103D-4D2F-86D8-633689F00070}"/>
              </a:ext>
            </a:extLst>
          </p:cNvPr>
          <p:cNvSpPr txBox="1"/>
          <p:nvPr/>
        </p:nvSpPr>
        <p:spPr>
          <a:xfrm>
            <a:off x="19017333" y="12269517"/>
            <a:ext cx="38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</a:t>
            </a:r>
            <a:r>
              <a:rPr lang="en-US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SaaS</a:t>
            </a:r>
            <a:endParaRPr lang="ru-RU" sz="2400" dirty="0" err="1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263F82-D016-47EA-A6C9-6C96DB9337D6}"/>
              </a:ext>
            </a:extLst>
          </p:cNvPr>
          <p:cNvSpPr txBox="1"/>
          <p:nvPr/>
        </p:nvSpPr>
        <p:spPr>
          <a:xfrm rot="18264987">
            <a:off x="17386125" y="9324386"/>
            <a:ext cx="3466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</a:t>
            </a:r>
            <a:r>
              <a:rPr lang="en-US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SaaS / </a:t>
            </a:r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040EC5-486F-4D18-9905-6AD749E39DDB}"/>
              </a:ext>
            </a:extLst>
          </p:cNvPr>
          <p:cNvSpPr txBox="1"/>
          <p:nvPr/>
        </p:nvSpPr>
        <p:spPr>
          <a:xfrm>
            <a:off x="12191205" y="9604463"/>
            <a:ext cx="381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</a:t>
            </a:r>
            <a:r>
              <a:rPr lang="en-US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SaaS</a:t>
            </a:r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Лицензия / Оказание рекламных услуг / Оказание информационных услуг</a:t>
            </a:r>
          </a:p>
        </p:txBody>
      </p:sp>
      <p:cxnSp>
        <p:nvCxnSpPr>
          <p:cNvPr id="30" name="Соединитель: уступ 29">
            <a:extLst>
              <a:ext uri="{FF2B5EF4-FFF2-40B4-BE49-F238E27FC236}">
                <a16:creationId xmlns:a16="http://schemas.microsoft.com/office/drawing/2014/main" id="{ECC3AB13-7186-4C53-92A2-B525388F241F}"/>
              </a:ext>
            </a:extLst>
          </p:cNvPr>
          <p:cNvCxnSpPr>
            <a:cxnSpLocks/>
            <a:stCxn id="12" idx="3"/>
            <a:endCxn id="47" idx="2"/>
          </p:cNvCxnSpPr>
          <p:nvPr/>
        </p:nvCxnSpPr>
        <p:spPr>
          <a:xfrm flipV="1">
            <a:off x="18212335" y="8663218"/>
            <a:ext cx="3392966" cy="3522207"/>
          </a:xfrm>
          <a:prstGeom prst="bentConnector2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8331BB70-F06C-4A0F-AED6-F5C13C74F2FD}"/>
              </a:ext>
            </a:extLst>
          </p:cNvPr>
          <p:cNvCxnSpPr>
            <a:cxnSpLocks/>
          </p:cNvCxnSpPr>
          <p:nvPr/>
        </p:nvCxnSpPr>
        <p:spPr>
          <a:xfrm flipV="1">
            <a:off x="5848652" y="9369815"/>
            <a:ext cx="0" cy="180430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76D18A94-71E0-4F24-9E5D-A201378F4C75}"/>
              </a:ext>
            </a:extLst>
          </p:cNvPr>
          <p:cNvCxnSpPr>
            <a:cxnSpLocks/>
          </p:cNvCxnSpPr>
          <p:nvPr/>
        </p:nvCxnSpPr>
        <p:spPr>
          <a:xfrm flipH="1" flipV="1">
            <a:off x="2096719" y="9452283"/>
            <a:ext cx="1956440" cy="1732852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2BFCD88-5EC9-44B6-B7F8-FC47672B4B8F}"/>
              </a:ext>
            </a:extLst>
          </p:cNvPr>
          <p:cNvSpPr txBox="1"/>
          <p:nvPr/>
        </p:nvSpPr>
        <p:spPr>
          <a:xfrm>
            <a:off x="7457409" y="12340910"/>
            <a:ext cx="3466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Оказание рекламных услуг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F59EFDB-4BFF-423F-A962-48A59DE6C732}"/>
              </a:ext>
            </a:extLst>
          </p:cNvPr>
          <p:cNvSpPr txBox="1"/>
          <p:nvPr/>
        </p:nvSpPr>
        <p:spPr>
          <a:xfrm>
            <a:off x="5953876" y="10052769"/>
            <a:ext cx="2905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</a:t>
            </a:r>
            <a:r>
              <a:rPr lang="en-US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SaaS / </a:t>
            </a:r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Лицензия</a:t>
            </a:r>
          </a:p>
        </p:txBody>
      </p:sp>
      <p:cxnSp>
        <p:nvCxnSpPr>
          <p:cNvPr id="66" name="Соединитель: уступ 65">
            <a:extLst>
              <a:ext uri="{FF2B5EF4-FFF2-40B4-BE49-F238E27FC236}">
                <a16:creationId xmlns:a16="http://schemas.microsoft.com/office/drawing/2014/main" id="{F93E4262-8383-427D-B3AD-99963A4B7396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7360766" y="9452283"/>
            <a:ext cx="1777640" cy="2733142"/>
          </a:xfrm>
          <a:prstGeom prst="bentConnector2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1E676BE-3056-4950-9008-74CD1398BFCA}"/>
              </a:ext>
            </a:extLst>
          </p:cNvPr>
          <p:cNvSpPr txBox="1"/>
          <p:nvPr/>
        </p:nvSpPr>
        <p:spPr>
          <a:xfrm rot="2664040">
            <a:off x="1271389" y="10620996"/>
            <a:ext cx="2905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</a:t>
            </a:r>
            <a:r>
              <a:rPr lang="en-US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SaaS / </a:t>
            </a:r>
            <a:r>
              <a:rPr lang="ru-RU" sz="24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Лицензия</a:t>
            </a:r>
          </a:p>
        </p:txBody>
      </p:sp>
    </p:spTree>
    <p:extLst>
      <p:ext uri="{BB962C8B-B14F-4D97-AF65-F5344CB8AC3E}">
        <p14:creationId xmlns:p14="http://schemas.microsoft.com/office/powerpoint/2010/main" val="3039114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Практика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803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1703954" y="1215060"/>
            <a:ext cx="21912027" cy="1334988"/>
          </a:xfrm>
        </p:spPr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Источники практики</a:t>
            </a:r>
            <a:endParaRPr lang="ru-RU" sz="6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42960" indent="-642960" algn="just">
              <a:buClrTx/>
              <a:buFont typeface="Wingdings" panose="05000000000000000000" pitchFamily="2" charset="2"/>
              <a:buChar char="ü"/>
            </a:pPr>
            <a:r>
              <a:rPr lang="ru-RU" sz="4000" dirty="0"/>
              <a:t>На данный момент как в РФ, так и за рубежом практика сводится к отдельным аспектам работы рекламных платформ</a:t>
            </a:r>
          </a:p>
          <a:p>
            <a:pPr marL="642960" indent="-642960" algn="just">
              <a:buClrTx/>
              <a:buFont typeface="Wingdings" panose="05000000000000000000" pitchFamily="2" charset="2"/>
              <a:buChar char="ü"/>
            </a:pPr>
            <a:endParaRPr lang="ru-RU" sz="4000" dirty="0"/>
          </a:p>
          <a:p>
            <a:pPr marL="642960" indent="-642960" algn="just">
              <a:buClrTx/>
              <a:buFont typeface="Wingdings" panose="05000000000000000000" pitchFamily="2" charset="2"/>
              <a:buChar char="ü"/>
            </a:pPr>
            <a:r>
              <a:rPr lang="ru-RU" sz="4000" dirty="0"/>
              <a:t>В РФ основные «поставщики» практики – ФАС и арбитражные суды (хотя есть и важные решения судов общей юрисдикции)</a:t>
            </a:r>
          </a:p>
          <a:p>
            <a:pPr marL="642960" indent="-642960" algn="just">
              <a:buClrTx/>
              <a:buFont typeface="Wingdings" panose="05000000000000000000" pitchFamily="2" charset="2"/>
              <a:buChar char="ü"/>
            </a:pPr>
            <a:endParaRPr lang="ru-RU" sz="4000" dirty="0"/>
          </a:p>
          <a:p>
            <a:pPr marL="642960" indent="-642960" algn="just">
              <a:buClrTx/>
              <a:buFont typeface="Wingdings" panose="05000000000000000000" pitchFamily="2" charset="2"/>
              <a:buChar char="ü"/>
            </a:pPr>
            <a:r>
              <a:rPr lang="ru-RU" sz="4000" dirty="0"/>
              <a:t>За рубежом основной источник – антимонопольные органы, суды и саморегулируемые органы (например, </a:t>
            </a:r>
            <a:r>
              <a:rPr lang="en-US" sz="4000" dirty="0"/>
              <a:t>Advertising Standards Authority (aka “ASA) </a:t>
            </a:r>
            <a:r>
              <a:rPr lang="ru-RU" sz="4000" dirty="0"/>
              <a:t>в Великобритании)</a:t>
            </a:r>
          </a:p>
          <a:p>
            <a:pPr algn="just">
              <a:buClrTx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3337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1703953" y="1134000"/>
            <a:ext cx="21912027" cy="1334988"/>
          </a:xfrm>
        </p:spPr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Практика ФАС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>
              <a:buClrTx/>
            </a:pPr>
            <a:endParaRPr lang="ru-RU" sz="3200" b="1" dirty="0"/>
          </a:p>
          <a:p>
            <a:pPr algn="just">
              <a:buClrTx/>
            </a:pPr>
            <a:endParaRPr lang="ru-RU" sz="3200" b="1" dirty="0"/>
          </a:p>
          <a:p>
            <a:pPr algn="just">
              <a:buClrTx/>
            </a:pPr>
            <a:r>
              <a:rPr lang="ru-RU" sz="3200" b="1" dirty="0"/>
              <a:t>ФАС устраняет пробелы общего характера (через письма с правовыми позициями) а также делает важные выводы в решениях по конкретным делам</a:t>
            </a:r>
          </a:p>
          <a:p>
            <a:pPr algn="just">
              <a:buClrTx/>
            </a:pPr>
            <a:r>
              <a:rPr lang="ru-RU" sz="3200" u="sng" dirty="0"/>
              <a:t>Пробелы общего характера: </a:t>
            </a:r>
          </a:p>
          <a:p>
            <a:pPr marL="571500" indent="-57150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Письмо ФАС от 28.08.2015 г. № АК/45828/15 (</a:t>
            </a:r>
            <a:r>
              <a:rPr lang="ru-RU" sz="3200" i="1" dirty="0"/>
              <a:t>об общих вопросах рекламы в сети Интернет</a:t>
            </a:r>
            <a:r>
              <a:rPr lang="ru-RU" sz="3200" dirty="0"/>
              <a:t>)</a:t>
            </a:r>
          </a:p>
          <a:p>
            <a:pPr marL="571500" indent="-57150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Письмо ФАС России от 18.01.2017 г. № АК/2207/17 (</a:t>
            </a:r>
            <a:r>
              <a:rPr lang="ru-RU" sz="3200" i="1" dirty="0"/>
              <a:t>о разграничении ответственности рекламной системы и сайта, на котором размещается реклама</a:t>
            </a:r>
            <a:r>
              <a:rPr lang="ru-RU" sz="3200" dirty="0"/>
              <a:t>)</a:t>
            </a:r>
          </a:p>
          <a:p>
            <a:pPr algn="just">
              <a:buClrTx/>
            </a:pPr>
            <a:r>
              <a:rPr lang="ru-RU" sz="3200" u="sng" dirty="0"/>
              <a:t>Дела: </a:t>
            </a:r>
          </a:p>
          <a:p>
            <a:pPr marL="457200" indent="-45720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Решения УФАС по Москве по делам № 3-5-108/77-18, № 3-5-63/77-18 и № 3-5-60/77-18 (</a:t>
            </a:r>
            <a:r>
              <a:rPr lang="ru-RU" sz="3200" i="1" dirty="0"/>
              <a:t>о неразрывной связи между содержанием рекламы и страницей перехода</a:t>
            </a:r>
            <a:r>
              <a:rPr lang="ru-RU" sz="3200" dirty="0"/>
              <a:t>)</a:t>
            </a:r>
          </a:p>
          <a:p>
            <a:pPr marL="457200" indent="-45720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Решение ФАС России от 14.09.2016 г. по делу № 4-14.3-926/00-08-16 (</a:t>
            </a:r>
            <a:r>
              <a:rPr lang="ru-RU" sz="3200" i="1" dirty="0"/>
              <a:t>по вопросу об ответственности рекламораспространителя</a:t>
            </a:r>
            <a:r>
              <a:rPr lang="ru-RU" sz="3200" dirty="0"/>
              <a:t>)</a:t>
            </a:r>
          </a:p>
          <a:p>
            <a:pPr marL="457200" indent="-457200" algn="just">
              <a:buClrTx/>
              <a:buFont typeface="Wingdings" panose="05000000000000000000" pitchFamily="2" charset="2"/>
              <a:buChar char="§"/>
            </a:pPr>
            <a:r>
              <a:rPr lang="ru-RU" sz="3200" dirty="0"/>
              <a:t>Решение УФАС по Москве от 17.11.2015 г. по делу № 3-21-140/77-15 (</a:t>
            </a:r>
            <a:r>
              <a:rPr lang="ru-RU" sz="3200" i="1" dirty="0"/>
              <a:t>по вопросу о рекламе в мобильных приложениях</a:t>
            </a:r>
            <a:r>
              <a:rPr lang="ru-RU" sz="3200" dirty="0"/>
              <a:t>)</a:t>
            </a:r>
          </a:p>
          <a:p>
            <a:pPr algn="just">
              <a:buClrTx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28223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Судебная практика РФ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endParaRPr lang="ru-RU" sz="5400" dirty="0"/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600" u="sng" dirty="0"/>
              <a:t>Степень ответственности рекламной платформы при нарушении исключительных прав </a:t>
            </a:r>
            <a:r>
              <a:rPr lang="ru-RU" sz="3600" dirty="0"/>
              <a:t>(</a:t>
            </a:r>
            <a:r>
              <a:rPr lang="ru-RU" sz="3600" i="1" dirty="0"/>
              <a:t>дела №№ А40-35337/2014, А40-70362/2014, А40-156873/2013, А40-145068/2013</a:t>
            </a:r>
            <a:r>
              <a:rPr lang="ru-RU" sz="3600" dirty="0"/>
              <a:t>);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600" u="sng" dirty="0"/>
              <a:t>Ключевые слова в контекстной рекламе и товарные знаки </a:t>
            </a:r>
            <a:r>
              <a:rPr lang="ru-RU" sz="3600" dirty="0"/>
              <a:t>(</a:t>
            </a:r>
            <a:r>
              <a:rPr lang="ru-RU" i="1" dirty="0"/>
              <a:t>определение ВАС РФ № ВАС-1320/14 от 10.02.2014, постановления СИП от 03.06.2014 по делу № А51-11605/2013, от 15.12.2014 по делу № А17-7691/2013, от 04.12.2017 по делу № А40-55417/2017, от 26.09.2018 по делу № А40-200682/2017</a:t>
            </a:r>
            <a:r>
              <a:rPr lang="ru-RU" sz="3600" dirty="0"/>
              <a:t>);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600" u="sng" dirty="0"/>
              <a:t>Вопросы «</a:t>
            </a:r>
            <a:r>
              <a:rPr lang="ru-RU" sz="3600" u="sng" dirty="0" err="1"/>
              <a:t>фрода</a:t>
            </a:r>
            <a:r>
              <a:rPr lang="ru-RU" sz="3600" u="sng" dirty="0"/>
              <a:t>» в рекламных сетях</a:t>
            </a:r>
            <a:r>
              <a:rPr lang="ru-RU" sz="3600" dirty="0"/>
              <a:t> (</a:t>
            </a:r>
            <a:r>
              <a:rPr lang="ru-RU" sz="3600" i="1" dirty="0"/>
              <a:t>дело № </a:t>
            </a:r>
            <a:r>
              <a:rPr lang="ru-RU" i="1" dirty="0"/>
              <a:t>А40-73335/2018</a:t>
            </a:r>
            <a:r>
              <a:rPr lang="ru-RU" dirty="0"/>
              <a:t>);</a:t>
            </a:r>
            <a:endParaRPr lang="ru-RU" sz="3600" dirty="0"/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600" u="sng" dirty="0"/>
              <a:t>Тайна переписки и контекстная реклама</a:t>
            </a:r>
            <a:r>
              <a:rPr lang="ru-RU" sz="3600" dirty="0"/>
              <a:t> (</a:t>
            </a:r>
            <a:r>
              <a:rPr lang="ru-RU" sz="3600" i="1" dirty="0"/>
              <a:t>Определение Московского городского суда от 16.09.2015 г. по делу № 33-30344</a:t>
            </a:r>
            <a:r>
              <a:rPr lang="ru-RU" sz="3600" dirty="0"/>
              <a:t>)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§"/>
            </a:pPr>
            <a:r>
              <a:rPr lang="ru-RU" sz="3600" u="sng" dirty="0"/>
              <a:t>Определение рынка рекламы для целей установления доминирующего положения</a:t>
            </a:r>
            <a:r>
              <a:rPr lang="ru-RU" sz="3600" dirty="0"/>
              <a:t> (</a:t>
            </a:r>
            <a:r>
              <a:rPr lang="ru-RU" sz="3600" i="1" dirty="0"/>
              <a:t>дело № </a:t>
            </a:r>
            <a:r>
              <a:rPr lang="ru-RU" i="1" dirty="0"/>
              <a:t>А40-115514/2018</a:t>
            </a:r>
            <a:r>
              <a:rPr lang="ru-RU" dirty="0"/>
              <a:t>)</a:t>
            </a:r>
            <a:endParaRPr lang="ru-RU" sz="3600" dirty="0"/>
          </a:p>
          <a:p>
            <a:pPr marL="723330" indent="-723330" algn="just">
              <a:buClrTx/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110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Зарубежная практика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723330" indent="-723330" algn="just">
              <a:buClrTx/>
              <a:buFont typeface="Wingdings" panose="05000000000000000000" pitchFamily="2" charset="2"/>
              <a:buChar char="v"/>
            </a:pPr>
            <a:r>
              <a:rPr lang="ru-RU" sz="3600" dirty="0"/>
              <a:t>Антимонопольные дела Еврокомиссии против </a:t>
            </a:r>
            <a:r>
              <a:rPr lang="en-US" sz="3600" dirty="0"/>
              <a:t>Google (</a:t>
            </a:r>
            <a:r>
              <a:rPr lang="ru-RU" sz="3600" i="1" dirty="0"/>
              <a:t>«Поисковое дело» 2017-2018 года, потенциальное дело по злоупотребления в рекламной системе </a:t>
            </a:r>
            <a:r>
              <a:rPr lang="en-US" sz="3600" i="1" dirty="0"/>
              <a:t>Google AdSense</a:t>
            </a:r>
            <a:r>
              <a:rPr lang="en-US" sz="3600" dirty="0"/>
              <a:t>)</a:t>
            </a:r>
          </a:p>
          <a:p>
            <a:pPr marL="723330" indent="-723330" algn="just">
              <a:buClrTx/>
              <a:buFont typeface="Wingdings" panose="05000000000000000000" pitchFamily="2" charset="2"/>
              <a:buChar char="v"/>
            </a:pPr>
            <a:endParaRPr lang="ru-RU" sz="3600" dirty="0"/>
          </a:p>
          <a:p>
            <a:pPr marL="723330" indent="-723330" algn="just">
              <a:buClrTx/>
              <a:buFont typeface="Wingdings" panose="05000000000000000000" pitchFamily="2" charset="2"/>
              <a:buChar char="v"/>
            </a:pPr>
            <a:r>
              <a:rPr lang="ru-RU" sz="3600" dirty="0"/>
              <a:t>Недобросовестная конкуренция со стороны сервисов блокировки рекламы (</a:t>
            </a:r>
            <a:r>
              <a:rPr lang="ru-RU" sz="3600" i="1" dirty="0"/>
              <a:t>Дело </a:t>
            </a:r>
            <a:r>
              <a:rPr lang="en-US" sz="3600" i="1" dirty="0"/>
              <a:t>Der Spiegel </a:t>
            </a:r>
            <a:r>
              <a:rPr lang="ru-RU" sz="3600" i="1" dirty="0"/>
              <a:t>против </a:t>
            </a:r>
            <a:r>
              <a:rPr lang="en-US" sz="3600" i="1" dirty="0" err="1"/>
              <a:t>Eyeo</a:t>
            </a:r>
            <a:r>
              <a:rPr lang="en-US" sz="3600" i="1" dirty="0"/>
              <a:t> GmbH</a:t>
            </a:r>
            <a:r>
              <a:rPr lang="ru-RU" sz="3600" i="1" dirty="0"/>
              <a:t>, разработчика </a:t>
            </a:r>
            <a:r>
              <a:rPr lang="en-US" sz="3600" i="1" dirty="0"/>
              <a:t>AdBlock Plus </a:t>
            </a:r>
            <a:r>
              <a:rPr lang="ru-RU" sz="3600" i="1" dirty="0"/>
              <a:t>в Германии</a:t>
            </a:r>
            <a:r>
              <a:rPr lang="ru-RU" sz="3600" dirty="0"/>
              <a:t>)</a:t>
            </a:r>
            <a:endParaRPr lang="en-US" sz="3600" dirty="0"/>
          </a:p>
          <a:p>
            <a:pPr marL="723330" indent="-723330" algn="just">
              <a:buClrTx/>
              <a:buFont typeface="Wingdings" panose="05000000000000000000" pitchFamily="2" charset="2"/>
              <a:buChar char="v"/>
            </a:pPr>
            <a:endParaRPr lang="en-US" sz="3600" dirty="0"/>
          </a:p>
          <a:p>
            <a:pPr marL="723330" indent="-723330" algn="just">
              <a:buClrTx/>
              <a:buFont typeface="Wingdings" panose="05000000000000000000" pitchFamily="2" charset="2"/>
              <a:buChar char="v"/>
            </a:pPr>
            <a:r>
              <a:rPr lang="ru-RU" sz="3600" dirty="0"/>
              <a:t>Кейсы </a:t>
            </a:r>
            <a:r>
              <a:rPr lang="en-US" sz="3600" dirty="0"/>
              <a:t>ASA</a:t>
            </a:r>
            <a:r>
              <a:rPr lang="ru-RU" sz="3600" dirty="0"/>
              <a:t> в Великобритании (</a:t>
            </a:r>
            <a:r>
              <a:rPr lang="ru-RU" sz="3600" i="1" dirty="0"/>
              <a:t>есть регулярные дайджесты решений</a:t>
            </a:r>
            <a:r>
              <a:rPr lang="ru-RU" sz="3600" dirty="0"/>
              <a:t>)</a:t>
            </a:r>
            <a:endParaRPr lang="en-US" sz="3600" dirty="0"/>
          </a:p>
          <a:p>
            <a:pPr marL="723330" indent="-723330" algn="just">
              <a:buClrTx/>
              <a:buFont typeface="Wingdings" panose="05000000000000000000" pitchFamily="2" charset="2"/>
              <a:buChar char="v"/>
            </a:pPr>
            <a:endParaRPr lang="ru-RU" sz="3600" dirty="0"/>
          </a:p>
          <a:p>
            <a:pPr marL="723330" indent="-723330" algn="just">
              <a:buClrTx/>
              <a:buFont typeface="Wingdings" panose="05000000000000000000" pitchFamily="2" charset="2"/>
              <a:buChar char="v"/>
            </a:pPr>
            <a:r>
              <a:rPr lang="ru-RU" sz="3600" dirty="0"/>
              <a:t>Ключевые слова в контекстной рекламе и товарные знаки (</a:t>
            </a:r>
            <a:r>
              <a:rPr lang="ru-RU" sz="3600" i="1" dirty="0"/>
              <a:t>дело </a:t>
            </a:r>
            <a:r>
              <a:rPr lang="en-US" sz="3600" i="1" dirty="0"/>
              <a:t>Google </a:t>
            </a:r>
            <a:r>
              <a:rPr lang="ru-RU" sz="3600" i="1" dirty="0"/>
              <a:t>против </a:t>
            </a:r>
            <a:r>
              <a:rPr lang="en-US" sz="3600" i="1" dirty="0"/>
              <a:t>Louis Vuitton, </a:t>
            </a:r>
            <a:r>
              <a:rPr lang="en-US" sz="3600" i="1" dirty="0" err="1"/>
              <a:t>Interflora</a:t>
            </a:r>
            <a:r>
              <a:rPr lang="en-US" sz="3600" i="1" dirty="0"/>
              <a:t> </a:t>
            </a:r>
            <a:r>
              <a:rPr lang="ru-RU" sz="3600" i="1" dirty="0"/>
              <a:t>против </a:t>
            </a:r>
            <a:r>
              <a:rPr lang="en-US" sz="3600" i="1" dirty="0"/>
              <a:t>Marks &amp; Spencer</a:t>
            </a:r>
            <a:r>
              <a:rPr lang="ru-RU" sz="3600" i="1" dirty="0"/>
              <a:t> в ЕС, дело </a:t>
            </a:r>
            <a:r>
              <a:rPr lang="en-US" sz="3600" i="1" dirty="0" err="1"/>
              <a:t>Rescuecom</a:t>
            </a:r>
            <a:r>
              <a:rPr lang="en-US" sz="3600" i="1" dirty="0"/>
              <a:t> </a:t>
            </a:r>
            <a:r>
              <a:rPr lang="ru-RU" sz="3600" i="1" dirty="0"/>
              <a:t>против </a:t>
            </a:r>
            <a:r>
              <a:rPr lang="en-US" sz="3600" i="1" dirty="0"/>
              <a:t>Google </a:t>
            </a:r>
            <a:r>
              <a:rPr lang="ru-RU" sz="3600" i="1" dirty="0"/>
              <a:t>в США</a:t>
            </a:r>
            <a:r>
              <a:rPr lang="en-US" sz="3600" dirty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25890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Вопросы?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6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/>
              <a:t>Рекламные платформы: регулирование и практика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Качанов Антон, старший юрист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56964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ru-RU" dirty="0"/>
              <a:t>Как устроены рекламные платформы</a:t>
            </a:r>
          </a:p>
          <a:p>
            <a:pPr lvl="2"/>
            <a:r>
              <a:rPr lang="ru-RU" dirty="0"/>
              <a:t>Регулирование</a:t>
            </a:r>
          </a:p>
          <a:p>
            <a:pPr lvl="2"/>
            <a:r>
              <a:rPr lang="ru-RU" dirty="0"/>
              <a:t>Практика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03D3-FA44-40EC-9A21-1FC4FEA3E22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/>
              <a:t>Как устроены рекламные платформы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76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Что такое рекламная платформа?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1705423" y="3805200"/>
            <a:ext cx="21912027" cy="9754353"/>
          </a:xfrm>
        </p:spPr>
        <p:txBody>
          <a:bodyPr/>
          <a:lstStyle/>
          <a:p>
            <a:pPr marL="571500" indent="-571500" algn="just">
              <a:buClrTx/>
              <a:buFont typeface="Wingdings" panose="05000000000000000000" pitchFamily="2" charset="2"/>
              <a:buChar char="§"/>
            </a:pPr>
            <a:r>
              <a:rPr lang="ru-RU" sz="4400" dirty="0"/>
              <a:t>Рекламная платформа – это условное обозначение, применимое для самого широкого круга сервисов, технологий и компаний.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ru-RU" sz="4400" dirty="0"/>
          </a:p>
          <a:p>
            <a:pPr marL="571500" indent="-571500" algn="just">
              <a:buClrTx/>
              <a:buFont typeface="Wingdings" panose="05000000000000000000" pitchFamily="2" charset="2"/>
              <a:buChar char="§"/>
            </a:pPr>
            <a:r>
              <a:rPr lang="ru-RU" sz="4400" dirty="0"/>
              <a:t>Рекламная платформа эффективно объединяет спрос (рекламодатели) и предложение (рекламные площадки).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ru-RU" sz="4400" dirty="0"/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4400" dirty="0"/>
              <a:t>Рекламные платформы выходят из </a:t>
            </a:r>
            <a:r>
              <a:rPr lang="ru-RU" sz="4400" dirty="0" err="1"/>
              <a:t>онлайна</a:t>
            </a:r>
            <a:r>
              <a:rPr lang="ru-RU" sz="4400" dirty="0"/>
              <a:t> в офлайн (</a:t>
            </a:r>
            <a:r>
              <a:rPr lang="en-US" sz="4400" dirty="0"/>
              <a:t>Digital-out-of-home, DOOH)</a:t>
            </a:r>
            <a:endParaRPr lang="ru-RU" sz="4400" dirty="0"/>
          </a:p>
          <a:p>
            <a:pPr marL="642960" indent="-642960" algn="just">
              <a:buClrTx/>
              <a:buFont typeface="Wingdings" panose="05000000000000000000" pitchFamily="2" charset="2"/>
              <a:buChar char="q"/>
            </a:pPr>
            <a:endParaRPr lang="ru-RU" sz="3375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10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Какие бывают рекламные платформы? 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1001319" y="3805200"/>
            <a:ext cx="22616131" cy="9754353"/>
          </a:xfrm>
        </p:spPr>
        <p:txBody>
          <a:bodyPr/>
          <a:lstStyle/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en-US" sz="3375" b="1" dirty="0"/>
          </a:p>
          <a:p>
            <a:pPr algn="just">
              <a:buClrTx/>
            </a:pPr>
            <a:r>
              <a:rPr lang="ru-RU" sz="3375" b="1" dirty="0"/>
              <a:t>Самые крупные рекламные платформы объединяют в себе почти все сервисы/технологии, которые нужны для размещения рекламы. </a:t>
            </a:r>
          </a:p>
          <a:p>
            <a:pPr algn="just">
              <a:buClrTx/>
            </a:pPr>
            <a:endParaRPr lang="ru-RU" sz="3375" b="1" dirty="0"/>
          </a:p>
          <a:p>
            <a:pPr algn="just">
              <a:buClrTx/>
            </a:pPr>
            <a:endParaRPr lang="ru-RU" sz="3375" b="1" dirty="0"/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D917F41-49DF-41BE-A3FB-17BB4801D9AA}"/>
              </a:ext>
            </a:extLst>
          </p:cNvPr>
          <p:cNvSpPr/>
          <p:nvPr/>
        </p:nvSpPr>
        <p:spPr>
          <a:xfrm>
            <a:off x="1001320" y="8375588"/>
            <a:ext cx="4939044" cy="30447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размещения рекламы: </a:t>
            </a: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  <a:p>
            <a:pPr algn="ctr"/>
            <a:r>
              <a:rPr lang="ru-RU" sz="3200" b="1" i="1" dirty="0" err="1">
                <a:solidFill>
                  <a:schemeClr val="tx1"/>
                </a:solidFill>
              </a:rPr>
              <a:t>Яндекс.Директ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Google.Ads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MyTarget</a:t>
            </a:r>
            <a:r>
              <a:rPr lang="en-US" sz="3200" b="1" i="1" dirty="0">
                <a:solidFill>
                  <a:schemeClr val="tx1"/>
                </a:solidFill>
              </a:rPr>
              <a:t> (Mail.ru)</a:t>
            </a:r>
            <a:endParaRPr lang="ru-RU" sz="3200" i="1" dirty="0" err="1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6D684F-643C-413A-89D2-EE662A3AC157}"/>
              </a:ext>
            </a:extLst>
          </p:cNvPr>
          <p:cNvSpPr/>
          <p:nvPr/>
        </p:nvSpPr>
        <p:spPr>
          <a:xfrm>
            <a:off x="17624449" y="7459940"/>
            <a:ext cx="6192081" cy="38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Serving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-платформы: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Tx/>
            </a:pPr>
            <a:r>
              <a:rPr lang="ru-RU" sz="3200" b="1" dirty="0">
                <a:solidFill>
                  <a:schemeClr val="tx1"/>
                </a:solidFill>
              </a:rPr>
              <a:t> 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ADFOX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DoubleClick by Google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 err="1">
                <a:solidFill>
                  <a:schemeClr val="tx1"/>
                </a:solidFill>
              </a:rPr>
              <a:t>Adriver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Criteo</a:t>
            </a:r>
            <a:r>
              <a:rPr lang="ru-RU" sz="3200" b="1" i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808F141-C818-4F96-9EF2-3561FA30610D}"/>
              </a:ext>
            </a:extLst>
          </p:cNvPr>
          <p:cNvSpPr/>
          <p:nvPr/>
        </p:nvSpPr>
        <p:spPr>
          <a:xfrm>
            <a:off x="8977482" y="7350932"/>
            <a:ext cx="5375864" cy="3994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Поставщики данных и технологий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(DMP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трекинг рекламы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</a:p>
          <a:p>
            <a:pPr algn="ctr">
              <a:buClrTx/>
            </a:pPr>
            <a:endParaRPr lang="ru-RU" sz="3200" b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 err="1">
                <a:solidFill>
                  <a:schemeClr val="tx1"/>
                </a:solidFill>
              </a:rPr>
              <a:t>AdForm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ru-RU" sz="3200" b="1" i="1" dirty="0">
                <a:solidFill>
                  <a:schemeClr val="tx1"/>
                </a:solidFill>
              </a:rPr>
              <a:t>Яндекс</a:t>
            </a: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Google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Adjust</a:t>
            </a:r>
            <a:endParaRPr lang="ru-RU" sz="3200" i="1" dirty="0" err="1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7087ECE-8AD9-4BBA-A7AB-01F40C74707D}"/>
              </a:ext>
            </a:extLst>
          </p:cNvPr>
          <p:cNvSpPr/>
          <p:nvPr/>
        </p:nvSpPr>
        <p:spPr>
          <a:xfrm>
            <a:off x="17624449" y="3825055"/>
            <a:ext cx="6192081" cy="341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Рекламные сети и системы продажи трафика (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SSP): </a:t>
            </a:r>
          </a:p>
          <a:p>
            <a:pPr algn="ctr">
              <a:buClrTx/>
            </a:pPr>
            <a:endParaRPr lang="en-US" sz="3200" b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ru-RU" sz="3200" b="1" i="1" dirty="0">
                <a:solidFill>
                  <a:schemeClr val="tx1"/>
                </a:solidFill>
              </a:rPr>
              <a:t>Яндекс</a:t>
            </a: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Google</a:t>
            </a:r>
            <a:r>
              <a:rPr lang="ru-RU" sz="3200" b="1" i="1" dirty="0">
                <a:solidFill>
                  <a:schemeClr val="tx1"/>
                </a:solidFill>
              </a:rPr>
              <a:t> </a:t>
            </a:r>
            <a:r>
              <a:rPr lang="en-US" sz="3200" b="1" i="1" dirty="0">
                <a:solidFill>
                  <a:schemeClr val="tx1"/>
                </a:solidFill>
              </a:rPr>
              <a:t>AdSense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SMAATO</a:t>
            </a: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Rubicon Project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A0E1C58-4074-444C-80DB-B3BE22D7CE28}"/>
              </a:ext>
            </a:extLst>
          </p:cNvPr>
          <p:cNvSpPr/>
          <p:nvPr/>
        </p:nvSpPr>
        <p:spPr>
          <a:xfrm>
            <a:off x="8977482" y="3730389"/>
            <a:ext cx="5375864" cy="341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Биржи рекламы: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Tx/>
            </a:pPr>
            <a:r>
              <a:rPr lang="ru-RU" sz="3200" b="1" dirty="0">
                <a:solidFill>
                  <a:schemeClr val="tx1"/>
                </a:solidFill>
              </a:rPr>
              <a:t> </a:t>
            </a: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AppNexus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Rubicon Project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SMAATO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DoubleClick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ru-RU" sz="3200" b="1" i="1" dirty="0">
                <a:solidFill>
                  <a:schemeClr val="tx1"/>
                </a:solidFill>
              </a:rPr>
              <a:t>Яндекс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4FB667-6F40-4D49-8E4A-00E33C318B4D}"/>
              </a:ext>
            </a:extLst>
          </p:cNvPr>
          <p:cNvSpPr/>
          <p:nvPr/>
        </p:nvSpPr>
        <p:spPr>
          <a:xfrm>
            <a:off x="1001320" y="3730389"/>
            <a:ext cx="4939044" cy="4570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</a:pPr>
            <a:endParaRPr lang="ru-RU" sz="3200" b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закупки трафика (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DSP):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Tx/>
            </a:pPr>
            <a:endParaRPr lang="ru-RU" sz="3200" b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ru-RU" sz="3200" b="1" i="1" dirty="0">
                <a:solidFill>
                  <a:schemeClr val="tx1"/>
                </a:solidFill>
              </a:rPr>
              <a:t>Яндекс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Google 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AppNexus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>
                <a:solidFill>
                  <a:schemeClr val="tx1"/>
                </a:solidFill>
              </a:rPr>
              <a:t>Criteo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 err="1">
                <a:solidFill>
                  <a:schemeClr val="tx1"/>
                </a:solidFill>
              </a:rPr>
              <a:t>BidSwitch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>
              <a:buClrTx/>
            </a:pPr>
            <a:r>
              <a:rPr lang="en-US" sz="3200" b="1" i="1" dirty="0" err="1">
                <a:solidFill>
                  <a:schemeClr val="tx1"/>
                </a:solidFill>
              </a:rPr>
              <a:t>Sociomantic</a:t>
            </a:r>
            <a:endParaRPr lang="ru-RU" sz="3200" b="1" i="1" dirty="0">
              <a:solidFill>
                <a:schemeClr val="tx1"/>
              </a:solidFill>
            </a:endParaRPr>
          </a:p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F62FB0-CE90-4360-AEF1-143B51C43CDF}"/>
              </a:ext>
            </a:extLst>
          </p:cNvPr>
          <p:cNvSpPr txBox="1"/>
          <p:nvPr/>
        </p:nvSpPr>
        <p:spPr>
          <a:xfrm flipH="1">
            <a:off x="911698" y="2370480"/>
            <a:ext cx="5375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Платформы спроса (рекламодатели):</a:t>
            </a:r>
          </a:p>
          <a:p>
            <a:endParaRPr lang="ru-RU" sz="4800" dirty="0" err="1">
              <a:solidFill>
                <a:sysClr val="windowText" lastClr="0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6D2EC5-0E7A-4439-B8C0-F582411B5109}"/>
              </a:ext>
            </a:extLst>
          </p:cNvPr>
          <p:cNvSpPr txBox="1"/>
          <p:nvPr/>
        </p:nvSpPr>
        <p:spPr>
          <a:xfrm flipH="1">
            <a:off x="17507456" y="2440060"/>
            <a:ext cx="61632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Платформы предложения (рекламные площадки):</a:t>
            </a:r>
          </a:p>
          <a:p>
            <a:endParaRPr lang="ru-RU" sz="4800" dirty="0" err="1">
              <a:solidFill>
                <a:sysClr val="windowText" lastClr="0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1B3206-C8F5-4C22-956A-2D7E85A965CE}"/>
              </a:ext>
            </a:extLst>
          </p:cNvPr>
          <p:cNvSpPr txBox="1"/>
          <p:nvPr/>
        </p:nvSpPr>
        <p:spPr>
          <a:xfrm flipH="1">
            <a:off x="8768991" y="2420205"/>
            <a:ext cx="8592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Универсальные платформы:</a:t>
            </a:r>
          </a:p>
          <a:p>
            <a:endParaRPr lang="ru-RU" sz="4800" dirty="0" err="1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1703953" y="761548"/>
            <a:ext cx="21912027" cy="1334988"/>
          </a:xfrm>
        </p:spPr>
        <p:txBody>
          <a:bodyPr/>
          <a:lstStyle/>
          <a:p>
            <a:r>
              <a:rPr lang="ru-RU" sz="4400" b="1" dirty="0">
                <a:solidFill>
                  <a:schemeClr val="tx1"/>
                </a:solidFill>
                <a:sym typeface="Symbol"/>
              </a:rPr>
              <a:t>Взаимодействие между рекламными платформами</a:t>
            </a:r>
            <a:endParaRPr lang="ru-RU" sz="4400" b="1" dirty="0">
              <a:solidFill>
                <a:schemeClr val="tx1"/>
              </a:solidFill>
            </a:endParaRPr>
          </a:p>
          <a:p>
            <a:endParaRPr lang="ru-RU" sz="3375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834BC94-0329-4B0F-AF14-50F888A3ADD5}"/>
              </a:ext>
            </a:extLst>
          </p:cNvPr>
          <p:cNvSpPr/>
          <p:nvPr/>
        </p:nvSpPr>
        <p:spPr>
          <a:xfrm>
            <a:off x="1124806" y="4100524"/>
            <a:ext cx="10684800" cy="5269291"/>
          </a:xfrm>
          <a:prstGeom prst="round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C06568-E318-4DEA-A5BD-59348EE969FB}"/>
              </a:ext>
            </a:extLst>
          </p:cNvPr>
          <p:cNvSpPr txBox="1"/>
          <p:nvPr/>
        </p:nvSpPr>
        <p:spPr>
          <a:xfrm>
            <a:off x="1506406" y="2530865"/>
            <a:ext cx="76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ysClr val="windowText" lastClr="000000"/>
                </a:solidFill>
              </a:rPr>
              <a:t>Спрос (</a:t>
            </a:r>
            <a:r>
              <a:rPr lang="en-US" sz="4800" b="1" dirty="0">
                <a:solidFill>
                  <a:sysClr val="windowText" lastClr="000000"/>
                </a:solidFill>
              </a:rPr>
              <a:t>DSP)</a:t>
            </a:r>
            <a:endParaRPr lang="ru-RU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3BFFF18-7787-426B-B37F-1443249CC5D1}"/>
              </a:ext>
            </a:extLst>
          </p:cNvPr>
          <p:cNvSpPr txBox="1"/>
          <p:nvPr/>
        </p:nvSpPr>
        <p:spPr>
          <a:xfrm>
            <a:off x="15763448" y="2371380"/>
            <a:ext cx="76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ysClr val="windowText" lastClr="000000"/>
                </a:solidFill>
              </a:rPr>
              <a:t>Предложение (</a:t>
            </a:r>
            <a:r>
              <a:rPr lang="en-US" sz="4800" b="1" dirty="0">
                <a:solidFill>
                  <a:sysClr val="windowText" lastClr="000000"/>
                </a:solidFill>
              </a:rPr>
              <a:t>SSP)</a:t>
            </a:r>
            <a:endParaRPr lang="ru-RU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790A423E-49FF-4D12-911A-2F8E75241BF9}"/>
              </a:ext>
            </a:extLst>
          </p:cNvPr>
          <p:cNvSpPr/>
          <p:nvPr/>
        </p:nvSpPr>
        <p:spPr>
          <a:xfrm>
            <a:off x="14922091" y="11393328"/>
            <a:ext cx="2749357" cy="20005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Веб-сайт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8C34DF5A-717B-45F7-95F1-B0308411A178}"/>
              </a:ext>
            </a:extLst>
          </p:cNvPr>
          <p:cNvSpPr/>
          <p:nvPr/>
        </p:nvSpPr>
        <p:spPr>
          <a:xfrm>
            <a:off x="18213566" y="11344620"/>
            <a:ext cx="2749357" cy="200058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Мобильное приложение</a:t>
            </a:r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425FD90C-1F1C-415C-B213-1358BBCD6480}"/>
              </a:ext>
            </a:extLst>
          </p:cNvPr>
          <p:cNvSpPr/>
          <p:nvPr/>
        </p:nvSpPr>
        <p:spPr>
          <a:xfrm>
            <a:off x="21349600" y="11354095"/>
            <a:ext cx="2671205" cy="20005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Цифровой билборд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BCBE12B2-1FC6-463D-B16C-86412183DB82}"/>
              </a:ext>
            </a:extLst>
          </p:cNvPr>
          <p:cNvSpPr/>
          <p:nvPr/>
        </p:nvSpPr>
        <p:spPr>
          <a:xfrm>
            <a:off x="14099205" y="4100525"/>
            <a:ext cx="9539993" cy="5269290"/>
          </a:xfrm>
          <a:prstGeom prst="round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7D3F5EE3-BFFB-4191-9B5C-321E43C7DFC6}"/>
              </a:ext>
            </a:extLst>
          </p:cNvPr>
          <p:cNvSpPr/>
          <p:nvPr/>
        </p:nvSpPr>
        <p:spPr>
          <a:xfrm>
            <a:off x="3926367" y="11185135"/>
            <a:ext cx="3434399" cy="20005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Рекламодатель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247D8D6A-3C5A-45B5-86C5-6B1BBEE5F517}"/>
              </a:ext>
            </a:extLst>
          </p:cNvPr>
          <p:cNvSpPr/>
          <p:nvPr/>
        </p:nvSpPr>
        <p:spPr>
          <a:xfrm>
            <a:off x="5660517" y="4578947"/>
            <a:ext cx="3451107" cy="22443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Система для трекинга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err="1">
                <a:solidFill>
                  <a:schemeClr val="tx1"/>
                </a:solidFill>
              </a:rPr>
              <a:t>Яндекс.Метрика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AdJust</a:t>
            </a:r>
            <a:r>
              <a:rPr lang="en-US" sz="2800" dirty="0">
                <a:solidFill>
                  <a:schemeClr val="tx1"/>
                </a:solidFill>
              </a:rPr>
              <a:t>, Google Analytics)</a:t>
            </a:r>
            <a:endParaRPr lang="ru-RU" sz="2800" dirty="0" err="1">
              <a:solidFill>
                <a:schemeClr val="tx1"/>
              </a:solidFill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598257FF-B187-47DE-B625-2D6E0BE922B5}"/>
              </a:ext>
            </a:extLst>
          </p:cNvPr>
          <p:cNvSpPr/>
          <p:nvPr/>
        </p:nvSpPr>
        <p:spPr>
          <a:xfrm>
            <a:off x="1413582" y="4578946"/>
            <a:ext cx="3908824" cy="22443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Система для таргетирования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en-US" sz="2800" dirty="0" err="1">
                <a:solidFill>
                  <a:schemeClr val="tx1"/>
                </a:solidFill>
              </a:rPr>
              <a:t>Doubleclick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Adform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Яндекс.Аудитории</a:t>
            </a:r>
            <a:r>
              <a:rPr lang="ru-RU" sz="2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0E23FBB-B78E-4EA3-9C64-D7AF86DA5745}"/>
              </a:ext>
            </a:extLst>
          </p:cNvPr>
          <p:cNvSpPr/>
          <p:nvPr/>
        </p:nvSpPr>
        <p:spPr>
          <a:xfrm>
            <a:off x="9633459" y="4578947"/>
            <a:ext cx="1759253" cy="4085903"/>
          </a:xfrm>
          <a:prstGeom prst="rect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DSP –Bidder</a:t>
            </a:r>
            <a:endParaRPr lang="ru-RU" sz="2800" b="1" dirty="0" err="1">
              <a:solidFill>
                <a:schemeClr val="tx1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EE143D3F-BF46-4910-AD5E-ABDCEA37A59A}"/>
              </a:ext>
            </a:extLst>
          </p:cNvPr>
          <p:cNvSpPr/>
          <p:nvPr/>
        </p:nvSpPr>
        <p:spPr>
          <a:xfrm>
            <a:off x="14466928" y="4578947"/>
            <a:ext cx="1829842" cy="4085904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RTB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Аукцион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152B9597-0321-4775-A811-6BDBE3DA3B33}"/>
              </a:ext>
            </a:extLst>
          </p:cNvPr>
          <p:cNvSpPr/>
          <p:nvPr/>
        </p:nvSpPr>
        <p:spPr>
          <a:xfrm>
            <a:off x="16757317" y="6746541"/>
            <a:ext cx="6211514" cy="15696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AdServing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(ADFOX, DFP by Google)</a:t>
            </a:r>
            <a:endParaRPr lang="ru-RU" sz="2800" dirty="0" err="1">
              <a:solidFill>
                <a:schemeClr val="tx1"/>
              </a:solidFill>
            </a:endParaRPr>
          </a:p>
        </p:txBody>
      </p: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5EEAAE48-EC54-423F-A858-79479B605B57}"/>
              </a:ext>
            </a:extLst>
          </p:cNvPr>
          <p:cNvSpPr/>
          <p:nvPr/>
        </p:nvSpPr>
        <p:spPr>
          <a:xfrm>
            <a:off x="16664493" y="4550529"/>
            <a:ext cx="6211514" cy="15963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Система аналитики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en-US" sz="2800" dirty="0">
                <a:solidFill>
                  <a:schemeClr val="tx1"/>
                </a:solidFill>
              </a:rPr>
              <a:t>Google Analytics, </a:t>
            </a:r>
            <a:r>
              <a:rPr lang="ru-RU" sz="2800" dirty="0" err="1">
                <a:solidFill>
                  <a:schemeClr val="tx1"/>
                </a:solidFill>
              </a:rPr>
              <a:t>Яндекс.Метрика</a:t>
            </a:r>
            <a:r>
              <a:rPr lang="ru-RU" sz="2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4864D5A3-9ABC-4F71-A831-08E448BDB02F}"/>
              </a:ext>
            </a:extLst>
          </p:cNvPr>
          <p:cNvSpPr/>
          <p:nvPr/>
        </p:nvSpPr>
        <p:spPr>
          <a:xfrm>
            <a:off x="1413582" y="7095190"/>
            <a:ext cx="7744111" cy="15696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Система для размещения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en-US" sz="2800" dirty="0" err="1">
                <a:solidFill>
                  <a:schemeClr val="tx1"/>
                </a:solidFill>
              </a:rPr>
              <a:t>Google.Ads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MyTarget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Яндекс.Директ</a:t>
            </a:r>
            <a:r>
              <a:rPr lang="ru-RU" sz="2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9" name="Стрелка: вправо 48">
            <a:extLst>
              <a:ext uri="{FF2B5EF4-FFF2-40B4-BE49-F238E27FC236}">
                <a16:creationId xmlns:a16="http://schemas.microsoft.com/office/drawing/2014/main" id="{D54E44B0-CD2B-4BBD-9F61-502B5ABF6E0E}"/>
              </a:ext>
            </a:extLst>
          </p:cNvPr>
          <p:cNvSpPr/>
          <p:nvPr/>
        </p:nvSpPr>
        <p:spPr>
          <a:xfrm>
            <a:off x="11809606" y="6045579"/>
            <a:ext cx="2289599" cy="94440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 dirty="0" err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B36FA09D-47C2-4C29-973A-B93FF1BBE0B2}"/>
              </a:ext>
            </a:extLst>
          </p:cNvPr>
          <p:cNvCxnSpPr>
            <a:cxnSpLocks/>
          </p:cNvCxnSpPr>
          <p:nvPr/>
        </p:nvCxnSpPr>
        <p:spPr>
          <a:xfrm flipH="1" flipV="1">
            <a:off x="16256642" y="9529300"/>
            <a:ext cx="13878" cy="1815320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8E63DD78-F926-49CE-B535-C4D2E3C0904C}"/>
              </a:ext>
            </a:extLst>
          </p:cNvPr>
          <p:cNvCxnSpPr>
            <a:cxnSpLocks/>
          </p:cNvCxnSpPr>
          <p:nvPr/>
        </p:nvCxnSpPr>
        <p:spPr>
          <a:xfrm flipH="1" flipV="1">
            <a:off x="19007051" y="9538775"/>
            <a:ext cx="392935" cy="1805845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CBE87C5A-EBD0-4025-B70C-AA37C51DB9B8}"/>
              </a:ext>
            </a:extLst>
          </p:cNvPr>
          <p:cNvCxnSpPr>
            <a:cxnSpLocks/>
          </p:cNvCxnSpPr>
          <p:nvPr/>
        </p:nvCxnSpPr>
        <p:spPr>
          <a:xfrm flipH="1" flipV="1">
            <a:off x="21827428" y="9538775"/>
            <a:ext cx="666972" cy="1815320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6A6F7BC5-F46F-4EE1-ADE9-A5EB9A786771}"/>
              </a:ext>
            </a:extLst>
          </p:cNvPr>
          <p:cNvCxnSpPr>
            <a:stCxn id="17" idx="0"/>
          </p:cNvCxnSpPr>
          <p:nvPr/>
        </p:nvCxnSpPr>
        <p:spPr>
          <a:xfrm flipV="1">
            <a:off x="5643567" y="9369815"/>
            <a:ext cx="0" cy="1815320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78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Регулирование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1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sym typeface="Symbol"/>
              </a:rPr>
              <a:t>Чем регулируются платформы?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>
              <a:buClrTx/>
            </a:pPr>
            <a:r>
              <a:rPr lang="ru-RU" sz="4000" b="1" dirty="0"/>
              <a:t>Регулирование платформ = законодательство + договор</a:t>
            </a:r>
          </a:p>
          <a:p>
            <a:pPr algn="just">
              <a:buClrTx/>
            </a:pPr>
            <a:r>
              <a:rPr lang="ru-RU" sz="4000" u="sng" dirty="0"/>
              <a:t>Единого нормативного акта, регулирующего деятельность рекламных платформ, нет. При этом к деятельности платформ применяется законодательство следующих сфер</a:t>
            </a:r>
            <a:r>
              <a:rPr lang="ru-RU" sz="4000" dirty="0"/>
              <a:t>:</a:t>
            </a:r>
          </a:p>
          <a:p>
            <a:pPr marL="723330" indent="-723330" algn="just">
              <a:buClrTx/>
              <a:buFont typeface="Courier New" panose="02070309020205020404" pitchFamily="49" charset="0"/>
              <a:buChar char="o"/>
            </a:pPr>
            <a:r>
              <a:rPr lang="ru-RU" sz="4000" i="1" dirty="0"/>
              <a:t>Налоги</a:t>
            </a:r>
          </a:p>
          <a:p>
            <a:pPr marL="723330" indent="-723330" algn="just">
              <a:buClrTx/>
              <a:buFont typeface="Courier New" panose="02070309020205020404" pitchFamily="49" charset="0"/>
              <a:buChar char="o"/>
            </a:pPr>
            <a:r>
              <a:rPr lang="ru-RU" sz="4000" i="1" dirty="0"/>
              <a:t>Защита конкуренции</a:t>
            </a:r>
          </a:p>
          <a:p>
            <a:pPr marL="723330" indent="-723330" algn="just">
              <a:buClrTx/>
              <a:buFont typeface="Courier New" panose="02070309020205020404" pitchFamily="49" charset="0"/>
              <a:buChar char="o"/>
            </a:pPr>
            <a:r>
              <a:rPr lang="ru-RU" sz="4000" i="1" dirty="0"/>
              <a:t>Реклама</a:t>
            </a:r>
          </a:p>
          <a:p>
            <a:pPr marL="723330" indent="-723330" algn="just">
              <a:buClrTx/>
              <a:buFont typeface="Courier New" panose="02070309020205020404" pitchFamily="49" charset="0"/>
              <a:buChar char="o"/>
            </a:pPr>
            <a:r>
              <a:rPr lang="ru-RU" sz="4000" i="1" dirty="0"/>
              <a:t>Защита данных </a:t>
            </a:r>
          </a:p>
          <a:p>
            <a:pPr marL="723330" indent="-723330" algn="just">
              <a:buClrTx/>
              <a:buFont typeface="Courier New" panose="02070309020205020404" pitchFamily="49" charset="0"/>
              <a:buChar char="o"/>
            </a:pPr>
            <a:r>
              <a:rPr lang="ru-RU" sz="4000" i="1" dirty="0"/>
              <a:t>Защита прав потребителей</a:t>
            </a:r>
          </a:p>
          <a:p>
            <a:pPr algn="just">
              <a:buClrTx/>
            </a:pPr>
            <a:r>
              <a:rPr lang="ru-RU" sz="4000" b="1" u="sng" dirty="0"/>
              <a:t>Основа регулирования взаимоотношений с платформами - договор</a:t>
            </a:r>
          </a:p>
        </p:txBody>
      </p:sp>
    </p:spTree>
    <p:extLst>
      <p:ext uri="{BB962C8B-B14F-4D97-AF65-F5344CB8AC3E}">
        <p14:creationId xmlns:p14="http://schemas.microsoft.com/office/powerpoint/2010/main" val="1311824000"/>
      </p:ext>
    </p:extLst>
  </p:cSld>
  <p:clrMapOvr>
    <a:masterClrMapping/>
  </p:clrMapOvr>
</p:sld>
</file>

<file path=ppt/theme/theme1.xml><?xml version="1.0" encoding="utf-8"?>
<a:theme xmlns:a="http://schemas.openxmlformats.org/drawingml/2006/main" name="Yandex_show_2016">
  <a:themeElements>
    <a:clrScheme name="Гиперссылка 2">
      <a:dk1>
        <a:srgbClr val="000000"/>
      </a:dk1>
      <a:lt1>
        <a:srgbClr val="FFFFFF"/>
      </a:lt1>
      <a:dk2>
        <a:srgbClr val="FFCC00"/>
      </a:dk2>
      <a:lt2>
        <a:srgbClr val="FF0000"/>
      </a:lt2>
      <a:accent1>
        <a:srgbClr val="3878BE"/>
      </a:accent1>
      <a:accent2>
        <a:srgbClr val="8FD541"/>
      </a:accent2>
      <a:accent3>
        <a:srgbClr val="72C3E0"/>
      </a:accent3>
      <a:accent4>
        <a:srgbClr val="FC6867"/>
      </a:accent4>
      <a:accent5>
        <a:srgbClr val="FB7600"/>
      </a:accent5>
      <a:accent6>
        <a:srgbClr val="9E64A9"/>
      </a:accent6>
      <a:hlink>
        <a:srgbClr val="000000"/>
      </a:hlink>
      <a:folHlink>
        <a:srgbClr val="000000"/>
      </a:folHlink>
    </a:clrScheme>
    <a:fontScheme name="Custom 1">
      <a:majorFont>
        <a:latin typeface="Yandex Sans Text Regular"/>
        <a:ea typeface=""/>
        <a:cs typeface=""/>
      </a:majorFont>
      <a:minorFont>
        <a:latin typeface="Yandex Sans Text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4800" dirty="0" err="1" smtClean="0">
            <a:solidFill>
              <a:sysClr val="windowText" lastClr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51124</TotalTime>
  <Words>1019</Words>
  <Application>Microsoft Office PowerPoint</Application>
  <PresentationFormat>Произвольный</PresentationFormat>
  <Paragraphs>171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Calibri</vt:lpstr>
      <vt:lpstr>Courier New</vt:lpstr>
      <vt:lpstr>Impact</vt:lpstr>
      <vt:lpstr>Symbol</vt:lpstr>
      <vt:lpstr>Textbook New</vt:lpstr>
      <vt:lpstr>Wingdings</vt:lpstr>
      <vt:lpstr>Yandex Sans Text Light</vt:lpstr>
      <vt:lpstr>Yandex Sans Text Regular</vt:lpstr>
      <vt:lpstr>Yandex Sans Text Thin</vt:lpstr>
      <vt:lpstr>Yandex_show_2016</vt:lpstr>
      <vt:lpstr>Презентация PowerPoint</vt:lpstr>
      <vt:lpstr>Рекламные платформы: регулирование и практика</vt:lpstr>
      <vt:lpstr>Содержание</vt:lpstr>
      <vt:lpstr>Как устроены рекламные платформы</vt:lpstr>
      <vt:lpstr>Презентация PowerPoint</vt:lpstr>
      <vt:lpstr>Презентация PowerPoint</vt:lpstr>
      <vt:lpstr>Презентация PowerPoint</vt:lpstr>
      <vt:lpstr>Регулирование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Вопросы?</vt:lpstr>
    </vt:vector>
  </TitlesOfParts>
  <Manager>Maria Kutuzova</Manager>
  <Company>Yandex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show_YST</dc:subject>
  <dc:creator>presentation</dc:creator>
  <cp:keywords/>
  <dc:description/>
  <cp:lastModifiedBy>Anton N. Kachanov</cp:lastModifiedBy>
  <cp:revision>1059</cp:revision>
  <cp:lastPrinted>2018-02-21T18:28:07Z</cp:lastPrinted>
  <dcterms:created xsi:type="dcterms:W3CDTF">2014-09-09T08:22:07Z</dcterms:created>
  <dcterms:modified xsi:type="dcterms:W3CDTF">2018-11-25T14:59:35Z</dcterms:modified>
  <cp:category>presentation technology</cp:category>
</cp:coreProperties>
</file>