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sldIdLst>
    <p:sldId id="301" r:id="rId2"/>
    <p:sldId id="311" r:id="rId3"/>
    <p:sldId id="339" r:id="rId4"/>
    <p:sldId id="333" r:id="rId5"/>
    <p:sldId id="337" r:id="rId6"/>
    <p:sldId id="340" r:id="rId7"/>
    <p:sldId id="341" r:id="rId8"/>
    <p:sldId id="308" r:id="rId9"/>
    <p:sldId id="342" r:id="rId10"/>
    <p:sldId id="321" r:id="rId11"/>
    <p:sldId id="343" r:id="rId12"/>
    <p:sldId id="327" r:id="rId13"/>
    <p:sldId id="329" r:id="rId14"/>
    <p:sldId id="328" r:id="rId15"/>
    <p:sldId id="314" r:id="rId16"/>
    <p:sldId id="323" r:id="rId17"/>
    <p:sldId id="331" r:id="rId18"/>
    <p:sldId id="332" r:id="rId19"/>
    <p:sldId id="344" r:id="rId20"/>
    <p:sldId id="330" r:id="rId21"/>
    <p:sldId id="326" r:id="rId22"/>
    <p:sldId id="325" r:id="rId23"/>
  </p:sldIdLst>
  <p:sldSz cx="24382413" cy="13716000"/>
  <p:notesSz cx="6858000" cy="9144000"/>
  <p:defaultTextStyle>
    <a:defPPr>
      <a:defRPr lang="ru-RU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301"/>
            <p14:sldId id="311"/>
            <p14:sldId id="339"/>
            <p14:sldId id="333"/>
            <p14:sldId id="337"/>
            <p14:sldId id="340"/>
            <p14:sldId id="341"/>
            <p14:sldId id="308"/>
            <p14:sldId id="342"/>
            <p14:sldId id="321"/>
            <p14:sldId id="343"/>
            <p14:sldId id="327"/>
            <p14:sldId id="329"/>
            <p14:sldId id="328"/>
            <p14:sldId id="314"/>
            <p14:sldId id="323"/>
            <p14:sldId id="331"/>
            <p14:sldId id="332"/>
            <p14:sldId id="344"/>
            <p14:sldId id="330"/>
            <p14:sldId id="326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  <p:cmAuthor id="2" name="Elvina Abdullina" initials="EA" lastIdx="0" clrIdx="2">
    <p:extLst>
      <p:ext uri="{19B8F6BF-5375-455C-9EA6-DF929625EA0E}">
        <p15:presenceInfo xmlns:p15="http://schemas.microsoft.com/office/powerpoint/2012/main" userId="S-1-5-21-640337451-2358132823-4071111388-1005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F8C00"/>
    <a:srgbClr val="6D64A9"/>
    <a:srgbClr val="FF6767"/>
    <a:srgbClr val="7F7F7F"/>
    <a:srgbClr val="5BCD9D"/>
    <a:srgbClr val="72C3E0"/>
    <a:srgbClr val="9E64A9"/>
    <a:srgbClr val="6D62AB"/>
    <a:srgbClr val="FF6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5" autoAdjust="0"/>
    <p:restoredTop sz="91667" autoAdjust="0"/>
  </p:normalViewPr>
  <p:slideViewPr>
    <p:cSldViewPr>
      <p:cViewPr varScale="1">
        <p:scale>
          <a:sx n="37" d="100"/>
          <a:sy n="37" d="100"/>
        </p:scale>
        <p:origin x="114" y="7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81600" cy="381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97415D-D26D-4FDC-9E74-29DCFFC114C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patterns.yandex-team.ru/presentations/" TargetMode="External"/><Relationship Id="rId3" Type="http://schemas.openxmlformats.org/officeDocument/2006/relationships/image" Target="../media/image8.tif"/><Relationship Id="rId7" Type="http://schemas.openxmlformats.org/officeDocument/2006/relationships/hyperlink" Target="mailto:presentation@yandex-team.ru" TargetMode="External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adi.sk/d/GPDyRyOPxejmK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iki.yandex-team.ru/presentation/Kak-sdelat-krasivo/" TargetMode="External"/><Relationship Id="rId10" Type="http://schemas.openxmlformats.org/officeDocument/2006/relationships/hyperlink" Target="https://yadi.sk/d/YqwObUZxxesAJ" TargetMode="External"/><Relationship Id="rId4" Type="http://schemas.openxmlformats.org/officeDocument/2006/relationships/hyperlink" Target="mailto:http://www.istockphoto.com/ru" TargetMode="External"/><Relationship Id="rId9" Type="http://schemas.openxmlformats.org/officeDocument/2006/relationships/hyperlink" Target="https://yadi.sk/d/ZpB_978TwmoNY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8261" y="5475250"/>
            <a:ext cx="6401726" cy="24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954406" y="30474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8300" y="10674350"/>
            <a:ext cx="17148969" cy="1144588"/>
          </a:xfrm>
        </p:spPr>
        <p:txBody>
          <a:bodyPr tIns="1656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0" y="3048000"/>
            <a:ext cx="18263741" cy="7250113"/>
          </a:xfrm>
        </p:spPr>
        <p:txBody>
          <a:bodyPr wrap="square" tIns="108000" rIns="468000"/>
          <a:lstStyle>
            <a:lvl1pPr marL="792000" indent="-1116000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 typeface="Arial" panose="020B0604020202020204" pitchFamily="34" charset="0"/>
              <a:buChar char="│"/>
              <a:defRPr sz="12000" b="0" baseline="0">
                <a:solidFill>
                  <a:schemeClr val="bg1"/>
                </a:solidFill>
                <a:latin typeface="Yandex Sans Text Light" panose="02000000000000000000" pitchFamily="2" charset="-52"/>
              </a:defRPr>
            </a:lvl1pPr>
            <a:lvl2pPr marL="432000" indent="-432000">
              <a:defRPr/>
            </a:lvl2pPr>
            <a:lvl3pPr marL="1008000" indent="-540000">
              <a:defRPr/>
            </a:lvl3pPr>
            <a:lvl4pPr marL="1008000" indent="-540000">
              <a:defRPr/>
            </a:lvl4pPr>
          </a:lstStyle>
          <a:p>
            <a:pPr lvl="0"/>
            <a:r>
              <a:rPr lang="ru-RU" dirty="0"/>
              <a:t>Текст цитаты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5025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5025" y="8385810"/>
            <a:ext cx="3054275" cy="3814029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6089374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407" y="8385810"/>
            <a:ext cx="3044825" cy="3819600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608939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066840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9820890" y="8385810"/>
            <a:ext cx="3044825" cy="3819524"/>
          </a:xfrm>
        </p:spPr>
        <p:txBody>
          <a:bodyPr anchor="t"/>
          <a:lstStyle/>
          <a:p>
            <a:pPr lvl="0"/>
            <a:r>
              <a:rPr lang="ru-RU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982089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7" name="Текст 9" titl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15247620" y="8385810"/>
            <a:ext cx="3044825" cy="3819525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1524762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8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5570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655570" y="8385810"/>
            <a:ext cx="3044825" cy="3814491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7994650" y="8385810"/>
            <a:ext cx="3044826" cy="3819599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3338810" y="8385810"/>
            <a:ext cx="3045600" cy="381959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8007350" y="5464800"/>
            <a:ext cx="3043644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3338810" y="5464800"/>
            <a:ext cx="3045600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8681700" y="8385810"/>
            <a:ext cx="3044881" cy="381998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8681700" y="5464412"/>
            <a:ext cx="3044882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43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567181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4567181" y="8385810"/>
            <a:ext cx="3044825" cy="38155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0669270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9240" y="8385810"/>
            <a:ext cx="3044825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066927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677924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2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1206" y="5109797"/>
            <a:ext cx="3469311" cy="28908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612064" y="3041650"/>
            <a:ext cx="12992098" cy="7632700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marR="0" indent="-720000" algn="l" defTabSz="19080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tabLst/>
              <a:defRPr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6220" y="4186799"/>
            <a:ext cx="6105525" cy="4960874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6220" y="9530080"/>
            <a:ext cx="6091237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9145588" y="9530080"/>
            <a:ext cx="609917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9145588" y="418679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16770350" y="418680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0350" y="9530080"/>
            <a:ext cx="610552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789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3336588" y="3424238"/>
            <a:ext cx="8775699" cy="6486525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270125" y="3424239"/>
            <a:ext cx="8775699" cy="6486525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270124" y="10290683"/>
            <a:ext cx="8775699" cy="1914275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3336651" y="10290683"/>
            <a:ext cx="8775699" cy="1887403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3653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3048000"/>
            <a:ext cx="22112288" cy="9158288"/>
          </a:xfrm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JPG, 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8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 hasCustomPrompt="1"/>
          </p:nvPr>
        </p:nvSpPr>
        <p:spPr>
          <a:xfrm>
            <a:off x="12955588" y="3048000"/>
            <a:ext cx="10285412" cy="9144000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1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</p:spTree>
    <p:extLst>
      <p:ext uri="{BB962C8B-B14F-4D97-AF65-F5344CB8AC3E}">
        <p14:creationId xmlns:p14="http://schemas.microsoft.com/office/powerpoint/2010/main" val="3292052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4382412" cy="13716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9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29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14501812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14501812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2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нта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9525000" cy="762949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15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9525000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8" hasCustomPrompt="1"/>
          </p:nvPr>
        </p:nvSpPr>
        <p:spPr>
          <a:xfrm>
            <a:off x="14482949" y="10292400"/>
            <a:ext cx="8392926" cy="7620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14482949" y="9147175"/>
            <a:ext cx="8392926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2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55" y="9163028"/>
            <a:ext cx="757238" cy="747772"/>
          </a:xfrm>
          <a:prstGeom prst="rect">
            <a:avLst/>
          </a:prstGeom>
        </p:spPr>
      </p:pic>
      <p:pic>
        <p:nvPicPr>
          <p:cNvPr id="23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924" y="10292400"/>
            <a:ext cx="419100" cy="762000"/>
          </a:xfrm>
          <a:prstGeom prst="rect">
            <a:avLst/>
          </a:prstGeom>
        </p:spPr>
      </p:pic>
      <p:sp>
        <p:nvSpPr>
          <p:cNvPr id="28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13336005" y="6094413"/>
            <a:ext cx="9539870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34" hasCustomPrompt="1"/>
          </p:nvPr>
        </p:nvSpPr>
        <p:spPr>
          <a:xfrm>
            <a:off x="13336005" y="7238999"/>
            <a:ext cx="9539869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6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/>
          <p:nvPr userDrawn="1"/>
        </p:nvSpPr>
        <p:spPr>
          <a:xfrm>
            <a:off x="1896337" y="12211994"/>
            <a:ext cx="20591327" cy="52147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4" name="Shape 238"/>
          <p:cNvSpPr/>
          <p:nvPr userDrawn="1"/>
        </p:nvSpPr>
        <p:spPr>
          <a:xfrm>
            <a:off x="16002471" y="1869119"/>
            <a:ext cx="7027527" cy="9556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/>
              <a:t>Дополнительные материалы для презентаций (слайды с графиками, диаграммами,</a:t>
            </a:r>
            <a:r>
              <a:rPr lang="ru-RU" baseline="0" dirty="0"/>
              <a:t> </a:t>
            </a:r>
            <a:r>
              <a:rPr lang="ru-RU" dirty="0"/>
              <a:t>таблицами, картами, схемами, гаджетами, пиктограммы, иллюстрации и фотографии) находятся </a:t>
            </a:r>
            <a:br>
              <a:rPr lang="ru-RU" dirty="0"/>
            </a:br>
            <a:r>
              <a:rPr lang="ru-RU" dirty="0"/>
              <a:t>на </a:t>
            </a:r>
            <a:endParaRPr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Логотипы сервисов</a:t>
            </a:r>
            <a:r>
              <a:rPr lang="ru-RU" baseline="0" dirty="0"/>
              <a:t> для титульного слайда: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>
              <a:solidFill>
                <a:srgbClr val="3878BE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/>
              <a:t>Слайды с кодом: </a:t>
            </a:r>
            <a:endParaRPr lang="ru-RU" dirty="0">
              <a:solidFill>
                <a:schemeClr val="accent1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Можно выбрать фотографию на фотостоке </a:t>
            </a:r>
            <a:br>
              <a:rPr lang="ru-RU" dirty="0">
                <a:solidFill>
                  <a:srgbClr val="3878BE"/>
                </a:solidFill>
              </a:rPr>
            </a:br>
            <a:r>
              <a:rPr lang="ru-RU" baseline="0" dirty="0">
                <a:solidFill>
                  <a:srgbClr val="3878BE"/>
                </a:solidFill>
              </a:rPr>
              <a:t>                                       </a:t>
            </a:r>
            <a:r>
              <a:rPr dirty="0"/>
              <a:t> и прислать нам ссылку,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мы купим её для </a:t>
            </a:r>
            <a:r>
              <a:rPr lang="ru-RU" dirty="0"/>
              <a:t> вас.</a:t>
            </a: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Подробный рецепт </a:t>
            </a:r>
            <a:r>
              <a:rPr dirty="0" err="1"/>
              <a:t>хорошей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lang="ru-RU" dirty="0"/>
              <a:t>–</a:t>
            </a:r>
            <a:br>
              <a:rPr lang="ru-RU" dirty="0"/>
            </a:br>
            <a:r>
              <a:rPr dirty="0"/>
              <a:t>на</a:t>
            </a: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вопросы, напишите </a:t>
            </a:r>
            <a:b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sz="1200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Чтобы мы проверили </a:t>
            </a:r>
            <a:r>
              <a:rPr lang="ru-RU" dirty="0"/>
              <a:t>вашу</a:t>
            </a:r>
            <a:r>
              <a:rPr dirty="0"/>
              <a:t> презентацию, отправь</a:t>
            </a:r>
            <a:r>
              <a:rPr lang="ru-RU" dirty="0"/>
              <a:t>те</a:t>
            </a:r>
            <a:r>
              <a:rPr dirty="0"/>
              <a:t> её на 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5" name="Shape 239"/>
          <p:cNvSpPr/>
          <p:nvPr userDrawn="1"/>
        </p:nvSpPr>
        <p:spPr>
          <a:xfrm>
            <a:off x="8052204" y="2479431"/>
            <a:ext cx="6735837" cy="143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baseline="0"/>
            </a:pPr>
            <a:r>
              <a:rPr sz="3600" dirty="0"/>
              <a:t>Н</a:t>
            </a:r>
            <a:r>
              <a:rPr sz="2500" dirty="0"/>
              <a:t>е</a:t>
            </a:r>
            <a:r>
              <a:rPr dirty="0"/>
              <a:t> </a:t>
            </a:r>
            <a:r>
              <a:rPr sz="4200" dirty="0"/>
              <a:t>из</a:t>
            </a:r>
            <a:r>
              <a:rPr sz="6100" dirty="0"/>
              <a:t>ме</a:t>
            </a:r>
            <a:r>
              <a:rPr sz="2900" dirty="0"/>
              <a:t>ня</a:t>
            </a:r>
            <a:r>
              <a:rPr sz="1900" dirty="0"/>
              <a:t>й</a:t>
            </a:r>
            <a:r>
              <a:rPr lang="ru-RU" sz="3400" dirty="0"/>
              <a:t>т</a:t>
            </a:r>
            <a:r>
              <a:rPr lang="ru-RU" sz="1800" dirty="0"/>
              <a:t>е</a:t>
            </a:r>
            <a:r>
              <a:rPr lang="ru-RU" sz="3400" dirty="0"/>
              <a:t> р</a:t>
            </a:r>
            <a:r>
              <a:rPr sz="6800" dirty="0"/>
              <a:t>а</a:t>
            </a:r>
            <a:r>
              <a:rPr sz="3400" dirty="0"/>
              <a:t>з</a:t>
            </a:r>
            <a:r>
              <a:rPr sz="2000" dirty="0"/>
              <a:t>ме</a:t>
            </a:r>
            <a:r>
              <a:rPr sz="3300" dirty="0"/>
              <a:t>р</a:t>
            </a:r>
            <a:r>
              <a:rPr sz="2700" dirty="0"/>
              <a:t>ы</a:t>
            </a:r>
            <a:r>
              <a:rPr sz="2000" dirty="0"/>
              <a:t> </a:t>
            </a:r>
            <a:r>
              <a:rPr sz="4700" dirty="0"/>
              <a:t>ш</a:t>
            </a:r>
            <a:r>
              <a:rPr sz="3800" dirty="0"/>
              <a:t>р</a:t>
            </a:r>
            <a:r>
              <a:rPr sz="4100" dirty="0"/>
              <a:t>и</a:t>
            </a:r>
            <a:r>
              <a:rPr sz="2400" dirty="0"/>
              <a:t>ф</a:t>
            </a:r>
            <a:r>
              <a:rPr sz="1800" dirty="0"/>
              <a:t>т</a:t>
            </a:r>
            <a:r>
              <a:rPr sz="2400" dirty="0"/>
              <a:t>о</a:t>
            </a:r>
            <a:r>
              <a:rPr sz="3200" dirty="0"/>
              <a:t>в</a:t>
            </a:r>
          </a:p>
        </p:txBody>
      </p:sp>
      <p:sp>
        <p:nvSpPr>
          <p:cNvPr id="6" name="Shape 240"/>
          <p:cNvSpPr/>
          <p:nvPr userDrawn="1"/>
        </p:nvSpPr>
        <p:spPr>
          <a:xfrm>
            <a:off x="7979110" y="12049174"/>
            <a:ext cx="7182919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 baseline="0"/>
            </a:lvl1pPr>
          </a:lstStyle>
          <a:p>
            <a:r>
              <a:t>Страницу скрыть или удалить по прочтении!</a:t>
            </a:r>
          </a:p>
        </p:txBody>
      </p:sp>
      <p:sp>
        <p:nvSpPr>
          <p:cNvPr id="7" name="Shape 241"/>
          <p:cNvSpPr/>
          <p:nvPr userDrawn="1"/>
        </p:nvSpPr>
        <p:spPr>
          <a:xfrm>
            <a:off x="11275006" y="4095444"/>
            <a:ext cx="4431607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lvl1pPr>
          </a:lstStyle>
          <a:p>
            <a:r>
              <a:rPr dirty="0"/>
              <a:t>Не выходи</a:t>
            </a:r>
            <a:r>
              <a:rPr lang="ru-RU" dirty="0"/>
              <a:t>те</a:t>
            </a:r>
            <a:r>
              <a:rPr dirty="0"/>
              <a:t> за поля слайда</a:t>
            </a:r>
          </a:p>
        </p:txBody>
      </p:sp>
      <p:sp>
        <p:nvSpPr>
          <p:cNvPr id="8" name="Shape 242"/>
          <p:cNvSpPr/>
          <p:nvPr userDrawn="1"/>
        </p:nvSpPr>
        <p:spPr>
          <a:xfrm>
            <a:off x="15250807" y="3667044"/>
            <a:ext cx="14801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9" name="Shape 243"/>
          <p:cNvSpPr/>
          <p:nvPr userDrawn="1"/>
        </p:nvSpPr>
        <p:spPr>
          <a:xfrm>
            <a:off x="7618189" y="2858110"/>
            <a:ext cx="7622109" cy="885037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0" name="Shape 244"/>
          <p:cNvSpPr/>
          <p:nvPr userDrawn="1"/>
        </p:nvSpPr>
        <p:spPr>
          <a:xfrm>
            <a:off x="7623584" y="4956549"/>
            <a:ext cx="7622110" cy="6850431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1" name="Shape 245"/>
          <p:cNvSpPr/>
          <p:nvPr userDrawn="1"/>
        </p:nvSpPr>
        <p:spPr>
          <a:xfrm>
            <a:off x="7623584" y="3926059"/>
            <a:ext cx="7622109" cy="885678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2" name="Shape 246"/>
          <p:cNvSpPr/>
          <p:nvPr userDrawn="1"/>
        </p:nvSpPr>
        <p:spPr>
          <a:xfrm>
            <a:off x="19978341" y="10734151"/>
            <a:ext cx="3316514" cy="27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Группа презентационных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технологий</a:t>
            </a:r>
            <a:endParaRPr dirty="0"/>
          </a:p>
        </p:txBody>
      </p:sp>
      <p:pic>
        <p:nvPicPr>
          <p:cNvPr id="1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302692" y="10436207"/>
            <a:ext cx="1506047" cy="150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 userDrawn="1"/>
        </p:nvPicPr>
        <p:blipFill>
          <a:blip r:embed="rId3">
            <a:extLst/>
          </a:blip>
          <a:srcRect t="14527" b="13953"/>
          <a:stretch>
            <a:fillRect/>
          </a:stretch>
        </p:blipFill>
        <p:spPr>
          <a:xfrm>
            <a:off x="18302611" y="11665834"/>
            <a:ext cx="1506079" cy="1077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249"/>
          <p:cNvSpPr/>
          <p:nvPr userDrawn="1"/>
        </p:nvSpPr>
        <p:spPr>
          <a:xfrm>
            <a:off x="8017209" y="1533441"/>
            <a:ext cx="7182920" cy="150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Не уверены, что и как делать дальше?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Вот несколько простых советов-рекомендаций</a:t>
            </a:r>
            <a:r>
              <a:rPr dirty="0"/>
              <a:t>:</a:t>
            </a:r>
          </a:p>
        </p:txBody>
      </p:sp>
      <p:sp>
        <p:nvSpPr>
          <p:cNvPr id="16" name="Shape 250"/>
          <p:cNvSpPr/>
          <p:nvPr userDrawn="1"/>
        </p:nvSpPr>
        <p:spPr>
          <a:xfrm>
            <a:off x="1889984" y="1890483"/>
            <a:ext cx="5729648" cy="802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Привет!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Это шаблон презентации </a:t>
            </a:r>
            <a:br>
              <a:rPr lang="ru-RU" dirty="0"/>
            </a:br>
            <a:r>
              <a:rPr lang="ru-RU" dirty="0"/>
              <a:t>для выступлений с нашим корпоративным шрифтом </a:t>
            </a:r>
            <a:br>
              <a:rPr lang="ru-RU" dirty="0"/>
            </a:br>
            <a:r>
              <a:rPr lang="ru-RU" dirty="0" err="1"/>
              <a:t>Yandex</a:t>
            </a:r>
            <a:r>
              <a:rPr lang="ru-RU" dirty="0"/>
              <a:t> </a:t>
            </a:r>
            <a:r>
              <a:rPr lang="ru-RU" dirty="0" err="1"/>
              <a:t>Sans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Перед началом работы убедитесь, </a:t>
            </a:r>
            <a:br>
              <a:rPr lang="ru-RU" dirty="0"/>
            </a:br>
            <a:r>
              <a:rPr lang="ru-RU" dirty="0"/>
              <a:t>что шрифт уже установлен </a:t>
            </a:r>
            <a:br>
              <a:rPr lang="ru-RU" dirty="0"/>
            </a:br>
            <a:r>
              <a:rPr lang="ru-RU" dirty="0"/>
              <a:t>на компьютере. Если нет, то скачать его вместе с инструкцией</a:t>
            </a:r>
            <a:br>
              <a:rPr lang="ru-RU" dirty="0"/>
            </a:br>
            <a:r>
              <a:rPr lang="ru-RU" dirty="0"/>
              <a:t>по установке можно по ссылке: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>
                <a:solidFill>
                  <a:schemeClr val="tx1"/>
                </a:solidFill>
              </a:rPr>
              <a:t>Посмотреть все макеты мастер-слайдов и добавить подходящий можно, нажав кнопку «создать слайд» в верхнем меню.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dirty="0">
              <a:solidFill>
                <a:srgbClr val="3878BE"/>
              </a:solidFill>
            </a:endParaRPr>
          </a:p>
        </p:txBody>
      </p:sp>
      <p:sp>
        <p:nvSpPr>
          <p:cNvPr id="21" name="Shape 250"/>
          <p:cNvSpPr/>
          <p:nvPr userDrawn="1"/>
        </p:nvSpPr>
        <p:spPr>
          <a:xfrm>
            <a:off x="8003067" y="5138513"/>
            <a:ext cx="7240939" cy="616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расстановки акцентов пользуйтесь встроенными в шаблон стилями шрифтов: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Для выделения ключевой мысли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выделите абзац текста и нажмите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Tab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, а чтобы  жёлтая линия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не разрывалась, переносите текст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на следующую строку нажатием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Enter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Regular" pitchFamily="2" charset="-52"/>
              <a:ea typeface="+mn-ea"/>
              <a:cs typeface="+mn-cs"/>
            </a:endParaRPr>
          </a:p>
          <a:p>
            <a:pPr marL="1512000" marR="0" lvl="2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маркированного списка выделите текст и дважды нажмите 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  <a:p>
            <a:pPr marL="1512000" marR="0" lvl="3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нумерованного списка выделите текст и трижды нажмите 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</p:txBody>
      </p:sp>
      <p:sp>
        <p:nvSpPr>
          <p:cNvPr id="17" name="Shape 238"/>
          <p:cNvSpPr/>
          <p:nvPr userDrawn="1"/>
        </p:nvSpPr>
        <p:spPr>
          <a:xfrm>
            <a:off x="16007207" y="568162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4"/>
              </a:rPr>
              <a:t>iStockphoto.com</a:t>
            </a:r>
            <a:r>
              <a:rPr lang="ru-RU" dirty="0">
                <a:solidFill>
                  <a:srgbClr val="3878BE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Shape 238"/>
          <p:cNvSpPr/>
          <p:nvPr/>
        </p:nvSpPr>
        <p:spPr>
          <a:xfrm>
            <a:off x="16033262" y="6983673"/>
            <a:ext cx="6996736" cy="95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https://wiki.yandex-team.ru/presentation/</a:t>
            </a:r>
            <a:br>
              <a:rPr lang="ru-RU" dirty="0">
                <a:solidFill>
                  <a:schemeClr val="tx1"/>
                </a:solidFill>
                <a:hlinkClick r:id="rId5"/>
              </a:rPr>
            </a:br>
            <a:r>
              <a:rPr lang="en-US" dirty="0">
                <a:solidFill>
                  <a:schemeClr val="tx1"/>
                </a:solidFill>
                <a:hlinkClick r:id="rId5"/>
              </a:rPr>
              <a:t>Kak-sdelat-krasivo/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Shape 250"/>
          <p:cNvSpPr/>
          <p:nvPr/>
        </p:nvSpPr>
        <p:spPr>
          <a:xfrm>
            <a:off x="1889206" y="6701401"/>
            <a:ext cx="5342400" cy="7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en-US" dirty="0">
                <a:solidFill>
                  <a:srgbClr val="3878BE"/>
                </a:solidFill>
                <a:hlinkClick r:id="rId6"/>
              </a:rPr>
              <a:t>https://</a:t>
            </a:r>
            <a:r>
              <a:rPr lang="en-US" dirty="0" err="1">
                <a:solidFill>
                  <a:srgbClr val="3878BE"/>
                </a:solidFill>
                <a:hlinkClick r:id="rId6"/>
              </a:rPr>
              <a:t>yadi.sk</a:t>
            </a:r>
            <a:r>
              <a:rPr lang="en-US" dirty="0">
                <a:solidFill>
                  <a:srgbClr val="3878BE"/>
                </a:solidFill>
                <a:hlinkClick r:id="rId6"/>
              </a:rPr>
              <a:t>/d/</a:t>
            </a:r>
            <a:r>
              <a:rPr lang="en-US" dirty="0" err="1">
                <a:solidFill>
                  <a:srgbClr val="3878BE"/>
                </a:solidFill>
                <a:hlinkClick r:id="rId6"/>
              </a:rPr>
              <a:t>GPDyRyOPxejmK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22" name="Shape 238"/>
          <p:cNvSpPr/>
          <p:nvPr/>
        </p:nvSpPr>
        <p:spPr>
          <a:xfrm>
            <a:off x="16388806" y="8292875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7"/>
              </a:rPr>
              <a:t>presentation@</a:t>
            </a:r>
            <a:endParaRPr lang="en-US" dirty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3" name="Shape 238"/>
          <p:cNvSpPr/>
          <p:nvPr/>
        </p:nvSpPr>
        <p:spPr>
          <a:xfrm>
            <a:off x="18296806" y="914760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7"/>
              </a:rPr>
              <a:t>prescheck@</a:t>
            </a:r>
            <a:endParaRPr lang="en-US" dirty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4" name="Shape 238"/>
          <p:cNvSpPr/>
          <p:nvPr/>
        </p:nvSpPr>
        <p:spPr>
          <a:xfrm>
            <a:off x="16414862" y="3323550"/>
            <a:ext cx="5697944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hlinkClick r:id="rId8"/>
              </a:rPr>
              <a:t>patterns.yandex-team.ru/presentations</a:t>
            </a:r>
            <a:endParaRPr lang="en-US" dirty="0"/>
          </a:p>
          <a:p>
            <a:pPr>
              <a:tabLst>
                <a:tab pos="5524500" algn="l"/>
              </a:tabLst>
              <a:defRPr sz="2400" baseline="0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5" name="Shape 238"/>
          <p:cNvSpPr/>
          <p:nvPr/>
        </p:nvSpPr>
        <p:spPr>
          <a:xfrm>
            <a:off x="16007207" y="4234173"/>
            <a:ext cx="5511688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9"/>
              </a:rPr>
              <a:t>https://yadi.sk/d/ZpB_978TwmoNY</a:t>
            </a:r>
            <a:endParaRPr lang="ru-RU" dirty="0">
              <a:solidFill>
                <a:srgbClr val="3878BE"/>
              </a:solidFill>
            </a:endParaRPr>
          </a:p>
        </p:txBody>
      </p:sp>
      <p:sp>
        <p:nvSpPr>
          <p:cNvPr id="26" name="Shape 238"/>
          <p:cNvSpPr/>
          <p:nvPr/>
        </p:nvSpPr>
        <p:spPr>
          <a:xfrm>
            <a:off x="18425612" y="4788600"/>
            <a:ext cx="4912176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chemeClr val="accent1"/>
                </a:solidFill>
                <a:hlinkClick r:id="rId10"/>
              </a:rPr>
              <a:t>https://</a:t>
            </a:r>
            <a:r>
              <a:rPr lang="en-US" dirty="0" err="1">
                <a:solidFill>
                  <a:schemeClr val="accent1"/>
                </a:solidFill>
                <a:hlinkClick r:id="rId10"/>
              </a:rPr>
              <a:t>yadi.sk</a:t>
            </a:r>
            <a:r>
              <a:rPr lang="en-US" dirty="0">
                <a:solidFill>
                  <a:schemeClr val="accent1"/>
                </a:solidFill>
                <a:hlinkClick r:id="rId10"/>
              </a:rPr>
              <a:t>/d/</a:t>
            </a:r>
            <a:r>
              <a:rPr lang="en-US" dirty="0" err="1">
                <a:solidFill>
                  <a:schemeClr val="accent1"/>
                </a:solidFill>
                <a:hlinkClick r:id="rId10"/>
              </a:rPr>
              <a:t>YqwObUZxxesAJ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4488644" y="8866540"/>
            <a:ext cx="1153753" cy="1358900"/>
            <a:chOff x="4479985" y="8800385"/>
            <a:chExt cx="1153753" cy="1358900"/>
          </a:xfrm>
        </p:grpSpPr>
        <p:pic>
          <p:nvPicPr>
            <p:cNvPr id="28" name="Изображение 27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/>
            <a:stretch/>
          </p:blipFill>
          <p:spPr>
            <a:xfrm>
              <a:off x="4479985" y="8800385"/>
              <a:ext cx="1153753" cy="1358900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 userDrawn="1"/>
          </p:nvSpPr>
          <p:spPr>
            <a:xfrm>
              <a:off x="5322406" y="8856452"/>
              <a:ext cx="273262" cy="776377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875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ведение/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1"/>
            <a:ext cx="10533488" cy="13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7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27" y="1835350"/>
            <a:ext cx="5742291" cy="4485665"/>
          </a:xfrm>
        </p:spPr>
        <p:txBody>
          <a:bodyPr tIns="396000" rIns="0" anchor="t"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bIns="0"/>
          <a:lstStyle/>
          <a:p>
            <a:fld id="{AE195FE1-503A-4B96-8989-000D44BE7D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444608" y="2569937"/>
            <a:ext cx="11017967" cy="9654563"/>
          </a:xfrm>
        </p:spPr>
        <p:txBody>
          <a:bodyPr tIns="0" rIns="72000"/>
          <a:lstStyle>
            <a:lvl4pPr>
              <a:defRPr/>
            </a:lvl4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12444604" y="12759576"/>
            <a:ext cx="9077826" cy="536712"/>
          </a:xfrm>
        </p:spPr>
        <p:txBody>
          <a:bodyPr tIns="0" bIns="36000" anchor="b" anchorCtr="0">
            <a:noAutofit/>
          </a:bodyPr>
          <a:lstStyle>
            <a:lvl1pPr indent="0">
              <a:lnSpc>
                <a:spcPts val="2279"/>
              </a:lnSpc>
              <a:spcAft>
                <a:spcPts val="0"/>
              </a:spcAft>
              <a:defRPr sz="1772" baseline="0"/>
            </a:lvl1pPr>
          </a:lstStyle>
          <a:p>
            <a:pPr lvl="0"/>
            <a:r>
              <a:rPr lang="ru-RU" dirty="0"/>
              <a:t>Сноска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5626" y="6859116"/>
            <a:ext cx="5743346" cy="536538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286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sp>
        <p:nvSpPr>
          <p:cNvPr id="9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3042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 userDrawn="1">
          <p15:clr>
            <a:srgbClr val="FBAE40"/>
          </p15:clr>
        </p15:guide>
        <p15:guide id="2" orient="horz" pos="14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6833" y="5252224"/>
            <a:ext cx="6470897" cy="23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 baseline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10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>
          <p15:clr>
            <a:srgbClr val="FBAE40"/>
          </p15:clr>
        </p15:guide>
        <p15:guide id="2" orient="horz" pos="1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53556" y="1294841"/>
            <a:ext cx="18273713" cy="763587"/>
          </a:xfrm>
        </p:spPr>
        <p:txBody>
          <a:bodyPr tIns="0" anchor="t"/>
          <a:lstStyle>
            <a:lvl1pPr marL="0" indent="0">
              <a:buNone/>
              <a:defRPr sz="4800">
                <a:solidFill>
                  <a:schemeClr val="tx1"/>
                </a:solidFill>
                <a:latin typeface="Yandex Sans Text Thin" pitchFamily="2" charset="-52"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206" y="12734400"/>
            <a:ext cx="1525587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26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9461162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48000"/>
            <a:ext cx="22124509" cy="915828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12687300"/>
            <a:ext cx="19461162" cy="381602"/>
          </a:xfrm>
          <a:prstGeom prst="rect">
            <a:avLst/>
          </a:prstGeom>
        </p:spPr>
        <p:txBody>
          <a:bodyPr vert="horz" lIns="0" tIns="324000" rIns="91440" bIns="0" rtlCol="0" anchor="b"/>
          <a:lstStyle>
            <a:lvl1pPr algn="l">
              <a:lnSpc>
                <a:spcPts val="3400"/>
              </a:lnSpc>
              <a:defRPr sz="3000" baseline="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10700" y="12687300"/>
            <a:ext cx="1144587" cy="381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762002"/>
            <a:ext cx="22124509" cy="1135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2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685" r:id="rId3"/>
    <p:sldLayoutId id="2147483711" r:id="rId4"/>
    <p:sldLayoutId id="2147483719" r:id="rId5"/>
    <p:sldLayoutId id="2147483720" r:id="rId6"/>
    <p:sldLayoutId id="2147483714" r:id="rId7"/>
    <p:sldLayoutId id="2147483690" r:id="rId8"/>
    <p:sldLayoutId id="2147483716" r:id="rId9"/>
    <p:sldLayoutId id="2147483733" r:id="rId10"/>
    <p:sldLayoutId id="2147483696" r:id="rId11"/>
    <p:sldLayoutId id="2147483702" r:id="rId12"/>
    <p:sldLayoutId id="2147483701" r:id="rId13"/>
    <p:sldLayoutId id="2147483700" r:id="rId14"/>
    <p:sldLayoutId id="2147483732" r:id="rId15"/>
    <p:sldLayoutId id="2147483699" r:id="rId16"/>
    <p:sldLayoutId id="2147483698" r:id="rId17"/>
    <p:sldLayoutId id="2147483703" r:id="rId18"/>
    <p:sldLayoutId id="2147483734" r:id="rId19"/>
    <p:sldLayoutId id="2147483705" r:id="rId20"/>
    <p:sldLayoutId id="2147483706" r:id="rId21"/>
    <p:sldLayoutId id="2147483717" r:id="rId22"/>
    <p:sldLayoutId id="2147483691" r:id="rId23"/>
    <p:sldLayoutId id="2147483730" r:id="rId24"/>
    <p:sldLayoutId id="2147483735" r:id="rId25"/>
  </p:sldLayoutIdLst>
  <p:hf hdr="0" dt="0"/>
  <p:txStyles>
    <p:titleStyle>
      <a:lvl1pPr algn="l" defTabSz="1828709" rtl="0" eaLnBrk="1" latinLnBrk="0" hangingPunct="1">
        <a:lnSpc>
          <a:spcPts val="10000"/>
        </a:lnSpc>
        <a:spcBef>
          <a:spcPct val="0"/>
        </a:spcBef>
        <a:buNone/>
        <a:defRPr sz="8000" kern="1200">
          <a:solidFill>
            <a:schemeClr val="tx1"/>
          </a:solidFill>
          <a:latin typeface="Yandex Sans Text Regular" pitchFamily="2" charset="-52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1pPr>
      <a:lvl2pPr marL="0" indent="-720000" algn="l" defTabSz="1908000" rtl="0" eaLnBrk="1" latinLnBrk="0" hangingPunct="1">
        <a:lnSpc>
          <a:spcPts val="6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 typeface="Impact" panose="020B0806030902050204" pitchFamily="34" charset="0"/>
        <a:buChar char="▌"/>
        <a:defRPr sz="4800" kern="1200" baseline="0">
          <a:solidFill>
            <a:schemeClr val="tx1"/>
          </a:solidFill>
          <a:latin typeface="Yandex Sans Text Regular" pitchFamily="2" charset="-52"/>
          <a:ea typeface="+mn-ea"/>
          <a:cs typeface="+mn-cs"/>
        </a:defRPr>
      </a:lvl2pPr>
      <a:lvl3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SzPct val="150000"/>
        <a:buFont typeface="Yandex Sans Text Light" panose="02000000000000000000" pitchFamily="2" charset="-52"/>
        <a:buChar char="›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3pPr>
      <a:lvl4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Font typeface="+mj-lt"/>
        <a:buAutoNum type="arabicPeriod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7439">
          <p15:clr>
            <a:srgbClr val="F26B43"/>
          </p15:clr>
        </p15:guide>
        <p15:guide id="3" pos="7199">
          <p15:clr>
            <a:srgbClr val="F26B43"/>
          </p15:clr>
        </p15:guide>
        <p15:guide id="4" pos="6958">
          <p15:clr>
            <a:srgbClr val="F26B43"/>
          </p15:clr>
        </p15:guide>
        <p15:guide id="5" pos="6718">
          <p15:clr>
            <a:srgbClr val="F26B43"/>
          </p15:clr>
        </p15:guide>
        <p15:guide id="6" pos="6478">
          <p15:clr>
            <a:srgbClr val="F26B43"/>
          </p15:clr>
        </p15:guide>
        <p15:guide id="7" pos="6237">
          <p15:clr>
            <a:srgbClr val="F26B43"/>
          </p15:clr>
        </p15:guide>
        <p15:guide id="8" pos="5997">
          <p15:clr>
            <a:srgbClr val="F26B43"/>
          </p15:clr>
        </p15:guide>
        <p15:guide id="9" pos="5756">
          <p15:clr>
            <a:srgbClr val="F26B43"/>
          </p15:clr>
        </p15:guide>
        <p15:guide id="10" pos="5516">
          <p15:clr>
            <a:srgbClr val="F26B43"/>
          </p15:clr>
        </p15:guide>
        <p15:guide id="11" pos="5276">
          <p15:clr>
            <a:srgbClr val="F26B43"/>
          </p15:clr>
        </p15:guide>
        <p15:guide id="12" pos="5035">
          <p15:clr>
            <a:srgbClr val="F26B43"/>
          </p15:clr>
        </p15:guide>
        <p15:guide id="13" pos="4555">
          <p15:clr>
            <a:srgbClr val="F26B43"/>
          </p15:clr>
        </p15:guide>
        <p15:guide id="14" pos="4795">
          <p15:clr>
            <a:srgbClr val="F26B43"/>
          </p15:clr>
        </p15:guide>
        <p15:guide id="15" pos="4314">
          <p15:clr>
            <a:srgbClr val="F26B43"/>
          </p15:clr>
        </p15:guide>
        <p15:guide id="16" pos="4074">
          <p15:clr>
            <a:srgbClr val="F26B43"/>
          </p15:clr>
        </p15:guide>
        <p15:guide id="17" pos="3353">
          <p15:clr>
            <a:srgbClr val="F26B43"/>
          </p15:clr>
        </p15:guide>
        <p15:guide id="18" pos="3833">
          <p15:clr>
            <a:srgbClr val="F26B43"/>
          </p15:clr>
        </p15:guide>
        <p15:guide id="19" pos="3112">
          <p15:clr>
            <a:srgbClr val="F26B43"/>
          </p15:clr>
        </p15:guide>
        <p15:guide id="20" pos="2872">
          <p15:clr>
            <a:srgbClr val="F26B43"/>
          </p15:clr>
        </p15:guide>
        <p15:guide id="21" pos="2632">
          <p15:clr>
            <a:srgbClr val="F26B43"/>
          </p15:clr>
        </p15:guide>
        <p15:guide id="23" pos="3593">
          <p15:clr>
            <a:srgbClr val="F26B43"/>
          </p15:clr>
        </p15:guide>
        <p15:guide id="25" pos="7920">
          <p15:clr>
            <a:srgbClr val="F26B43"/>
          </p15:clr>
        </p15:guide>
        <p15:guide id="27" pos="8401">
          <p15:clr>
            <a:srgbClr val="F26B43"/>
          </p15:clr>
        </p15:guide>
        <p15:guide id="28" pos="8641">
          <p15:clr>
            <a:srgbClr val="F26B43"/>
          </p15:clr>
        </p15:guide>
        <p15:guide id="29" pos="8881">
          <p15:clr>
            <a:srgbClr val="F26B43"/>
          </p15:clr>
        </p15:guide>
        <p15:guide id="30" pos="9122">
          <p15:clr>
            <a:srgbClr val="F26B43"/>
          </p15:clr>
        </p15:guide>
        <p15:guide id="31" pos="9362">
          <p15:clr>
            <a:srgbClr val="F26B43"/>
          </p15:clr>
        </p15:guide>
        <p15:guide id="32" pos="9603">
          <p15:clr>
            <a:srgbClr val="F26B43"/>
          </p15:clr>
        </p15:guide>
        <p15:guide id="33" pos="10083">
          <p15:clr>
            <a:srgbClr val="F26B43"/>
          </p15:clr>
        </p15:guide>
        <p15:guide id="34" pos="9843">
          <p15:clr>
            <a:srgbClr val="F26B43"/>
          </p15:clr>
        </p15:guide>
        <p15:guide id="35" pos="10324">
          <p15:clr>
            <a:srgbClr val="F26B43"/>
          </p15:clr>
        </p15:guide>
        <p15:guide id="36" pos="11516">
          <p15:clr>
            <a:srgbClr val="F26B43"/>
          </p15:clr>
        </p15:guide>
        <p15:guide id="37" pos="10804">
          <p15:clr>
            <a:srgbClr val="F26B43"/>
          </p15:clr>
        </p15:guide>
        <p15:guide id="38" pos="10564">
          <p15:clr>
            <a:srgbClr val="F26B43"/>
          </p15:clr>
        </p15:guide>
        <p15:guide id="39" pos="11045">
          <p15:clr>
            <a:srgbClr val="F26B43"/>
          </p15:clr>
        </p15:guide>
        <p15:guide id="40" pos="11285">
          <p15:clr>
            <a:srgbClr val="F26B43"/>
          </p15:clr>
        </p15:guide>
        <p15:guide id="41" pos="11766">
          <p15:clr>
            <a:srgbClr val="F26B43"/>
          </p15:clr>
        </p15:guide>
        <p15:guide id="42" pos="12006">
          <p15:clr>
            <a:srgbClr val="F26B43"/>
          </p15:clr>
        </p15:guide>
        <p15:guide id="43" pos="12487">
          <p15:clr>
            <a:srgbClr val="F26B43"/>
          </p15:clr>
        </p15:guide>
        <p15:guide id="44" pos="12247">
          <p15:clr>
            <a:srgbClr val="F26B43"/>
          </p15:clr>
        </p15:guide>
        <p15:guide id="45" pos="12727">
          <p15:clr>
            <a:srgbClr val="F26B43"/>
          </p15:clr>
        </p15:guide>
        <p15:guide id="46" pos="12968">
          <p15:clr>
            <a:srgbClr val="F26B43"/>
          </p15:clr>
        </p15:guide>
        <p15:guide id="47" pos="13208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80">
          <p15:clr>
            <a:srgbClr val="F26B43"/>
          </p15:clr>
        </p15:guide>
        <p15:guide id="50" orient="horz" pos="3839">
          <p15:clr>
            <a:srgbClr val="F26B43"/>
          </p15:clr>
        </p15:guide>
        <p15:guide id="51" orient="horz" pos="3118">
          <p15:clr>
            <a:srgbClr val="F26B43"/>
          </p15:clr>
        </p15:guide>
        <p15:guide id="52" orient="horz" pos="2878">
          <p15:clr>
            <a:srgbClr val="F26B43"/>
          </p15:clr>
        </p15:guide>
        <p15:guide id="53" orient="horz" pos="2637">
          <p15:clr>
            <a:srgbClr val="F26B43"/>
          </p15:clr>
        </p15:guide>
        <p15:guide id="54" orient="horz" pos="2397">
          <p15:clr>
            <a:srgbClr val="F26B43"/>
          </p15:clr>
        </p15:guide>
        <p15:guide id="55" orient="horz" pos="2157">
          <p15:clr>
            <a:srgbClr val="F26B43"/>
          </p15:clr>
        </p15:guide>
        <p15:guide id="56" orient="horz" pos="1916">
          <p15:clr>
            <a:srgbClr val="F26B43"/>
          </p15:clr>
        </p15:guide>
        <p15:guide id="57" orient="horz" pos="1195">
          <p15:clr>
            <a:srgbClr val="F26B43"/>
          </p15:clr>
        </p15:guide>
        <p15:guide id="58" orient="horz" pos="955">
          <p15:clr>
            <a:srgbClr val="F26B43"/>
          </p15:clr>
        </p15:guide>
        <p15:guide id="59" orient="horz" pos="714">
          <p15:clr>
            <a:srgbClr val="F26B43"/>
          </p15:clr>
        </p15:guide>
        <p15:guide id="62" orient="horz" pos="4560">
          <p15:clr>
            <a:srgbClr val="F26B43"/>
          </p15:clr>
        </p15:guide>
        <p15:guide id="63" orient="horz" pos="4801">
          <p15:clr>
            <a:srgbClr val="F26B43"/>
          </p15:clr>
        </p15:guide>
        <p15:guide id="64" orient="horz" pos="5282">
          <p15:clr>
            <a:srgbClr val="F26B43"/>
          </p15:clr>
        </p15:guide>
        <p15:guide id="65" orient="horz" pos="5522">
          <p15:clr>
            <a:srgbClr val="F26B43"/>
          </p15:clr>
        </p15:guide>
        <p15:guide id="66" orient="horz" pos="5762">
          <p15:clr>
            <a:srgbClr val="F26B43"/>
          </p15:clr>
        </p15:guide>
        <p15:guide id="67" orient="horz" pos="6003">
          <p15:clr>
            <a:srgbClr val="F26B43"/>
          </p15:clr>
        </p15:guide>
        <p15:guide id="68" orient="horz" pos="6243">
          <p15:clr>
            <a:srgbClr val="F26B43"/>
          </p15:clr>
        </p15:guide>
        <p15:guide id="69" orient="horz" pos="6483">
          <p15:clr>
            <a:srgbClr val="F26B43"/>
          </p15:clr>
        </p15:guide>
        <p15:guide id="70" orient="horz" pos="6724">
          <p15:clr>
            <a:srgbClr val="F26B43"/>
          </p15:clr>
        </p15:guide>
        <p15:guide id="71" orient="horz" pos="6964">
          <p15:clr>
            <a:srgbClr val="F26B43"/>
          </p15:clr>
        </p15:guide>
        <p15:guide id="72" orient="horz" pos="7685">
          <p15:clr>
            <a:srgbClr val="F26B43"/>
          </p15:clr>
        </p15:guide>
        <p15:guide id="73" orient="horz" pos="7445">
          <p15:clr>
            <a:srgbClr val="F26B43"/>
          </p15:clr>
        </p15:guide>
        <p15:guide id="74" orient="horz" pos="7205">
          <p15:clr>
            <a:srgbClr val="F26B43"/>
          </p15:clr>
        </p15:guide>
        <p15:guide id="75" pos="8160">
          <p15:clr>
            <a:srgbClr val="F26B43"/>
          </p15:clr>
        </p15:guide>
        <p15:guide id="76" orient="horz" pos="3599">
          <p15:clr>
            <a:srgbClr val="F26B43"/>
          </p15:clr>
        </p15:guide>
        <p15:guide id="77" orient="horz" pos="3358">
          <p15:clr>
            <a:srgbClr val="F26B43"/>
          </p15:clr>
        </p15:guide>
        <p15:guide id="78" orient="horz" pos="5041">
          <p15:clr>
            <a:srgbClr val="F26B43"/>
          </p15:clr>
        </p15:guide>
        <p15:guide id="79" pos="2391">
          <p15:clr>
            <a:srgbClr val="F26B43"/>
          </p15:clr>
        </p15:guide>
        <p15:guide id="80" pos="2151">
          <p15:clr>
            <a:srgbClr val="F26B43"/>
          </p15:clr>
        </p15:guide>
        <p15:guide id="81" pos="1910">
          <p15:clr>
            <a:srgbClr val="F26B43"/>
          </p15:clr>
        </p15:guide>
        <p15:guide id="82" pos="1670">
          <p15:clr>
            <a:srgbClr val="F26B43"/>
          </p15:clr>
        </p15:guide>
        <p15:guide id="83" pos="1430">
          <p15:clr>
            <a:srgbClr val="F26B43"/>
          </p15:clr>
        </p15:guide>
        <p15:guide id="84" pos="1189">
          <p15:clr>
            <a:srgbClr val="F26B43"/>
          </p15:clr>
        </p15:guide>
        <p15:guide id="85" pos="949">
          <p15:clr>
            <a:srgbClr val="F26B43"/>
          </p15:clr>
        </p15:guide>
        <p15:guide id="86" pos="709">
          <p15:clr>
            <a:srgbClr val="F26B43"/>
          </p15:clr>
        </p15:guide>
        <p15:guide id="87" pos="13449">
          <p15:clr>
            <a:srgbClr val="F26B43"/>
          </p15:clr>
        </p15:guide>
        <p15:guide id="88" pos="13689">
          <p15:clr>
            <a:srgbClr val="F26B43"/>
          </p15:clr>
        </p15:guide>
        <p15:guide id="89" pos="13929">
          <p15:clr>
            <a:srgbClr val="F26B43"/>
          </p15:clr>
        </p15:guide>
        <p15:guide id="90" pos="14170">
          <p15:clr>
            <a:srgbClr val="F26B43"/>
          </p15:clr>
        </p15:guide>
        <p15:guide id="91" pos="14410">
          <p15:clr>
            <a:srgbClr val="F26B43"/>
          </p15:clr>
        </p15:guide>
        <p15:guide id="92" pos="14650">
          <p15:clr>
            <a:srgbClr val="F26B43"/>
          </p15:clr>
        </p15:guide>
        <p15:guide id="93" orient="horz" pos="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gle.com/decision/2002375231fsupp2d1441362" TargetMode="External"/><Relationship Id="rId2" Type="http://schemas.openxmlformats.org/officeDocument/2006/relationships/hyperlink" Target="https://law.justia.com/cases/federal/district-courts/FSupp2/97/59/2339529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D.D.C.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District_Court_for_the_Eastern_District_of_New_York" TargetMode="External"/><Relationship Id="rId2" Type="http://schemas.openxmlformats.org/officeDocument/2006/relationships/hyperlink" Target="https://en.wikipedia.org/wiki/United_States_Department_of_Justic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.wikipedia.org/wiki/United_States_Court_of_Appeals_for_the_Second_Circu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4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ysClr val="windowText" lastClr="000000"/>
                </a:solidFill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67840"/>
            <a:ext cx="19461162" cy="623496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71015"/>
              </p:ext>
            </p:extLst>
          </p:nvPr>
        </p:nvGraphicFramePr>
        <p:xfrm>
          <a:off x="1123949" y="3423600"/>
          <a:ext cx="22131338" cy="1703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491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Дело стало ключевым в практике по применению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</a:t>
                      </a:r>
                      <a:r>
                        <a:rPr lang="de-DE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36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reason</a:t>
                      </a: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(«правило разумного подхода»)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Меры стимулирования сами по себе носят про-конкурентный характер.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установлении факта нарушения антимонопольного законодательства необходимо учитывать: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7525" indent="0" algn="just"/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    Что ограничения нанесли вред сразу обеим группам пользователей;</a:t>
                      </a:r>
                    </a:p>
                    <a:p>
                      <a:pPr marL="517525" indent="0" algn="just"/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    Может ли ответчик доказать про-конкурентный эффект , который способен сбалансировать установленное ограничение.</a:t>
                      </a:r>
                    </a:p>
                    <a:p>
                      <a:pPr marL="517525" indent="0" algn="just"/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    Способность истца доказать наличие баланса или дисбаланса таких эффектов;</a:t>
                      </a:r>
                    </a:p>
                    <a:p>
                      <a:pPr marL="517525" indent="0" algn="just"/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   Возможность суда установить границы рынка. </a:t>
                      </a:r>
                    </a:p>
                    <a:p>
                      <a:pPr marL="517525" indent="0" algn="just"/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    Отсутствие прямой необходимости концентрации на эффекте только для одной из сторон рынка.</a:t>
                      </a: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9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551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64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57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ysClr val="windowText" lastClr="000000"/>
                </a:solidFill>
              </a:rPr>
              <a:t>United States v. Microsoft Corporation, 253 F.3d 34 (D.C. Cir. 2001)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67840"/>
            <a:ext cx="19461162" cy="6234960"/>
          </a:xfrm>
        </p:spPr>
        <p:txBody>
          <a:bodyPr/>
          <a:lstStyle/>
          <a:p>
            <a:r>
              <a:rPr lang="ru-RU" dirty="0"/>
              <a:t>Хронология дела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123949" y="3423600"/>
          <a:ext cx="22131338" cy="1703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491">
                <a:tc>
                  <a:txBody>
                    <a:bodyPr/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action against Microsoft arose pursuant to a complaint filed by the United States and separate complaints filed by individual States</a:t>
                      </a:r>
                      <a:r>
                        <a:rPr lang="en-US" sz="3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(action(s)United States v. Microsoft Corp., 87 F. Supp. 2d 30 (D.D.C. 2000); 97 F. Supp. 2d 59 (D.D.C. 2000), direct appeal denied, pet. cert. denied, 530 U.S. 1301 (2000).)</a:t>
                      </a: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District Court issued a Final Judgment requiring Microsoft to submit a proposed plan of divestiture, with the company to be split into an operating systems business and an applications business. United States v. Microsoft Corp., 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97 F. Supp. 2d 59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64-65 (D.D.C. 2000) 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lvl="0" indent="-57150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of America, Appellee v. Microsoft Corporation, Appellant, 253 F.3d 34 (D.C. Cir. 2001)</a:t>
                      </a:r>
                    </a:p>
                    <a:p>
                      <a:pPr marL="571500" marR="0" lvl="0" indent="-57150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marR="0" lvl="0" indent="-57150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Judgment</a:t>
                      </a:r>
                      <a:r>
                        <a:rPr lang="en-US" sz="3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the proposed settlement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(November 1, 2002, </a:t>
                      </a:r>
                      <a:r>
                        <a:rPr lang="en-US" sz="3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v. Microsoft Corp.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231 F. Supp. 2d 144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D.D.C."/>
                        </a:rPr>
                        <a:t>D.D.C.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2002).</a:t>
                      </a: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9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9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551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4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64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7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Общие требования истцов: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660400"/>
            <a:ext cx="19461162" cy="9158288"/>
          </a:xfrm>
        </p:spPr>
        <p:txBody>
          <a:bodyPr/>
          <a:lstStyle/>
          <a:p>
            <a:endParaRPr lang="en-US" sz="1600" dirty="0"/>
          </a:p>
          <a:p>
            <a:endParaRPr lang="ru-RU" sz="1600" dirty="0"/>
          </a:p>
          <a:p>
            <a:pPr algn="just">
              <a:lnSpc>
                <a:spcPct val="100000"/>
              </a:lnSpc>
            </a:pPr>
            <a:r>
              <a:rPr lang="ru-RU" dirty="0"/>
              <a:t>В своем предложении истцы требовали применения конкретных средств правовой защиты, в том числе, структурного характера, а именно: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Ограничение заключения компанией </a:t>
            </a:r>
            <a:r>
              <a:rPr lang="en-US" dirty="0"/>
              <a:t>Microsoft </a:t>
            </a:r>
            <a:r>
              <a:rPr lang="ru-RU" dirty="0"/>
              <a:t>эксклюзивных контрактов;</a:t>
            </a:r>
          </a:p>
          <a:p>
            <a:pPr algn="just">
              <a:lnSpc>
                <a:spcPct val="100000"/>
              </a:lnSpc>
            </a:pPr>
            <a:r>
              <a:rPr lang="ru-RU" dirty="0"/>
              <a:t>Структурное разделение компании на отдельные: компании приложений и ОС, которые должны были существовать и работать отдельно.</a:t>
            </a:r>
            <a:endParaRPr lang="en-US" dirty="0"/>
          </a:p>
          <a:p>
            <a:endParaRPr lang="en-US" sz="1600" dirty="0"/>
          </a:p>
          <a:p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5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Общий результат: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Запрет на ограничение лицензионных соглашений;</a:t>
            </a:r>
          </a:p>
          <a:p>
            <a:pPr algn="just"/>
            <a:r>
              <a:rPr lang="ru-RU" dirty="0"/>
              <a:t>Сделать открытыми канали распределения программного обеспечения путем введения ограничения деятельности самой </a:t>
            </a:r>
            <a:r>
              <a:rPr lang="ru-RU" dirty="0" err="1"/>
              <a:t>Microsoft</a:t>
            </a:r>
            <a:r>
              <a:rPr lang="ru-RU" dirty="0"/>
              <a:t> ;</a:t>
            </a:r>
          </a:p>
          <a:p>
            <a:pPr algn="just"/>
            <a:r>
              <a:rPr lang="ru-RU" dirty="0"/>
              <a:t>Принятие мер по соблюдению требований внешних аудиторов;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6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5167406" cy="1511300"/>
          </a:xfrm>
        </p:spPr>
        <p:txBody>
          <a:bodyPr/>
          <a:lstStyle/>
          <a:p>
            <a:r>
              <a:rPr lang="ru-RU" sz="5400" dirty="0"/>
              <a:t>Новые концепции и выводы, рассматриваемые в деле </a:t>
            </a:r>
            <a:r>
              <a:rPr lang="en-US" sz="5400" dirty="0"/>
              <a:t>Microsoft</a:t>
            </a:r>
            <a:r>
              <a:rPr lang="ru-RU" sz="5400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ru-RU" b="1" dirty="0"/>
              <a:t>Сетевой эффект;</a:t>
            </a:r>
            <a:endParaRPr lang="en-US" b="1" dirty="0"/>
          </a:p>
          <a:p>
            <a:r>
              <a:rPr lang="en-US" b="1" dirty="0"/>
              <a:t>Non-Leverage Tying</a:t>
            </a:r>
            <a:r>
              <a:rPr lang="ru-RU" b="1" dirty="0"/>
              <a:t>;</a:t>
            </a:r>
            <a:endParaRPr lang="en-US" b="1" dirty="0"/>
          </a:p>
          <a:p>
            <a:r>
              <a:rPr lang="ru-RU" b="1" dirty="0"/>
              <a:t>Определение границ рынка;</a:t>
            </a:r>
            <a:endParaRPr lang="en-US" dirty="0"/>
          </a:p>
          <a:p>
            <a:r>
              <a:rPr lang="ru-RU" dirty="0"/>
              <a:t>Регулирование использования технологий;</a:t>
            </a:r>
            <a:endParaRPr lang="en-US" dirty="0"/>
          </a:p>
          <a:p>
            <a:r>
              <a:rPr lang="ru-RU" dirty="0"/>
              <a:t>Интеллектуальная собственность;</a:t>
            </a:r>
            <a:endParaRPr lang="en-US" dirty="0"/>
          </a:p>
          <a:p>
            <a:r>
              <a:rPr lang="ru-RU" dirty="0"/>
              <a:t>Связывание продуктов;</a:t>
            </a:r>
            <a:endParaRPr lang="en-US" dirty="0"/>
          </a:p>
          <a:p>
            <a:r>
              <a:rPr lang="en-US" b="1" dirty="0"/>
              <a:t>The Role of Rules (effects)</a:t>
            </a:r>
            <a:r>
              <a:rPr lang="ru-RU" b="1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4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89"/>
          <p:cNvSpPr/>
          <p:nvPr/>
        </p:nvSpPr>
        <p:spPr>
          <a:xfrm>
            <a:off x="13311711" y="-60959"/>
            <a:ext cx="11070702" cy="13776960"/>
          </a:xfrm>
          <a:prstGeom prst="rect">
            <a:avLst/>
          </a:prstGeom>
          <a:solidFill>
            <a:srgbClr val="242734"/>
          </a:solidFill>
          <a:ln w="12700">
            <a:miter lim="400000"/>
          </a:ln>
        </p:spPr>
        <p:txBody>
          <a:bodyPr lIns="50800" tIns="50800" rIns="50800" bIns="50800" anchor="ctr"/>
          <a:lstStyle>
            <a:defPPr>
              <a:defRPr lang="ru-RU"/>
            </a:defPPr>
            <a:lvl1pPr marL="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86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29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371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14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057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0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7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 sz="1200" baseline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5848" y="1515600"/>
            <a:ext cx="5042427" cy="96456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695"/>
          <p:cNvGrpSpPr/>
          <p:nvPr/>
        </p:nvGrpSpPr>
        <p:grpSpPr>
          <a:xfrm>
            <a:off x="17280209" y="4449526"/>
            <a:ext cx="3133704" cy="3777795"/>
            <a:chOff x="0" y="0"/>
            <a:chExt cx="3133702" cy="3777794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33702" cy="3777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" y="901811"/>
              <a:ext cx="3133485" cy="2873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Прямоугольник 2"/>
          <p:cNvSpPr/>
          <p:nvPr/>
        </p:nvSpPr>
        <p:spPr>
          <a:xfrm>
            <a:off x="2269606" y="6015257"/>
            <a:ext cx="5261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Google</a:t>
            </a:r>
            <a:r>
              <a:rPr lang="ru-RU" sz="4800" b="1" dirty="0"/>
              <a:t> </a:t>
            </a:r>
            <a:r>
              <a:rPr lang="de-DE" sz="4800" b="1" dirty="0" err="1"/>
              <a:t>case</a:t>
            </a:r>
            <a:r>
              <a:rPr lang="ru-RU" sz="4800" b="1" dirty="0"/>
              <a:t> </a:t>
            </a:r>
            <a:r>
              <a:rPr lang="de-DE" sz="4800" b="1" dirty="0" err="1"/>
              <a:t>stu</a:t>
            </a:r>
            <a:r>
              <a:rPr lang="en-US" sz="4800" b="1" dirty="0" err="1"/>
              <a:t>dy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3819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Commission v. Google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606" y="3048000"/>
            <a:ext cx="20242556" cy="9158288"/>
          </a:xfrm>
        </p:spPr>
        <p:txBody>
          <a:bodyPr/>
          <a:lstStyle/>
          <a:p>
            <a:pPr marL="792000" lvl="2" indent="0">
              <a:buNone/>
            </a:pPr>
            <a:r>
              <a:rPr lang="ru-RU" dirty="0"/>
              <a:t>Хронология дела</a:t>
            </a:r>
            <a:r>
              <a:rPr lang="en-US" dirty="0"/>
              <a:t>:</a:t>
            </a:r>
            <a:endParaRPr lang="ru-RU" b="1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4400" b="1" dirty="0"/>
              <a:t>15 April 2015 </a:t>
            </a:r>
            <a:r>
              <a:rPr lang="en-US" sz="4400" dirty="0"/>
              <a:t>– formal investigation against Google related to Android mobile operating system is open</a:t>
            </a:r>
            <a:r>
              <a:rPr lang="ru-RU" sz="4400" dirty="0"/>
              <a:t>;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4400" b="1" dirty="0"/>
              <a:t>20 April 2016 – The European Commission sends Statement of Objections to Google on Android operating system and applications</a:t>
            </a:r>
            <a:r>
              <a:rPr lang="ru-RU" sz="4400" b="1" dirty="0"/>
              <a:t>;</a:t>
            </a:r>
            <a:endParaRPr lang="en-US" sz="4400" b="1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sz="4400" b="1" dirty="0"/>
              <a:t>18 July 2018 – The European Commission has fined Google EUR 4.34 billion for breaching EU antitrust rules</a:t>
            </a:r>
            <a:r>
              <a:rPr lang="ru-RU" sz="4400" b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7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2DDF7AC-9620-9041-9F61-6C2B44CC4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06" y="3423600"/>
            <a:ext cx="22131337" cy="9158288"/>
          </a:xfrm>
        </p:spPr>
        <p:txBody>
          <a:bodyPr/>
          <a:lstStyle/>
          <a:p>
            <a:pPr marL="712879" lvl="2" indent="0" algn="just">
              <a:buNone/>
            </a:pPr>
            <a:r>
              <a:rPr lang="ru-RU" sz="4400" dirty="0">
                <a:solidFill>
                  <a:schemeClr val="dk1"/>
                </a:solidFill>
              </a:rPr>
              <a:t>В своем уведомлении</a:t>
            </a:r>
            <a:r>
              <a:rPr lang="en-US" sz="4400" dirty="0">
                <a:solidFill>
                  <a:schemeClr val="dk1"/>
                </a:solidFill>
              </a:rPr>
              <a:t> </a:t>
            </a:r>
            <a:r>
              <a:rPr lang="ru-RU" sz="4400" dirty="0">
                <a:solidFill>
                  <a:schemeClr val="dk1"/>
                </a:solidFill>
              </a:rPr>
              <a:t>комиссия ЕС установила, что компания</a:t>
            </a:r>
            <a:r>
              <a:rPr lang="en-US" sz="4400" dirty="0">
                <a:solidFill>
                  <a:schemeClr val="dk1"/>
                </a:solidFill>
              </a:rPr>
              <a:t>Google</a:t>
            </a:r>
            <a:r>
              <a:rPr lang="ru-RU" sz="4400" dirty="0">
                <a:solidFill>
                  <a:schemeClr val="dk1"/>
                </a:solidFill>
              </a:rPr>
              <a:t> нарушила требования антимонопольного законодательства посредством:</a:t>
            </a:r>
          </a:p>
          <a:p>
            <a:pPr marL="1398679" lvl="2" indent="-68580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dk1"/>
                </a:solidFill>
              </a:rPr>
              <a:t>Связывающих требований («</a:t>
            </a:r>
            <a:r>
              <a:rPr lang="ru-RU" sz="4400" dirty="0" err="1">
                <a:solidFill>
                  <a:schemeClr val="dk1"/>
                </a:solidFill>
              </a:rPr>
              <a:t>бандлирование</a:t>
            </a:r>
            <a:r>
              <a:rPr lang="ru-RU" sz="4400" dirty="0">
                <a:solidFill>
                  <a:schemeClr val="dk1"/>
                </a:solidFill>
              </a:rPr>
              <a:t> продукта»): производители смартфонов обязаны предустанавливать поиск </a:t>
            </a:r>
            <a:r>
              <a:rPr lang="de-DE" sz="4400" dirty="0">
                <a:solidFill>
                  <a:schemeClr val="dk1"/>
                </a:solidFill>
              </a:rPr>
              <a:t>Google</a:t>
            </a:r>
            <a:r>
              <a:rPr lang="ru-RU" sz="4400" dirty="0">
                <a:solidFill>
                  <a:schemeClr val="dk1"/>
                </a:solidFill>
              </a:rPr>
              <a:t>, браузер </a:t>
            </a:r>
            <a:r>
              <a:rPr lang="de-DE" sz="4400" dirty="0">
                <a:solidFill>
                  <a:schemeClr val="dk1"/>
                </a:solidFill>
              </a:rPr>
              <a:t>Google </a:t>
            </a:r>
            <a:r>
              <a:rPr lang="en-US" sz="4400" dirty="0">
                <a:solidFill>
                  <a:schemeClr val="dk1"/>
                </a:solidFill>
              </a:rPr>
              <a:t>Chrome, </a:t>
            </a:r>
            <a:r>
              <a:rPr lang="ru-RU" sz="4400" dirty="0">
                <a:solidFill>
                  <a:schemeClr val="dk1"/>
                </a:solidFill>
              </a:rPr>
              <a:t>а также поиск по умолчанию на устройствах в качестве обязательного условия получения </a:t>
            </a:r>
            <a:r>
              <a:rPr lang="de-DE" sz="4400" dirty="0" err="1">
                <a:solidFill>
                  <a:schemeClr val="dk1"/>
                </a:solidFill>
              </a:rPr>
              <a:t>Google.Play</a:t>
            </a:r>
            <a:r>
              <a:rPr lang="en-US" sz="4400" dirty="0">
                <a:solidFill>
                  <a:schemeClr val="dk1"/>
                </a:solidFill>
              </a:rPr>
              <a:t>;</a:t>
            </a:r>
          </a:p>
          <a:p>
            <a:pPr marL="1398679" lvl="2" indent="-68580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dk1"/>
                </a:solidFill>
              </a:rPr>
              <a:t>Запрете производить мобильные устройства, работающие на конкурирующих Андроиду операционных системах;</a:t>
            </a:r>
          </a:p>
          <a:p>
            <a:pPr marL="1398679" lvl="2" indent="-68580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dk1"/>
                </a:solidFill>
              </a:rPr>
              <a:t>Установлении финансовых стимулов для предустановки на устройства только поиска </a:t>
            </a:r>
            <a:r>
              <a:rPr lang="de-DE" sz="4400" dirty="0">
                <a:solidFill>
                  <a:schemeClr val="dk1"/>
                </a:solidFill>
              </a:rPr>
              <a:t>Google.</a:t>
            </a:r>
            <a:endParaRPr lang="ru-RU" sz="4400" dirty="0">
              <a:solidFill>
                <a:schemeClr val="dk1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72489B-3C8B-1C4C-A2E4-0357C0B7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выводы:</a:t>
            </a:r>
          </a:p>
        </p:txBody>
      </p:sp>
    </p:spTree>
    <p:extLst>
      <p:ext uri="{BB962C8B-B14F-4D97-AF65-F5344CB8AC3E}">
        <p14:creationId xmlns:p14="http://schemas.microsoft.com/office/powerpoint/2010/main" val="17255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309" y="2337486"/>
            <a:ext cx="5523234" cy="4037215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2475409" y="5932522"/>
            <a:ext cx="7462418" cy="3783991"/>
          </a:xfrm>
        </p:spPr>
        <p:txBody>
          <a:bodyPr/>
          <a:lstStyle/>
          <a:p>
            <a:r>
              <a:rPr lang="ru-RU" b="1" dirty="0"/>
              <a:t>Выводы:</a:t>
            </a:r>
          </a:p>
          <a:p>
            <a:r>
              <a:rPr lang="ru-RU" b="1" dirty="0"/>
              <a:t>Прекратить текущую практику работы с производителями смартфонов;</a:t>
            </a:r>
            <a:endParaRPr lang="en-US" b="1" dirty="0"/>
          </a:p>
          <a:p>
            <a:r>
              <a:rPr lang="ru-RU" b="1" dirty="0"/>
              <a:t>Воздерживаться от мер, способных привести к аналогичному результату.</a:t>
            </a:r>
            <a:endParaRPr lang="en-US" dirty="0"/>
          </a:p>
          <a:p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12191206" y="3638104"/>
            <a:ext cx="10534394" cy="60784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8618" y="12574310"/>
            <a:ext cx="12711484" cy="8230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40">
                <a:solidFill>
                  <a:schemeClr val="tx1"/>
                </a:solidFill>
              </a:rPr>
              <a:t>http://europa.eu/rapid/press-release_IP-16-1492_en.htm</a:t>
            </a:r>
            <a:endParaRPr lang="ru-RU" sz="324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2DDF7AC-9620-9041-9F61-6C2B44CC4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537" y="3805312"/>
            <a:ext cx="22131337" cy="9158288"/>
          </a:xfrm>
        </p:spPr>
        <p:txBody>
          <a:bodyPr/>
          <a:lstStyle/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Google</a:t>
            </a:r>
            <a:r>
              <a:rPr lang="ru-RU" sz="4400" dirty="0"/>
              <a:t> отказывается</a:t>
            </a:r>
            <a:r>
              <a:rPr lang="en-US" sz="4400" dirty="0"/>
              <a:t> </a:t>
            </a:r>
            <a:r>
              <a:rPr lang="ru-RU" sz="4400" dirty="0"/>
              <a:t> от требований об эксклюзивности своих приложений на устройствах на базе ОС </a:t>
            </a:r>
            <a:r>
              <a:rPr lang="en-US" sz="4400" dirty="0"/>
              <a:t>Android</a:t>
            </a:r>
            <a:r>
              <a:rPr lang="ru-RU" sz="4400" dirty="0"/>
              <a:t> в России;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400" dirty="0"/>
              <a:t>Обязуется не ограничивать предустановку любых конкурирующих поисковых сервисов и приложений (в том числе на главном экране по умолчанию);</a:t>
            </a:r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400" dirty="0"/>
              <a:t>отказывается от стимулирования предустановки поиска </a:t>
            </a:r>
            <a:r>
              <a:rPr lang="en-US" sz="4400" dirty="0"/>
              <a:t>Google</a:t>
            </a:r>
            <a:r>
              <a:rPr lang="ru-RU" sz="4400" dirty="0"/>
              <a:t> в качестве единственного общего поискового сервиса, обязуется обеспечить права третьих лиц на включение их поисковых систем в окно выбора;</a:t>
            </a:r>
            <a:endParaRPr lang="en-US" sz="4000" dirty="0"/>
          </a:p>
          <a:p>
            <a:pPr marL="571500" indent="-5715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4400" dirty="0"/>
              <a:t>Для устройств, которые сейчас находятся в обращении на территории Российской Федерации, </a:t>
            </a:r>
            <a:r>
              <a:rPr lang="en-US" sz="4400" dirty="0"/>
              <a:t>Google</a:t>
            </a:r>
            <a:r>
              <a:rPr lang="ru-RU" sz="4400" dirty="0"/>
              <a:t> разработает активное «окно выбора» для браузера </a:t>
            </a:r>
            <a:r>
              <a:rPr lang="en-US" sz="4400" dirty="0"/>
              <a:t>Chrome</a:t>
            </a:r>
            <a:r>
              <a:rPr lang="ru-RU" sz="4400" dirty="0"/>
              <a:t>, которое при очередном обновлении предоставит пользователю возможность выбрать поисковую систему «по умолчанию».</a:t>
            </a:r>
            <a:endParaRPr lang="en-US" sz="4000" dirty="0"/>
          </a:p>
          <a:p>
            <a:pPr lvl="2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72489B-3C8B-1C4C-A2E4-0357C0B7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537" y="752400"/>
            <a:ext cx="22131337" cy="1511300"/>
          </a:xfrm>
        </p:spPr>
        <p:txBody>
          <a:bodyPr/>
          <a:lstStyle/>
          <a:p>
            <a:r>
              <a:rPr lang="ru-RU" dirty="0"/>
              <a:t>Российский опыт. Основные выводы:</a:t>
            </a:r>
          </a:p>
        </p:txBody>
      </p:sp>
    </p:spTree>
    <p:extLst>
      <p:ext uri="{BB962C8B-B14F-4D97-AF65-F5344CB8AC3E}">
        <p14:creationId xmlns:p14="http://schemas.microsoft.com/office/powerpoint/2010/main" val="206832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Отдельные особенности антимонопольного регулирования платформ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Эльвина</a:t>
            </a:r>
            <a:r>
              <a:rPr lang="ru-RU" dirty="0"/>
              <a:t> Абдуллина</a:t>
            </a:r>
          </a:p>
        </p:txBody>
      </p:sp>
    </p:spTree>
    <p:extLst>
      <p:ext uri="{BB962C8B-B14F-4D97-AF65-F5344CB8AC3E}">
        <p14:creationId xmlns:p14="http://schemas.microsoft.com/office/powerpoint/2010/main" val="350324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89"/>
          <p:cNvSpPr/>
          <p:nvPr/>
        </p:nvSpPr>
        <p:spPr>
          <a:xfrm>
            <a:off x="13311711" y="-60959"/>
            <a:ext cx="11070702" cy="13776960"/>
          </a:xfrm>
          <a:prstGeom prst="rect">
            <a:avLst/>
          </a:prstGeom>
          <a:solidFill>
            <a:srgbClr val="242734"/>
          </a:solidFill>
          <a:ln w="12700">
            <a:miter lim="400000"/>
          </a:ln>
        </p:spPr>
        <p:txBody>
          <a:bodyPr lIns="50800" tIns="50800" rIns="50800" bIns="50800" anchor="ctr"/>
          <a:lstStyle>
            <a:defPPr>
              <a:defRPr lang="ru-RU"/>
            </a:defPPr>
            <a:lvl1pPr marL="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86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29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371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14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057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0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7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 sz="1200" baseline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5848" y="1515600"/>
            <a:ext cx="5042427" cy="96456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695"/>
          <p:cNvGrpSpPr/>
          <p:nvPr/>
        </p:nvGrpSpPr>
        <p:grpSpPr>
          <a:xfrm>
            <a:off x="17280209" y="4449526"/>
            <a:ext cx="3133704" cy="3777795"/>
            <a:chOff x="0" y="0"/>
            <a:chExt cx="3133702" cy="3777794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33702" cy="3777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" y="901811"/>
              <a:ext cx="3133485" cy="2873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1888006" y="6308977"/>
            <a:ext cx="106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ysClr val="windowText" lastClr="000000"/>
                </a:solidFill>
              </a:rPr>
              <a:t>Всегда ли платформы представляют угрозу для конкуренции?</a:t>
            </a:r>
          </a:p>
        </p:txBody>
      </p:sp>
    </p:spTree>
    <p:extLst>
      <p:ext uri="{BB962C8B-B14F-4D97-AF65-F5344CB8AC3E}">
        <p14:creationId xmlns:p14="http://schemas.microsoft.com/office/powerpoint/2010/main" val="352813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Альтернативный эффект платформ. Возможен ли он?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https://www.bloomberg.com/view/articles/2018-06-25/supreme-court-curbs-antitrust-law-in-american-express-case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0264" t="11048" r="23394" b="8264"/>
          <a:stretch/>
        </p:blipFill>
        <p:spPr>
          <a:xfrm>
            <a:off x="4177606" y="3225447"/>
            <a:ext cx="11448000" cy="88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8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9206" y="9910800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Эльвина</a:t>
            </a:r>
            <a:r>
              <a:rPr lang="ru-RU" dirty="0"/>
              <a:t> Абдуллина</a:t>
            </a:r>
          </a:p>
        </p:txBody>
      </p:sp>
    </p:spTree>
    <p:extLst>
      <p:ext uri="{BB962C8B-B14F-4D97-AF65-F5344CB8AC3E}">
        <p14:creationId xmlns:p14="http://schemas.microsoft.com/office/powerpoint/2010/main" val="131844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Почему именно платформы? Причем тут американское право?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66732"/>
              </p:ext>
            </p:extLst>
          </p:nvPr>
        </p:nvGraphicFramePr>
        <p:xfrm>
          <a:off x="1143000" y="4228587"/>
          <a:ext cx="22023231" cy="806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6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867">
                <a:tc>
                  <a:txBody>
                    <a:bodyPr/>
                    <a:lstStyle/>
                    <a:p>
                      <a:pPr marL="571500" indent="-571500" algn="ctr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ru-RU" sz="5400" dirty="0"/>
                        <a:t>Распространение общих тенденций;</a:t>
                      </a:r>
                    </a:p>
                    <a:p>
                      <a:pPr marL="571500" indent="-571500" algn="ctr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ru-RU" sz="5400" dirty="0"/>
                        <a:t>Определение объекта анализа;</a:t>
                      </a:r>
                    </a:p>
                    <a:p>
                      <a:pPr marL="571500" indent="-571500" algn="ctr">
                        <a:lnSpc>
                          <a:spcPct val="200000"/>
                        </a:lnSpc>
                        <a:buFontTx/>
                        <a:buChar char="-"/>
                      </a:pPr>
                      <a:r>
                        <a:rPr lang="ru-RU" sz="5400" dirty="0"/>
                        <a:t>Потенциальные проблемы регулирования.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878">
                <a:tc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8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8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8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3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4601E-4BF2-4056-BE95-7B4687560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Определение платформы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2FF2E-02BE-49BE-B1FD-A24A01FBE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A7ABFF-AF00-48F7-A1FF-F323A680D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BFFC40-E7FA-42FB-A169-7441B606AA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4640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/>
              <a:t>Онлайн-платформа?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68126"/>
              </p:ext>
            </p:extLst>
          </p:nvPr>
        </p:nvGraphicFramePr>
        <p:xfrm>
          <a:off x="1251106" y="3357222"/>
          <a:ext cx="22023231" cy="1281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6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6732">
                <a:tc>
                  <a:txBody>
                    <a:bodyPr/>
                    <a:lstStyle/>
                    <a:p>
                      <a:pPr algn="just"/>
                      <a:r>
                        <a:rPr lang="ru-RU" sz="4000" dirty="0"/>
                        <a:t>лицо, действующее на двух (или нескольких) многосторонних рынках, использующее сеть Интернет для обеспечения взаимодействия между двумя или более отдельными, но взаимозависимыми группами пользователей, с тем чтобы генерировать ценность по крайней мере для одной из таких групп. Некоторые платформы также квалифицируются как поставщики посреднических услуг .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4000" b="1" dirty="0"/>
                        <a:t>Виды</a:t>
                      </a:r>
                      <a:r>
                        <a:rPr lang="ru-RU" sz="4000" dirty="0"/>
                        <a:t>: поисковые системы, поисковые инструменты, новостные агрегаторы, торговые площадки, платежные системы, видео-сервисы, социальные сети, магазины мобильных приложений и другие.</a:t>
                      </a:r>
                    </a:p>
                    <a:p>
                      <a:pPr algn="just"/>
                      <a:endParaRPr lang="ru-RU" sz="4000" dirty="0"/>
                    </a:p>
                    <a:p>
                      <a:pPr algn="just"/>
                      <a:r>
                        <a:rPr lang="ru-RU" sz="4000" b="1" dirty="0"/>
                        <a:t>Ключевые признаки</a:t>
                      </a:r>
                      <a:r>
                        <a:rPr lang="ru-RU" sz="4000" dirty="0"/>
                        <a:t>: коммерческий характер, деятельность на нескольких рынках, использование сети Интернет, предоставление возможности интерактивного взаимодействия пользователей, оказание прямого и косвенного влияния на рынок,  использование информационных технологий.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05">
                <a:tc>
                  <a:txBody>
                    <a:bodyPr/>
                    <a:lstStyle/>
                    <a:p>
                      <a:pPr algn="just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05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05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05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2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D8D1-3595-4713-A418-CCFAB3F7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Иные классификации платформ: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308F1-D482-426C-9300-2F6C9DC7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Транзакционные платформы (ключевой аспект: реализация транзакционных операций в любых вариациях);</a:t>
            </a:r>
          </a:p>
          <a:p>
            <a:pPr algn="just"/>
            <a:r>
              <a:rPr lang="ru-RU" dirty="0"/>
              <a:t>Медиа-платформы (ключевой аспект: ценность внутренней составляющей платформы, помимо ее основных функций (например, наличие статей и контента), следовательно, наличие еще одного стимула развития платформы);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CB8D8-1888-4D76-AD39-B009CB2E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89C3E-9A11-49E5-975A-81EDC171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9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0912-DAEF-4A05-95E2-321933E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Конкуренция платформ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ru-RU" dirty="0"/>
              <a:t>конкуренция в рамках платформы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A6D6-0609-4C6C-9062-921C0A8D3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Сдерживающие факторы</a:t>
            </a:r>
            <a:r>
              <a:rPr lang="en-US" dirty="0"/>
              <a:t> (</a:t>
            </a:r>
            <a:r>
              <a:rPr lang="ru-RU" dirty="0"/>
              <a:t>способствующие и не способствующие конкуренции</a:t>
            </a:r>
            <a:r>
              <a:rPr lang="en-US" dirty="0"/>
              <a:t>)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Возможность пользователя переключаться на другую платформу;</a:t>
            </a:r>
          </a:p>
          <a:p>
            <a:pPr algn="just"/>
            <a:r>
              <a:rPr lang="ru-RU" dirty="0"/>
              <a:t>Конкуренция между пользователями платформы с одной и другой стороны (ограничения для пользователей второй части платформы другими пользователями; ограничения, создаваемые самой платформой (вертикальное интегрирование (например. </a:t>
            </a:r>
            <a:r>
              <a:rPr lang="en-US" dirty="0">
                <a:solidFill>
                  <a:sysClr val="windowText" lastClr="000000"/>
                </a:solidFill>
              </a:rPr>
              <a:t>United States v. Microsoft Corporation, 253 F.3d 34 (D.C. Cir. 2001)</a:t>
            </a:r>
            <a:r>
              <a:rPr lang="ru-RU" dirty="0"/>
              <a:t>)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CE21B-2087-4AD0-B3F4-FC35E070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54F8D-3E56-4FFA-A544-78976C0B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9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89"/>
          <p:cNvSpPr/>
          <p:nvPr/>
        </p:nvSpPr>
        <p:spPr>
          <a:xfrm>
            <a:off x="13311711" y="-60959"/>
            <a:ext cx="11070702" cy="13776960"/>
          </a:xfrm>
          <a:prstGeom prst="rect">
            <a:avLst/>
          </a:prstGeom>
          <a:solidFill>
            <a:srgbClr val="242734"/>
          </a:solidFill>
          <a:ln w="12700">
            <a:miter lim="400000"/>
          </a:ln>
        </p:spPr>
        <p:txBody>
          <a:bodyPr lIns="50800" tIns="50800" rIns="50800" bIns="50800" anchor="ctr"/>
          <a:lstStyle>
            <a:defPPr>
              <a:defRPr lang="ru-RU"/>
            </a:defPPr>
            <a:lvl1pPr marL="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686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29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371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14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057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00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743" algn="l" defTabSz="182868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 sz="1200" baseline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5848" y="1515600"/>
            <a:ext cx="5042427" cy="96456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oup 695"/>
          <p:cNvGrpSpPr/>
          <p:nvPr/>
        </p:nvGrpSpPr>
        <p:grpSpPr>
          <a:xfrm>
            <a:off x="17280209" y="4449526"/>
            <a:ext cx="3133704" cy="3777795"/>
            <a:chOff x="0" y="0"/>
            <a:chExt cx="3133702" cy="3777794"/>
          </a:xfrm>
        </p:grpSpPr>
        <p:pic>
          <p:nvPicPr>
            <p:cNvPr id="10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133702" cy="3777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" y="901811"/>
              <a:ext cx="3133485" cy="2873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1181803" y="5996524"/>
            <a:ext cx="106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ysClr val="windowText" lastClr="000000"/>
                </a:solidFill>
              </a:rPr>
              <a:t>Американская судебная практика: </a:t>
            </a:r>
            <a:r>
              <a:rPr lang="de-DE" sz="4800" b="1" dirty="0" err="1">
                <a:solidFill>
                  <a:sysClr val="windowText" lastClr="000000"/>
                </a:solidFill>
              </a:rPr>
              <a:t>AmEx</a:t>
            </a:r>
            <a:r>
              <a:rPr lang="ru-RU" sz="4800" b="1" dirty="0">
                <a:solidFill>
                  <a:sysClr val="windowText" lastClr="000000"/>
                </a:solidFill>
              </a:rPr>
              <a:t> и </a:t>
            </a:r>
            <a:r>
              <a:rPr lang="de-DE" sz="4800" b="1" dirty="0">
                <a:solidFill>
                  <a:sysClr val="windowText" lastClr="000000"/>
                </a:solidFill>
              </a:rPr>
              <a:t>Microsoft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ysClr val="windowText" lastClr="000000"/>
                </a:solidFill>
              </a:rPr>
              <a:t>United States v. Am. Express Co. in the United States Court of Appeals for the Second Circuit 838 F.3d 179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088" y="5331600"/>
            <a:ext cx="19461162" cy="1774960"/>
          </a:xfrm>
        </p:spPr>
        <p:txBody>
          <a:bodyPr/>
          <a:lstStyle/>
          <a:p>
            <a:r>
              <a:rPr lang="ru-RU" dirty="0"/>
              <a:t>Хронология дела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79210"/>
              </p:ext>
            </p:extLst>
          </p:nvPr>
        </p:nvGraphicFramePr>
        <p:xfrm>
          <a:off x="1123949" y="3423600"/>
          <a:ext cx="22131338" cy="1159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0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9312">
                <a:tc>
                  <a:txBody>
                    <a:bodyPr/>
                    <a:lstStyle/>
                    <a:p>
                      <a:endParaRPr lang="ru-RU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Court</a:t>
                      </a:r>
                    </a:p>
                    <a:p>
                      <a:pPr algn="just"/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October 2010, the 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United States Department of Justice"/>
                        </a:rPr>
                        <a:t>United States Department of Justice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(DOJ) filed a civil anti-trust lawsuit against Visa, MasterCard, and American Express in 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United States District Court for the Eastern District of New York"/>
                        </a:rPr>
                        <a:t>United States District Court for the Eastern District of New York</a:t>
                      </a:r>
                      <a:r>
                        <a:rPr lang="ru-RU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District Court ruled in favor of the DOJ and states</a:t>
                      </a: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Appeals Court</a:t>
                      </a:r>
                    </a:p>
                    <a:p>
                      <a:pPr algn="just"/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American Express's appeal was heard in the </a:t>
                      </a:r>
                      <a:r>
                        <a:rPr lang="en-US" sz="3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United States Court of Appeals for the Second Circuit"/>
                        </a:rPr>
                        <a:t>2nd Circuit Appeals Court</a:t>
                      </a:r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December 2015. The full ruling of the Appeals Court in September 2016 reversed the lower court ruling</a:t>
                      </a: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en-US" sz="3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Supreme Court</a:t>
                      </a:r>
                    </a:p>
                    <a:p>
                      <a:pPr algn="just"/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Supreme Court accepted the case in October 2017.</a:t>
                      </a:r>
                      <a:r>
                        <a:rPr lang="ru-RU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just"/>
                      <a:r>
                        <a:rPr lang="en-US" sz="3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Court issued its 5-4 decision on June 25, 2018, affirming the Appeals  Court's ruling, and that the American Express steering provisions did not violate antitrust law.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754134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_show_2016">
  <a:themeElements>
    <a:clrScheme name="Гиперссылка 2">
      <a:dk1>
        <a:srgbClr val="000000"/>
      </a:dk1>
      <a:lt1>
        <a:srgbClr val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000000"/>
      </a:hlink>
      <a:folHlink>
        <a:srgbClr val="000000"/>
      </a:folHlink>
    </a:clrScheme>
    <a:fontScheme name="Custom 1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47944</TotalTime>
  <Words>854</Words>
  <Application>Microsoft Office PowerPoint</Application>
  <PresentationFormat>Custom</PresentationFormat>
  <Paragraphs>119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Impact</vt:lpstr>
      <vt:lpstr>Yandex Sans Text Light</vt:lpstr>
      <vt:lpstr>Yandex Sans Text Regular</vt:lpstr>
      <vt:lpstr>Yandex Sans Text Thin</vt:lpstr>
      <vt:lpstr>Yandex_show_2016</vt:lpstr>
      <vt:lpstr>PowerPoint Presentation</vt:lpstr>
      <vt:lpstr>Отдельные особенности антимонопольного регулирования платформ</vt:lpstr>
      <vt:lpstr>Почему именно платформы? Причем тут американское право?</vt:lpstr>
      <vt:lpstr>Определение платформы</vt:lpstr>
      <vt:lpstr>Онлайн-платформа?</vt:lpstr>
      <vt:lpstr>Иные классификации платформ:</vt:lpstr>
      <vt:lpstr>Конкуренция платформ vs конкуренция в рамках платформы</vt:lpstr>
      <vt:lpstr>PowerPoint Presentation</vt:lpstr>
      <vt:lpstr>United States v. Am. Express Co. in the United States Court of Appeals for the Second Circuit 838 F.3d 179</vt:lpstr>
      <vt:lpstr>Выводы:</vt:lpstr>
      <vt:lpstr>United States v. Microsoft Corporation, 253 F.3d 34 (D.C. Cir. 2001)</vt:lpstr>
      <vt:lpstr>Общие требования истцов:</vt:lpstr>
      <vt:lpstr>Общий результат:</vt:lpstr>
      <vt:lpstr>Новые концепции и выводы, рассматриваемые в деле Microsoft: </vt:lpstr>
      <vt:lpstr>PowerPoint Presentation</vt:lpstr>
      <vt:lpstr>The European Commission v. Google</vt:lpstr>
      <vt:lpstr>Основные выводы:</vt:lpstr>
      <vt:lpstr> </vt:lpstr>
      <vt:lpstr>Российский опыт. Основные выводы:</vt:lpstr>
      <vt:lpstr>PowerPoint Presentation</vt:lpstr>
      <vt:lpstr>Альтернативный эффект платформ. Возможен ли он?</vt:lpstr>
      <vt:lpstr>PowerPoint Presentation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Elvina Abdullina</cp:lastModifiedBy>
  <cp:revision>939</cp:revision>
  <dcterms:created xsi:type="dcterms:W3CDTF">2014-09-09T08:22:07Z</dcterms:created>
  <dcterms:modified xsi:type="dcterms:W3CDTF">2018-11-26T12:04:42Z</dcterms:modified>
  <cp:category>presentation technology</cp:category>
</cp:coreProperties>
</file>