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6" r:id="rId5"/>
  </p:sldMasterIdLst>
  <p:notesMasterIdLst>
    <p:notesMasterId r:id="rId19"/>
  </p:notesMasterIdLst>
  <p:handoutMasterIdLst>
    <p:handoutMasterId r:id="rId20"/>
  </p:handoutMasterIdLst>
  <p:sldIdLst>
    <p:sldId id="257" r:id="rId6"/>
    <p:sldId id="303" r:id="rId7"/>
    <p:sldId id="304" r:id="rId8"/>
    <p:sldId id="305" r:id="rId9"/>
    <p:sldId id="308" r:id="rId10"/>
    <p:sldId id="306" r:id="rId11"/>
    <p:sldId id="309" r:id="rId12"/>
    <p:sldId id="311" r:id="rId13"/>
    <p:sldId id="310" r:id="rId14"/>
    <p:sldId id="313" r:id="rId15"/>
    <p:sldId id="314" r:id="rId16"/>
    <p:sldId id="315" r:id="rId17"/>
    <p:sldId id="266" r:id="rId1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pos="2880">
          <p15:clr>
            <a:srgbClr val="A4A3A4"/>
          </p15:clr>
        </p15:guide>
        <p15:guide id="4" pos="2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432"/>
    <a:srgbClr val="6ECBEC"/>
    <a:srgbClr val="5C3D80"/>
    <a:srgbClr val="5C3380"/>
    <a:srgbClr val="FFFFFF"/>
    <a:srgbClr val="FF8B2A"/>
    <a:srgbClr val="008BA6"/>
    <a:srgbClr val="0099B8"/>
    <a:srgbClr val="CA5B27"/>
    <a:srgbClr val="D44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595" autoAdjust="0"/>
  </p:normalViewPr>
  <p:slideViewPr>
    <p:cSldViewPr snapToGrid="0" showGuides="1">
      <p:cViewPr>
        <p:scale>
          <a:sx n="125" d="100"/>
          <a:sy n="125" d="100"/>
        </p:scale>
        <p:origin x="252" y="204"/>
      </p:cViewPr>
      <p:guideLst>
        <p:guide orient="horz" pos="1620"/>
        <p:guide orient="horz" pos="648"/>
        <p:guide pos="2880"/>
        <p:guide pos="234"/>
      </p:guideLst>
    </p:cSldViewPr>
  </p:slideViewPr>
  <p:outlineViewPr>
    <p:cViewPr>
      <p:scale>
        <a:sx n="33" d="100"/>
        <a:sy n="33" d="100"/>
      </p:scale>
      <p:origin x="0" y="-159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48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139"/>
          </a:xfrm>
          <a:prstGeom prst="rect">
            <a:avLst/>
          </a:prstGeom>
        </p:spPr>
        <p:txBody>
          <a:bodyPr vert="horz" lIns="91757" tIns="45879" rIns="91757" bIns="4587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5139"/>
          </a:xfrm>
          <a:prstGeom prst="rect">
            <a:avLst/>
          </a:prstGeom>
        </p:spPr>
        <p:txBody>
          <a:bodyPr vert="horz" lIns="91757" tIns="45879" rIns="91757" bIns="4587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EF7660C-64A0-4BE9-9ED2-C0CDED4AB770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5139"/>
          </a:xfrm>
          <a:prstGeom prst="rect">
            <a:avLst/>
          </a:prstGeom>
        </p:spPr>
        <p:txBody>
          <a:bodyPr vert="horz" lIns="91757" tIns="45879" rIns="91757" bIns="4587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6"/>
            <a:ext cx="3037840" cy="465139"/>
          </a:xfrm>
          <a:prstGeom prst="rect">
            <a:avLst/>
          </a:prstGeom>
        </p:spPr>
        <p:txBody>
          <a:bodyPr vert="horz" lIns="91757" tIns="45879" rIns="91757" bIns="4587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CB0B2C-48E6-4692-A3C1-E5CFF6665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0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8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676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204648F-6CE7-4580-B8BC-C9360C6EE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96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4648F-6CE7-4580-B8BC-C9360C6EE8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TY PANORAMA FINAL.jpg"/>
          <p:cNvPicPr>
            <a:picLocks noChangeAspect="1"/>
          </p:cNvPicPr>
          <p:nvPr userDrawn="1"/>
        </p:nvPicPr>
        <p:blipFill>
          <a:blip r:embed="rId2" cstate="print"/>
          <a:srcRect l="5184" r="5488"/>
          <a:stretch>
            <a:fillRect/>
          </a:stretch>
        </p:blipFill>
        <p:spPr>
          <a:xfrm>
            <a:off x="-257455" y="2571750"/>
            <a:ext cx="9151007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49" y="838198"/>
            <a:ext cx="5963695" cy="1733552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400" b="0" i="0" cap="all">
                <a:solidFill>
                  <a:srgbClr val="5C3D8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49" y="2571750"/>
            <a:ext cx="6309360" cy="952498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6200000">
            <a:off x="7998268" y="3456617"/>
            <a:ext cx="2106802" cy="1846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" kern="1200" dirty="0" smtClean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© 2018 </a:t>
            </a:r>
            <a:r>
              <a:rPr lang="en-US" sz="600" kern="1200" dirty="0" smtClean="0">
                <a:solidFill>
                  <a:schemeClr val="accent2"/>
                </a:solidFill>
                <a:latin typeface="+mn-lt"/>
                <a:ea typeface="+mn-ea"/>
                <a:cs typeface="Arial" charset="0"/>
              </a:rPr>
              <a:t>Morgan, Lewis &amp; Bockius LLP</a:t>
            </a:r>
            <a:endParaRPr lang="en-US" sz="600" kern="1200" dirty="0">
              <a:solidFill>
                <a:schemeClr val="accent2"/>
              </a:solidFill>
              <a:latin typeface="+mn-lt"/>
              <a:ea typeface="+mn-ea"/>
              <a:cs typeface="Arial" charset="0"/>
            </a:endParaRPr>
          </a:p>
        </p:txBody>
      </p:sp>
      <p:grpSp>
        <p:nvGrpSpPr>
          <p:cNvPr id="21" name="Group 7"/>
          <p:cNvGrpSpPr>
            <a:grpSpLocks noChangeAspect="1"/>
          </p:cNvGrpSpPr>
          <p:nvPr userDrawn="1"/>
        </p:nvGrpSpPr>
        <p:grpSpPr bwMode="black">
          <a:xfrm>
            <a:off x="365759" y="288407"/>
            <a:ext cx="1828800" cy="266762"/>
            <a:chOff x="838200" y="609600"/>
            <a:chExt cx="7835890" cy="1143000"/>
          </a:xfrm>
          <a:solidFill>
            <a:srgbClr val="000000"/>
          </a:solidFill>
        </p:grpSpPr>
        <p:sp>
          <p:nvSpPr>
            <p:cNvPr id="23" name="Freeform 62"/>
            <p:cNvSpPr>
              <a:spLocks noChangeArrowheads="1"/>
            </p:cNvSpPr>
            <p:nvPr/>
          </p:nvSpPr>
          <p:spPr bwMode="black">
            <a:xfrm>
              <a:off x="4597431" y="865591"/>
              <a:ext cx="572140" cy="583660"/>
            </a:xfrm>
            <a:custGeom>
              <a:avLst/>
              <a:gdLst>
                <a:gd name="T0" fmla="*/ 512 w 1970"/>
                <a:gd name="T1" fmla="*/ 41 h 2012"/>
                <a:gd name="T2" fmla="*/ 512 w 1970"/>
                <a:gd name="T3" fmla="*/ 41 h 2012"/>
                <a:gd name="T4" fmla="*/ 0 w 1970"/>
                <a:gd name="T5" fmla="*/ 41 h 2012"/>
                <a:gd name="T6" fmla="*/ 0 w 1970"/>
                <a:gd name="T7" fmla="*/ 2011 h 2012"/>
                <a:gd name="T8" fmla="*/ 532 w 1970"/>
                <a:gd name="T9" fmla="*/ 2011 h 2012"/>
                <a:gd name="T10" fmla="*/ 532 w 1970"/>
                <a:gd name="T11" fmla="*/ 739 h 2012"/>
                <a:gd name="T12" fmla="*/ 1004 w 1970"/>
                <a:gd name="T13" fmla="*/ 493 h 2012"/>
                <a:gd name="T14" fmla="*/ 1312 w 1970"/>
                <a:gd name="T15" fmla="*/ 595 h 2012"/>
                <a:gd name="T16" fmla="*/ 1435 w 1970"/>
                <a:gd name="T17" fmla="*/ 965 h 2012"/>
                <a:gd name="T18" fmla="*/ 1435 w 1970"/>
                <a:gd name="T19" fmla="*/ 2011 h 2012"/>
                <a:gd name="T20" fmla="*/ 1969 w 1970"/>
                <a:gd name="T21" fmla="*/ 2011 h 2012"/>
                <a:gd name="T22" fmla="*/ 1969 w 1970"/>
                <a:gd name="T23" fmla="*/ 1006 h 2012"/>
                <a:gd name="T24" fmla="*/ 1764 w 1970"/>
                <a:gd name="T25" fmla="*/ 308 h 2012"/>
                <a:gd name="T26" fmla="*/ 1066 w 1970"/>
                <a:gd name="T27" fmla="*/ 0 h 2012"/>
                <a:gd name="T28" fmla="*/ 512 w 1970"/>
                <a:gd name="T29" fmla="*/ 349 h 2012"/>
                <a:gd name="T30" fmla="*/ 512 w 1970"/>
                <a:gd name="T31" fmla="*/ 4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0" h="2012">
                  <a:moveTo>
                    <a:pt x="512" y="41"/>
                  </a:moveTo>
                  <a:lnTo>
                    <a:pt x="512" y="41"/>
                  </a:lnTo>
                  <a:cubicBezTo>
                    <a:pt x="0" y="41"/>
                    <a:pt x="0" y="41"/>
                    <a:pt x="0" y="41"/>
                  </a:cubicBezTo>
                  <a:cubicBezTo>
                    <a:pt x="0" y="2011"/>
                    <a:pt x="0" y="2011"/>
                    <a:pt x="0" y="2011"/>
                  </a:cubicBezTo>
                  <a:cubicBezTo>
                    <a:pt x="532" y="2011"/>
                    <a:pt x="532" y="2011"/>
                    <a:pt x="532" y="2011"/>
                  </a:cubicBezTo>
                  <a:cubicBezTo>
                    <a:pt x="532" y="739"/>
                    <a:pt x="532" y="739"/>
                    <a:pt x="532" y="739"/>
                  </a:cubicBezTo>
                  <a:cubicBezTo>
                    <a:pt x="594" y="636"/>
                    <a:pt x="778" y="493"/>
                    <a:pt x="1004" y="493"/>
                  </a:cubicBezTo>
                  <a:cubicBezTo>
                    <a:pt x="1128" y="493"/>
                    <a:pt x="1230" y="533"/>
                    <a:pt x="1312" y="595"/>
                  </a:cubicBezTo>
                  <a:cubicBezTo>
                    <a:pt x="1374" y="677"/>
                    <a:pt x="1435" y="780"/>
                    <a:pt x="1435" y="965"/>
                  </a:cubicBezTo>
                  <a:cubicBezTo>
                    <a:pt x="1435" y="2011"/>
                    <a:pt x="1435" y="2011"/>
                    <a:pt x="1435" y="2011"/>
                  </a:cubicBezTo>
                  <a:cubicBezTo>
                    <a:pt x="1969" y="2011"/>
                    <a:pt x="1969" y="2011"/>
                    <a:pt x="1969" y="2011"/>
                  </a:cubicBezTo>
                  <a:cubicBezTo>
                    <a:pt x="1969" y="1006"/>
                    <a:pt x="1969" y="1006"/>
                    <a:pt x="1969" y="1006"/>
                  </a:cubicBezTo>
                  <a:cubicBezTo>
                    <a:pt x="1969" y="677"/>
                    <a:pt x="1887" y="472"/>
                    <a:pt x="1764" y="308"/>
                  </a:cubicBezTo>
                  <a:cubicBezTo>
                    <a:pt x="1599" y="123"/>
                    <a:pt x="1333" y="0"/>
                    <a:pt x="1066" y="0"/>
                  </a:cubicBezTo>
                  <a:cubicBezTo>
                    <a:pt x="717" y="0"/>
                    <a:pt x="512" y="185"/>
                    <a:pt x="512" y="349"/>
                  </a:cubicBezTo>
                  <a:lnTo>
                    <a:pt x="512" y="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63"/>
            <p:cNvSpPr>
              <a:spLocks noChangeArrowheads="1"/>
            </p:cNvSpPr>
            <p:nvPr/>
          </p:nvSpPr>
          <p:spPr bwMode="black">
            <a:xfrm>
              <a:off x="838200" y="697917"/>
              <a:ext cx="852451" cy="756454"/>
            </a:xfrm>
            <a:custGeom>
              <a:avLst/>
              <a:gdLst>
                <a:gd name="T0" fmla="*/ 2525 w 2936"/>
                <a:gd name="T1" fmla="*/ 0 h 2608"/>
                <a:gd name="T2" fmla="*/ 1457 w 2936"/>
                <a:gd name="T3" fmla="*/ 1355 h 2608"/>
                <a:gd name="T4" fmla="*/ 390 w 2936"/>
                <a:gd name="T5" fmla="*/ 0 h 2608"/>
                <a:gd name="T6" fmla="*/ 0 w 2936"/>
                <a:gd name="T7" fmla="*/ 0 h 2608"/>
                <a:gd name="T8" fmla="*/ 0 w 2936"/>
                <a:gd name="T9" fmla="*/ 2607 h 2608"/>
                <a:gd name="T10" fmla="*/ 534 w 2936"/>
                <a:gd name="T11" fmla="*/ 2607 h 2608"/>
                <a:gd name="T12" fmla="*/ 534 w 2936"/>
                <a:gd name="T13" fmla="*/ 944 h 2608"/>
                <a:gd name="T14" fmla="*/ 1273 w 2936"/>
                <a:gd name="T15" fmla="*/ 1909 h 2608"/>
                <a:gd name="T16" fmla="*/ 1662 w 2936"/>
                <a:gd name="T17" fmla="*/ 1909 h 2608"/>
                <a:gd name="T18" fmla="*/ 2401 w 2936"/>
                <a:gd name="T19" fmla="*/ 965 h 2608"/>
                <a:gd name="T20" fmla="*/ 2401 w 2936"/>
                <a:gd name="T21" fmla="*/ 2607 h 2608"/>
                <a:gd name="T22" fmla="*/ 2935 w 2936"/>
                <a:gd name="T23" fmla="*/ 2607 h 2608"/>
                <a:gd name="T24" fmla="*/ 2935 w 2936"/>
                <a:gd name="T25" fmla="*/ 0 h 2608"/>
                <a:gd name="T26" fmla="*/ 2525 w 2936"/>
                <a:gd name="T2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6" h="2608">
                  <a:moveTo>
                    <a:pt x="2525" y="0"/>
                  </a:moveTo>
                  <a:lnTo>
                    <a:pt x="1457" y="1355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2607"/>
                  </a:lnTo>
                  <a:lnTo>
                    <a:pt x="534" y="2607"/>
                  </a:lnTo>
                  <a:lnTo>
                    <a:pt x="534" y="944"/>
                  </a:lnTo>
                  <a:lnTo>
                    <a:pt x="1273" y="1909"/>
                  </a:lnTo>
                  <a:lnTo>
                    <a:pt x="1662" y="1909"/>
                  </a:lnTo>
                  <a:lnTo>
                    <a:pt x="2401" y="965"/>
                  </a:lnTo>
                  <a:lnTo>
                    <a:pt x="2401" y="2607"/>
                  </a:lnTo>
                  <a:lnTo>
                    <a:pt x="2935" y="2607"/>
                  </a:lnTo>
                  <a:lnTo>
                    <a:pt x="2935" y="0"/>
                  </a:lnTo>
                  <a:lnTo>
                    <a:pt x="25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66"/>
            <p:cNvSpPr>
              <a:spLocks noChangeArrowheads="1"/>
            </p:cNvSpPr>
            <p:nvPr/>
          </p:nvSpPr>
          <p:spPr bwMode="black">
            <a:xfrm>
              <a:off x="3829457" y="865591"/>
              <a:ext cx="590059" cy="601579"/>
            </a:xfrm>
            <a:custGeom>
              <a:avLst/>
              <a:gdLst>
                <a:gd name="T0" fmla="*/ 1539 w 2032"/>
                <a:gd name="T1" fmla="*/ 20 h 2074"/>
                <a:gd name="T2" fmla="*/ 1539 w 2032"/>
                <a:gd name="T3" fmla="*/ 20 h 2074"/>
                <a:gd name="T4" fmla="*/ 1539 w 2032"/>
                <a:gd name="T5" fmla="*/ 328 h 2074"/>
                <a:gd name="T6" fmla="*/ 964 w 2032"/>
                <a:gd name="T7" fmla="*/ 0 h 2074"/>
                <a:gd name="T8" fmla="*/ 0 w 2032"/>
                <a:gd name="T9" fmla="*/ 1026 h 2074"/>
                <a:gd name="T10" fmla="*/ 246 w 2032"/>
                <a:gd name="T11" fmla="*/ 1724 h 2074"/>
                <a:gd name="T12" fmla="*/ 985 w 2032"/>
                <a:gd name="T13" fmla="*/ 2073 h 2074"/>
                <a:gd name="T14" fmla="*/ 1539 w 2032"/>
                <a:gd name="T15" fmla="*/ 1724 h 2074"/>
                <a:gd name="T16" fmla="*/ 1539 w 2032"/>
                <a:gd name="T17" fmla="*/ 2032 h 2074"/>
                <a:gd name="T18" fmla="*/ 2031 w 2032"/>
                <a:gd name="T19" fmla="*/ 2032 h 2074"/>
                <a:gd name="T20" fmla="*/ 2031 w 2032"/>
                <a:gd name="T21" fmla="*/ 20 h 2074"/>
                <a:gd name="T22" fmla="*/ 1539 w 2032"/>
                <a:gd name="T23" fmla="*/ 20 h 2074"/>
                <a:gd name="T24" fmla="*/ 1005 w 2032"/>
                <a:gd name="T25" fmla="*/ 1540 h 2074"/>
                <a:gd name="T26" fmla="*/ 1005 w 2032"/>
                <a:gd name="T27" fmla="*/ 1540 h 2074"/>
                <a:gd name="T28" fmla="*/ 513 w 2032"/>
                <a:gd name="T29" fmla="*/ 1026 h 2074"/>
                <a:gd name="T30" fmla="*/ 1005 w 2032"/>
                <a:gd name="T31" fmla="*/ 513 h 2074"/>
                <a:gd name="T32" fmla="*/ 1518 w 2032"/>
                <a:gd name="T33" fmla="*/ 1026 h 2074"/>
                <a:gd name="T34" fmla="*/ 1005 w 2032"/>
                <a:gd name="T35" fmla="*/ 154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2" h="2074">
                  <a:moveTo>
                    <a:pt x="1539" y="20"/>
                  </a:moveTo>
                  <a:lnTo>
                    <a:pt x="1539" y="20"/>
                  </a:lnTo>
                  <a:cubicBezTo>
                    <a:pt x="1539" y="328"/>
                    <a:pt x="1539" y="328"/>
                    <a:pt x="1539" y="328"/>
                  </a:cubicBezTo>
                  <a:cubicBezTo>
                    <a:pt x="1518" y="185"/>
                    <a:pt x="1334" y="0"/>
                    <a:pt x="964" y="0"/>
                  </a:cubicBezTo>
                  <a:cubicBezTo>
                    <a:pt x="431" y="0"/>
                    <a:pt x="0" y="451"/>
                    <a:pt x="0" y="1026"/>
                  </a:cubicBezTo>
                  <a:cubicBezTo>
                    <a:pt x="0" y="1293"/>
                    <a:pt x="82" y="1540"/>
                    <a:pt x="246" y="1724"/>
                  </a:cubicBezTo>
                  <a:cubicBezTo>
                    <a:pt x="410" y="1929"/>
                    <a:pt x="697" y="2073"/>
                    <a:pt x="985" y="2073"/>
                  </a:cubicBezTo>
                  <a:cubicBezTo>
                    <a:pt x="1334" y="2073"/>
                    <a:pt x="1539" y="1868"/>
                    <a:pt x="1539" y="1724"/>
                  </a:cubicBezTo>
                  <a:cubicBezTo>
                    <a:pt x="1539" y="2032"/>
                    <a:pt x="1539" y="2032"/>
                    <a:pt x="1539" y="2032"/>
                  </a:cubicBezTo>
                  <a:cubicBezTo>
                    <a:pt x="2031" y="2032"/>
                    <a:pt x="2031" y="2032"/>
                    <a:pt x="2031" y="2032"/>
                  </a:cubicBezTo>
                  <a:cubicBezTo>
                    <a:pt x="2031" y="20"/>
                    <a:pt x="2031" y="20"/>
                    <a:pt x="2031" y="20"/>
                  </a:cubicBezTo>
                  <a:lnTo>
                    <a:pt x="1539" y="20"/>
                  </a:lnTo>
                  <a:close/>
                  <a:moveTo>
                    <a:pt x="1005" y="1540"/>
                  </a:moveTo>
                  <a:lnTo>
                    <a:pt x="1005" y="1540"/>
                  </a:lnTo>
                  <a:cubicBezTo>
                    <a:pt x="718" y="1540"/>
                    <a:pt x="513" y="1314"/>
                    <a:pt x="513" y="1026"/>
                  </a:cubicBezTo>
                  <a:cubicBezTo>
                    <a:pt x="513" y="739"/>
                    <a:pt x="718" y="513"/>
                    <a:pt x="1005" y="513"/>
                  </a:cubicBezTo>
                  <a:cubicBezTo>
                    <a:pt x="1314" y="513"/>
                    <a:pt x="1518" y="739"/>
                    <a:pt x="1518" y="1026"/>
                  </a:cubicBezTo>
                  <a:cubicBezTo>
                    <a:pt x="1518" y="1314"/>
                    <a:pt x="1314" y="1540"/>
                    <a:pt x="1005" y="15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67"/>
            <p:cNvSpPr>
              <a:spLocks noChangeArrowheads="1"/>
            </p:cNvSpPr>
            <p:nvPr/>
          </p:nvSpPr>
          <p:spPr bwMode="black">
            <a:xfrm>
              <a:off x="3096042" y="859191"/>
              <a:ext cx="596459" cy="893409"/>
            </a:xfrm>
            <a:custGeom>
              <a:avLst/>
              <a:gdLst>
                <a:gd name="T0" fmla="*/ 1539 w 2053"/>
                <a:gd name="T1" fmla="*/ 40 h 3079"/>
                <a:gd name="T2" fmla="*/ 1539 w 2053"/>
                <a:gd name="T3" fmla="*/ 40 h 3079"/>
                <a:gd name="T4" fmla="*/ 1539 w 2053"/>
                <a:gd name="T5" fmla="*/ 348 h 3079"/>
                <a:gd name="T6" fmla="*/ 965 w 2053"/>
                <a:gd name="T7" fmla="*/ 0 h 3079"/>
                <a:gd name="T8" fmla="*/ 0 w 2053"/>
                <a:gd name="T9" fmla="*/ 1046 h 3079"/>
                <a:gd name="T10" fmla="*/ 246 w 2053"/>
                <a:gd name="T11" fmla="*/ 1744 h 3079"/>
                <a:gd name="T12" fmla="*/ 985 w 2053"/>
                <a:gd name="T13" fmla="*/ 2093 h 3079"/>
                <a:gd name="T14" fmla="*/ 1518 w 2053"/>
                <a:gd name="T15" fmla="*/ 1744 h 3079"/>
                <a:gd name="T16" fmla="*/ 1518 w 2053"/>
                <a:gd name="T17" fmla="*/ 1970 h 3079"/>
                <a:gd name="T18" fmla="*/ 1396 w 2053"/>
                <a:gd name="T19" fmla="*/ 2442 h 3079"/>
                <a:gd name="T20" fmla="*/ 985 w 2053"/>
                <a:gd name="T21" fmla="*/ 2606 h 3079"/>
                <a:gd name="T22" fmla="*/ 390 w 2053"/>
                <a:gd name="T23" fmla="*/ 2319 h 3079"/>
                <a:gd name="T24" fmla="*/ 61 w 2053"/>
                <a:gd name="T25" fmla="*/ 2668 h 3079"/>
                <a:gd name="T26" fmla="*/ 985 w 2053"/>
                <a:gd name="T27" fmla="*/ 3078 h 3079"/>
                <a:gd name="T28" fmla="*/ 1868 w 2053"/>
                <a:gd name="T29" fmla="*/ 2668 h 3079"/>
                <a:gd name="T30" fmla="*/ 2052 w 2053"/>
                <a:gd name="T31" fmla="*/ 1929 h 3079"/>
                <a:gd name="T32" fmla="*/ 2052 w 2053"/>
                <a:gd name="T33" fmla="*/ 40 h 3079"/>
                <a:gd name="T34" fmla="*/ 1539 w 2053"/>
                <a:gd name="T35" fmla="*/ 40 h 3079"/>
                <a:gd name="T36" fmla="*/ 1026 w 2053"/>
                <a:gd name="T37" fmla="*/ 1560 h 3079"/>
                <a:gd name="T38" fmla="*/ 1026 w 2053"/>
                <a:gd name="T39" fmla="*/ 1560 h 3079"/>
                <a:gd name="T40" fmla="*/ 533 w 2053"/>
                <a:gd name="T41" fmla="*/ 1046 h 3079"/>
                <a:gd name="T42" fmla="*/ 1026 w 2053"/>
                <a:gd name="T43" fmla="*/ 513 h 3079"/>
                <a:gd name="T44" fmla="*/ 1518 w 2053"/>
                <a:gd name="T45" fmla="*/ 1046 h 3079"/>
                <a:gd name="T46" fmla="*/ 1026 w 2053"/>
                <a:gd name="T47" fmla="*/ 1560 h 3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3" h="3079">
                  <a:moveTo>
                    <a:pt x="1539" y="40"/>
                  </a:moveTo>
                  <a:lnTo>
                    <a:pt x="1539" y="40"/>
                  </a:lnTo>
                  <a:cubicBezTo>
                    <a:pt x="1539" y="348"/>
                    <a:pt x="1539" y="348"/>
                    <a:pt x="1539" y="348"/>
                  </a:cubicBezTo>
                  <a:cubicBezTo>
                    <a:pt x="1539" y="205"/>
                    <a:pt x="1334" y="0"/>
                    <a:pt x="965" y="0"/>
                  </a:cubicBezTo>
                  <a:cubicBezTo>
                    <a:pt x="431" y="0"/>
                    <a:pt x="0" y="451"/>
                    <a:pt x="0" y="1046"/>
                  </a:cubicBezTo>
                  <a:cubicBezTo>
                    <a:pt x="0" y="1313"/>
                    <a:pt x="102" y="1560"/>
                    <a:pt x="246" y="1744"/>
                  </a:cubicBezTo>
                  <a:cubicBezTo>
                    <a:pt x="431" y="1949"/>
                    <a:pt x="697" y="2093"/>
                    <a:pt x="985" y="2093"/>
                  </a:cubicBezTo>
                  <a:cubicBezTo>
                    <a:pt x="1334" y="2093"/>
                    <a:pt x="1498" y="1888"/>
                    <a:pt x="1518" y="1744"/>
                  </a:cubicBezTo>
                  <a:cubicBezTo>
                    <a:pt x="1518" y="1970"/>
                    <a:pt x="1518" y="1970"/>
                    <a:pt x="1518" y="1970"/>
                  </a:cubicBezTo>
                  <a:cubicBezTo>
                    <a:pt x="1518" y="2217"/>
                    <a:pt x="1478" y="2339"/>
                    <a:pt x="1396" y="2442"/>
                  </a:cubicBezTo>
                  <a:cubicBezTo>
                    <a:pt x="1313" y="2545"/>
                    <a:pt x="1170" y="2606"/>
                    <a:pt x="985" y="2606"/>
                  </a:cubicBezTo>
                  <a:cubicBezTo>
                    <a:pt x="677" y="2606"/>
                    <a:pt x="492" y="2421"/>
                    <a:pt x="390" y="2319"/>
                  </a:cubicBezTo>
                  <a:cubicBezTo>
                    <a:pt x="61" y="2668"/>
                    <a:pt x="61" y="2668"/>
                    <a:pt x="61" y="2668"/>
                  </a:cubicBezTo>
                  <a:cubicBezTo>
                    <a:pt x="246" y="2894"/>
                    <a:pt x="615" y="3078"/>
                    <a:pt x="985" y="3078"/>
                  </a:cubicBezTo>
                  <a:cubicBezTo>
                    <a:pt x="1375" y="3078"/>
                    <a:pt x="1683" y="2914"/>
                    <a:pt x="1868" y="2668"/>
                  </a:cubicBezTo>
                  <a:cubicBezTo>
                    <a:pt x="1991" y="2504"/>
                    <a:pt x="2052" y="2299"/>
                    <a:pt x="2052" y="1929"/>
                  </a:cubicBezTo>
                  <a:cubicBezTo>
                    <a:pt x="2052" y="40"/>
                    <a:pt x="2052" y="40"/>
                    <a:pt x="2052" y="40"/>
                  </a:cubicBezTo>
                  <a:lnTo>
                    <a:pt x="1539" y="40"/>
                  </a:lnTo>
                  <a:close/>
                  <a:moveTo>
                    <a:pt x="1026" y="1560"/>
                  </a:moveTo>
                  <a:lnTo>
                    <a:pt x="1026" y="1560"/>
                  </a:lnTo>
                  <a:cubicBezTo>
                    <a:pt x="718" y="1560"/>
                    <a:pt x="533" y="1334"/>
                    <a:pt x="533" y="1046"/>
                  </a:cubicBezTo>
                  <a:cubicBezTo>
                    <a:pt x="533" y="759"/>
                    <a:pt x="718" y="513"/>
                    <a:pt x="1026" y="513"/>
                  </a:cubicBezTo>
                  <a:cubicBezTo>
                    <a:pt x="1313" y="513"/>
                    <a:pt x="1518" y="759"/>
                    <a:pt x="1518" y="1046"/>
                  </a:cubicBezTo>
                  <a:cubicBezTo>
                    <a:pt x="1518" y="1334"/>
                    <a:pt x="1313" y="1560"/>
                    <a:pt x="1026" y="156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68"/>
            <p:cNvSpPr>
              <a:spLocks noChangeArrowheads="1"/>
            </p:cNvSpPr>
            <p:nvPr/>
          </p:nvSpPr>
          <p:spPr bwMode="black">
            <a:xfrm>
              <a:off x="2810612" y="852792"/>
              <a:ext cx="232952" cy="232952"/>
            </a:xfrm>
            <a:custGeom>
              <a:avLst/>
              <a:gdLst>
                <a:gd name="T0" fmla="*/ 801 w 802"/>
                <a:gd name="T1" fmla="*/ 410 h 801"/>
                <a:gd name="T2" fmla="*/ 801 w 802"/>
                <a:gd name="T3" fmla="*/ 410 h 801"/>
                <a:gd name="T4" fmla="*/ 391 w 802"/>
                <a:gd name="T5" fmla="*/ 0 h 801"/>
                <a:gd name="T6" fmla="*/ 0 w 802"/>
                <a:gd name="T7" fmla="*/ 410 h 801"/>
                <a:gd name="T8" fmla="*/ 391 w 802"/>
                <a:gd name="T9" fmla="*/ 800 h 801"/>
                <a:gd name="T10" fmla="*/ 801 w 802"/>
                <a:gd name="T11" fmla="*/ 41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801">
                  <a:moveTo>
                    <a:pt x="801" y="410"/>
                  </a:moveTo>
                  <a:lnTo>
                    <a:pt x="801" y="410"/>
                  </a:lnTo>
                  <a:cubicBezTo>
                    <a:pt x="801" y="185"/>
                    <a:pt x="616" y="0"/>
                    <a:pt x="391" y="0"/>
                  </a:cubicBezTo>
                  <a:cubicBezTo>
                    <a:pt x="185" y="0"/>
                    <a:pt x="0" y="185"/>
                    <a:pt x="0" y="410"/>
                  </a:cubicBezTo>
                  <a:cubicBezTo>
                    <a:pt x="0" y="616"/>
                    <a:pt x="185" y="800"/>
                    <a:pt x="391" y="800"/>
                  </a:cubicBezTo>
                  <a:cubicBezTo>
                    <a:pt x="616" y="800"/>
                    <a:pt x="801" y="616"/>
                    <a:pt x="801" y="4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69"/>
            <p:cNvSpPr>
              <a:spLocks noChangeArrowheads="1"/>
            </p:cNvSpPr>
            <p:nvPr/>
          </p:nvSpPr>
          <p:spPr bwMode="black">
            <a:xfrm>
              <a:off x="2584060" y="877110"/>
              <a:ext cx="154875" cy="578540"/>
            </a:xfrm>
            <a:custGeom>
              <a:avLst/>
              <a:gdLst>
                <a:gd name="T0" fmla="*/ 534 w 535"/>
                <a:gd name="T1" fmla="*/ 0 h 1992"/>
                <a:gd name="T2" fmla="*/ 0 w 535"/>
                <a:gd name="T3" fmla="*/ 0 h 1992"/>
                <a:gd name="T4" fmla="*/ 0 w 535"/>
                <a:gd name="T5" fmla="*/ 1991 h 1992"/>
                <a:gd name="T6" fmla="*/ 534 w 535"/>
                <a:gd name="T7" fmla="*/ 1991 h 1992"/>
                <a:gd name="T8" fmla="*/ 534 w 535"/>
                <a:gd name="T9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992">
                  <a:moveTo>
                    <a:pt x="534" y="0"/>
                  </a:moveTo>
                  <a:lnTo>
                    <a:pt x="0" y="0"/>
                  </a:lnTo>
                  <a:lnTo>
                    <a:pt x="0" y="1991"/>
                  </a:lnTo>
                  <a:lnTo>
                    <a:pt x="534" y="1991"/>
                  </a:lnTo>
                  <a:lnTo>
                    <a:pt x="53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70"/>
            <p:cNvSpPr>
              <a:spLocks noChangeArrowheads="1"/>
            </p:cNvSpPr>
            <p:nvPr/>
          </p:nvSpPr>
          <p:spPr bwMode="black">
            <a:xfrm>
              <a:off x="5586836" y="697917"/>
              <a:ext cx="524782" cy="751334"/>
            </a:xfrm>
            <a:custGeom>
              <a:avLst/>
              <a:gdLst>
                <a:gd name="T0" fmla="*/ 554 w 1807"/>
                <a:gd name="T1" fmla="*/ 1847 h 2587"/>
                <a:gd name="T2" fmla="*/ 554 w 1807"/>
                <a:gd name="T3" fmla="*/ 0 h 2587"/>
                <a:gd name="T4" fmla="*/ 0 w 1807"/>
                <a:gd name="T5" fmla="*/ 0 h 2587"/>
                <a:gd name="T6" fmla="*/ 0 w 1807"/>
                <a:gd name="T7" fmla="*/ 2217 h 2587"/>
                <a:gd name="T8" fmla="*/ 0 w 1807"/>
                <a:gd name="T9" fmla="*/ 2381 h 2587"/>
                <a:gd name="T10" fmla="*/ 0 w 1807"/>
                <a:gd name="T11" fmla="*/ 2586 h 2587"/>
                <a:gd name="T12" fmla="*/ 1806 w 1807"/>
                <a:gd name="T13" fmla="*/ 2586 h 2587"/>
                <a:gd name="T14" fmla="*/ 1806 w 1807"/>
                <a:gd name="T15" fmla="*/ 2094 h 2587"/>
                <a:gd name="T16" fmla="*/ 554 w 1807"/>
                <a:gd name="T17" fmla="*/ 2094 h 2587"/>
                <a:gd name="T18" fmla="*/ 554 w 1807"/>
                <a:gd name="T19" fmla="*/ 1847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7" h="2587">
                  <a:moveTo>
                    <a:pt x="554" y="1847"/>
                  </a:moveTo>
                  <a:lnTo>
                    <a:pt x="554" y="0"/>
                  </a:lnTo>
                  <a:lnTo>
                    <a:pt x="0" y="0"/>
                  </a:lnTo>
                  <a:lnTo>
                    <a:pt x="0" y="2217"/>
                  </a:lnTo>
                  <a:lnTo>
                    <a:pt x="0" y="2381"/>
                  </a:lnTo>
                  <a:lnTo>
                    <a:pt x="0" y="2586"/>
                  </a:lnTo>
                  <a:lnTo>
                    <a:pt x="1806" y="2586"/>
                  </a:lnTo>
                  <a:lnTo>
                    <a:pt x="1806" y="2094"/>
                  </a:lnTo>
                  <a:lnTo>
                    <a:pt x="554" y="2094"/>
                  </a:lnTo>
                  <a:lnTo>
                    <a:pt x="554" y="184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71"/>
            <p:cNvSpPr>
              <a:spLocks noChangeArrowheads="1"/>
            </p:cNvSpPr>
            <p:nvPr/>
          </p:nvSpPr>
          <p:spPr bwMode="black">
            <a:xfrm>
              <a:off x="6188416" y="865591"/>
              <a:ext cx="554221" cy="601579"/>
            </a:xfrm>
            <a:custGeom>
              <a:avLst/>
              <a:gdLst>
                <a:gd name="T0" fmla="*/ 1867 w 1909"/>
                <a:gd name="T1" fmla="*/ 1704 h 2074"/>
                <a:gd name="T2" fmla="*/ 1867 w 1909"/>
                <a:gd name="T3" fmla="*/ 1704 h 2074"/>
                <a:gd name="T4" fmla="*/ 1046 w 1909"/>
                <a:gd name="T5" fmla="*/ 2073 h 2074"/>
                <a:gd name="T6" fmla="*/ 0 w 1909"/>
                <a:gd name="T7" fmla="*/ 1026 h 2074"/>
                <a:gd name="T8" fmla="*/ 985 w 1909"/>
                <a:gd name="T9" fmla="*/ 0 h 2074"/>
                <a:gd name="T10" fmla="*/ 1908 w 1909"/>
                <a:gd name="T11" fmla="*/ 1006 h 2074"/>
                <a:gd name="T12" fmla="*/ 1908 w 1909"/>
                <a:gd name="T13" fmla="*/ 1170 h 2074"/>
                <a:gd name="T14" fmla="*/ 533 w 1909"/>
                <a:gd name="T15" fmla="*/ 1170 h 2074"/>
                <a:gd name="T16" fmla="*/ 1067 w 1909"/>
                <a:gd name="T17" fmla="*/ 1642 h 2074"/>
                <a:gd name="T18" fmla="*/ 1560 w 1909"/>
                <a:gd name="T19" fmla="*/ 1396 h 2074"/>
                <a:gd name="T20" fmla="*/ 1867 w 1909"/>
                <a:gd name="T21" fmla="*/ 1704 h 2074"/>
                <a:gd name="T22" fmla="*/ 1374 w 1909"/>
                <a:gd name="T23" fmla="*/ 780 h 2074"/>
                <a:gd name="T24" fmla="*/ 1374 w 1909"/>
                <a:gd name="T25" fmla="*/ 780 h 2074"/>
                <a:gd name="T26" fmla="*/ 985 w 1909"/>
                <a:gd name="T27" fmla="*/ 431 h 2074"/>
                <a:gd name="T28" fmla="*/ 553 w 1909"/>
                <a:gd name="T29" fmla="*/ 780 h 2074"/>
                <a:gd name="T30" fmla="*/ 1374 w 1909"/>
                <a:gd name="T31" fmla="*/ 78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9" h="2074">
                  <a:moveTo>
                    <a:pt x="1867" y="1704"/>
                  </a:moveTo>
                  <a:lnTo>
                    <a:pt x="1867" y="1704"/>
                  </a:lnTo>
                  <a:cubicBezTo>
                    <a:pt x="1662" y="1929"/>
                    <a:pt x="1354" y="2073"/>
                    <a:pt x="1046" y="2073"/>
                  </a:cubicBezTo>
                  <a:cubicBezTo>
                    <a:pt x="451" y="2073"/>
                    <a:pt x="0" y="1663"/>
                    <a:pt x="0" y="1026"/>
                  </a:cubicBezTo>
                  <a:cubicBezTo>
                    <a:pt x="0" y="472"/>
                    <a:pt x="389" y="0"/>
                    <a:pt x="985" y="0"/>
                  </a:cubicBezTo>
                  <a:cubicBezTo>
                    <a:pt x="1518" y="0"/>
                    <a:pt x="1908" y="451"/>
                    <a:pt x="1908" y="1006"/>
                  </a:cubicBezTo>
                  <a:cubicBezTo>
                    <a:pt x="1908" y="1067"/>
                    <a:pt x="1908" y="1108"/>
                    <a:pt x="1908" y="1170"/>
                  </a:cubicBezTo>
                  <a:cubicBezTo>
                    <a:pt x="533" y="1170"/>
                    <a:pt x="533" y="1170"/>
                    <a:pt x="533" y="1170"/>
                  </a:cubicBezTo>
                  <a:cubicBezTo>
                    <a:pt x="553" y="1437"/>
                    <a:pt x="779" y="1642"/>
                    <a:pt x="1067" y="1642"/>
                  </a:cubicBezTo>
                  <a:cubicBezTo>
                    <a:pt x="1292" y="1642"/>
                    <a:pt x="1457" y="1498"/>
                    <a:pt x="1560" y="1396"/>
                  </a:cubicBezTo>
                  <a:lnTo>
                    <a:pt x="1867" y="1704"/>
                  </a:lnTo>
                  <a:close/>
                  <a:moveTo>
                    <a:pt x="1374" y="780"/>
                  </a:moveTo>
                  <a:lnTo>
                    <a:pt x="1374" y="780"/>
                  </a:lnTo>
                  <a:cubicBezTo>
                    <a:pt x="1354" y="595"/>
                    <a:pt x="1190" y="431"/>
                    <a:pt x="985" y="431"/>
                  </a:cubicBezTo>
                  <a:cubicBezTo>
                    <a:pt x="759" y="431"/>
                    <a:pt x="574" y="595"/>
                    <a:pt x="553" y="780"/>
                  </a:cubicBezTo>
                  <a:lnTo>
                    <a:pt x="1374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72"/>
            <p:cNvSpPr>
              <a:spLocks noChangeArrowheads="1"/>
            </p:cNvSpPr>
            <p:nvPr/>
          </p:nvSpPr>
          <p:spPr bwMode="black">
            <a:xfrm>
              <a:off x="6796395" y="877110"/>
              <a:ext cx="995806" cy="578540"/>
            </a:xfrm>
            <a:custGeom>
              <a:avLst/>
              <a:gdLst>
                <a:gd name="T0" fmla="*/ 1704 w 3429"/>
                <a:gd name="T1" fmla="*/ 821 h 1992"/>
                <a:gd name="T2" fmla="*/ 2217 w 3429"/>
                <a:gd name="T3" fmla="*/ 1991 h 1992"/>
                <a:gd name="T4" fmla="*/ 2587 w 3429"/>
                <a:gd name="T5" fmla="*/ 1991 h 1992"/>
                <a:gd name="T6" fmla="*/ 3428 w 3429"/>
                <a:gd name="T7" fmla="*/ 0 h 1992"/>
                <a:gd name="T8" fmla="*/ 2874 w 3429"/>
                <a:gd name="T9" fmla="*/ 0 h 1992"/>
                <a:gd name="T10" fmla="*/ 2402 w 3429"/>
                <a:gd name="T11" fmla="*/ 1149 h 1992"/>
                <a:gd name="T12" fmla="*/ 1889 w 3429"/>
                <a:gd name="T13" fmla="*/ 0 h 1992"/>
                <a:gd name="T14" fmla="*/ 1519 w 3429"/>
                <a:gd name="T15" fmla="*/ 0 h 1992"/>
                <a:gd name="T16" fmla="*/ 1027 w 3429"/>
                <a:gd name="T17" fmla="*/ 1149 h 1992"/>
                <a:gd name="T18" fmla="*/ 534 w 3429"/>
                <a:gd name="T19" fmla="*/ 0 h 1992"/>
                <a:gd name="T20" fmla="*/ 0 w 3429"/>
                <a:gd name="T21" fmla="*/ 0 h 1992"/>
                <a:gd name="T22" fmla="*/ 842 w 3429"/>
                <a:gd name="T23" fmla="*/ 1991 h 1992"/>
                <a:gd name="T24" fmla="*/ 1211 w 3429"/>
                <a:gd name="T25" fmla="*/ 1991 h 1992"/>
                <a:gd name="T26" fmla="*/ 1704 w 3429"/>
                <a:gd name="T27" fmla="*/ 821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9" h="1992">
                  <a:moveTo>
                    <a:pt x="1704" y="821"/>
                  </a:moveTo>
                  <a:lnTo>
                    <a:pt x="2217" y="1991"/>
                  </a:lnTo>
                  <a:lnTo>
                    <a:pt x="2587" y="1991"/>
                  </a:lnTo>
                  <a:lnTo>
                    <a:pt x="3428" y="0"/>
                  </a:lnTo>
                  <a:lnTo>
                    <a:pt x="2874" y="0"/>
                  </a:lnTo>
                  <a:lnTo>
                    <a:pt x="2402" y="1149"/>
                  </a:lnTo>
                  <a:lnTo>
                    <a:pt x="1889" y="0"/>
                  </a:lnTo>
                  <a:lnTo>
                    <a:pt x="1519" y="0"/>
                  </a:lnTo>
                  <a:lnTo>
                    <a:pt x="1027" y="1149"/>
                  </a:lnTo>
                  <a:lnTo>
                    <a:pt x="534" y="0"/>
                  </a:lnTo>
                  <a:lnTo>
                    <a:pt x="0" y="0"/>
                  </a:lnTo>
                  <a:lnTo>
                    <a:pt x="842" y="1991"/>
                  </a:lnTo>
                  <a:lnTo>
                    <a:pt x="1211" y="1991"/>
                  </a:lnTo>
                  <a:lnTo>
                    <a:pt x="1704" y="8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3"/>
            <p:cNvSpPr>
              <a:spLocks noChangeArrowheads="1"/>
            </p:cNvSpPr>
            <p:nvPr/>
          </p:nvSpPr>
          <p:spPr bwMode="black">
            <a:xfrm>
              <a:off x="7886918" y="609600"/>
              <a:ext cx="208632" cy="197113"/>
            </a:xfrm>
            <a:custGeom>
              <a:avLst/>
              <a:gdLst>
                <a:gd name="T0" fmla="*/ 349 w 719"/>
                <a:gd name="T1" fmla="*/ 0 h 678"/>
                <a:gd name="T2" fmla="*/ 349 w 719"/>
                <a:gd name="T3" fmla="*/ 0 h 678"/>
                <a:gd name="T4" fmla="*/ 0 w 719"/>
                <a:gd name="T5" fmla="*/ 329 h 678"/>
                <a:gd name="T6" fmla="*/ 349 w 719"/>
                <a:gd name="T7" fmla="*/ 677 h 678"/>
                <a:gd name="T8" fmla="*/ 718 w 719"/>
                <a:gd name="T9" fmla="*/ 329 h 678"/>
                <a:gd name="T10" fmla="*/ 349 w 719"/>
                <a:gd name="T1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678">
                  <a:moveTo>
                    <a:pt x="349" y="0"/>
                  </a:moveTo>
                  <a:lnTo>
                    <a:pt x="349" y="0"/>
                  </a:lnTo>
                  <a:cubicBezTo>
                    <a:pt x="164" y="0"/>
                    <a:pt x="0" y="144"/>
                    <a:pt x="0" y="329"/>
                  </a:cubicBezTo>
                  <a:cubicBezTo>
                    <a:pt x="0" y="534"/>
                    <a:pt x="164" y="677"/>
                    <a:pt x="349" y="677"/>
                  </a:cubicBezTo>
                  <a:cubicBezTo>
                    <a:pt x="554" y="677"/>
                    <a:pt x="718" y="534"/>
                    <a:pt x="718" y="329"/>
                  </a:cubicBezTo>
                  <a:cubicBezTo>
                    <a:pt x="718" y="144"/>
                    <a:pt x="554" y="0"/>
                    <a:pt x="34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74"/>
            <p:cNvSpPr>
              <a:spLocks noChangeArrowheads="1"/>
            </p:cNvSpPr>
            <p:nvPr/>
          </p:nvSpPr>
          <p:spPr bwMode="black">
            <a:xfrm>
              <a:off x="7909957" y="877110"/>
              <a:ext cx="154874" cy="578540"/>
            </a:xfrm>
            <a:custGeom>
              <a:avLst/>
              <a:gdLst>
                <a:gd name="T0" fmla="*/ 533 w 534"/>
                <a:gd name="T1" fmla="*/ 0 h 1992"/>
                <a:gd name="T2" fmla="*/ 0 w 534"/>
                <a:gd name="T3" fmla="*/ 0 h 1992"/>
                <a:gd name="T4" fmla="*/ 0 w 534"/>
                <a:gd name="T5" fmla="*/ 1991 h 1992"/>
                <a:gd name="T6" fmla="*/ 533 w 534"/>
                <a:gd name="T7" fmla="*/ 1991 h 1992"/>
                <a:gd name="T8" fmla="*/ 533 w 534"/>
                <a:gd name="T9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92">
                  <a:moveTo>
                    <a:pt x="533" y="0"/>
                  </a:moveTo>
                  <a:lnTo>
                    <a:pt x="0" y="0"/>
                  </a:lnTo>
                  <a:lnTo>
                    <a:pt x="0" y="1991"/>
                  </a:lnTo>
                  <a:lnTo>
                    <a:pt x="533" y="1991"/>
                  </a:lnTo>
                  <a:lnTo>
                    <a:pt x="53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75"/>
            <p:cNvSpPr>
              <a:spLocks noChangeArrowheads="1"/>
            </p:cNvSpPr>
            <p:nvPr/>
          </p:nvSpPr>
          <p:spPr bwMode="black">
            <a:xfrm>
              <a:off x="8214586" y="865591"/>
              <a:ext cx="459504" cy="601579"/>
            </a:xfrm>
            <a:custGeom>
              <a:avLst/>
              <a:gdLst>
                <a:gd name="T0" fmla="*/ 0 w 1581"/>
                <a:gd name="T1" fmla="*/ 1806 h 2074"/>
                <a:gd name="T2" fmla="*/ 0 w 1581"/>
                <a:gd name="T3" fmla="*/ 1806 h 2074"/>
                <a:gd name="T4" fmla="*/ 800 w 1581"/>
                <a:gd name="T5" fmla="*/ 2073 h 2074"/>
                <a:gd name="T6" fmla="*/ 1580 w 1581"/>
                <a:gd name="T7" fmla="*/ 1458 h 2074"/>
                <a:gd name="T8" fmla="*/ 615 w 1581"/>
                <a:gd name="T9" fmla="*/ 595 h 2074"/>
                <a:gd name="T10" fmla="*/ 903 w 1581"/>
                <a:gd name="T11" fmla="*/ 451 h 2074"/>
                <a:gd name="T12" fmla="*/ 1272 w 1581"/>
                <a:gd name="T13" fmla="*/ 575 h 2074"/>
                <a:gd name="T14" fmla="*/ 1519 w 1581"/>
                <a:gd name="T15" fmla="*/ 185 h 2074"/>
                <a:gd name="T16" fmla="*/ 862 w 1581"/>
                <a:gd name="T17" fmla="*/ 0 h 2074"/>
                <a:gd name="T18" fmla="*/ 82 w 1581"/>
                <a:gd name="T19" fmla="*/ 615 h 2074"/>
                <a:gd name="T20" fmla="*/ 1046 w 1581"/>
                <a:gd name="T21" fmla="*/ 1437 h 2074"/>
                <a:gd name="T22" fmla="*/ 800 w 1581"/>
                <a:gd name="T23" fmla="*/ 1622 h 2074"/>
                <a:gd name="T24" fmla="*/ 246 w 1581"/>
                <a:gd name="T25" fmla="*/ 1416 h 2074"/>
                <a:gd name="T26" fmla="*/ 0 w 1581"/>
                <a:gd name="T27" fmla="*/ 1806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1" h="2074">
                  <a:moveTo>
                    <a:pt x="0" y="1806"/>
                  </a:moveTo>
                  <a:lnTo>
                    <a:pt x="0" y="1806"/>
                  </a:lnTo>
                  <a:cubicBezTo>
                    <a:pt x="225" y="1971"/>
                    <a:pt x="513" y="2073"/>
                    <a:pt x="800" y="2073"/>
                  </a:cubicBezTo>
                  <a:cubicBezTo>
                    <a:pt x="1211" y="2073"/>
                    <a:pt x="1580" y="1827"/>
                    <a:pt x="1580" y="1458"/>
                  </a:cubicBezTo>
                  <a:cubicBezTo>
                    <a:pt x="1580" y="759"/>
                    <a:pt x="615" y="862"/>
                    <a:pt x="615" y="595"/>
                  </a:cubicBezTo>
                  <a:cubicBezTo>
                    <a:pt x="615" y="493"/>
                    <a:pt x="739" y="451"/>
                    <a:pt x="903" y="451"/>
                  </a:cubicBezTo>
                  <a:cubicBezTo>
                    <a:pt x="1046" y="451"/>
                    <a:pt x="1170" y="513"/>
                    <a:pt x="1272" y="575"/>
                  </a:cubicBezTo>
                  <a:cubicBezTo>
                    <a:pt x="1519" y="185"/>
                    <a:pt x="1519" y="185"/>
                    <a:pt x="1519" y="185"/>
                  </a:cubicBezTo>
                  <a:cubicBezTo>
                    <a:pt x="1396" y="82"/>
                    <a:pt x="1108" y="0"/>
                    <a:pt x="862" y="0"/>
                  </a:cubicBezTo>
                  <a:cubicBezTo>
                    <a:pt x="451" y="0"/>
                    <a:pt x="82" y="226"/>
                    <a:pt x="82" y="615"/>
                  </a:cubicBezTo>
                  <a:cubicBezTo>
                    <a:pt x="82" y="1252"/>
                    <a:pt x="1046" y="1149"/>
                    <a:pt x="1046" y="1437"/>
                  </a:cubicBezTo>
                  <a:cubicBezTo>
                    <a:pt x="1046" y="1540"/>
                    <a:pt x="944" y="1622"/>
                    <a:pt x="800" y="1622"/>
                  </a:cubicBezTo>
                  <a:cubicBezTo>
                    <a:pt x="595" y="1622"/>
                    <a:pt x="389" y="1540"/>
                    <a:pt x="246" y="1416"/>
                  </a:cubicBezTo>
                  <a:lnTo>
                    <a:pt x="0" y="18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"/>
            <p:cNvSpPr/>
            <p:nvPr/>
          </p:nvSpPr>
          <p:spPr bwMode="black">
            <a:xfrm>
              <a:off x="1827606" y="865591"/>
              <a:ext cx="612648" cy="603504"/>
            </a:xfrm>
            <a:custGeom>
              <a:avLst/>
              <a:gdLst/>
              <a:ahLst/>
              <a:cxnLst/>
              <a:rect l="l" t="t" r="r" b="b"/>
              <a:pathLst>
                <a:path w="612648" h="603504">
                  <a:moveTo>
                    <a:pt x="306324" y="141732"/>
                  </a:moveTo>
                  <a:cubicBezTo>
                    <a:pt x="222997" y="141732"/>
                    <a:pt x="155448" y="213375"/>
                    <a:pt x="155448" y="301752"/>
                  </a:cubicBezTo>
                  <a:cubicBezTo>
                    <a:pt x="155448" y="390129"/>
                    <a:pt x="222997" y="461772"/>
                    <a:pt x="306324" y="461772"/>
                  </a:cubicBezTo>
                  <a:cubicBezTo>
                    <a:pt x="389651" y="461772"/>
                    <a:pt x="457200" y="390129"/>
                    <a:pt x="457200" y="301752"/>
                  </a:cubicBezTo>
                  <a:cubicBezTo>
                    <a:pt x="457200" y="213375"/>
                    <a:pt x="389651" y="141732"/>
                    <a:pt x="306324" y="141732"/>
                  </a:cubicBezTo>
                  <a:close/>
                  <a:moveTo>
                    <a:pt x="306324" y="0"/>
                  </a:moveTo>
                  <a:cubicBezTo>
                    <a:pt x="475502" y="0"/>
                    <a:pt x="612648" y="135099"/>
                    <a:pt x="612648" y="301752"/>
                  </a:cubicBezTo>
                  <a:cubicBezTo>
                    <a:pt x="612648" y="468405"/>
                    <a:pt x="475502" y="603504"/>
                    <a:pt x="306324" y="603504"/>
                  </a:cubicBezTo>
                  <a:cubicBezTo>
                    <a:pt x="137146" y="603504"/>
                    <a:pt x="0" y="468405"/>
                    <a:pt x="0" y="301752"/>
                  </a:cubicBezTo>
                  <a:cubicBezTo>
                    <a:pt x="0" y="135099"/>
                    <a:pt x="137146" y="0"/>
                    <a:pt x="3063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716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00, 0000 (if needed)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(if needed)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3009" y="4732020"/>
            <a:ext cx="363537" cy="274320"/>
          </a:xfrm>
        </p:spPr>
        <p:txBody>
          <a:bodyPr/>
          <a:lstStyle/>
          <a:p>
            <a:pPr>
              <a:defRPr/>
            </a:pPr>
            <a:fld id="{239FF972-6058-4859-ADE8-D70EEBA9A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00, 0000 (if needed)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(if needed)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009" y="4732020"/>
            <a:ext cx="363537" cy="274320"/>
          </a:xfrm>
        </p:spPr>
        <p:txBody>
          <a:bodyPr/>
          <a:lstStyle/>
          <a:p>
            <a:pPr>
              <a:defRPr/>
            </a:pPr>
            <a:fld id="{239FF972-6058-4859-ADE8-D70EEBA9A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2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00, 0000 (if needed)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(if needed)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009" y="4732020"/>
            <a:ext cx="363537" cy="274320"/>
          </a:xfrm>
        </p:spPr>
        <p:txBody>
          <a:bodyPr/>
          <a:lstStyle/>
          <a:p>
            <a:pPr>
              <a:defRPr/>
            </a:pPr>
            <a:fld id="{239FF972-6058-4859-ADE8-D70EEBA9A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453887503-people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67275" y="1028701"/>
            <a:ext cx="3883342" cy="34123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 userDrawn="1">
            <p:ph type="title"/>
          </p:nvPr>
        </p:nvSpPr>
        <p:spPr>
          <a:xfrm>
            <a:off x="365759" y="204651"/>
            <a:ext cx="8408353" cy="754380"/>
          </a:xfrm>
        </p:spPr>
        <p:txBody>
          <a:bodyPr anchor="ctr"/>
          <a:lstStyle/>
          <a:p>
            <a:r>
              <a:rPr lang="en-US" dirty="0" smtClean="0"/>
              <a:t>Text/photo slide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 userDrawn="1">
            <p:ph sz="half" idx="1"/>
          </p:nvPr>
        </p:nvSpPr>
        <p:spPr>
          <a:xfrm>
            <a:off x="371475" y="1035844"/>
            <a:ext cx="4114800" cy="2931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Text here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gray">
          <a:xfrm>
            <a:off x="8410576" y="4732020"/>
            <a:ext cx="363537" cy="274320"/>
          </a:xfrm>
          <a:prstGeom prst="rect">
            <a:avLst/>
          </a:prstGeom>
        </p:spPr>
        <p:txBody>
          <a:bodyPr vert="horz" lIns="0" tIns="0" rIns="0" bIns="18288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2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Map - 29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376188" y="269433"/>
            <a:ext cx="1634162" cy="200055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300" b="1" dirty="0" smtClean="0">
                <a:solidFill>
                  <a:srgbClr val="7030A0"/>
                </a:solidFill>
                <a:latin typeface="+mn-lt"/>
              </a:rPr>
              <a:t>Our Global Reach</a:t>
            </a:r>
            <a:endParaRPr lang="en-US" sz="13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419017" y="269433"/>
            <a:ext cx="1634162" cy="200055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300" b="1" i="0" kern="1200" cap="none" dirty="0" smtClean="0">
                <a:solidFill>
                  <a:srgbClr val="7030A0"/>
                </a:solidFill>
                <a:latin typeface="+mn-lt"/>
                <a:ea typeface="+mn-ea"/>
                <a:cs typeface="Arial" charset="0"/>
              </a:rPr>
              <a:t>Our Locations</a:t>
            </a:r>
            <a:endParaRPr lang="en-US" sz="1300" b="0" i="0" cap="none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43" name="Group 7"/>
          <p:cNvGrpSpPr>
            <a:grpSpLocks noChangeAspect="1"/>
          </p:cNvGrpSpPr>
          <p:nvPr userDrawn="1"/>
        </p:nvGrpSpPr>
        <p:grpSpPr bwMode="black">
          <a:xfrm>
            <a:off x="375091" y="4658308"/>
            <a:ext cx="1738640" cy="256032"/>
            <a:chOff x="838200" y="609600"/>
            <a:chExt cx="7835890" cy="1143000"/>
          </a:xfrm>
          <a:solidFill>
            <a:srgbClr val="000000"/>
          </a:solidFill>
        </p:grpSpPr>
        <p:sp>
          <p:nvSpPr>
            <p:cNvPr id="44" name="Freeform 62"/>
            <p:cNvSpPr>
              <a:spLocks noChangeArrowheads="1"/>
            </p:cNvSpPr>
            <p:nvPr/>
          </p:nvSpPr>
          <p:spPr bwMode="black">
            <a:xfrm>
              <a:off x="4597431" y="865591"/>
              <a:ext cx="572140" cy="583660"/>
            </a:xfrm>
            <a:custGeom>
              <a:avLst/>
              <a:gdLst>
                <a:gd name="T0" fmla="*/ 512 w 1970"/>
                <a:gd name="T1" fmla="*/ 41 h 2012"/>
                <a:gd name="T2" fmla="*/ 512 w 1970"/>
                <a:gd name="T3" fmla="*/ 41 h 2012"/>
                <a:gd name="T4" fmla="*/ 0 w 1970"/>
                <a:gd name="T5" fmla="*/ 41 h 2012"/>
                <a:gd name="T6" fmla="*/ 0 w 1970"/>
                <a:gd name="T7" fmla="*/ 2011 h 2012"/>
                <a:gd name="T8" fmla="*/ 532 w 1970"/>
                <a:gd name="T9" fmla="*/ 2011 h 2012"/>
                <a:gd name="T10" fmla="*/ 532 w 1970"/>
                <a:gd name="T11" fmla="*/ 739 h 2012"/>
                <a:gd name="T12" fmla="*/ 1004 w 1970"/>
                <a:gd name="T13" fmla="*/ 493 h 2012"/>
                <a:gd name="T14" fmla="*/ 1312 w 1970"/>
                <a:gd name="T15" fmla="*/ 595 h 2012"/>
                <a:gd name="T16" fmla="*/ 1435 w 1970"/>
                <a:gd name="T17" fmla="*/ 965 h 2012"/>
                <a:gd name="T18" fmla="*/ 1435 w 1970"/>
                <a:gd name="T19" fmla="*/ 2011 h 2012"/>
                <a:gd name="T20" fmla="*/ 1969 w 1970"/>
                <a:gd name="T21" fmla="*/ 2011 h 2012"/>
                <a:gd name="T22" fmla="*/ 1969 w 1970"/>
                <a:gd name="T23" fmla="*/ 1006 h 2012"/>
                <a:gd name="T24" fmla="*/ 1764 w 1970"/>
                <a:gd name="T25" fmla="*/ 308 h 2012"/>
                <a:gd name="T26" fmla="*/ 1066 w 1970"/>
                <a:gd name="T27" fmla="*/ 0 h 2012"/>
                <a:gd name="T28" fmla="*/ 512 w 1970"/>
                <a:gd name="T29" fmla="*/ 349 h 2012"/>
                <a:gd name="T30" fmla="*/ 512 w 1970"/>
                <a:gd name="T31" fmla="*/ 4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0" h="2012">
                  <a:moveTo>
                    <a:pt x="512" y="41"/>
                  </a:moveTo>
                  <a:lnTo>
                    <a:pt x="512" y="41"/>
                  </a:lnTo>
                  <a:cubicBezTo>
                    <a:pt x="0" y="41"/>
                    <a:pt x="0" y="41"/>
                    <a:pt x="0" y="41"/>
                  </a:cubicBezTo>
                  <a:cubicBezTo>
                    <a:pt x="0" y="2011"/>
                    <a:pt x="0" y="2011"/>
                    <a:pt x="0" y="2011"/>
                  </a:cubicBezTo>
                  <a:cubicBezTo>
                    <a:pt x="532" y="2011"/>
                    <a:pt x="532" y="2011"/>
                    <a:pt x="532" y="2011"/>
                  </a:cubicBezTo>
                  <a:cubicBezTo>
                    <a:pt x="532" y="739"/>
                    <a:pt x="532" y="739"/>
                    <a:pt x="532" y="739"/>
                  </a:cubicBezTo>
                  <a:cubicBezTo>
                    <a:pt x="594" y="636"/>
                    <a:pt x="778" y="493"/>
                    <a:pt x="1004" y="493"/>
                  </a:cubicBezTo>
                  <a:cubicBezTo>
                    <a:pt x="1128" y="493"/>
                    <a:pt x="1230" y="533"/>
                    <a:pt x="1312" y="595"/>
                  </a:cubicBezTo>
                  <a:cubicBezTo>
                    <a:pt x="1374" y="677"/>
                    <a:pt x="1435" y="780"/>
                    <a:pt x="1435" y="965"/>
                  </a:cubicBezTo>
                  <a:cubicBezTo>
                    <a:pt x="1435" y="2011"/>
                    <a:pt x="1435" y="2011"/>
                    <a:pt x="1435" y="2011"/>
                  </a:cubicBezTo>
                  <a:cubicBezTo>
                    <a:pt x="1969" y="2011"/>
                    <a:pt x="1969" y="2011"/>
                    <a:pt x="1969" y="2011"/>
                  </a:cubicBezTo>
                  <a:cubicBezTo>
                    <a:pt x="1969" y="1006"/>
                    <a:pt x="1969" y="1006"/>
                    <a:pt x="1969" y="1006"/>
                  </a:cubicBezTo>
                  <a:cubicBezTo>
                    <a:pt x="1969" y="677"/>
                    <a:pt x="1887" y="472"/>
                    <a:pt x="1764" y="308"/>
                  </a:cubicBezTo>
                  <a:cubicBezTo>
                    <a:pt x="1599" y="123"/>
                    <a:pt x="1333" y="0"/>
                    <a:pt x="1066" y="0"/>
                  </a:cubicBezTo>
                  <a:cubicBezTo>
                    <a:pt x="717" y="0"/>
                    <a:pt x="512" y="185"/>
                    <a:pt x="512" y="349"/>
                  </a:cubicBezTo>
                  <a:lnTo>
                    <a:pt x="512" y="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63"/>
            <p:cNvSpPr>
              <a:spLocks noChangeArrowheads="1"/>
            </p:cNvSpPr>
            <p:nvPr/>
          </p:nvSpPr>
          <p:spPr bwMode="black">
            <a:xfrm>
              <a:off x="838200" y="697917"/>
              <a:ext cx="852451" cy="756454"/>
            </a:xfrm>
            <a:custGeom>
              <a:avLst/>
              <a:gdLst>
                <a:gd name="T0" fmla="*/ 2525 w 2936"/>
                <a:gd name="T1" fmla="*/ 0 h 2608"/>
                <a:gd name="T2" fmla="*/ 1457 w 2936"/>
                <a:gd name="T3" fmla="*/ 1355 h 2608"/>
                <a:gd name="T4" fmla="*/ 390 w 2936"/>
                <a:gd name="T5" fmla="*/ 0 h 2608"/>
                <a:gd name="T6" fmla="*/ 0 w 2936"/>
                <a:gd name="T7" fmla="*/ 0 h 2608"/>
                <a:gd name="T8" fmla="*/ 0 w 2936"/>
                <a:gd name="T9" fmla="*/ 2607 h 2608"/>
                <a:gd name="T10" fmla="*/ 534 w 2936"/>
                <a:gd name="T11" fmla="*/ 2607 h 2608"/>
                <a:gd name="T12" fmla="*/ 534 w 2936"/>
                <a:gd name="T13" fmla="*/ 944 h 2608"/>
                <a:gd name="T14" fmla="*/ 1273 w 2936"/>
                <a:gd name="T15" fmla="*/ 1909 h 2608"/>
                <a:gd name="T16" fmla="*/ 1662 w 2936"/>
                <a:gd name="T17" fmla="*/ 1909 h 2608"/>
                <a:gd name="T18" fmla="*/ 2401 w 2936"/>
                <a:gd name="T19" fmla="*/ 965 h 2608"/>
                <a:gd name="T20" fmla="*/ 2401 w 2936"/>
                <a:gd name="T21" fmla="*/ 2607 h 2608"/>
                <a:gd name="T22" fmla="*/ 2935 w 2936"/>
                <a:gd name="T23" fmla="*/ 2607 h 2608"/>
                <a:gd name="T24" fmla="*/ 2935 w 2936"/>
                <a:gd name="T25" fmla="*/ 0 h 2608"/>
                <a:gd name="T26" fmla="*/ 2525 w 2936"/>
                <a:gd name="T2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6" h="2608">
                  <a:moveTo>
                    <a:pt x="2525" y="0"/>
                  </a:moveTo>
                  <a:lnTo>
                    <a:pt x="1457" y="1355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2607"/>
                  </a:lnTo>
                  <a:lnTo>
                    <a:pt x="534" y="2607"/>
                  </a:lnTo>
                  <a:lnTo>
                    <a:pt x="534" y="944"/>
                  </a:lnTo>
                  <a:lnTo>
                    <a:pt x="1273" y="1909"/>
                  </a:lnTo>
                  <a:lnTo>
                    <a:pt x="1662" y="1909"/>
                  </a:lnTo>
                  <a:lnTo>
                    <a:pt x="2401" y="965"/>
                  </a:lnTo>
                  <a:lnTo>
                    <a:pt x="2401" y="2607"/>
                  </a:lnTo>
                  <a:lnTo>
                    <a:pt x="2935" y="2607"/>
                  </a:lnTo>
                  <a:lnTo>
                    <a:pt x="2935" y="0"/>
                  </a:lnTo>
                  <a:lnTo>
                    <a:pt x="25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66"/>
            <p:cNvSpPr>
              <a:spLocks noChangeArrowheads="1"/>
            </p:cNvSpPr>
            <p:nvPr/>
          </p:nvSpPr>
          <p:spPr bwMode="black">
            <a:xfrm>
              <a:off x="3829457" y="865591"/>
              <a:ext cx="590059" cy="601579"/>
            </a:xfrm>
            <a:custGeom>
              <a:avLst/>
              <a:gdLst>
                <a:gd name="T0" fmla="*/ 1539 w 2032"/>
                <a:gd name="T1" fmla="*/ 20 h 2074"/>
                <a:gd name="T2" fmla="*/ 1539 w 2032"/>
                <a:gd name="T3" fmla="*/ 20 h 2074"/>
                <a:gd name="T4" fmla="*/ 1539 w 2032"/>
                <a:gd name="T5" fmla="*/ 328 h 2074"/>
                <a:gd name="T6" fmla="*/ 964 w 2032"/>
                <a:gd name="T7" fmla="*/ 0 h 2074"/>
                <a:gd name="T8" fmla="*/ 0 w 2032"/>
                <a:gd name="T9" fmla="*/ 1026 h 2074"/>
                <a:gd name="T10" fmla="*/ 246 w 2032"/>
                <a:gd name="T11" fmla="*/ 1724 h 2074"/>
                <a:gd name="T12" fmla="*/ 985 w 2032"/>
                <a:gd name="T13" fmla="*/ 2073 h 2074"/>
                <a:gd name="T14" fmla="*/ 1539 w 2032"/>
                <a:gd name="T15" fmla="*/ 1724 h 2074"/>
                <a:gd name="T16" fmla="*/ 1539 w 2032"/>
                <a:gd name="T17" fmla="*/ 2032 h 2074"/>
                <a:gd name="T18" fmla="*/ 2031 w 2032"/>
                <a:gd name="T19" fmla="*/ 2032 h 2074"/>
                <a:gd name="T20" fmla="*/ 2031 w 2032"/>
                <a:gd name="T21" fmla="*/ 20 h 2074"/>
                <a:gd name="T22" fmla="*/ 1539 w 2032"/>
                <a:gd name="T23" fmla="*/ 20 h 2074"/>
                <a:gd name="T24" fmla="*/ 1005 w 2032"/>
                <a:gd name="T25" fmla="*/ 1540 h 2074"/>
                <a:gd name="T26" fmla="*/ 1005 w 2032"/>
                <a:gd name="T27" fmla="*/ 1540 h 2074"/>
                <a:gd name="T28" fmla="*/ 513 w 2032"/>
                <a:gd name="T29" fmla="*/ 1026 h 2074"/>
                <a:gd name="T30" fmla="*/ 1005 w 2032"/>
                <a:gd name="T31" fmla="*/ 513 h 2074"/>
                <a:gd name="T32" fmla="*/ 1518 w 2032"/>
                <a:gd name="T33" fmla="*/ 1026 h 2074"/>
                <a:gd name="T34" fmla="*/ 1005 w 2032"/>
                <a:gd name="T35" fmla="*/ 154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2" h="2074">
                  <a:moveTo>
                    <a:pt x="1539" y="20"/>
                  </a:moveTo>
                  <a:lnTo>
                    <a:pt x="1539" y="20"/>
                  </a:lnTo>
                  <a:cubicBezTo>
                    <a:pt x="1539" y="328"/>
                    <a:pt x="1539" y="328"/>
                    <a:pt x="1539" y="328"/>
                  </a:cubicBezTo>
                  <a:cubicBezTo>
                    <a:pt x="1518" y="185"/>
                    <a:pt x="1334" y="0"/>
                    <a:pt x="964" y="0"/>
                  </a:cubicBezTo>
                  <a:cubicBezTo>
                    <a:pt x="431" y="0"/>
                    <a:pt x="0" y="451"/>
                    <a:pt x="0" y="1026"/>
                  </a:cubicBezTo>
                  <a:cubicBezTo>
                    <a:pt x="0" y="1293"/>
                    <a:pt x="82" y="1540"/>
                    <a:pt x="246" y="1724"/>
                  </a:cubicBezTo>
                  <a:cubicBezTo>
                    <a:pt x="410" y="1929"/>
                    <a:pt x="697" y="2073"/>
                    <a:pt x="985" y="2073"/>
                  </a:cubicBezTo>
                  <a:cubicBezTo>
                    <a:pt x="1334" y="2073"/>
                    <a:pt x="1539" y="1868"/>
                    <a:pt x="1539" y="1724"/>
                  </a:cubicBezTo>
                  <a:cubicBezTo>
                    <a:pt x="1539" y="2032"/>
                    <a:pt x="1539" y="2032"/>
                    <a:pt x="1539" y="2032"/>
                  </a:cubicBezTo>
                  <a:cubicBezTo>
                    <a:pt x="2031" y="2032"/>
                    <a:pt x="2031" y="2032"/>
                    <a:pt x="2031" y="2032"/>
                  </a:cubicBezTo>
                  <a:cubicBezTo>
                    <a:pt x="2031" y="20"/>
                    <a:pt x="2031" y="20"/>
                    <a:pt x="2031" y="20"/>
                  </a:cubicBezTo>
                  <a:lnTo>
                    <a:pt x="1539" y="20"/>
                  </a:lnTo>
                  <a:close/>
                  <a:moveTo>
                    <a:pt x="1005" y="1540"/>
                  </a:moveTo>
                  <a:lnTo>
                    <a:pt x="1005" y="1540"/>
                  </a:lnTo>
                  <a:cubicBezTo>
                    <a:pt x="718" y="1540"/>
                    <a:pt x="513" y="1314"/>
                    <a:pt x="513" y="1026"/>
                  </a:cubicBezTo>
                  <a:cubicBezTo>
                    <a:pt x="513" y="739"/>
                    <a:pt x="718" y="513"/>
                    <a:pt x="1005" y="513"/>
                  </a:cubicBezTo>
                  <a:cubicBezTo>
                    <a:pt x="1314" y="513"/>
                    <a:pt x="1518" y="739"/>
                    <a:pt x="1518" y="1026"/>
                  </a:cubicBezTo>
                  <a:cubicBezTo>
                    <a:pt x="1518" y="1314"/>
                    <a:pt x="1314" y="1540"/>
                    <a:pt x="1005" y="15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67"/>
            <p:cNvSpPr>
              <a:spLocks noChangeArrowheads="1"/>
            </p:cNvSpPr>
            <p:nvPr/>
          </p:nvSpPr>
          <p:spPr bwMode="black">
            <a:xfrm>
              <a:off x="3096042" y="859191"/>
              <a:ext cx="596459" cy="893409"/>
            </a:xfrm>
            <a:custGeom>
              <a:avLst/>
              <a:gdLst>
                <a:gd name="T0" fmla="*/ 1539 w 2053"/>
                <a:gd name="T1" fmla="*/ 40 h 3079"/>
                <a:gd name="T2" fmla="*/ 1539 w 2053"/>
                <a:gd name="T3" fmla="*/ 40 h 3079"/>
                <a:gd name="T4" fmla="*/ 1539 w 2053"/>
                <a:gd name="T5" fmla="*/ 348 h 3079"/>
                <a:gd name="T6" fmla="*/ 965 w 2053"/>
                <a:gd name="T7" fmla="*/ 0 h 3079"/>
                <a:gd name="T8" fmla="*/ 0 w 2053"/>
                <a:gd name="T9" fmla="*/ 1046 h 3079"/>
                <a:gd name="T10" fmla="*/ 246 w 2053"/>
                <a:gd name="T11" fmla="*/ 1744 h 3079"/>
                <a:gd name="T12" fmla="*/ 985 w 2053"/>
                <a:gd name="T13" fmla="*/ 2093 h 3079"/>
                <a:gd name="T14" fmla="*/ 1518 w 2053"/>
                <a:gd name="T15" fmla="*/ 1744 h 3079"/>
                <a:gd name="T16" fmla="*/ 1518 w 2053"/>
                <a:gd name="T17" fmla="*/ 1970 h 3079"/>
                <a:gd name="T18" fmla="*/ 1396 w 2053"/>
                <a:gd name="T19" fmla="*/ 2442 h 3079"/>
                <a:gd name="T20" fmla="*/ 985 w 2053"/>
                <a:gd name="T21" fmla="*/ 2606 h 3079"/>
                <a:gd name="T22" fmla="*/ 390 w 2053"/>
                <a:gd name="T23" fmla="*/ 2319 h 3079"/>
                <a:gd name="T24" fmla="*/ 61 w 2053"/>
                <a:gd name="T25" fmla="*/ 2668 h 3079"/>
                <a:gd name="T26" fmla="*/ 985 w 2053"/>
                <a:gd name="T27" fmla="*/ 3078 h 3079"/>
                <a:gd name="T28" fmla="*/ 1868 w 2053"/>
                <a:gd name="T29" fmla="*/ 2668 h 3079"/>
                <a:gd name="T30" fmla="*/ 2052 w 2053"/>
                <a:gd name="T31" fmla="*/ 1929 h 3079"/>
                <a:gd name="T32" fmla="*/ 2052 w 2053"/>
                <a:gd name="T33" fmla="*/ 40 h 3079"/>
                <a:gd name="T34" fmla="*/ 1539 w 2053"/>
                <a:gd name="T35" fmla="*/ 40 h 3079"/>
                <a:gd name="T36" fmla="*/ 1026 w 2053"/>
                <a:gd name="T37" fmla="*/ 1560 h 3079"/>
                <a:gd name="T38" fmla="*/ 1026 w 2053"/>
                <a:gd name="T39" fmla="*/ 1560 h 3079"/>
                <a:gd name="T40" fmla="*/ 533 w 2053"/>
                <a:gd name="T41" fmla="*/ 1046 h 3079"/>
                <a:gd name="T42" fmla="*/ 1026 w 2053"/>
                <a:gd name="T43" fmla="*/ 513 h 3079"/>
                <a:gd name="T44" fmla="*/ 1518 w 2053"/>
                <a:gd name="T45" fmla="*/ 1046 h 3079"/>
                <a:gd name="T46" fmla="*/ 1026 w 2053"/>
                <a:gd name="T47" fmla="*/ 1560 h 3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3" h="3079">
                  <a:moveTo>
                    <a:pt x="1539" y="40"/>
                  </a:moveTo>
                  <a:lnTo>
                    <a:pt x="1539" y="40"/>
                  </a:lnTo>
                  <a:cubicBezTo>
                    <a:pt x="1539" y="348"/>
                    <a:pt x="1539" y="348"/>
                    <a:pt x="1539" y="348"/>
                  </a:cubicBezTo>
                  <a:cubicBezTo>
                    <a:pt x="1539" y="205"/>
                    <a:pt x="1334" y="0"/>
                    <a:pt x="965" y="0"/>
                  </a:cubicBezTo>
                  <a:cubicBezTo>
                    <a:pt x="431" y="0"/>
                    <a:pt x="0" y="451"/>
                    <a:pt x="0" y="1046"/>
                  </a:cubicBezTo>
                  <a:cubicBezTo>
                    <a:pt x="0" y="1313"/>
                    <a:pt x="102" y="1560"/>
                    <a:pt x="246" y="1744"/>
                  </a:cubicBezTo>
                  <a:cubicBezTo>
                    <a:pt x="431" y="1949"/>
                    <a:pt x="697" y="2093"/>
                    <a:pt x="985" y="2093"/>
                  </a:cubicBezTo>
                  <a:cubicBezTo>
                    <a:pt x="1334" y="2093"/>
                    <a:pt x="1498" y="1888"/>
                    <a:pt x="1518" y="1744"/>
                  </a:cubicBezTo>
                  <a:cubicBezTo>
                    <a:pt x="1518" y="1970"/>
                    <a:pt x="1518" y="1970"/>
                    <a:pt x="1518" y="1970"/>
                  </a:cubicBezTo>
                  <a:cubicBezTo>
                    <a:pt x="1518" y="2217"/>
                    <a:pt x="1478" y="2339"/>
                    <a:pt x="1396" y="2442"/>
                  </a:cubicBezTo>
                  <a:cubicBezTo>
                    <a:pt x="1313" y="2545"/>
                    <a:pt x="1170" y="2606"/>
                    <a:pt x="985" y="2606"/>
                  </a:cubicBezTo>
                  <a:cubicBezTo>
                    <a:pt x="677" y="2606"/>
                    <a:pt x="492" y="2421"/>
                    <a:pt x="390" y="2319"/>
                  </a:cubicBezTo>
                  <a:cubicBezTo>
                    <a:pt x="61" y="2668"/>
                    <a:pt x="61" y="2668"/>
                    <a:pt x="61" y="2668"/>
                  </a:cubicBezTo>
                  <a:cubicBezTo>
                    <a:pt x="246" y="2894"/>
                    <a:pt x="615" y="3078"/>
                    <a:pt x="985" y="3078"/>
                  </a:cubicBezTo>
                  <a:cubicBezTo>
                    <a:pt x="1375" y="3078"/>
                    <a:pt x="1683" y="2914"/>
                    <a:pt x="1868" y="2668"/>
                  </a:cubicBezTo>
                  <a:cubicBezTo>
                    <a:pt x="1991" y="2504"/>
                    <a:pt x="2052" y="2299"/>
                    <a:pt x="2052" y="1929"/>
                  </a:cubicBezTo>
                  <a:cubicBezTo>
                    <a:pt x="2052" y="40"/>
                    <a:pt x="2052" y="40"/>
                    <a:pt x="2052" y="40"/>
                  </a:cubicBezTo>
                  <a:lnTo>
                    <a:pt x="1539" y="40"/>
                  </a:lnTo>
                  <a:close/>
                  <a:moveTo>
                    <a:pt x="1026" y="1560"/>
                  </a:moveTo>
                  <a:lnTo>
                    <a:pt x="1026" y="1560"/>
                  </a:lnTo>
                  <a:cubicBezTo>
                    <a:pt x="718" y="1560"/>
                    <a:pt x="533" y="1334"/>
                    <a:pt x="533" y="1046"/>
                  </a:cubicBezTo>
                  <a:cubicBezTo>
                    <a:pt x="533" y="759"/>
                    <a:pt x="718" y="513"/>
                    <a:pt x="1026" y="513"/>
                  </a:cubicBezTo>
                  <a:cubicBezTo>
                    <a:pt x="1313" y="513"/>
                    <a:pt x="1518" y="759"/>
                    <a:pt x="1518" y="1046"/>
                  </a:cubicBezTo>
                  <a:cubicBezTo>
                    <a:pt x="1518" y="1334"/>
                    <a:pt x="1313" y="1560"/>
                    <a:pt x="1026" y="156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68"/>
            <p:cNvSpPr>
              <a:spLocks noChangeArrowheads="1"/>
            </p:cNvSpPr>
            <p:nvPr/>
          </p:nvSpPr>
          <p:spPr bwMode="black">
            <a:xfrm>
              <a:off x="2810612" y="852792"/>
              <a:ext cx="232952" cy="232952"/>
            </a:xfrm>
            <a:custGeom>
              <a:avLst/>
              <a:gdLst>
                <a:gd name="T0" fmla="*/ 801 w 802"/>
                <a:gd name="T1" fmla="*/ 410 h 801"/>
                <a:gd name="T2" fmla="*/ 801 w 802"/>
                <a:gd name="T3" fmla="*/ 410 h 801"/>
                <a:gd name="T4" fmla="*/ 391 w 802"/>
                <a:gd name="T5" fmla="*/ 0 h 801"/>
                <a:gd name="T6" fmla="*/ 0 w 802"/>
                <a:gd name="T7" fmla="*/ 410 h 801"/>
                <a:gd name="T8" fmla="*/ 391 w 802"/>
                <a:gd name="T9" fmla="*/ 800 h 801"/>
                <a:gd name="T10" fmla="*/ 801 w 802"/>
                <a:gd name="T11" fmla="*/ 41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801">
                  <a:moveTo>
                    <a:pt x="801" y="410"/>
                  </a:moveTo>
                  <a:lnTo>
                    <a:pt x="801" y="410"/>
                  </a:lnTo>
                  <a:cubicBezTo>
                    <a:pt x="801" y="185"/>
                    <a:pt x="616" y="0"/>
                    <a:pt x="391" y="0"/>
                  </a:cubicBezTo>
                  <a:cubicBezTo>
                    <a:pt x="185" y="0"/>
                    <a:pt x="0" y="185"/>
                    <a:pt x="0" y="410"/>
                  </a:cubicBezTo>
                  <a:cubicBezTo>
                    <a:pt x="0" y="616"/>
                    <a:pt x="185" y="800"/>
                    <a:pt x="391" y="800"/>
                  </a:cubicBezTo>
                  <a:cubicBezTo>
                    <a:pt x="616" y="800"/>
                    <a:pt x="801" y="616"/>
                    <a:pt x="801" y="4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69"/>
            <p:cNvSpPr>
              <a:spLocks noChangeArrowheads="1"/>
            </p:cNvSpPr>
            <p:nvPr/>
          </p:nvSpPr>
          <p:spPr bwMode="black">
            <a:xfrm>
              <a:off x="2584060" y="877110"/>
              <a:ext cx="154875" cy="578540"/>
            </a:xfrm>
            <a:custGeom>
              <a:avLst/>
              <a:gdLst>
                <a:gd name="T0" fmla="*/ 534 w 535"/>
                <a:gd name="T1" fmla="*/ 0 h 1992"/>
                <a:gd name="T2" fmla="*/ 0 w 535"/>
                <a:gd name="T3" fmla="*/ 0 h 1992"/>
                <a:gd name="T4" fmla="*/ 0 w 535"/>
                <a:gd name="T5" fmla="*/ 1991 h 1992"/>
                <a:gd name="T6" fmla="*/ 534 w 535"/>
                <a:gd name="T7" fmla="*/ 1991 h 1992"/>
                <a:gd name="T8" fmla="*/ 534 w 535"/>
                <a:gd name="T9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992">
                  <a:moveTo>
                    <a:pt x="534" y="0"/>
                  </a:moveTo>
                  <a:lnTo>
                    <a:pt x="0" y="0"/>
                  </a:lnTo>
                  <a:lnTo>
                    <a:pt x="0" y="1991"/>
                  </a:lnTo>
                  <a:lnTo>
                    <a:pt x="534" y="1991"/>
                  </a:lnTo>
                  <a:lnTo>
                    <a:pt x="53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70"/>
            <p:cNvSpPr>
              <a:spLocks noChangeArrowheads="1"/>
            </p:cNvSpPr>
            <p:nvPr/>
          </p:nvSpPr>
          <p:spPr bwMode="black">
            <a:xfrm>
              <a:off x="5586836" y="697917"/>
              <a:ext cx="524782" cy="751334"/>
            </a:xfrm>
            <a:custGeom>
              <a:avLst/>
              <a:gdLst>
                <a:gd name="T0" fmla="*/ 554 w 1807"/>
                <a:gd name="T1" fmla="*/ 1847 h 2587"/>
                <a:gd name="T2" fmla="*/ 554 w 1807"/>
                <a:gd name="T3" fmla="*/ 0 h 2587"/>
                <a:gd name="T4" fmla="*/ 0 w 1807"/>
                <a:gd name="T5" fmla="*/ 0 h 2587"/>
                <a:gd name="T6" fmla="*/ 0 w 1807"/>
                <a:gd name="T7" fmla="*/ 2217 h 2587"/>
                <a:gd name="T8" fmla="*/ 0 w 1807"/>
                <a:gd name="T9" fmla="*/ 2381 h 2587"/>
                <a:gd name="T10" fmla="*/ 0 w 1807"/>
                <a:gd name="T11" fmla="*/ 2586 h 2587"/>
                <a:gd name="T12" fmla="*/ 1806 w 1807"/>
                <a:gd name="T13" fmla="*/ 2586 h 2587"/>
                <a:gd name="T14" fmla="*/ 1806 w 1807"/>
                <a:gd name="T15" fmla="*/ 2094 h 2587"/>
                <a:gd name="T16" fmla="*/ 554 w 1807"/>
                <a:gd name="T17" fmla="*/ 2094 h 2587"/>
                <a:gd name="T18" fmla="*/ 554 w 1807"/>
                <a:gd name="T19" fmla="*/ 1847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7" h="2587">
                  <a:moveTo>
                    <a:pt x="554" y="1847"/>
                  </a:moveTo>
                  <a:lnTo>
                    <a:pt x="554" y="0"/>
                  </a:lnTo>
                  <a:lnTo>
                    <a:pt x="0" y="0"/>
                  </a:lnTo>
                  <a:lnTo>
                    <a:pt x="0" y="2217"/>
                  </a:lnTo>
                  <a:lnTo>
                    <a:pt x="0" y="2381"/>
                  </a:lnTo>
                  <a:lnTo>
                    <a:pt x="0" y="2586"/>
                  </a:lnTo>
                  <a:lnTo>
                    <a:pt x="1806" y="2586"/>
                  </a:lnTo>
                  <a:lnTo>
                    <a:pt x="1806" y="2094"/>
                  </a:lnTo>
                  <a:lnTo>
                    <a:pt x="554" y="2094"/>
                  </a:lnTo>
                  <a:lnTo>
                    <a:pt x="554" y="184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71"/>
            <p:cNvSpPr>
              <a:spLocks noChangeArrowheads="1"/>
            </p:cNvSpPr>
            <p:nvPr/>
          </p:nvSpPr>
          <p:spPr bwMode="black">
            <a:xfrm>
              <a:off x="6188416" y="865591"/>
              <a:ext cx="554221" cy="601579"/>
            </a:xfrm>
            <a:custGeom>
              <a:avLst/>
              <a:gdLst>
                <a:gd name="T0" fmla="*/ 1867 w 1909"/>
                <a:gd name="T1" fmla="*/ 1704 h 2074"/>
                <a:gd name="T2" fmla="*/ 1867 w 1909"/>
                <a:gd name="T3" fmla="*/ 1704 h 2074"/>
                <a:gd name="T4" fmla="*/ 1046 w 1909"/>
                <a:gd name="T5" fmla="*/ 2073 h 2074"/>
                <a:gd name="T6" fmla="*/ 0 w 1909"/>
                <a:gd name="T7" fmla="*/ 1026 h 2074"/>
                <a:gd name="T8" fmla="*/ 985 w 1909"/>
                <a:gd name="T9" fmla="*/ 0 h 2074"/>
                <a:gd name="T10" fmla="*/ 1908 w 1909"/>
                <a:gd name="T11" fmla="*/ 1006 h 2074"/>
                <a:gd name="T12" fmla="*/ 1908 w 1909"/>
                <a:gd name="T13" fmla="*/ 1170 h 2074"/>
                <a:gd name="T14" fmla="*/ 533 w 1909"/>
                <a:gd name="T15" fmla="*/ 1170 h 2074"/>
                <a:gd name="T16" fmla="*/ 1067 w 1909"/>
                <a:gd name="T17" fmla="*/ 1642 h 2074"/>
                <a:gd name="T18" fmla="*/ 1560 w 1909"/>
                <a:gd name="T19" fmla="*/ 1396 h 2074"/>
                <a:gd name="T20" fmla="*/ 1867 w 1909"/>
                <a:gd name="T21" fmla="*/ 1704 h 2074"/>
                <a:gd name="T22" fmla="*/ 1374 w 1909"/>
                <a:gd name="T23" fmla="*/ 780 h 2074"/>
                <a:gd name="T24" fmla="*/ 1374 w 1909"/>
                <a:gd name="T25" fmla="*/ 780 h 2074"/>
                <a:gd name="T26" fmla="*/ 985 w 1909"/>
                <a:gd name="T27" fmla="*/ 431 h 2074"/>
                <a:gd name="T28" fmla="*/ 553 w 1909"/>
                <a:gd name="T29" fmla="*/ 780 h 2074"/>
                <a:gd name="T30" fmla="*/ 1374 w 1909"/>
                <a:gd name="T31" fmla="*/ 78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9" h="2074">
                  <a:moveTo>
                    <a:pt x="1867" y="1704"/>
                  </a:moveTo>
                  <a:lnTo>
                    <a:pt x="1867" y="1704"/>
                  </a:lnTo>
                  <a:cubicBezTo>
                    <a:pt x="1662" y="1929"/>
                    <a:pt x="1354" y="2073"/>
                    <a:pt x="1046" y="2073"/>
                  </a:cubicBezTo>
                  <a:cubicBezTo>
                    <a:pt x="451" y="2073"/>
                    <a:pt x="0" y="1663"/>
                    <a:pt x="0" y="1026"/>
                  </a:cubicBezTo>
                  <a:cubicBezTo>
                    <a:pt x="0" y="472"/>
                    <a:pt x="389" y="0"/>
                    <a:pt x="985" y="0"/>
                  </a:cubicBezTo>
                  <a:cubicBezTo>
                    <a:pt x="1518" y="0"/>
                    <a:pt x="1908" y="451"/>
                    <a:pt x="1908" y="1006"/>
                  </a:cubicBezTo>
                  <a:cubicBezTo>
                    <a:pt x="1908" y="1067"/>
                    <a:pt x="1908" y="1108"/>
                    <a:pt x="1908" y="1170"/>
                  </a:cubicBezTo>
                  <a:cubicBezTo>
                    <a:pt x="533" y="1170"/>
                    <a:pt x="533" y="1170"/>
                    <a:pt x="533" y="1170"/>
                  </a:cubicBezTo>
                  <a:cubicBezTo>
                    <a:pt x="553" y="1437"/>
                    <a:pt x="779" y="1642"/>
                    <a:pt x="1067" y="1642"/>
                  </a:cubicBezTo>
                  <a:cubicBezTo>
                    <a:pt x="1292" y="1642"/>
                    <a:pt x="1457" y="1498"/>
                    <a:pt x="1560" y="1396"/>
                  </a:cubicBezTo>
                  <a:lnTo>
                    <a:pt x="1867" y="1704"/>
                  </a:lnTo>
                  <a:close/>
                  <a:moveTo>
                    <a:pt x="1374" y="780"/>
                  </a:moveTo>
                  <a:lnTo>
                    <a:pt x="1374" y="780"/>
                  </a:lnTo>
                  <a:cubicBezTo>
                    <a:pt x="1354" y="595"/>
                    <a:pt x="1190" y="431"/>
                    <a:pt x="985" y="431"/>
                  </a:cubicBezTo>
                  <a:cubicBezTo>
                    <a:pt x="759" y="431"/>
                    <a:pt x="574" y="595"/>
                    <a:pt x="553" y="780"/>
                  </a:cubicBezTo>
                  <a:lnTo>
                    <a:pt x="1374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72"/>
            <p:cNvSpPr>
              <a:spLocks noChangeArrowheads="1"/>
            </p:cNvSpPr>
            <p:nvPr/>
          </p:nvSpPr>
          <p:spPr bwMode="black">
            <a:xfrm>
              <a:off x="6796395" y="877110"/>
              <a:ext cx="995806" cy="578540"/>
            </a:xfrm>
            <a:custGeom>
              <a:avLst/>
              <a:gdLst>
                <a:gd name="T0" fmla="*/ 1704 w 3429"/>
                <a:gd name="T1" fmla="*/ 821 h 1992"/>
                <a:gd name="T2" fmla="*/ 2217 w 3429"/>
                <a:gd name="T3" fmla="*/ 1991 h 1992"/>
                <a:gd name="T4" fmla="*/ 2587 w 3429"/>
                <a:gd name="T5" fmla="*/ 1991 h 1992"/>
                <a:gd name="T6" fmla="*/ 3428 w 3429"/>
                <a:gd name="T7" fmla="*/ 0 h 1992"/>
                <a:gd name="T8" fmla="*/ 2874 w 3429"/>
                <a:gd name="T9" fmla="*/ 0 h 1992"/>
                <a:gd name="T10" fmla="*/ 2402 w 3429"/>
                <a:gd name="T11" fmla="*/ 1149 h 1992"/>
                <a:gd name="T12" fmla="*/ 1889 w 3429"/>
                <a:gd name="T13" fmla="*/ 0 h 1992"/>
                <a:gd name="T14" fmla="*/ 1519 w 3429"/>
                <a:gd name="T15" fmla="*/ 0 h 1992"/>
                <a:gd name="T16" fmla="*/ 1027 w 3429"/>
                <a:gd name="T17" fmla="*/ 1149 h 1992"/>
                <a:gd name="T18" fmla="*/ 534 w 3429"/>
                <a:gd name="T19" fmla="*/ 0 h 1992"/>
                <a:gd name="T20" fmla="*/ 0 w 3429"/>
                <a:gd name="T21" fmla="*/ 0 h 1992"/>
                <a:gd name="T22" fmla="*/ 842 w 3429"/>
                <a:gd name="T23" fmla="*/ 1991 h 1992"/>
                <a:gd name="T24" fmla="*/ 1211 w 3429"/>
                <a:gd name="T25" fmla="*/ 1991 h 1992"/>
                <a:gd name="T26" fmla="*/ 1704 w 3429"/>
                <a:gd name="T27" fmla="*/ 821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9" h="1992">
                  <a:moveTo>
                    <a:pt x="1704" y="821"/>
                  </a:moveTo>
                  <a:lnTo>
                    <a:pt x="2217" y="1991"/>
                  </a:lnTo>
                  <a:lnTo>
                    <a:pt x="2587" y="1991"/>
                  </a:lnTo>
                  <a:lnTo>
                    <a:pt x="3428" y="0"/>
                  </a:lnTo>
                  <a:lnTo>
                    <a:pt x="2874" y="0"/>
                  </a:lnTo>
                  <a:lnTo>
                    <a:pt x="2402" y="1149"/>
                  </a:lnTo>
                  <a:lnTo>
                    <a:pt x="1889" y="0"/>
                  </a:lnTo>
                  <a:lnTo>
                    <a:pt x="1519" y="0"/>
                  </a:lnTo>
                  <a:lnTo>
                    <a:pt x="1027" y="1149"/>
                  </a:lnTo>
                  <a:lnTo>
                    <a:pt x="534" y="0"/>
                  </a:lnTo>
                  <a:lnTo>
                    <a:pt x="0" y="0"/>
                  </a:lnTo>
                  <a:lnTo>
                    <a:pt x="842" y="1991"/>
                  </a:lnTo>
                  <a:lnTo>
                    <a:pt x="1211" y="1991"/>
                  </a:lnTo>
                  <a:lnTo>
                    <a:pt x="1704" y="8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73"/>
            <p:cNvSpPr>
              <a:spLocks noChangeArrowheads="1"/>
            </p:cNvSpPr>
            <p:nvPr/>
          </p:nvSpPr>
          <p:spPr bwMode="black">
            <a:xfrm>
              <a:off x="7886918" y="609600"/>
              <a:ext cx="208632" cy="197113"/>
            </a:xfrm>
            <a:custGeom>
              <a:avLst/>
              <a:gdLst>
                <a:gd name="T0" fmla="*/ 349 w 719"/>
                <a:gd name="T1" fmla="*/ 0 h 678"/>
                <a:gd name="T2" fmla="*/ 349 w 719"/>
                <a:gd name="T3" fmla="*/ 0 h 678"/>
                <a:gd name="T4" fmla="*/ 0 w 719"/>
                <a:gd name="T5" fmla="*/ 329 h 678"/>
                <a:gd name="T6" fmla="*/ 349 w 719"/>
                <a:gd name="T7" fmla="*/ 677 h 678"/>
                <a:gd name="T8" fmla="*/ 718 w 719"/>
                <a:gd name="T9" fmla="*/ 329 h 678"/>
                <a:gd name="T10" fmla="*/ 349 w 719"/>
                <a:gd name="T1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678">
                  <a:moveTo>
                    <a:pt x="349" y="0"/>
                  </a:moveTo>
                  <a:lnTo>
                    <a:pt x="349" y="0"/>
                  </a:lnTo>
                  <a:cubicBezTo>
                    <a:pt x="164" y="0"/>
                    <a:pt x="0" y="144"/>
                    <a:pt x="0" y="329"/>
                  </a:cubicBezTo>
                  <a:cubicBezTo>
                    <a:pt x="0" y="534"/>
                    <a:pt x="164" y="677"/>
                    <a:pt x="349" y="677"/>
                  </a:cubicBezTo>
                  <a:cubicBezTo>
                    <a:pt x="554" y="677"/>
                    <a:pt x="718" y="534"/>
                    <a:pt x="718" y="329"/>
                  </a:cubicBezTo>
                  <a:cubicBezTo>
                    <a:pt x="718" y="144"/>
                    <a:pt x="554" y="0"/>
                    <a:pt x="34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74"/>
            <p:cNvSpPr>
              <a:spLocks noChangeArrowheads="1"/>
            </p:cNvSpPr>
            <p:nvPr/>
          </p:nvSpPr>
          <p:spPr bwMode="black">
            <a:xfrm>
              <a:off x="7909957" y="877110"/>
              <a:ext cx="154874" cy="578540"/>
            </a:xfrm>
            <a:custGeom>
              <a:avLst/>
              <a:gdLst>
                <a:gd name="T0" fmla="*/ 533 w 534"/>
                <a:gd name="T1" fmla="*/ 0 h 1992"/>
                <a:gd name="T2" fmla="*/ 0 w 534"/>
                <a:gd name="T3" fmla="*/ 0 h 1992"/>
                <a:gd name="T4" fmla="*/ 0 w 534"/>
                <a:gd name="T5" fmla="*/ 1991 h 1992"/>
                <a:gd name="T6" fmla="*/ 533 w 534"/>
                <a:gd name="T7" fmla="*/ 1991 h 1992"/>
                <a:gd name="T8" fmla="*/ 533 w 534"/>
                <a:gd name="T9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92">
                  <a:moveTo>
                    <a:pt x="533" y="0"/>
                  </a:moveTo>
                  <a:lnTo>
                    <a:pt x="0" y="0"/>
                  </a:lnTo>
                  <a:lnTo>
                    <a:pt x="0" y="1991"/>
                  </a:lnTo>
                  <a:lnTo>
                    <a:pt x="533" y="1991"/>
                  </a:lnTo>
                  <a:lnTo>
                    <a:pt x="53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75"/>
            <p:cNvSpPr>
              <a:spLocks noChangeArrowheads="1"/>
            </p:cNvSpPr>
            <p:nvPr/>
          </p:nvSpPr>
          <p:spPr bwMode="black">
            <a:xfrm>
              <a:off x="8214586" y="865591"/>
              <a:ext cx="459504" cy="601579"/>
            </a:xfrm>
            <a:custGeom>
              <a:avLst/>
              <a:gdLst>
                <a:gd name="T0" fmla="*/ 0 w 1581"/>
                <a:gd name="T1" fmla="*/ 1806 h 2074"/>
                <a:gd name="T2" fmla="*/ 0 w 1581"/>
                <a:gd name="T3" fmla="*/ 1806 h 2074"/>
                <a:gd name="T4" fmla="*/ 800 w 1581"/>
                <a:gd name="T5" fmla="*/ 2073 h 2074"/>
                <a:gd name="T6" fmla="*/ 1580 w 1581"/>
                <a:gd name="T7" fmla="*/ 1458 h 2074"/>
                <a:gd name="T8" fmla="*/ 615 w 1581"/>
                <a:gd name="T9" fmla="*/ 595 h 2074"/>
                <a:gd name="T10" fmla="*/ 903 w 1581"/>
                <a:gd name="T11" fmla="*/ 451 h 2074"/>
                <a:gd name="T12" fmla="*/ 1272 w 1581"/>
                <a:gd name="T13" fmla="*/ 575 h 2074"/>
                <a:gd name="T14" fmla="*/ 1519 w 1581"/>
                <a:gd name="T15" fmla="*/ 185 h 2074"/>
                <a:gd name="T16" fmla="*/ 862 w 1581"/>
                <a:gd name="T17" fmla="*/ 0 h 2074"/>
                <a:gd name="T18" fmla="*/ 82 w 1581"/>
                <a:gd name="T19" fmla="*/ 615 h 2074"/>
                <a:gd name="T20" fmla="*/ 1046 w 1581"/>
                <a:gd name="T21" fmla="*/ 1437 h 2074"/>
                <a:gd name="T22" fmla="*/ 800 w 1581"/>
                <a:gd name="T23" fmla="*/ 1622 h 2074"/>
                <a:gd name="T24" fmla="*/ 246 w 1581"/>
                <a:gd name="T25" fmla="*/ 1416 h 2074"/>
                <a:gd name="T26" fmla="*/ 0 w 1581"/>
                <a:gd name="T27" fmla="*/ 1806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1" h="2074">
                  <a:moveTo>
                    <a:pt x="0" y="1806"/>
                  </a:moveTo>
                  <a:lnTo>
                    <a:pt x="0" y="1806"/>
                  </a:lnTo>
                  <a:cubicBezTo>
                    <a:pt x="225" y="1971"/>
                    <a:pt x="513" y="2073"/>
                    <a:pt x="800" y="2073"/>
                  </a:cubicBezTo>
                  <a:cubicBezTo>
                    <a:pt x="1211" y="2073"/>
                    <a:pt x="1580" y="1827"/>
                    <a:pt x="1580" y="1458"/>
                  </a:cubicBezTo>
                  <a:cubicBezTo>
                    <a:pt x="1580" y="759"/>
                    <a:pt x="615" y="862"/>
                    <a:pt x="615" y="595"/>
                  </a:cubicBezTo>
                  <a:cubicBezTo>
                    <a:pt x="615" y="493"/>
                    <a:pt x="739" y="451"/>
                    <a:pt x="903" y="451"/>
                  </a:cubicBezTo>
                  <a:cubicBezTo>
                    <a:pt x="1046" y="451"/>
                    <a:pt x="1170" y="513"/>
                    <a:pt x="1272" y="575"/>
                  </a:cubicBezTo>
                  <a:cubicBezTo>
                    <a:pt x="1519" y="185"/>
                    <a:pt x="1519" y="185"/>
                    <a:pt x="1519" y="185"/>
                  </a:cubicBezTo>
                  <a:cubicBezTo>
                    <a:pt x="1396" y="82"/>
                    <a:pt x="1108" y="0"/>
                    <a:pt x="862" y="0"/>
                  </a:cubicBezTo>
                  <a:cubicBezTo>
                    <a:pt x="451" y="0"/>
                    <a:pt x="82" y="226"/>
                    <a:pt x="82" y="615"/>
                  </a:cubicBezTo>
                  <a:cubicBezTo>
                    <a:pt x="82" y="1252"/>
                    <a:pt x="1046" y="1149"/>
                    <a:pt x="1046" y="1437"/>
                  </a:cubicBezTo>
                  <a:cubicBezTo>
                    <a:pt x="1046" y="1540"/>
                    <a:pt x="944" y="1622"/>
                    <a:pt x="800" y="1622"/>
                  </a:cubicBezTo>
                  <a:cubicBezTo>
                    <a:pt x="595" y="1622"/>
                    <a:pt x="389" y="1540"/>
                    <a:pt x="246" y="1416"/>
                  </a:cubicBezTo>
                  <a:lnTo>
                    <a:pt x="0" y="18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"/>
            <p:cNvSpPr/>
            <p:nvPr/>
          </p:nvSpPr>
          <p:spPr bwMode="black">
            <a:xfrm>
              <a:off x="1827606" y="865591"/>
              <a:ext cx="612648" cy="603504"/>
            </a:xfrm>
            <a:custGeom>
              <a:avLst/>
              <a:gdLst/>
              <a:ahLst/>
              <a:cxnLst/>
              <a:rect l="l" t="t" r="r" b="b"/>
              <a:pathLst>
                <a:path w="612648" h="603504">
                  <a:moveTo>
                    <a:pt x="306324" y="141732"/>
                  </a:moveTo>
                  <a:cubicBezTo>
                    <a:pt x="222997" y="141732"/>
                    <a:pt x="155448" y="213375"/>
                    <a:pt x="155448" y="301752"/>
                  </a:cubicBezTo>
                  <a:cubicBezTo>
                    <a:pt x="155448" y="390129"/>
                    <a:pt x="222997" y="461772"/>
                    <a:pt x="306324" y="461772"/>
                  </a:cubicBezTo>
                  <a:cubicBezTo>
                    <a:pt x="389651" y="461772"/>
                    <a:pt x="457200" y="390129"/>
                    <a:pt x="457200" y="301752"/>
                  </a:cubicBezTo>
                  <a:cubicBezTo>
                    <a:pt x="457200" y="213375"/>
                    <a:pt x="389651" y="141732"/>
                    <a:pt x="306324" y="141732"/>
                  </a:cubicBezTo>
                  <a:close/>
                  <a:moveTo>
                    <a:pt x="306324" y="0"/>
                  </a:moveTo>
                  <a:cubicBezTo>
                    <a:pt x="475502" y="0"/>
                    <a:pt x="612648" y="135099"/>
                    <a:pt x="612648" y="301752"/>
                  </a:cubicBezTo>
                  <a:cubicBezTo>
                    <a:pt x="612648" y="468405"/>
                    <a:pt x="475502" y="603504"/>
                    <a:pt x="306324" y="603504"/>
                  </a:cubicBezTo>
                  <a:cubicBezTo>
                    <a:pt x="137146" y="603504"/>
                    <a:pt x="0" y="468405"/>
                    <a:pt x="0" y="301752"/>
                  </a:cubicBezTo>
                  <a:cubicBezTo>
                    <a:pt x="0" y="135099"/>
                    <a:pt x="137146" y="0"/>
                    <a:pt x="3063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b="10348"/>
          <a:stretch/>
        </p:blipFill>
        <p:spPr bwMode="auto">
          <a:xfrm>
            <a:off x="1813812" y="1522540"/>
            <a:ext cx="5515613" cy="31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371476" y="498072"/>
            <a:ext cx="1522638" cy="1143903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Africa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Asia Pacific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Europe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Latin</a:t>
            </a:r>
            <a:r>
              <a:rPr lang="en-US" sz="11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America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Middle East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North America</a:t>
            </a:r>
            <a:endParaRPr lang="en-US" sz="1100" b="1" i="0" kern="1200" cap="none" dirty="0" smtClean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038350" y="550069"/>
            <a:ext cx="0" cy="1231106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2430050" y="507089"/>
            <a:ext cx="6498772" cy="1533753"/>
          </a:xfrm>
          <a:prstGeom prst="rect">
            <a:avLst/>
          </a:prstGeom>
          <a:noFill/>
        </p:spPr>
        <p:txBody>
          <a:bodyPr wrap="square" lIns="0" tIns="0" rIns="0" bIns="0" numCol="5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Almaty</a:t>
            </a:r>
            <a:endParaRPr lang="en-US" sz="1100" b="0" i="0" kern="1200" cap="none" dirty="0" smtClean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Astana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Beijing*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Boston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Brussels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Century City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/>
            </a:r>
            <a:b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/>
            </a:r>
            <a:b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Chicago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Dallas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Dubai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Frankfurt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Hartford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Hong Kong</a:t>
            </a: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/>
            </a:r>
            <a:br>
              <a:rPr lang="en-US" sz="1100" b="0" i="0" cap="none" dirty="0" smtClean="0">
                <a:latin typeface="+mn-lt"/>
              </a:rPr>
            </a:br>
            <a:r>
              <a:rPr lang="en-US" sz="1100" b="0" i="0" cap="none" dirty="0" smtClean="0">
                <a:latin typeface="+mn-lt"/>
              </a:rPr>
              <a:t/>
            </a:r>
            <a:br>
              <a:rPr lang="en-US" sz="1100" b="0" i="0" cap="none" dirty="0" smtClean="0">
                <a:latin typeface="+mn-lt"/>
              </a:rPr>
            </a:br>
            <a:r>
              <a:rPr lang="en-US" sz="1100" b="0" i="0" cap="none" dirty="0" smtClean="0">
                <a:latin typeface="+mn-lt"/>
              </a:rPr>
              <a:t>Houston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London</a:t>
            </a:r>
            <a:endParaRPr lang="en-US" sz="1100" b="0" i="0" cap="none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Los Angeles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Miami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Moscow</a:t>
            </a:r>
            <a:endParaRPr lang="en-US" sz="1100" b="0" i="0" cap="none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New York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/>
            </a:r>
            <a:br>
              <a:rPr lang="en-US" sz="1100" b="0" i="0" cap="none" dirty="0" smtClean="0">
                <a:latin typeface="+mn-lt"/>
              </a:rPr>
            </a:br>
            <a:r>
              <a:rPr lang="en-US" sz="1100" b="0" i="0" cap="none" dirty="0" smtClean="0">
                <a:latin typeface="+mn-lt"/>
              </a:rPr>
              <a:t/>
            </a:r>
            <a:br>
              <a:rPr lang="en-US" sz="1100" b="0" i="0" cap="none" dirty="0" smtClean="0">
                <a:latin typeface="+mn-lt"/>
              </a:rPr>
            </a:br>
            <a:r>
              <a:rPr lang="en-US" sz="1100" b="0" i="0" cap="none" dirty="0" smtClean="0">
                <a:latin typeface="+mn-lt"/>
              </a:rPr>
              <a:t>Orange County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Paris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Philadelphia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Pittsburgh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Princeton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San Francisco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/>
            </a:r>
            <a:br>
              <a:rPr lang="en-US" sz="1100" b="0" i="0" cap="none" dirty="0" smtClean="0">
                <a:latin typeface="+mn-lt"/>
              </a:rPr>
            </a:br>
            <a:r>
              <a:rPr lang="en-US" sz="1100" b="0" i="0" cap="none" dirty="0" smtClean="0">
                <a:latin typeface="+mn-lt"/>
              </a:rPr>
              <a:t/>
            </a:r>
            <a:br>
              <a:rPr lang="en-US" sz="1100" b="0" i="0" cap="none" dirty="0" smtClean="0">
                <a:latin typeface="+mn-lt"/>
              </a:rPr>
            </a:br>
            <a:r>
              <a:rPr lang="en-US" sz="1100" b="0" i="0" cap="none" dirty="0" smtClean="0">
                <a:latin typeface="+mn-lt"/>
              </a:rPr>
              <a:t>Shanghai</a:t>
            </a: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Silicon Valley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Singapore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cap="none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Tokyo</a:t>
            </a:r>
            <a:endParaRPr lang="en-US" sz="1100" b="0" i="0" cap="none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Washington, DC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cap="none" dirty="0" smtClean="0">
                <a:latin typeface="+mn-lt"/>
              </a:rPr>
              <a:t>Wilmington</a:t>
            </a:r>
            <a:endParaRPr lang="en-US" sz="1100" b="0" i="0" cap="none" dirty="0">
              <a:latin typeface="+mn-lt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190078" y="4607889"/>
            <a:ext cx="60989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*Our Beijing and Shanghai offices operate as representative offices of Morgan, Lewis &amp; </a:t>
            </a:r>
            <a:r>
              <a:rPr lang="en-US" sz="700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Bockius</a:t>
            </a:r>
            <a:r>
              <a:rPr lang="en-US" sz="7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 LLP. In Hong Kong, Morgan Lewis operates through Morgan, Lewis &amp; </a:t>
            </a:r>
            <a:r>
              <a:rPr lang="en-US" sz="700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Bockius</a:t>
            </a:r>
            <a:r>
              <a:rPr lang="en-US" sz="7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, which is a separate Hong Kong general partnership registered with The Law Society of Hong Kong as a registered foreign law firm operating in Association with </a:t>
            </a:r>
            <a:r>
              <a:rPr lang="en-US" sz="700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Luk</a:t>
            </a:r>
            <a:r>
              <a:rPr lang="en-US" sz="7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 &amp; Partners.</a:t>
            </a:r>
            <a:endParaRPr lang="en-US" sz="70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2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00, 0000 (if needed)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(if needed)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3009" y="4732020"/>
            <a:ext cx="363537" cy="274320"/>
          </a:xfrm>
        </p:spPr>
        <p:txBody>
          <a:bodyPr/>
          <a:lstStyle/>
          <a:p>
            <a:pPr>
              <a:defRPr/>
            </a:pPr>
            <a:fld id="{239FF972-6058-4859-ADE8-D70EEBA9A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 userDrawn="1">
            <p:ph type="title"/>
          </p:nvPr>
        </p:nvSpPr>
        <p:spPr>
          <a:xfrm>
            <a:off x="365759" y="205978"/>
            <a:ext cx="8408353" cy="754380"/>
          </a:xfrm>
        </p:spPr>
        <p:txBody>
          <a:bodyPr/>
          <a:lstStyle/>
          <a:p>
            <a:r>
              <a:rPr lang="en-US" dirty="0" smtClean="0"/>
              <a:t>Color palette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 userDrawn="1">
            <p:ph idx="1"/>
          </p:nvPr>
        </p:nvSpPr>
        <p:spPr>
          <a:xfrm>
            <a:off x="361950" y="1031082"/>
            <a:ext cx="8412163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slides should primarily be black and white. Tints of gray should be used for </a:t>
            </a:r>
            <a:r>
              <a:rPr lang="en-US" dirty="0" smtClean="0"/>
              <a:t>charts—with </a:t>
            </a:r>
            <a:r>
              <a:rPr lang="en-US" dirty="0"/>
              <a:t>a single accent color, if needed, to highlight </a:t>
            </a:r>
            <a:r>
              <a:rPr lang="en-US" dirty="0" smtClean="0"/>
              <a:t>data</a:t>
            </a:r>
            <a:r>
              <a:rPr lang="en-US" dirty="0"/>
              <a:t>.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gray">
          <a:xfrm>
            <a:off x="8410576" y="4732020"/>
            <a:ext cx="363537" cy="274320"/>
          </a:xfrm>
          <a:prstGeom prst="rect">
            <a:avLst/>
          </a:prstGeom>
        </p:spPr>
        <p:txBody>
          <a:bodyPr vert="horz" lIns="0" tIns="0" rIns="0" bIns="18288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 bwMode="gray">
          <a:xfrm>
            <a:off x="361950" y="3497580"/>
            <a:ext cx="1371600" cy="1280160"/>
          </a:xfrm>
          <a:prstGeom prst="ellipse">
            <a:avLst/>
          </a:prstGeom>
          <a:solidFill>
            <a:srgbClr val="5C3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bg1"/>
                </a:solidFill>
              </a:rPr>
              <a:t>Purple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 </a:t>
            </a:r>
            <a:r>
              <a:rPr lang="en-US" sz="1200" dirty="0" smtClean="0">
                <a:solidFill>
                  <a:schemeClr val="bg1"/>
                </a:solidFill>
              </a:rPr>
              <a:t>92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 </a:t>
            </a:r>
            <a:r>
              <a:rPr lang="en-US" sz="1200" dirty="0" smtClean="0">
                <a:solidFill>
                  <a:schemeClr val="bg1"/>
                </a:solidFill>
              </a:rPr>
              <a:t>51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 </a:t>
            </a:r>
            <a:r>
              <a:rPr lang="en-US" sz="1200" dirty="0" smtClean="0">
                <a:solidFill>
                  <a:schemeClr val="bg1"/>
                </a:solidFill>
              </a:rPr>
              <a:t>128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 bwMode="gray">
          <a:xfrm>
            <a:off x="361950" y="1954530"/>
            <a:ext cx="1371600" cy="128016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Black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 0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 0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 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 bwMode="gray">
          <a:xfrm>
            <a:off x="3884295" y="1954530"/>
            <a:ext cx="1371600" cy="1280160"/>
          </a:xfrm>
          <a:prstGeom prst="ellipse">
            <a:avLst/>
          </a:prstGeom>
          <a:solidFill>
            <a:srgbClr val="464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bg1"/>
                </a:solidFill>
              </a:rPr>
              <a:t>Dark Gray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 70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 70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 70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 bwMode="gray">
          <a:xfrm>
            <a:off x="1770888" y="3497580"/>
            <a:ext cx="1371600" cy="1280160"/>
          </a:xfrm>
          <a:prstGeom prst="ellipse">
            <a:avLst/>
          </a:prstGeom>
          <a:solidFill>
            <a:srgbClr val="6EC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tx1"/>
                </a:solidFill>
              </a:rPr>
              <a:t>Blue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 </a:t>
            </a:r>
            <a:r>
              <a:rPr lang="en-US" sz="1200" dirty="0" smtClean="0">
                <a:solidFill>
                  <a:schemeClr val="tx1"/>
                </a:solidFill>
              </a:rPr>
              <a:t>147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 </a:t>
            </a:r>
            <a:r>
              <a:rPr lang="en-US" sz="1200" dirty="0" smtClean="0">
                <a:solidFill>
                  <a:schemeClr val="tx1"/>
                </a:solidFill>
              </a:rPr>
              <a:t>203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B </a:t>
            </a:r>
            <a:r>
              <a:rPr lang="en-US" sz="1200" dirty="0" smtClean="0">
                <a:solidFill>
                  <a:schemeClr val="tx1"/>
                </a:solidFill>
              </a:rPr>
              <a:t>236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 bwMode="gray">
          <a:xfrm>
            <a:off x="1770888" y="1954530"/>
            <a:ext cx="1371600" cy="128016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White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 255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 255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 255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 bwMode="gray">
          <a:xfrm>
            <a:off x="3179826" y="3497580"/>
            <a:ext cx="1371600" cy="1280160"/>
          </a:xfrm>
          <a:prstGeom prst="ellipse">
            <a:avLst/>
          </a:prstGeom>
          <a:solidFill>
            <a:srgbClr val="007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Dark Green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 0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 </a:t>
            </a:r>
            <a:r>
              <a:rPr lang="en-US" sz="1200" dirty="0" smtClean="0">
                <a:solidFill>
                  <a:schemeClr val="bg1"/>
                </a:solidFill>
              </a:rPr>
              <a:t>120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 </a:t>
            </a:r>
            <a:r>
              <a:rPr lang="en-US" sz="1200" dirty="0" smtClean="0">
                <a:solidFill>
                  <a:schemeClr val="bg1"/>
                </a:solidFill>
              </a:rPr>
              <a:t>54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 bwMode="gray">
          <a:xfrm>
            <a:off x="4588764" y="3497580"/>
            <a:ext cx="1371600" cy="1280160"/>
          </a:xfrm>
          <a:prstGeom prst="ellipse">
            <a:avLst/>
          </a:prstGeom>
          <a:solidFill>
            <a:srgbClr val="79D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Light Green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 121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 217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 47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 bwMode="gray">
          <a:xfrm>
            <a:off x="5997702" y="3497580"/>
            <a:ext cx="1371600" cy="1280160"/>
          </a:xfrm>
          <a:prstGeom prst="ellipse">
            <a:avLst/>
          </a:prstGeom>
          <a:solidFill>
            <a:srgbClr val="FF8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Orange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 </a:t>
            </a:r>
            <a:r>
              <a:rPr lang="en-US" sz="1200" dirty="0" smtClean="0">
                <a:solidFill>
                  <a:schemeClr val="tx1"/>
                </a:solidFill>
              </a:rPr>
              <a:t>255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 </a:t>
            </a:r>
            <a:r>
              <a:rPr lang="en-US" sz="1200" dirty="0" smtClean="0">
                <a:solidFill>
                  <a:schemeClr val="tx1"/>
                </a:solidFill>
              </a:rPr>
              <a:t>139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B </a:t>
            </a:r>
            <a:r>
              <a:rPr lang="en-US" sz="1200" dirty="0" smtClean="0">
                <a:solidFill>
                  <a:schemeClr val="tx1"/>
                </a:solidFill>
              </a:rPr>
              <a:t>42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 bwMode="gray">
          <a:xfrm>
            <a:off x="7406640" y="3497580"/>
            <a:ext cx="1371600" cy="1280160"/>
          </a:xfrm>
          <a:prstGeom prst="ellipse">
            <a:avLst/>
          </a:prstGeom>
          <a:solidFill>
            <a:srgbClr val="E614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chemeClr val="bg1"/>
                </a:solidFill>
              </a:rPr>
              <a:t>Red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 20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 50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 bwMode="gray">
          <a:xfrm>
            <a:off x="5293233" y="1954530"/>
            <a:ext cx="1371600" cy="1280160"/>
          </a:xfrm>
          <a:prstGeom prst="ellipse">
            <a:avLst/>
          </a:prstGeom>
          <a:solidFill>
            <a:srgbClr val="7B7B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spc="-40" dirty="0">
                <a:solidFill>
                  <a:schemeClr val="bg1"/>
                </a:solidFill>
              </a:rPr>
              <a:t>Medium Gray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 </a:t>
            </a:r>
            <a:r>
              <a:rPr lang="en-US" sz="1200" dirty="0" smtClean="0">
                <a:solidFill>
                  <a:schemeClr val="bg1"/>
                </a:solidFill>
              </a:rPr>
              <a:t>123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 </a:t>
            </a:r>
            <a:r>
              <a:rPr lang="en-US" sz="1200" dirty="0" smtClean="0">
                <a:solidFill>
                  <a:schemeClr val="bg1"/>
                </a:solidFill>
              </a:rPr>
              <a:t>123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 </a:t>
            </a:r>
            <a:r>
              <a:rPr lang="en-US" sz="1200" dirty="0" smtClean="0">
                <a:solidFill>
                  <a:schemeClr val="bg1"/>
                </a:solidFill>
              </a:rPr>
              <a:t>126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 bwMode="gray">
          <a:xfrm>
            <a:off x="6702171" y="1954530"/>
            <a:ext cx="1371600" cy="1280160"/>
          </a:xfrm>
          <a:prstGeom prst="ellipse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chemeClr val="tx1"/>
                </a:solidFill>
              </a:rPr>
              <a:t>Light Gray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 200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 200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B 200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61949" y="1714500"/>
            <a:ext cx="2780539" cy="17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/>
              <a:t>Main colors</a:t>
            </a:r>
            <a:endParaRPr lang="en-US" sz="14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884295" y="1714500"/>
            <a:ext cx="4189476" cy="17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/>
              <a:t>Tints of gray for charts</a:t>
            </a:r>
            <a:endParaRPr lang="en-US" sz="1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1950" y="3257550"/>
            <a:ext cx="8412163" cy="17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/>
              <a:t>Accent colors—maximum of one per chart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042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171386180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49" y="1031081"/>
            <a:ext cx="6309360" cy="155448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400" b="0" i="0" cap="all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49" y="2706936"/>
            <a:ext cx="6309360" cy="1028700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61949" y="4752975"/>
            <a:ext cx="1828800" cy="1714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© 2018 Morgan, Lewis &amp; Bockius LLP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 bwMode="black">
          <a:xfrm>
            <a:off x="365759" y="284678"/>
            <a:ext cx="1828800" cy="267917"/>
            <a:chOff x="838200" y="609600"/>
            <a:chExt cx="7835890" cy="1143000"/>
          </a:xfrm>
          <a:solidFill>
            <a:srgbClr val="FFFFFF"/>
          </a:solidFill>
        </p:grpSpPr>
        <p:sp>
          <p:nvSpPr>
            <p:cNvPr id="24" name="Freeform 62"/>
            <p:cNvSpPr>
              <a:spLocks noChangeArrowheads="1"/>
            </p:cNvSpPr>
            <p:nvPr/>
          </p:nvSpPr>
          <p:spPr bwMode="black">
            <a:xfrm>
              <a:off x="4597431" y="865591"/>
              <a:ext cx="572140" cy="583660"/>
            </a:xfrm>
            <a:custGeom>
              <a:avLst/>
              <a:gdLst>
                <a:gd name="T0" fmla="*/ 512 w 1970"/>
                <a:gd name="T1" fmla="*/ 41 h 2012"/>
                <a:gd name="T2" fmla="*/ 512 w 1970"/>
                <a:gd name="T3" fmla="*/ 41 h 2012"/>
                <a:gd name="T4" fmla="*/ 0 w 1970"/>
                <a:gd name="T5" fmla="*/ 41 h 2012"/>
                <a:gd name="T6" fmla="*/ 0 w 1970"/>
                <a:gd name="T7" fmla="*/ 2011 h 2012"/>
                <a:gd name="T8" fmla="*/ 532 w 1970"/>
                <a:gd name="T9" fmla="*/ 2011 h 2012"/>
                <a:gd name="T10" fmla="*/ 532 w 1970"/>
                <a:gd name="T11" fmla="*/ 739 h 2012"/>
                <a:gd name="T12" fmla="*/ 1004 w 1970"/>
                <a:gd name="T13" fmla="*/ 493 h 2012"/>
                <a:gd name="T14" fmla="*/ 1312 w 1970"/>
                <a:gd name="T15" fmla="*/ 595 h 2012"/>
                <a:gd name="T16" fmla="*/ 1435 w 1970"/>
                <a:gd name="T17" fmla="*/ 965 h 2012"/>
                <a:gd name="T18" fmla="*/ 1435 w 1970"/>
                <a:gd name="T19" fmla="*/ 2011 h 2012"/>
                <a:gd name="T20" fmla="*/ 1969 w 1970"/>
                <a:gd name="T21" fmla="*/ 2011 h 2012"/>
                <a:gd name="T22" fmla="*/ 1969 w 1970"/>
                <a:gd name="T23" fmla="*/ 1006 h 2012"/>
                <a:gd name="T24" fmla="*/ 1764 w 1970"/>
                <a:gd name="T25" fmla="*/ 308 h 2012"/>
                <a:gd name="T26" fmla="*/ 1066 w 1970"/>
                <a:gd name="T27" fmla="*/ 0 h 2012"/>
                <a:gd name="T28" fmla="*/ 512 w 1970"/>
                <a:gd name="T29" fmla="*/ 349 h 2012"/>
                <a:gd name="T30" fmla="*/ 512 w 1970"/>
                <a:gd name="T31" fmla="*/ 4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0" h="2012">
                  <a:moveTo>
                    <a:pt x="512" y="41"/>
                  </a:moveTo>
                  <a:lnTo>
                    <a:pt x="512" y="41"/>
                  </a:lnTo>
                  <a:cubicBezTo>
                    <a:pt x="0" y="41"/>
                    <a:pt x="0" y="41"/>
                    <a:pt x="0" y="41"/>
                  </a:cubicBezTo>
                  <a:cubicBezTo>
                    <a:pt x="0" y="2011"/>
                    <a:pt x="0" y="2011"/>
                    <a:pt x="0" y="2011"/>
                  </a:cubicBezTo>
                  <a:cubicBezTo>
                    <a:pt x="532" y="2011"/>
                    <a:pt x="532" y="2011"/>
                    <a:pt x="532" y="2011"/>
                  </a:cubicBezTo>
                  <a:cubicBezTo>
                    <a:pt x="532" y="739"/>
                    <a:pt x="532" y="739"/>
                    <a:pt x="532" y="739"/>
                  </a:cubicBezTo>
                  <a:cubicBezTo>
                    <a:pt x="594" y="636"/>
                    <a:pt x="778" y="493"/>
                    <a:pt x="1004" y="493"/>
                  </a:cubicBezTo>
                  <a:cubicBezTo>
                    <a:pt x="1128" y="493"/>
                    <a:pt x="1230" y="533"/>
                    <a:pt x="1312" y="595"/>
                  </a:cubicBezTo>
                  <a:cubicBezTo>
                    <a:pt x="1374" y="677"/>
                    <a:pt x="1435" y="780"/>
                    <a:pt x="1435" y="965"/>
                  </a:cubicBezTo>
                  <a:cubicBezTo>
                    <a:pt x="1435" y="2011"/>
                    <a:pt x="1435" y="2011"/>
                    <a:pt x="1435" y="2011"/>
                  </a:cubicBezTo>
                  <a:cubicBezTo>
                    <a:pt x="1969" y="2011"/>
                    <a:pt x="1969" y="2011"/>
                    <a:pt x="1969" y="2011"/>
                  </a:cubicBezTo>
                  <a:cubicBezTo>
                    <a:pt x="1969" y="1006"/>
                    <a:pt x="1969" y="1006"/>
                    <a:pt x="1969" y="1006"/>
                  </a:cubicBezTo>
                  <a:cubicBezTo>
                    <a:pt x="1969" y="677"/>
                    <a:pt x="1887" y="472"/>
                    <a:pt x="1764" y="308"/>
                  </a:cubicBezTo>
                  <a:cubicBezTo>
                    <a:pt x="1599" y="123"/>
                    <a:pt x="1333" y="0"/>
                    <a:pt x="1066" y="0"/>
                  </a:cubicBezTo>
                  <a:cubicBezTo>
                    <a:pt x="717" y="0"/>
                    <a:pt x="512" y="185"/>
                    <a:pt x="512" y="349"/>
                  </a:cubicBezTo>
                  <a:lnTo>
                    <a:pt x="512" y="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63"/>
            <p:cNvSpPr>
              <a:spLocks noChangeArrowheads="1"/>
            </p:cNvSpPr>
            <p:nvPr/>
          </p:nvSpPr>
          <p:spPr bwMode="black">
            <a:xfrm>
              <a:off x="838200" y="697917"/>
              <a:ext cx="852451" cy="756454"/>
            </a:xfrm>
            <a:custGeom>
              <a:avLst/>
              <a:gdLst>
                <a:gd name="T0" fmla="*/ 2525 w 2936"/>
                <a:gd name="T1" fmla="*/ 0 h 2608"/>
                <a:gd name="T2" fmla="*/ 1457 w 2936"/>
                <a:gd name="T3" fmla="*/ 1355 h 2608"/>
                <a:gd name="T4" fmla="*/ 390 w 2936"/>
                <a:gd name="T5" fmla="*/ 0 h 2608"/>
                <a:gd name="T6" fmla="*/ 0 w 2936"/>
                <a:gd name="T7" fmla="*/ 0 h 2608"/>
                <a:gd name="T8" fmla="*/ 0 w 2936"/>
                <a:gd name="T9" fmla="*/ 2607 h 2608"/>
                <a:gd name="T10" fmla="*/ 534 w 2936"/>
                <a:gd name="T11" fmla="*/ 2607 h 2608"/>
                <a:gd name="T12" fmla="*/ 534 w 2936"/>
                <a:gd name="T13" fmla="*/ 944 h 2608"/>
                <a:gd name="T14" fmla="*/ 1273 w 2936"/>
                <a:gd name="T15" fmla="*/ 1909 h 2608"/>
                <a:gd name="T16" fmla="*/ 1662 w 2936"/>
                <a:gd name="T17" fmla="*/ 1909 h 2608"/>
                <a:gd name="T18" fmla="*/ 2401 w 2936"/>
                <a:gd name="T19" fmla="*/ 965 h 2608"/>
                <a:gd name="T20" fmla="*/ 2401 w 2936"/>
                <a:gd name="T21" fmla="*/ 2607 h 2608"/>
                <a:gd name="T22" fmla="*/ 2935 w 2936"/>
                <a:gd name="T23" fmla="*/ 2607 h 2608"/>
                <a:gd name="T24" fmla="*/ 2935 w 2936"/>
                <a:gd name="T25" fmla="*/ 0 h 2608"/>
                <a:gd name="T26" fmla="*/ 2525 w 2936"/>
                <a:gd name="T2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6" h="2608">
                  <a:moveTo>
                    <a:pt x="2525" y="0"/>
                  </a:moveTo>
                  <a:lnTo>
                    <a:pt x="1457" y="1355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2607"/>
                  </a:lnTo>
                  <a:lnTo>
                    <a:pt x="534" y="2607"/>
                  </a:lnTo>
                  <a:lnTo>
                    <a:pt x="534" y="944"/>
                  </a:lnTo>
                  <a:lnTo>
                    <a:pt x="1273" y="1909"/>
                  </a:lnTo>
                  <a:lnTo>
                    <a:pt x="1662" y="1909"/>
                  </a:lnTo>
                  <a:lnTo>
                    <a:pt x="2401" y="965"/>
                  </a:lnTo>
                  <a:lnTo>
                    <a:pt x="2401" y="2607"/>
                  </a:lnTo>
                  <a:lnTo>
                    <a:pt x="2935" y="2607"/>
                  </a:lnTo>
                  <a:lnTo>
                    <a:pt x="2935" y="0"/>
                  </a:lnTo>
                  <a:lnTo>
                    <a:pt x="25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66"/>
            <p:cNvSpPr>
              <a:spLocks noChangeArrowheads="1"/>
            </p:cNvSpPr>
            <p:nvPr/>
          </p:nvSpPr>
          <p:spPr bwMode="black">
            <a:xfrm>
              <a:off x="3829457" y="865591"/>
              <a:ext cx="590059" cy="601579"/>
            </a:xfrm>
            <a:custGeom>
              <a:avLst/>
              <a:gdLst>
                <a:gd name="T0" fmla="*/ 1539 w 2032"/>
                <a:gd name="T1" fmla="*/ 20 h 2074"/>
                <a:gd name="T2" fmla="*/ 1539 w 2032"/>
                <a:gd name="T3" fmla="*/ 20 h 2074"/>
                <a:gd name="T4" fmla="*/ 1539 w 2032"/>
                <a:gd name="T5" fmla="*/ 328 h 2074"/>
                <a:gd name="T6" fmla="*/ 964 w 2032"/>
                <a:gd name="T7" fmla="*/ 0 h 2074"/>
                <a:gd name="T8" fmla="*/ 0 w 2032"/>
                <a:gd name="T9" fmla="*/ 1026 h 2074"/>
                <a:gd name="T10" fmla="*/ 246 w 2032"/>
                <a:gd name="T11" fmla="*/ 1724 h 2074"/>
                <a:gd name="T12" fmla="*/ 985 w 2032"/>
                <a:gd name="T13" fmla="*/ 2073 h 2074"/>
                <a:gd name="T14" fmla="*/ 1539 w 2032"/>
                <a:gd name="T15" fmla="*/ 1724 h 2074"/>
                <a:gd name="T16" fmla="*/ 1539 w 2032"/>
                <a:gd name="T17" fmla="*/ 2032 h 2074"/>
                <a:gd name="T18" fmla="*/ 2031 w 2032"/>
                <a:gd name="T19" fmla="*/ 2032 h 2074"/>
                <a:gd name="T20" fmla="*/ 2031 w 2032"/>
                <a:gd name="T21" fmla="*/ 20 h 2074"/>
                <a:gd name="T22" fmla="*/ 1539 w 2032"/>
                <a:gd name="T23" fmla="*/ 20 h 2074"/>
                <a:gd name="T24" fmla="*/ 1005 w 2032"/>
                <a:gd name="T25" fmla="*/ 1540 h 2074"/>
                <a:gd name="T26" fmla="*/ 1005 w 2032"/>
                <a:gd name="T27" fmla="*/ 1540 h 2074"/>
                <a:gd name="T28" fmla="*/ 513 w 2032"/>
                <a:gd name="T29" fmla="*/ 1026 h 2074"/>
                <a:gd name="T30" fmla="*/ 1005 w 2032"/>
                <a:gd name="T31" fmla="*/ 513 h 2074"/>
                <a:gd name="T32" fmla="*/ 1518 w 2032"/>
                <a:gd name="T33" fmla="*/ 1026 h 2074"/>
                <a:gd name="T34" fmla="*/ 1005 w 2032"/>
                <a:gd name="T35" fmla="*/ 154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2" h="2074">
                  <a:moveTo>
                    <a:pt x="1539" y="20"/>
                  </a:moveTo>
                  <a:lnTo>
                    <a:pt x="1539" y="20"/>
                  </a:lnTo>
                  <a:cubicBezTo>
                    <a:pt x="1539" y="328"/>
                    <a:pt x="1539" y="328"/>
                    <a:pt x="1539" y="328"/>
                  </a:cubicBezTo>
                  <a:cubicBezTo>
                    <a:pt x="1518" y="185"/>
                    <a:pt x="1334" y="0"/>
                    <a:pt x="964" y="0"/>
                  </a:cubicBezTo>
                  <a:cubicBezTo>
                    <a:pt x="431" y="0"/>
                    <a:pt x="0" y="451"/>
                    <a:pt x="0" y="1026"/>
                  </a:cubicBezTo>
                  <a:cubicBezTo>
                    <a:pt x="0" y="1293"/>
                    <a:pt x="82" y="1540"/>
                    <a:pt x="246" y="1724"/>
                  </a:cubicBezTo>
                  <a:cubicBezTo>
                    <a:pt x="410" y="1929"/>
                    <a:pt x="697" y="2073"/>
                    <a:pt x="985" y="2073"/>
                  </a:cubicBezTo>
                  <a:cubicBezTo>
                    <a:pt x="1334" y="2073"/>
                    <a:pt x="1539" y="1868"/>
                    <a:pt x="1539" y="1724"/>
                  </a:cubicBezTo>
                  <a:cubicBezTo>
                    <a:pt x="1539" y="2032"/>
                    <a:pt x="1539" y="2032"/>
                    <a:pt x="1539" y="2032"/>
                  </a:cubicBezTo>
                  <a:cubicBezTo>
                    <a:pt x="2031" y="2032"/>
                    <a:pt x="2031" y="2032"/>
                    <a:pt x="2031" y="2032"/>
                  </a:cubicBezTo>
                  <a:cubicBezTo>
                    <a:pt x="2031" y="20"/>
                    <a:pt x="2031" y="20"/>
                    <a:pt x="2031" y="20"/>
                  </a:cubicBezTo>
                  <a:lnTo>
                    <a:pt x="1539" y="20"/>
                  </a:lnTo>
                  <a:close/>
                  <a:moveTo>
                    <a:pt x="1005" y="1540"/>
                  </a:moveTo>
                  <a:lnTo>
                    <a:pt x="1005" y="1540"/>
                  </a:lnTo>
                  <a:cubicBezTo>
                    <a:pt x="718" y="1540"/>
                    <a:pt x="513" y="1314"/>
                    <a:pt x="513" y="1026"/>
                  </a:cubicBezTo>
                  <a:cubicBezTo>
                    <a:pt x="513" y="739"/>
                    <a:pt x="718" y="513"/>
                    <a:pt x="1005" y="513"/>
                  </a:cubicBezTo>
                  <a:cubicBezTo>
                    <a:pt x="1314" y="513"/>
                    <a:pt x="1518" y="739"/>
                    <a:pt x="1518" y="1026"/>
                  </a:cubicBezTo>
                  <a:cubicBezTo>
                    <a:pt x="1518" y="1314"/>
                    <a:pt x="1314" y="1540"/>
                    <a:pt x="1005" y="15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67"/>
            <p:cNvSpPr>
              <a:spLocks noChangeArrowheads="1"/>
            </p:cNvSpPr>
            <p:nvPr/>
          </p:nvSpPr>
          <p:spPr bwMode="black">
            <a:xfrm>
              <a:off x="3096042" y="859191"/>
              <a:ext cx="596459" cy="893409"/>
            </a:xfrm>
            <a:custGeom>
              <a:avLst/>
              <a:gdLst>
                <a:gd name="T0" fmla="*/ 1539 w 2053"/>
                <a:gd name="T1" fmla="*/ 40 h 3079"/>
                <a:gd name="T2" fmla="*/ 1539 w 2053"/>
                <a:gd name="T3" fmla="*/ 40 h 3079"/>
                <a:gd name="T4" fmla="*/ 1539 w 2053"/>
                <a:gd name="T5" fmla="*/ 348 h 3079"/>
                <a:gd name="T6" fmla="*/ 965 w 2053"/>
                <a:gd name="T7" fmla="*/ 0 h 3079"/>
                <a:gd name="T8" fmla="*/ 0 w 2053"/>
                <a:gd name="T9" fmla="*/ 1046 h 3079"/>
                <a:gd name="T10" fmla="*/ 246 w 2053"/>
                <a:gd name="T11" fmla="*/ 1744 h 3079"/>
                <a:gd name="T12" fmla="*/ 985 w 2053"/>
                <a:gd name="T13" fmla="*/ 2093 h 3079"/>
                <a:gd name="T14" fmla="*/ 1518 w 2053"/>
                <a:gd name="T15" fmla="*/ 1744 h 3079"/>
                <a:gd name="T16" fmla="*/ 1518 w 2053"/>
                <a:gd name="T17" fmla="*/ 1970 h 3079"/>
                <a:gd name="T18" fmla="*/ 1396 w 2053"/>
                <a:gd name="T19" fmla="*/ 2442 h 3079"/>
                <a:gd name="T20" fmla="*/ 985 w 2053"/>
                <a:gd name="T21" fmla="*/ 2606 h 3079"/>
                <a:gd name="T22" fmla="*/ 390 w 2053"/>
                <a:gd name="T23" fmla="*/ 2319 h 3079"/>
                <a:gd name="T24" fmla="*/ 61 w 2053"/>
                <a:gd name="T25" fmla="*/ 2668 h 3079"/>
                <a:gd name="T26" fmla="*/ 985 w 2053"/>
                <a:gd name="T27" fmla="*/ 3078 h 3079"/>
                <a:gd name="T28" fmla="*/ 1868 w 2053"/>
                <a:gd name="T29" fmla="*/ 2668 h 3079"/>
                <a:gd name="T30" fmla="*/ 2052 w 2053"/>
                <a:gd name="T31" fmla="*/ 1929 h 3079"/>
                <a:gd name="T32" fmla="*/ 2052 w 2053"/>
                <a:gd name="T33" fmla="*/ 40 h 3079"/>
                <a:gd name="T34" fmla="*/ 1539 w 2053"/>
                <a:gd name="T35" fmla="*/ 40 h 3079"/>
                <a:gd name="T36" fmla="*/ 1026 w 2053"/>
                <a:gd name="T37" fmla="*/ 1560 h 3079"/>
                <a:gd name="T38" fmla="*/ 1026 w 2053"/>
                <a:gd name="T39" fmla="*/ 1560 h 3079"/>
                <a:gd name="T40" fmla="*/ 533 w 2053"/>
                <a:gd name="T41" fmla="*/ 1046 h 3079"/>
                <a:gd name="T42" fmla="*/ 1026 w 2053"/>
                <a:gd name="T43" fmla="*/ 513 h 3079"/>
                <a:gd name="T44" fmla="*/ 1518 w 2053"/>
                <a:gd name="T45" fmla="*/ 1046 h 3079"/>
                <a:gd name="T46" fmla="*/ 1026 w 2053"/>
                <a:gd name="T47" fmla="*/ 1560 h 3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3" h="3079">
                  <a:moveTo>
                    <a:pt x="1539" y="40"/>
                  </a:moveTo>
                  <a:lnTo>
                    <a:pt x="1539" y="40"/>
                  </a:lnTo>
                  <a:cubicBezTo>
                    <a:pt x="1539" y="348"/>
                    <a:pt x="1539" y="348"/>
                    <a:pt x="1539" y="348"/>
                  </a:cubicBezTo>
                  <a:cubicBezTo>
                    <a:pt x="1539" y="205"/>
                    <a:pt x="1334" y="0"/>
                    <a:pt x="965" y="0"/>
                  </a:cubicBezTo>
                  <a:cubicBezTo>
                    <a:pt x="431" y="0"/>
                    <a:pt x="0" y="451"/>
                    <a:pt x="0" y="1046"/>
                  </a:cubicBezTo>
                  <a:cubicBezTo>
                    <a:pt x="0" y="1313"/>
                    <a:pt x="102" y="1560"/>
                    <a:pt x="246" y="1744"/>
                  </a:cubicBezTo>
                  <a:cubicBezTo>
                    <a:pt x="431" y="1949"/>
                    <a:pt x="697" y="2093"/>
                    <a:pt x="985" y="2093"/>
                  </a:cubicBezTo>
                  <a:cubicBezTo>
                    <a:pt x="1334" y="2093"/>
                    <a:pt x="1498" y="1888"/>
                    <a:pt x="1518" y="1744"/>
                  </a:cubicBezTo>
                  <a:cubicBezTo>
                    <a:pt x="1518" y="1970"/>
                    <a:pt x="1518" y="1970"/>
                    <a:pt x="1518" y="1970"/>
                  </a:cubicBezTo>
                  <a:cubicBezTo>
                    <a:pt x="1518" y="2217"/>
                    <a:pt x="1478" y="2339"/>
                    <a:pt x="1396" y="2442"/>
                  </a:cubicBezTo>
                  <a:cubicBezTo>
                    <a:pt x="1313" y="2545"/>
                    <a:pt x="1170" y="2606"/>
                    <a:pt x="985" y="2606"/>
                  </a:cubicBezTo>
                  <a:cubicBezTo>
                    <a:pt x="677" y="2606"/>
                    <a:pt x="492" y="2421"/>
                    <a:pt x="390" y="2319"/>
                  </a:cubicBezTo>
                  <a:cubicBezTo>
                    <a:pt x="61" y="2668"/>
                    <a:pt x="61" y="2668"/>
                    <a:pt x="61" y="2668"/>
                  </a:cubicBezTo>
                  <a:cubicBezTo>
                    <a:pt x="246" y="2894"/>
                    <a:pt x="615" y="3078"/>
                    <a:pt x="985" y="3078"/>
                  </a:cubicBezTo>
                  <a:cubicBezTo>
                    <a:pt x="1375" y="3078"/>
                    <a:pt x="1683" y="2914"/>
                    <a:pt x="1868" y="2668"/>
                  </a:cubicBezTo>
                  <a:cubicBezTo>
                    <a:pt x="1991" y="2504"/>
                    <a:pt x="2052" y="2299"/>
                    <a:pt x="2052" y="1929"/>
                  </a:cubicBezTo>
                  <a:cubicBezTo>
                    <a:pt x="2052" y="40"/>
                    <a:pt x="2052" y="40"/>
                    <a:pt x="2052" y="40"/>
                  </a:cubicBezTo>
                  <a:lnTo>
                    <a:pt x="1539" y="40"/>
                  </a:lnTo>
                  <a:close/>
                  <a:moveTo>
                    <a:pt x="1026" y="1560"/>
                  </a:moveTo>
                  <a:lnTo>
                    <a:pt x="1026" y="1560"/>
                  </a:lnTo>
                  <a:cubicBezTo>
                    <a:pt x="718" y="1560"/>
                    <a:pt x="533" y="1334"/>
                    <a:pt x="533" y="1046"/>
                  </a:cubicBezTo>
                  <a:cubicBezTo>
                    <a:pt x="533" y="759"/>
                    <a:pt x="718" y="513"/>
                    <a:pt x="1026" y="513"/>
                  </a:cubicBezTo>
                  <a:cubicBezTo>
                    <a:pt x="1313" y="513"/>
                    <a:pt x="1518" y="759"/>
                    <a:pt x="1518" y="1046"/>
                  </a:cubicBezTo>
                  <a:cubicBezTo>
                    <a:pt x="1518" y="1334"/>
                    <a:pt x="1313" y="1560"/>
                    <a:pt x="1026" y="156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68"/>
            <p:cNvSpPr>
              <a:spLocks noChangeArrowheads="1"/>
            </p:cNvSpPr>
            <p:nvPr/>
          </p:nvSpPr>
          <p:spPr bwMode="black">
            <a:xfrm>
              <a:off x="2810612" y="852792"/>
              <a:ext cx="232952" cy="232952"/>
            </a:xfrm>
            <a:custGeom>
              <a:avLst/>
              <a:gdLst>
                <a:gd name="T0" fmla="*/ 801 w 802"/>
                <a:gd name="T1" fmla="*/ 410 h 801"/>
                <a:gd name="T2" fmla="*/ 801 w 802"/>
                <a:gd name="T3" fmla="*/ 410 h 801"/>
                <a:gd name="T4" fmla="*/ 391 w 802"/>
                <a:gd name="T5" fmla="*/ 0 h 801"/>
                <a:gd name="T6" fmla="*/ 0 w 802"/>
                <a:gd name="T7" fmla="*/ 410 h 801"/>
                <a:gd name="T8" fmla="*/ 391 w 802"/>
                <a:gd name="T9" fmla="*/ 800 h 801"/>
                <a:gd name="T10" fmla="*/ 801 w 802"/>
                <a:gd name="T11" fmla="*/ 41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801">
                  <a:moveTo>
                    <a:pt x="801" y="410"/>
                  </a:moveTo>
                  <a:lnTo>
                    <a:pt x="801" y="410"/>
                  </a:lnTo>
                  <a:cubicBezTo>
                    <a:pt x="801" y="185"/>
                    <a:pt x="616" y="0"/>
                    <a:pt x="391" y="0"/>
                  </a:cubicBezTo>
                  <a:cubicBezTo>
                    <a:pt x="185" y="0"/>
                    <a:pt x="0" y="185"/>
                    <a:pt x="0" y="410"/>
                  </a:cubicBezTo>
                  <a:cubicBezTo>
                    <a:pt x="0" y="616"/>
                    <a:pt x="185" y="800"/>
                    <a:pt x="391" y="800"/>
                  </a:cubicBezTo>
                  <a:cubicBezTo>
                    <a:pt x="616" y="800"/>
                    <a:pt x="801" y="616"/>
                    <a:pt x="801" y="4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69"/>
            <p:cNvSpPr>
              <a:spLocks noChangeArrowheads="1"/>
            </p:cNvSpPr>
            <p:nvPr/>
          </p:nvSpPr>
          <p:spPr bwMode="black">
            <a:xfrm>
              <a:off x="2584060" y="877110"/>
              <a:ext cx="154875" cy="578540"/>
            </a:xfrm>
            <a:custGeom>
              <a:avLst/>
              <a:gdLst>
                <a:gd name="T0" fmla="*/ 534 w 535"/>
                <a:gd name="T1" fmla="*/ 0 h 1992"/>
                <a:gd name="T2" fmla="*/ 0 w 535"/>
                <a:gd name="T3" fmla="*/ 0 h 1992"/>
                <a:gd name="T4" fmla="*/ 0 w 535"/>
                <a:gd name="T5" fmla="*/ 1991 h 1992"/>
                <a:gd name="T6" fmla="*/ 534 w 535"/>
                <a:gd name="T7" fmla="*/ 1991 h 1992"/>
                <a:gd name="T8" fmla="*/ 534 w 535"/>
                <a:gd name="T9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992">
                  <a:moveTo>
                    <a:pt x="534" y="0"/>
                  </a:moveTo>
                  <a:lnTo>
                    <a:pt x="0" y="0"/>
                  </a:lnTo>
                  <a:lnTo>
                    <a:pt x="0" y="1991"/>
                  </a:lnTo>
                  <a:lnTo>
                    <a:pt x="534" y="1991"/>
                  </a:lnTo>
                  <a:lnTo>
                    <a:pt x="53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0"/>
            <p:cNvSpPr>
              <a:spLocks noChangeArrowheads="1"/>
            </p:cNvSpPr>
            <p:nvPr/>
          </p:nvSpPr>
          <p:spPr bwMode="black">
            <a:xfrm>
              <a:off x="5586836" y="697917"/>
              <a:ext cx="524782" cy="751334"/>
            </a:xfrm>
            <a:custGeom>
              <a:avLst/>
              <a:gdLst>
                <a:gd name="T0" fmla="*/ 554 w 1807"/>
                <a:gd name="T1" fmla="*/ 1847 h 2587"/>
                <a:gd name="T2" fmla="*/ 554 w 1807"/>
                <a:gd name="T3" fmla="*/ 0 h 2587"/>
                <a:gd name="T4" fmla="*/ 0 w 1807"/>
                <a:gd name="T5" fmla="*/ 0 h 2587"/>
                <a:gd name="T6" fmla="*/ 0 w 1807"/>
                <a:gd name="T7" fmla="*/ 2217 h 2587"/>
                <a:gd name="T8" fmla="*/ 0 w 1807"/>
                <a:gd name="T9" fmla="*/ 2381 h 2587"/>
                <a:gd name="T10" fmla="*/ 0 w 1807"/>
                <a:gd name="T11" fmla="*/ 2586 h 2587"/>
                <a:gd name="T12" fmla="*/ 1806 w 1807"/>
                <a:gd name="T13" fmla="*/ 2586 h 2587"/>
                <a:gd name="T14" fmla="*/ 1806 w 1807"/>
                <a:gd name="T15" fmla="*/ 2094 h 2587"/>
                <a:gd name="T16" fmla="*/ 554 w 1807"/>
                <a:gd name="T17" fmla="*/ 2094 h 2587"/>
                <a:gd name="T18" fmla="*/ 554 w 1807"/>
                <a:gd name="T19" fmla="*/ 1847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7" h="2587">
                  <a:moveTo>
                    <a:pt x="554" y="1847"/>
                  </a:moveTo>
                  <a:lnTo>
                    <a:pt x="554" y="0"/>
                  </a:lnTo>
                  <a:lnTo>
                    <a:pt x="0" y="0"/>
                  </a:lnTo>
                  <a:lnTo>
                    <a:pt x="0" y="2217"/>
                  </a:lnTo>
                  <a:lnTo>
                    <a:pt x="0" y="2381"/>
                  </a:lnTo>
                  <a:lnTo>
                    <a:pt x="0" y="2586"/>
                  </a:lnTo>
                  <a:lnTo>
                    <a:pt x="1806" y="2586"/>
                  </a:lnTo>
                  <a:lnTo>
                    <a:pt x="1806" y="2094"/>
                  </a:lnTo>
                  <a:lnTo>
                    <a:pt x="554" y="2094"/>
                  </a:lnTo>
                  <a:lnTo>
                    <a:pt x="554" y="184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71"/>
            <p:cNvSpPr>
              <a:spLocks noChangeArrowheads="1"/>
            </p:cNvSpPr>
            <p:nvPr/>
          </p:nvSpPr>
          <p:spPr bwMode="black">
            <a:xfrm>
              <a:off x="6188416" y="865591"/>
              <a:ext cx="554221" cy="601579"/>
            </a:xfrm>
            <a:custGeom>
              <a:avLst/>
              <a:gdLst>
                <a:gd name="T0" fmla="*/ 1867 w 1909"/>
                <a:gd name="T1" fmla="*/ 1704 h 2074"/>
                <a:gd name="T2" fmla="*/ 1867 w 1909"/>
                <a:gd name="T3" fmla="*/ 1704 h 2074"/>
                <a:gd name="T4" fmla="*/ 1046 w 1909"/>
                <a:gd name="T5" fmla="*/ 2073 h 2074"/>
                <a:gd name="T6" fmla="*/ 0 w 1909"/>
                <a:gd name="T7" fmla="*/ 1026 h 2074"/>
                <a:gd name="T8" fmla="*/ 985 w 1909"/>
                <a:gd name="T9" fmla="*/ 0 h 2074"/>
                <a:gd name="T10" fmla="*/ 1908 w 1909"/>
                <a:gd name="T11" fmla="*/ 1006 h 2074"/>
                <a:gd name="T12" fmla="*/ 1908 w 1909"/>
                <a:gd name="T13" fmla="*/ 1170 h 2074"/>
                <a:gd name="T14" fmla="*/ 533 w 1909"/>
                <a:gd name="T15" fmla="*/ 1170 h 2074"/>
                <a:gd name="T16" fmla="*/ 1067 w 1909"/>
                <a:gd name="T17" fmla="*/ 1642 h 2074"/>
                <a:gd name="T18" fmla="*/ 1560 w 1909"/>
                <a:gd name="T19" fmla="*/ 1396 h 2074"/>
                <a:gd name="T20" fmla="*/ 1867 w 1909"/>
                <a:gd name="T21" fmla="*/ 1704 h 2074"/>
                <a:gd name="T22" fmla="*/ 1374 w 1909"/>
                <a:gd name="T23" fmla="*/ 780 h 2074"/>
                <a:gd name="T24" fmla="*/ 1374 w 1909"/>
                <a:gd name="T25" fmla="*/ 780 h 2074"/>
                <a:gd name="T26" fmla="*/ 985 w 1909"/>
                <a:gd name="T27" fmla="*/ 431 h 2074"/>
                <a:gd name="T28" fmla="*/ 553 w 1909"/>
                <a:gd name="T29" fmla="*/ 780 h 2074"/>
                <a:gd name="T30" fmla="*/ 1374 w 1909"/>
                <a:gd name="T31" fmla="*/ 78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9" h="2074">
                  <a:moveTo>
                    <a:pt x="1867" y="1704"/>
                  </a:moveTo>
                  <a:lnTo>
                    <a:pt x="1867" y="1704"/>
                  </a:lnTo>
                  <a:cubicBezTo>
                    <a:pt x="1662" y="1929"/>
                    <a:pt x="1354" y="2073"/>
                    <a:pt x="1046" y="2073"/>
                  </a:cubicBezTo>
                  <a:cubicBezTo>
                    <a:pt x="451" y="2073"/>
                    <a:pt x="0" y="1663"/>
                    <a:pt x="0" y="1026"/>
                  </a:cubicBezTo>
                  <a:cubicBezTo>
                    <a:pt x="0" y="472"/>
                    <a:pt x="389" y="0"/>
                    <a:pt x="985" y="0"/>
                  </a:cubicBezTo>
                  <a:cubicBezTo>
                    <a:pt x="1518" y="0"/>
                    <a:pt x="1908" y="451"/>
                    <a:pt x="1908" y="1006"/>
                  </a:cubicBezTo>
                  <a:cubicBezTo>
                    <a:pt x="1908" y="1067"/>
                    <a:pt x="1908" y="1108"/>
                    <a:pt x="1908" y="1170"/>
                  </a:cubicBezTo>
                  <a:cubicBezTo>
                    <a:pt x="533" y="1170"/>
                    <a:pt x="533" y="1170"/>
                    <a:pt x="533" y="1170"/>
                  </a:cubicBezTo>
                  <a:cubicBezTo>
                    <a:pt x="553" y="1437"/>
                    <a:pt x="779" y="1642"/>
                    <a:pt x="1067" y="1642"/>
                  </a:cubicBezTo>
                  <a:cubicBezTo>
                    <a:pt x="1292" y="1642"/>
                    <a:pt x="1457" y="1498"/>
                    <a:pt x="1560" y="1396"/>
                  </a:cubicBezTo>
                  <a:lnTo>
                    <a:pt x="1867" y="1704"/>
                  </a:lnTo>
                  <a:close/>
                  <a:moveTo>
                    <a:pt x="1374" y="780"/>
                  </a:moveTo>
                  <a:lnTo>
                    <a:pt x="1374" y="780"/>
                  </a:lnTo>
                  <a:cubicBezTo>
                    <a:pt x="1354" y="595"/>
                    <a:pt x="1190" y="431"/>
                    <a:pt x="985" y="431"/>
                  </a:cubicBezTo>
                  <a:cubicBezTo>
                    <a:pt x="759" y="431"/>
                    <a:pt x="574" y="595"/>
                    <a:pt x="553" y="780"/>
                  </a:cubicBezTo>
                  <a:lnTo>
                    <a:pt x="1374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72"/>
            <p:cNvSpPr>
              <a:spLocks noChangeArrowheads="1"/>
            </p:cNvSpPr>
            <p:nvPr/>
          </p:nvSpPr>
          <p:spPr bwMode="black">
            <a:xfrm>
              <a:off x="6796395" y="877110"/>
              <a:ext cx="995806" cy="578540"/>
            </a:xfrm>
            <a:custGeom>
              <a:avLst/>
              <a:gdLst>
                <a:gd name="T0" fmla="*/ 1704 w 3429"/>
                <a:gd name="T1" fmla="*/ 821 h 1992"/>
                <a:gd name="T2" fmla="*/ 2217 w 3429"/>
                <a:gd name="T3" fmla="*/ 1991 h 1992"/>
                <a:gd name="T4" fmla="*/ 2587 w 3429"/>
                <a:gd name="T5" fmla="*/ 1991 h 1992"/>
                <a:gd name="T6" fmla="*/ 3428 w 3429"/>
                <a:gd name="T7" fmla="*/ 0 h 1992"/>
                <a:gd name="T8" fmla="*/ 2874 w 3429"/>
                <a:gd name="T9" fmla="*/ 0 h 1992"/>
                <a:gd name="T10" fmla="*/ 2402 w 3429"/>
                <a:gd name="T11" fmla="*/ 1149 h 1992"/>
                <a:gd name="T12" fmla="*/ 1889 w 3429"/>
                <a:gd name="T13" fmla="*/ 0 h 1992"/>
                <a:gd name="T14" fmla="*/ 1519 w 3429"/>
                <a:gd name="T15" fmla="*/ 0 h 1992"/>
                <a:gd name="T16" fmla="*/ 1027 w 3429"/>
                <a:gd name="T17" fmla="*/ 1149 h 1992"/>
                <a:gd name="T18" fmla="*/ 534 w 3429"/>
                <a:gd name="T19" fmla="*/ 0 h 1992"/>
                <a:gd name="T20" fmla="*/ 0 w 3429"/>
                <a:gd name="T21" fmla="*/ 0 h 1992"/>
                <a:gd name="T22" fmla="*/ 842 w 3429"/>
                <a:gd name="T23" fmla="*/ 1991 h 1992"/>
                <a:gd name="T24" fmla="*/ 1211 w 3429"/>
                <a:gd name="T25" fmla="*/ 1991 h 1992"/>
                <a:gd name="T26" fmla="*/ 1704 w 3429"/>
                <a:gd name="T27" fmla="*/ 821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9" h="1992">
                  <a:moveTo>
                    <a:pt x="1704" y="821"/>
                  </a:moveTo>
                  <a:lnTo>
                    <a:pt x="2217" y="1991"/>
                  </a:lnTo>
                  <a:lnTo>
                    <a:pt x="2587" y="1991"/>
                  </a:lnTo>
                  <a:lnTo>
                    <a:pt x="3428" y="0"/>
                  </a:lnTo>
                  <a:lnTo>
                    <a:pt x="2874" y="0"/>
                  </a:lnTo>
                  <a:lnTo>
                    <a:pt x="2402" y="1149"/>
                  </a:lnTo>
                  <a:lnTo>
                    <a:pt x="1889" y="0"/>
                  </a:lnTo>
                  <a:lnTo>
                    <a:pt x="1519" y="0"/>
                  </a:lnTo>
                  <a:lnTo>
                    <a:pt x="1027" y="1149"/>
                  </a:lnTo>
                  <a:lnTo>
                    <a:pt x="534" y="0"/>
                  </a:lnTo>
                  <a:lnTo>
                    <a:pt x="0" y="0"/>
                  </a:lnTo>
                  <a:lnTo>
                    <a:pt x="842" y="1991"/>
                  </a:lnTo>
                  <a:lnTo>
                    <a:pt x="1211" y="1991"/>
                  </a:lnTo>
                  <a:lnTo>
                    <a:pt x="1704" y="8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73"/>
            <p:cNvSpPr>
              <a:spLocks noChangeArrowheads="1"/>
            </p:cNvSpPr>
            <p:nvPr/>
          </p:nvSpPr>
          <p:spPr bwMode="black">
            <a:xfrm>
              <a:off x="7886918" y="609600"/>
              <a:ext cx="208632" cy="197113"/>
            </a:xfrm>
            <a:custGeom>
              <a:avLst/>
              <a:gdLst>
                <a:gd name="T0" fmla="*/ 349 w 719"/>
                <a:gd name="T1" fmla="*/ 0 h 678"/>
                <a:gd name="T2" fmla="*/ 349 w 719"/>
                <a:gd name="T3" fmla="*/ 0 h 678"/>
                <a:gd name="T4" fmla="*/ 0 w 719"/>
                <a:gd name="T5" fmla="*/ 329 h 678"/>
                <a:gd name="T6" fmla="*/ 349 w 719"/>
                <a:gd name="T7" fmla="*/ 677 h 678"/>
                <a:gd name="T8" fmla="*/ 718 w 719"/>
                <a:gd name="T9" fmla="*/ 329 h 678"/>
                <a:gd name="T10" fmla="*/ 349 w 719"/>
                <a:gd name="T1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678">
                  <a:moveTo>
                    <a:pt x="349" y="0"/>
                  </a:moveTo>
                  <a:lnTo>
                    <a:pt x="349" y="0"/>
                  </a:lnTo>
                  <a:cubicBezTo>
                    <a:pt x="164" y="0"/>
                    <a:pt x="0" y="144"/>
                    <a:pt x="0" y="329"/>
                  </a:cubicBezTo>
                  <a:cubicBezTo>
                    <a:pt x="0" y="534"/>
                    <a:pt x="164" y="677"/>
                    <a:pt x="349" y="677"/>
                  </a:cubicBezTo>
                  <a:cubicBezTo>
                    <a:pt x="554" y="677"/>
                    <a:pt x="718" y="534"/>
                    <a:pt x="718" y="329"/>
                  </a:cubicBezTo>
                  <a:cubicBezTo>
                    <a:pt x="718" y="144"/>
                    <a:pt x="554" y="0"/>
                    <a:pt x="34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74"/>
            <p:cNvSpPr>
              <a:spLocks noChangeArrowheads="1"/>
            </p:cNvSpPr>
            <p:nvPr/>
          </p:nvSpPr>
          <p:spPr bwMode="black">
            <a:xfrm>
              <a:off x="7909957" y="877110"/>
              <a:ext cx="154874" cy="578540"/>
            </a:xfrm>
            <a:custGeom>
              <a:avLst/>
              <a:gdLst>
                <a:gd name="T0" fmla="*/ 533 w 534"/>
                <a:gd name="T1" fmla="*/ 0 h 1992"/>
                <a:gd name="T2" fmla="*/ 0 w 534"/>
                <a:gd name="T3" fmla="*/ 0 h 1992"/>
                <a:gd name="T4" fmla="*/ 0 w 534"/>
                <a:gd name="T5" fmla="*/ 1991 h 1992"/>
                <a:gd name="T6" fmla="*/ 533 w 534"/>
                <a:gd name="T7" fmla="*/ 1991 h 1992"/>
                <a:gd name="T8" fmla="*/ 533 w 534"/>
                <a:gd name="T9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92">
                  <a:moveTo>
                    <a:pt x="533" y="0"/>
                  </a:moveTo>
                  <a:lnTo>
                    <a:pt x="0" y="0"/>
                  </a:lnTo>
                  <a:lnTo>
                    <a:pt x="0" y="1991"/>
                  </a:lnTo>
                  <a:lnTo>
                    <a:pt x="533" y="1991"/>
                  </a:lnTo>
                  <a:lnTo>
                    <a:pt x="53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75"/>
            <p:cNvSpPr>
              <a:spLocks noChangeArrowheads="1"/>
            </p:cNvSpPr>
            <p:nvPr/>
          </p:nvSpPr>
          <p:spPr bwMode="black">
            <a:xfrm>
              <a:off x="8214586" y="865591"/>
              <a:ext cx="459504" cy="601579"/>
            </a:xfrm>
            <a:custGeom>
              <a:avLst/>
              <a:gdLst>
                <a:gd name="T0" fmla="*/ 0 w 1581"/>
                <a:gd name="T1" fmla="*/ 1806 h 2074"/>
                <a:gd name="T2" fmla="*/ 0 w 1581"/>
                <a:gd name="T3" fmla="*/ 1806 h 2074"/>
                <a:gd name="T4" fmla="*/ 800 w 1581"/>
                <a:gd name="T5" fmla="*/ 2073 h 2074"/>
                <a:gd name="T6" fmla="*/ 1580 w 1581"/>
                <a:gd name="T7" fmla="*/ 1458 h 2074"/>
                <a:gd name="T8" fmla="*/ 615 w 1581"/>
                <a:gd name="T9" fmla="*/ 595 h 2074"/>
                <a:gd name="T10" fmla="*/ 903 w 1581"/>
                <a:gd name="T11" fmla="*/ 451 h 2074"/>
                <a:gd name="T12" fmla="*/ 1272 w 1581"/>
                <a:gd name="T13" fmla="*/ 575 h 2074"/>
                <a:gd name="T14" fmla="*/ 1519 w 1581"/>
                <a:gd name="T15" fmla="*/ 185 h 2074"/>
                <a:gd name="T16" fmla="*/ 862 w 1581"/>
                <a:gd name="T17" fmla="*/ 0 h 2074"/>
                <a:gd name="T18" fmla="*/ 82 w 1581"/>
                <a:gd name="T19" fmla="*/ 615 h 2074"/>
                <a:gd name="T20" fmla="*/ 1046 w 1581"/>
                <a:gd name="T21" fmla="*/ 1437 h 2074"/>
                <a:gd name="T22" fmla="*/ 800 w 1581"/>
                <a:gd name="T23" fmla="*/ 1622 h 2074"/>
                <a:gd name="T24" fmla="*/ 246 w 1581"/>
                <a:gd name="T25" fmla="*/ 1416 h 2074"/>
                <a:gd name="T26" fmla="*/ 0 w 1581"/>
                <a:gd name="T27" fmla="*/ 1806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1" h="2074">
                  <a:moveTo>
                    <a:pt x="0" y="1806"/>
                  </a:moveTo>
                  <a:lnTo>
                    <a:pt x="0" y="1806"/>
                  </a:lnTo>
                  <a:cubicBezTo>
                    <a:pt x="225" y="1971"/>
                    <a:pt x="513" y="2073"/>
                    <a:pt x="800" y="2073"/>
                  </a:cubicBezTo>
                  <a:cubicBezTo>
                    <a:pt x="1211" y="2073"/>
                    <a:pt x="1580" y="1827"/>
                    <a:pt x="1580" y="1458"/>
                  </a:cubicBezTo>
                  <a:cubicBezTo>
                    <a:pt x="1580" y="759"/>
                    <a:pt x="615" y="862"/>
                    <a:pt x="615" y="595"/>
                  </a:cubicBezTo>
                  <a:cubicBezTo>
                    <a:pt x="615" y="493"/>
                    <a:pt x="739" y="451"/>
                    <a:pt x="903" y="451"/>
                  </a:cubicBezTo>
                  <a:cubicBezTo>
                    <a:pt x="1046" y="451"/>
                    <a:pt x="1170" y="513"/>
                    <a:pt x="1272" y="575"/>
                  </a:cubicBezTo>
                  <a:cubicBezTo>
                    <a:pt x="1519" y="185"/>
                    <a:pt x="1519" y="185"/>
                    <a:pt x="1519" y="185"/>
                  </a:cubicBezTo>
                  <a:cubicBezTo>
                    <a:pt x="1396" y="82"/>
                    <a:pt x="1108" y="0"/>
                    <a:pt x="862" y="0"/>
                  </a:cubicBezTo>
                  <a:cubicBezTo>
                    <a:pt x="451" y="0"/>
                    <a:pt x="82" y="226"/>
                    <a:pt x="82" y="615"/>
                  </a:cubicBezTo>
                  <a:cubicBezTo>
                    <a:pt x="82" y="1252"/>
                    <a:pt x="1046" y="1149"/>
                    <a:pt x="1046" y="1437"/>
                  </a:cubicBezTo>
                  <a:cubicBezTo>
                    <a:pt x="1046" y="1540"/>
                    <a:pt x="944" y="1622"/>
                    <a:pt x="800" y="1622"/>
                  </a:cubicBezTo>
                  <a:cubicBezTo>
                    <a:pt x="595" y="1622"/>
                    <a:pt x="389" y="1540"/>
                    <a:pt x="246" y="1416"/>
                  </a:cubicBezTo>
                  <a:lnTo>
                    <a:pt x="0" y="18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"/>
            <p:cNvSpPr/>
            <p:nvPr/>
          </p:nvSpPr>
          <p:spPr bwMode="black">
            <a:xfrm>
              <a:off x="1827606" y="865591"/>
              <a:ext cx="612648" cy="603504"/>
            </a:xfrm>
            <a:custGeom>
              <a:avLst/>
              <a:gdLst/>
              <a:ahLst/>
              <a:cxnLst/>
              <a:rect l="l" t="t" r="r" b="b"/>
              <a:pathLst>
                <a:path w="612648" h="603504">
                  <a:moveTo>
                    <a:pt x="306324" y="141732"/>
                  </a:moveTo>
                  <a:cubicBezTo>
                    <a:pt x="222997" y="141732"/>
                    <a:pt x="155448" y="213375"/>
                    <a:pt x="155448" y="301752"/>
                  </a:cubicBezTo>
                  <a:cubicBezTo>
                    <a:pt x="155448" y="390129"/>
                    <a:pt x="222997" y="461772"/>
                    <a:pt x="306324" y="461772"/>
                  </a:cubicBezTo>
                  <a:cubicBezTo>
                    <a:pt x="389651" y="461772"/>
                    <a:pt x="457200" y="390129"/>
                    <a:pt x="457200" y="301752"/>
                  </a:cubicBezTo>
                  <a:cubicBezTo>
                    <a:pt x="457200" y="213375"/>
                    <a:pt x="389651" y="141732"/>
                    <a:pt x="306324" y="141732"/>
                  </a:cubicBezTo>
                  <a:close/>
                  <a:moveTo>
                    <a:pt x="306324" y="0"/>
                  </a:moveTo>
                  <a:cubicBezTo>
                    <a:pt x="475502" y="0"/>
                    <a:pt x="612648" y="135099"/>
                    <a:pt x="612648" y="301752"/>
                  </a:cubicBezTo>
                  <a:cubicBezTo>
                    <a:pt x="612648" y="468405"/>
                    <a:pt x="475502" y="603504"/>
                    <a:pt x="306324" y="603504"/>
                  </a:cubicBezTo>
                  <a:cubicBezTo>
                    <a:pt x="137146" y="603504"/>
                    <a:pt x="0" y="468405"/>
                    <a:pt x="0" y="301752"/>
                  </a:cubicBezTo>
                  <a:cubicBezTo>
                    <a:pt x="0" y="135099"/>
                    <a:pt x="137146" y="0"/>
                    <a:pt x="3063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716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49" y="1031081"/>
            <a:ext cx="6309360" cy="155448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400" b="0" i="0" cap="all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49" y="2677416"/>
            <a:ext cx="6309360" cy="133451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1949" y="4752975"/>
            <a:ext cx="1828800" cy="1714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800" dirty="0" smtClean="0">
                <a:solidFill>
                  <a:srgbClr val="FFFFFF"/>
                </a:solidFill>
              </a:rPr>
              <a:t>© 2018 Morgan, Lewis &amp; Bockius LLP</a:t>
            </a:r>
            <a:endParaRPr lang="en-US" sz="80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black">
          <a:xfrm>
            <a:off x="365759" y="284678"/>
            <a:ext cx="1828800" cy="267917"/>
            <a:chOff x="838200" y="609600"/>
            <a:chExt cx="7835890" cy="1143000"/>
          </a:xfrm>
          <a:solidFill>
            <a:srgbClr val="FFFFFF"/>
          </a:solidFill>
        </p:grpSpPr>
        <p:sp>
          <p:nvSpPr>
            <p:cNvPr id="21" name="Freeform 62"/>
            <p:cNvSpPr>
              <a:spLocks noChangeArrowheads="1"/>
            </p:cNvSpPr>
            <p:nvPr/>
          </p:nvSpPr>
          <p:spPr bwMode="black">
            <a:xfrm>
              <a:off x="4597431" y="865591"/>
              <a:ext cx="572140" cy="583660"/>
            </a:xfrm>
            <a:custGeom>
              <a:avLst/>
              <a:gdLst>
                <a:gd name="T0" fmla="*/ 512 w 1970"/>
                <a:gd name="T1" fmla="*/ 41 h 2012"/>
                <a:gd name="T2" fmla="*/ 512 w 1970"/>
                <a:gd name="T3" fmla="*/ 41 h 2012"/>
                <a:gd name="T4" fmla="*/ 0 w 1970"/>
                <a:gd name="T5" fmla="*/ 41 h 2012"/>
                <a:gd name="T6" fmla="*/ 0 w 1970"/>
                <a:gd name="T7" fmla="*/ 2011 h 2012"/>
                <a:gd name="T8" fmla="*/ 532 w 1970"/>
                <a:gd name="T9" fmla="*/ 2011 h 2012"/>
                <a:gd name="T10" fmla="*/ 532 w 1970"/>
                <a:gd name="T11" fmla="*/ 739 h 2012"/>
                <a:gd name="T12" fmla="*/ 1004 w 1970"/>
                <a:gd name="T13" fmla="*/ 493 h 2012"/>
                <a:gd name="T14" fmla="*/ 1312 w 1970"/>
                <a:gd name="T15" fmla="*/ 595 h 2012"/>
                <a:gd name="T16" fmla="*/ 1435 w 1970"/>
                <a:gd name="T17" fmla="*/ 965 h 2012"/>
                <a:gd name="T18" fmla="*/ 1435 w 1970"/>
                <a:gd name="T19" fmla="*/ 2011 h 2012"/>
                <a:gd name="T20" fmla="*/ 1969 w 1970"/>
                <a:gd name="T21" fmla="*/ 2011 h 2012"/>
                <a:gd name="T22" fmla="*/ 1969 w 1970"/>
                <a:gd name="T23" fmla="*/ 1006 h 2012"/>
                <a:gd name="T24" fmla="*/ 1764 w 1970"/>
                <a:gd name="T25" fmla="*/ 308 h 2012"/>
                <a:gd name="T26" fmla="*/ 1066 w 1970"/>
                <a:gd name="T27" fmla="*/ 0 h 2012"/>
                <a:gd name="T28" fmla="*/ 512 w 1970"/>
                <a:gd name="T29" fmla="*/ 349 h 2012"/>
                <a:gd name="T30" fmla="*/ 512 w 1970"/>
                <a:gd name="T31" fmla="*/ 4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0" h="2012">
                  <a:moveTo>
                    <a:pt x="512" y="41"/>
                  </a:moveTo>
                  <a:lnTo>
                    <a:pt x="512" y="41"/>
                  </a:lnTo>
                  <a:cubicBezTo>
                    <a:pt x="0" y="41"/>
                    <a:pt x="0" y="41"/>
                    <a:pt x="0" y="41"/>
                  </a:cubicBezTo>
                  <a:cubicBezTo>
                    <a:pt x="0" y="2011"/>
                    <a:pt x="0" y="2011"/>
                    <a:pt x="0" y="2011"/>
                  </a:cubicBezTo>
                  <a:cubicBezTo>
                    <a:pt x="532" y="2011"/>
                    <a:pt x="532" y="2011"/>
                    <a:pt x="532" y="2011"/>
                  </a:cubicBezTo>
                  <a:cubicBezTo>
                    <a:pt x="532" y="739"/>
                    <a:pt x="532" y="739"/>
                    <a:pt x="532" y="739"/>
                  </a:cubicBezTo>
                  <a:cubicBezTo>
                    <a:pt x="594" y="636"/>
                    <a:pt x="778" y="493"/>
                    <a:pt x="1004" y="493"/>
                  </a:cubicBezTo>
                  <a:cubicBezTo>
                    <a:pt x="1128" y="493"/>
                    <a:pt x="1230" y="533"/>
                    <a:pt x="1312" y="595"/>
                  </a:cubicBezTo>
                  <a:cubicBezTo>
                    <a:pt x="1374" y="677"/>
                    <a:pt x="1435" y="780"/>
                    <a:pt x="1435" y="965"/>
                  </a:cubicBezTo>
                  <a:cubicBezTo>
                    <a:pt x="1435" y="2011"/>
                    <a:pt x="1435" y="2011"/>
                    <a:pt x="1435" y="2011"/>
                  </a:cubicBezTo>
                  <a:cubicBezTo>
                    <a:pt x="1969" y="2011"/>
                    <a:pt x="1969" y="2011"/>
                    <a:pt x="1969" y="2011"/>
                  </a:cubicBezTo>
                  <a:cubicBezTo>
                    <a:pt x="1969" y="1006"/>
                    <a:pt x="1969" y="1006"/>
                    <a:pt x="1969" y="1006"/>
                  </a:cubicBezTo>
                  <a:cubicBezTo>
                    <a:pt x="1969" y="677"/>
                    <a:pt x="1887" y="472"/>
                    <a:pt x="1764" y="308"/>
                  </a:cubicBezTo>
                  <a:cubicBezTo>
                    <a:pt x="1599" y="123"/>
                    <a:pt x="1333" y="0"/>
                    <a:pt x="1066" y="0"/>
                  </a:cubicBezTo>
                  <a:cubicBezTo>
                    <a:pt x="717" y="0"/>
                    <a:pt x="512" y="185"/>
                    <a:pt x="512" y="349"/>
                  </a:cubicBezTo>
                  <a:lnTo>
                    <a:pt x="512" y="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63"/>
            <p:cNvSpPr>
              <a:spLocks noChangeArrowheads="1"/>
            </p:cNvSpPr>
            <p:nvPr/>
          </p:nvSpPr>
          <p:spPr bwMode="black">
            <a:xfrm>
              <a:off x="838200" y="697917"/>
              <a:ext cx="852451" cy="756454"/>
            </a:xfrm>
            <a:custGeom>
              <a:avLst/>
              <a:gdLst>
                <a:gd name="T0" fmla="*/ 2525 w 2936"/>
                <a:gd name="T1" fmla="*/ 0 h 2608"/>
                <a:gd name="T2" fmla="*/ 1457 w 2936"/>
                <a:gd name="T3" fmla="*/ 1355 h 2608"/>
                <a:gd name="T4" fmla="*/ 390 w 2936"/>
                <a:gd name="T5" fmla="*/ 0 h 2608"/>
                <a:gd name="T6" fmla="*/ 0 w 2936"/>
                <a:gd name="T7" fmla="*/ 0 h 2608"/>
                <a:gd name="T8" fmla="*/ 0 w 2936"/>
                <a:gd name="T9" fmla="*/ 2607 h 2608"/>
                <a:gd name="T10" fmla="*/ 534 w 2936"/>
                <a:gd name="T11" fmla="*/ 2607 h 2608"/>
                <a:gd name="T12" fmla="*/ 534 w 2936"/>
                <a:gd name="T13" fmla="*/ 944 h 2608"/>
                <a:gd name="T14" fmla="*/ 1273 w 2936"/>
                <a:gd name="T15" fmla="*/ 1909 h 2608"/>
                <a:gd name="T16" fmla="*/ 1662 w 2936"/>
                <a:gd name="T17" fmla="*/ 1909 h 2608"/>
                <a:gd name="T18" fmla="*/ 2401 w 2936"/>
                <a:gd name="T19" fmla="*/ 965 h 2608"/>
                <a:gd name="T20" fmla="*/ 2401 w 2936"/>
                <a:gd name="T21" fmla="*/ 2607 h 2608"/>
                <a:gd name="T22" fmla="*/ 2935 w 2936"/>
                <a:gd name="T23" fmla="*/ 2607 h 2608"/>
                <a:gd name="T24" fmla="*/ 2935 w 2936"/>
                <a:gd name="T25" fmla="*/ 0 h 2608"/>
                <a:gd name="T26" fmla="*/ 2525 w 2936"/>
                <a:gd name="T2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6" h="2608">
                  <a:moveTo>
                    <a:pt x="2525" y="0"/>
                  </a:moveTo>
                  <a:lnTo>
                    <a:pt x="1457" y="1355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2607"/>
                  </a:lnTo>
                  <a:lnTo>
                    <a:pt x="534" y="2607"/>
                  </a:lnTo>
                  <a:lnTo>
                    <a:pt x="534" y="944"/>
                  </a:lnTo>
                  <a:lnTo>
                    <a:pt x="1273" y="1909"/>
                  </a:lnTo>
                  <a:lnTo>
                    <a:pt x="1662" y="1909"/>
                  </a:lnTo>
                  <a:lnTo>
                    <a:pt x="2401" y="965"/>
                  </a:lnTo>
                  <a:lnTo>
                    <a:pt x="2401" y="2607"/>
                  </a:lnTo>
                  <a:lnTo>
                    <a:pt x="2935" y="2607"/>
                  </a:lnTo>
                  <a:lnTo>
                    <a:pt x="2935" y="0"/>
                  </a:lnTo>
                  <a:lnTo>
                    <a:pt x="252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66"/>
            <p:cNvSpPr>
              <a:spLocks noChangeArrowheads="1"/>
            </p:cNvSpPr>
            <p:nvPr/>
          </p:nvSpPr>
          <p:spPr bwMode="black">
            <a:xfrm>
              <a:off x="3829457" y="865591"/>
              <a:ext cx="590059" cy="601579"/>
            </a:xfrm>
            <a:custGeom>
              <a:avLst/>
              <a:gdLst>
                <a:gd name="T0" fmla="*/ 1539 w 2032"/>
                <a:gd name="T1" fmla="*/ 20 h 2074"/>
                <a:gd name="T2" fmla="*/ 1539 w 2032"/>
                <a:gd name="T3" fmla="*/ 20 h 2074"/>
                <a:gd name="T4" fmla="*/ 1539 w 2032"/>
                <a:gd name="T5" fmla="*/ 328 h 2074"/>
                <a:gd name="T6" fmla="*/ 964 w 2032"/>
                <a:gd name="T7" fmla="*/ 0 h 2074"/>
                <a:gd name="T8" fmla="*/ 0 w 2032"/>
                <a:gd name="T9" fmla="*/ 1026 h 2074"/>
                <a:gd name="T10" fmla="*/ 246 w 2032"/>
                <a:gd name="T11" fmla="*/ 1724 h 2074"/>
                <a:gd name="T12" fmla="*/ 985 w 2032"/>
                <a:gd name="T13" fmla="*/ 2073 h 2074"/>
                <a:gd name="T14" fmla="*/ 1539 w 2032"/>
                <a:gd name="T15" fmla="*/ 1724 h 2074"/>
                <a:gd name="T16" fmla="*/ 1539 w 2032"/>
                <a:gd name="T17" fmla="*/ 2032 h 2074"/>
                <a:gd name="T18" fmla="*/ 2031 w 2032"/>
                <a:gd name="T19" fmla="*/ 2032 h 2074"/>
                <a:gd name="T20" fmla="*/ 2031 w 2032"/>
                <a:gd name="T21" fmla="*/ 20 h 2074"/>
                <a:gd name="T22" fmla="*/ 1539 w 2032"/>
                <a:gd name="T23" fmla="*/ 20 h 2074"/>
                <a:gd name="T24" fmla="*/ 1005 w 2032"/>
                <a:gd name="T25" fmla="*/ 1540 h 2074"/>
                <a:gd name="T26" fmla="*/ 1005 w 2032"/>
                <a:gd name="T27" fmla="*/ 1540 h 2074"/>
                <a:gd name="T28" fmla="*/ 513 w 2032"/>
                <a:gd name="T29" fmla="*/ 1026 h 2074"/>
                <a:gd name="T30" fmla="*/ 1005 w 2032"/>
                <a:gd name="T31" fmla="*/ 513 h 2074"/>
                <a:gd name="T32" fmla="*/ 1518 w 2032"/>
                <a:gd name="T33" fmla="*/ 1026 h 2074"/>
                <a:gd name="T34" fmla="*/ 1005 w 2032"/>
                <a:gd name="T35" fmla="*/ 154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2" h="2074">
                  <a:moveTo>
                    <a:pt x="1539" y="20"/>
                  </a:moveTo>
                  <a:lnTo>
                    <a:pt x="1539" y="20"/>
                  </a:lnTo>
                  <a:cubicBezTo>
                    <a:pt x="1539" y="328"/>
                    <a:pt x="1539" y="328"/>
                    <a:pt x="1539" y="328"/>
                  </a:cubicBezTo>
                  <a:cubicBezTo>
                    <a:pt x="1518" y="185"/>
                    <a:pt x="1334" y="0"/>
                    <a:pt x="964" y="0"/>
                  </a:cubicBezTo>
                  <a:cubicBezTo>
                    <a:pt x="431" y="0"/>
                    <a:pt x="0" y="451"/>
                    <a:pt x="0" y="1026"/>
                  </a:cubicBezTo>
                  <a:cubicBezTo>
                    <a:pt x="0" y="1293"/>
                    <a:pt x="82" y="1540"/>
                    <a:pt x="246" y="1724"/>
                  </a:cubicBezTo>
                  <a:cubicBezTo>
                    <a:pt x="410" y="1929"/>
                    <a:pt x="697" y="2073"/>
                    <a:pt x="985" y="2073"/>
                  </a:cubicBezTo>
                  <a:cubicBezTo>
                    <a:pt x="1334" y="2073"/>
                    <a:pt x="1539" y="1868"/>
                    <a:pt x="1539" y="1724"/>
                  </a:cubicBezTo>
                  <a:cubicBezTo>
                    <a:pt x="1539" y="2032"/>
                    <a:pt x="1539" y="2032"/>
                    <a:pt x="1539" y="2032"/>
                  </a:cubicBezTo>
                  <a:cubicBezTo>
                    <a:pt x="2031" y="2032"/>
                    <a:pt x="2031" y="2032"/>
                    <a:pt x="2031" y="2032"/>
                  </a:cubicBezTo>
                  <a:cubicBezTo>
                    <a:pt x="2031" y="20"/>
                    <a:pt x="2031" y="20"/>
                    <a:pt x="2031" y="20"/>
                  </a:cubicBezTo>
                  <a:lnTo>
                    <a:pt x="1539" y="20"/>
                  </a:lnTo>
                  <a:close/>
                  <a:moveTo>
                    <a:pt x="1005" y="1540"/>
                  </a:moveTo>
                  <a:lnTo>
                    <a:pt x="1005" y="1540"/>
                  </a:lnTo>
                  <a:cubicBezTo>
                    <a:pt x="718" y="1540"/>
                    <a:pt x="513" y="1314"/>
                    <a:pt x="513" y="1026"/>
                  </a:cubicBezTo>
                  <a:cubicBezTo>
                    <a:pt x="513" y="739"/>
                    <a:pt x="718" y="513"/>
                    <a:pt x="1005" y="513"/>
                  </a:cubicBezTo>
                  <a:cubicBezTo>
                    <a:pt x="1314" y="513"/>
                    <a:pt x="1518" y="739"/>
                    <a:pt x="1518" y="1026"/>
                  </a:cubicBezTo>
                  <a:cubicBezTo>
                    <a:pt x="1518" y="1314"/>
                    <a:pt x="1314" y="1540"/>
                    <a:pt x="1005" y="15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67"/>
            <p:cNvSpPr>
              <a:spLocks noChangeArrowheads="1"/>
            </p:cNvSpPr>
            <p:nvPr/>
          </p:nvSpPr>
          <p:spPr bwMode="black">
            <a:xfrm>
              <a:off x="3096042" y="859191"/>
              <a:ext cx="596459" cy="893409"/>
            </a:xfrm>
            <a:custGeom>
              <a:avLst/>
              <a:gdLst>
                <a:gd name="T0" fmla="*/ 1539 w 2053"/>
                <a:gd name="T1" fmla="*/ 40 h 3079"/>
                <a:gd name="T2" fmla="*/ 1539 w 2053"/>
                <a:gd name="T3" fmla="*/ 40 h 3079"/>
                <a:gd name="T4" fmla="*/ 1539 w 2053"/>
                <a:gd name="T5" fmla="*/ 348 h 3079"/>
                <a:gd name="T6" fmla="*/ 965 w 2053"/>
                <a:gd name="T7" fmla="*/ 0 h 3079"/>
                <a:gd name="T8" fmla="*/ 0 w 2053"/>
                <a:gd name="T9" fmla="*/ 1046 h 3079"/>
                <a:gd name="T10" fmla="*/ 246 w 2053"/>
                <a:gd name="T11" fmla="*/ 1744 h 3079"/>
                <a:gd name="T12" fmla="*/ 985 w 2053"/>
                <a:gd name="T13" fmla="*/ 2093 h 3079"/>
                <a:gd name="T14" fmla="*/ 1518 w 2053"/>
                <a:gd name="T15" fmla="*/ 1744 h 3079"/>
                <a:gd name="T16" fmla="*/ 1518 w 2053"/>
                <a:gd name="T17" fmla="*/ 1970 h 3079"/>
                <a:gd name="T18" fmla="*/ 1396 w 2053"/>
                <a:gd name="T19" fmla="*/ 2442 h 3079"/>
                <a:gd name="T20" fmla="*/ 985 w 2053"/>
                <a:gd name="T21" fmla="*/ 2606 h 3079"/>
                <a:gd name="T22" fmla="*/ 390 w 2053"/>
                <a:gd name="T23" fmla="*/ 2319 h 3079"/>
                <a:gd name="T24" fmla="*/ 61 w 2053"/>
                <a:gd name="T25" fmla="*/ 2668 h 3079"/>
                <a:gd name="T26" fmla="*/ 985 w 2053"/>
                <a:gd name="T27" fmla="*/ 3078 h 3079"/>
                <a:gd name="T28" fmla="*/ 1868 w 2053"/>
                <a:gd name="T29" fmla="*/ 2668 h 3079"/>
                <a:gd name="T30" fmla="*/ 2052 w 2053"/>
                <a:gd name="T31" fmla="*/ 1929 h 3079"/>
                <a:gd name="T32" fmla="*/ 2052 w 2053"/>
                <a:gd name="T33" fmla="*/ 40 h 3079"/>
                <a:gd name="T34" fmla="*/ 1539 w 2053"/>
                <a:gd name="T35" fmla="*/ 40 h 3079"/>
                <a:gd name="T36" fmla="*/ 1026 w 2053"/>
                <a:gd name="T37" fmla="*/ 1560 h 3079"/>
                <a:gd name="T38" fmla="*/ 1026 w 2053"/>
                <a:gd name="T39" fmla="*/ 1560 h 3079"/>
                <a:gd name="T40" fmla="*/ 533 w 2053"/>
                <a:gd name="T41" fmla="*/ 1046 h 3079"/>
                <a:gd name="T42" fmla="*/ 1026 w 2053"/>
                <a:gd name="T43" fmla="*/ 513 h 3079"/>
                <a:gd name="T44" fmla="*/ 1518 w 2053"/>
                <a:gd name="T45" fmla="*/ 1046 h 3079"/>
                <a:gd name="T46" fmla="*/ 1026 w 2053"/>
                <a:gd name="T47" fmla="*/ 1560 h 3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3" h="3079">
                  <a:moveTo>
                    <a:pt x="1539" y="40"/>
                  </a:moveTo>
                  <a:lnTo>
                    <a:pt x="1539" y="40"/>
                  </a:lnTo>
                  <a:cubicBezTo>
                    <a:pt x="1539" y="348"/>
                    <a:pt x="1539" y="348"/>
                    <a:pt x="1539" y="348"/>
                  </a:cubicBezTo>
                  <a:cubicBezTo>
                    <a:pt x="1539" y="205"/>
                    <a:pt x="1334" y="0"/>
                    <a:pt x="965" y="0"/>
                  </a:cubicBezTo>
                  <a:cubicBezTo>
                    <a:pt x="431" y="0"/>
                    <a:pt x="0" y="451"/>
                    <a:pt x="0" y="1046"/>
                  </a:cubicBezTo>
                  <a:cubicBezTo>
                    <a:pt x="0" y="1313"/>
                    <a:pt x="102" y="1560"/>
                    <a:pt x="246" y="1744"/>
                  </a:cubicBezTo>
                  <a:cubicBezTo>
                    <a:pt x="431" y="1949"/>
                    <a:pt x="697" y="2093"/>
                    <a:pt x="985" y="2093"/>
                  </a:cubicBezTo>
                  <a:cubicBezTo>
                    <a:pt x="1334" y="2093"/>
                    <a:pt x="1498" y="1888"/>
                    <a:pt x="1518" y="1744"/>
                  </a:cubicBezTo>
                  <a:cubicBezTo>
                    <a:pt x="1518" y="1970"/>
                    <a:pt x="1518" y="1970"/>
                    <a:pt x="1518" y="1970"/>
                  </a:cubicBezTo>
                  <a:cubicBezTo>
                    <a:pt x="1518" y="2217"/>
                    <a:pt x="1478" y="2339"/>
                    <a:pt x="1396" y="2442"/>
                  </a:cubicBezTo>
                  <a:cubicBezTo>
                    <a:pt x="1313" y="2545"/>
                    <a:pt x="1170" y="2606"/>
                    <a:pt x="985" y="2606"/>
                  </a:cubicBezTo>
                  <a:cubicBezTo>
                    <a:pt x="677" y="2606"/>
                    <a:pt x="492" y="2421"/>
                    <a:pt x="390" y="2319"/>
                  </a:cubicBezTo>
                  <a:cubicBezTo>
                    <a:pt x="61" y="2668"/>
                    <a:pt x="61" y="2668"/>
                    <a:pt x="61" y="2668"/>
                  </a:cubicBezTo>
                  <a:cubicBezTo>
                    <a:pt x="246" y="2894"/>
                    <a:pt x="615" y="3078"/>
                    <a:pt x="985" y="3078"/>
                  </a:cubicBezTo>
                  <a:cubicBezTo>
                    <a:pt x="1375" y="3078"/>
                    <a:pt x="1683" y="2914"/>
                    <a:pt x="1868" y="2668"/>
                  </a:cubicBezTo>
                  <a:cubicBezTo>
                    <a:pt x="1991" y="2504"/>
                    <a:pt x="2052" y="2299"/>
                    <a:pt x="2052" y="1929"/>
                  </a:cubicBezTo>
                  <a:cubicBezTo>
                    <a:pt x="2052" y="40"/>
                    <a:pt x="2052" y="40"/>
                    <a:pt x="2052" y="40"/>
                  </a:cubicBezTo>
                  <a:lnTo>
                    <a:pt x="1539" y="40"/>
                  </a:lnTo>
                  <a:close/>
                  <a:moveTo>
                    <a:pt x="1026" y="1560"/>
                  </a:moveTo>
                  <a:lnTo>
                    <a:pt x="1026" y="1560"/>
                  </a:lnTo>
                  <a:cubicBezTo>
                    <a:pt x="718" y="1560"/>
                    <a:pt x="533" y="1334"/>
                    <a:pt x="533" y="1046"/>
                  </a:cubicBezTo>
                  <a:cubicBezTo>
                    <a:pt x="533" y="759"/>
                    <a:pt x="718" y="513"/>
                    <a:pt x="1026" y="513"/>
                  </a:cubicBezTo>
                  <a:cubicBezTo>
                    <a:pt x="1313" y="513"/>
                    <a:pt x="1518" y="759"/>
                    <a:pt x="1518" y="1046"/>
                  </a:cubicBezTo>
                  <a:cubicBezTo>
                    <a:pt x="1518" y="1334"/>
                    <a:pt x="1313" y="1560"/>
                    <a:pt x="1026" y="156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68"/>
            <p:cNvSpPr>
              <a:spLocks noChangeArrowheads="1"/>
            </p:cNvSpPr>
            <p:nvPr/>
          </p:nvSpPr>
          <p:spPr bwMode="black">
            <a:xfrm>
              <a:off x="2810612" y="852792"/>
              <a:ext cx="232952" cy="232952"/>
            </a:xfrm>
            <a:custGeom>
              <a:avLst/>
              <a:gdLst>
                <a:gd name="T0" fmla="*/ 801 w 802"/>
                <a:gd name="T1" fmla="*/ 410 h 801"/>
                <a:gd name="T2" fmla="*/ 801 w 802"/>
                <a:gd name="T3" fmla="*/ 410 h 801"/>
                <a:gd name="T4" fmla="*/ 391 w 802"/>
                <a:gd name="T5" fmla="*/ 0 h 801"/>
                <a:gd name="T6" fmla="*/ 0 w 802"/>
                <a:gd name="T7" fmla="*/ 410 h 801"/>
                <a:gd name="T8" fmla="*/ 391 w 802"/>
                <a:gd name="T9" fmla="*/ 800 h 801"/>
                <a:gd name="T10" fmla="*/ 801 w 802"/>
                <a:gd name="T11" fmla="*/ 41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801">
                  <a:moveTo>
                    <a:pt x="801" y="410"/>
                  </a:moveTo>
                  <a:lnTo>
                    <a:pt x="801" y="410"/>
                  </a:lnTo>
                  <a:cubicBezTo>
                    <a:pt x="801" y="185"/>
                    <a:pt x="616" y="0"/>
                    <a:pt x="391" y="0"/>
                  </a:cubicBezTo>
                  <a:cubicBezTo>
                    <a:pt x="185" y="0"/>
                    <a:pt x="0" y="185"/>
                    <a:pt x="0" y="410"/>
                  </a:cubicBezTo>
                  <a:cubicBezTo>
                    <a:pt x="0" y="616"/>
                    <a:pt x="185" y="800"/>
                    <a:pt x="391" y="800"/>
                  </a:cubicBezTo>
                  <a:cubicBezTo>
                    <a:pt x="616" y="800"/>
                    <a:pt x="801" y="616"/>
                    <a:pt x="801" y="4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69"/>
            <p:cNvSpPr>
              <a:spLocks noChangeArrowheads="1"/>
            </p:cNvSpPr>
            <p:nvPr/>
          </p:nvSpPr>
          <p:spPr bwMode="black">
            <a:xfrm>
              <a:off x="2584060" y="877110"/>
              <a:ext cx="154875" cy="578540"/>
            </a:xfrm>
            <a:custGeom>
              <a:avLst/>
              <a:gdLst>
                <a:gd name="T0" fmla="*/ 534 w 535"/>
                <a:gd name="T1" fmla="*/ 0 h 1992"/>
                <a:gd name="T2" fmla="*/ 0 w 535"/>
                <a:gd name="T3" fmla="*/ 0 h 1992"/>
                <a:gd name="T4" fmla="*/ 0 w 535"/>
                <a:gd name="T5" fmla="*/ 1991 h 1992"/>
                <a:gd name="T6" fmla="*/ 534 w 535"/>
                <a:gd name="T7" fmla="*/ 1991 h 1992"/>
                <a:gd name="T8" fmla="*/ 534 w 535"/>
                <a:gd name="T9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992">
                  <a:moveTo>
                    <a:pt x="534" y="0"/>
                  </a:moveTo>
                  <a:lnTo>
                    <a:pt x="0" y="0"/>
                  </a:lnTo>
                  <a:lnTo>
                    <a:pt x="0" y="1991"/>
                  </a:lnTo>
                  <a:lnTo>
                    <a:pt x="534" y="1991"/>
                  </a:lnTo>
                  <a:lnTo>
                    <a:pt x="53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70"/>
            <p:cNvSpPr>
              <a:spLocks noChangeArrowheads="1"/>
            </p:cNvSpPr>
            <p:nvPr/>
          </p:nvSpPr>
          <p:spPr bwMode="black">
            <a:xfrm>
              <a:off x="5586836" y="697917"/>
              <a:ext cx="524782" cy="751334"/>
            </a:xfrm>
            <a:custGeom>
              <a:avLst/>
              <a:gdLst>
                <a:gd name="T0" fmla="*/ 554 w 1807"/>
                <a:gd name="T1" fmla="*/ 1847 h 2587"/>
                <a:gd name="T2" fmla="*/ 554 w 1807"/>
                <a:gd name="T3" fmla="*/ 0 h 2587"/>
                <a:gd name="T4" fmla="*/ 0 w 1807"/>
                <a:gd name="T5" fmla="*/ 0 h 2587"/>
                <a:gd name="T6" fmla="*/ 0 w 1807"/>
                <a:gd name="T7" fmla="*/ 2217 h 2587"/>
                <a:gd name="T8" fmla="*/ 0 w 1807"/>
                <a:gd name="T9" fmla="*/ 2381 h 2587"/>
                <a:gd name="T10" fmla="*/ 0 w 1807"/>
                <a:gd name="T11" fmla="*/ 2586 h 2587"/>
                <a:gd name="T12" fmla="*/ 1806 w 1807"/>
                <a:gd name="T13" fmla="*/ 2586 h 2587"/>
                <a:gd name="T14" fmla="*/ 1806 w 1807"/>
                <a:gd name="T15" fmla="*/ 2094 h 2587"/>
                <a:gd name="T16" fmla="*/ 554 w 1807"/>
                <a:gd name="T17" fmla="*/ 2094 h 2587"/>
                <a:gd name="T18" fmla="*/ 554 w 1807"/>
                <a:gd name="T19" fmla="*/ 1847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7" h="2587">
                  <a:moveTo>
                    <a:pt x="554" y="1847"/>
                  </a:moveTo>
                  <a:lnTo>
                    <a:pt x="554" y="0"/>
                  </a:lnTo>
                  <a:lnTo>
                    <a:pt x="0" y="0"/>
                  </a:lnTo>
                  <a:lnTo>
                    <a:pt x="0" y="2217"/>
                  </a:lnTo>
                  <a:lnTo>
                    <a:pt x="0" y="2381"/>
                  </a:lnTo>
                  <a:lnTo>
                    <a:pt x="0" y="2586"/>
                  </a:lnTo>
                  <a:lnTo>
                    <a:pt x="1806" y="2586"/>
                  </a:lnTo>
                  <a:lnTo>
                    <a:pt x="1806" y="2094"/>
                  </a:lnTo>
                  <a:lnTo>
                    <a:pt x="554" y="2094"/>
                  </a:lnTo>
                  <a:lnTo>
                    <a:pt x="554" y="184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71"/>
            <p:cNvSpPr>
              <a:spLocks noChangeArrowheads="1"/>
            </p:cNvSpPr>
            <p:nvPr/>
          </p:nvSpPr>
          <p:spPr bwMode="black">
            <a:xfrm>
              <a:off x="6188416" y="865591"/>
              <a:ext cx="554221" cy="601579"/>
            </a:xfrm>
            <a:custGeom>
              <a:avLst/>
              <a:gdLst>
                <a:gd name="T0" fmla="*/ 1867 w 1909"/>
                <a:gd name="T1" fmla="*/ 1704 h 2074"/>
                <a:gd name="T2" fmla="*/ 1867 w 1909"/>
                <a:gd name="T3" fmla="*/ 1704 h 2074"/>
                <a:gd name="T4" fmla="*/ 1046 w 1909"/>
                <a:gd name="T5" fmla="*/ 2073 h 2074"/>
                <a:gd name="T6" fmla="*/ 0 w 1909"/>
                <a:gd name="T7" fmla="*/ 1026 h 2074"/>
                <a:gd name="T8" fmla="*/ 985 w 1909"/>
                <a:gd name="T9" fmla="*/ 0 h 2074"/>
                <a:gd name="T10" fmla="*/ 1908 w 1909"/>
                <a:gd name="T11" fmla="*/ 1006 h 2074"/>
                <a:gd name="T12" fmla="*/ 1908 w 1909"/>
                <a:gd name="T13" fmla="*/ 1170 h 2074"/>
                <a:gd name="T14" fmla="*/ 533 w 1909"/>
                <a:gd name="T15" fmla="*/ 1170 h 2074"/>
                <a:gd name="T16" fmla="*/ 1067 w 1909"/>
                <a:gd name="T17" fmla="*/ 1642 h 2074"/>
                <a:gd name="T18" fmla="*/ 1560 w 1909"/>
                <a:gd name="T19" fmla="*/ 1396 h 2074"/>
                <a:gd name="T20" fmla="*/ 1867 w 1909"/>
                <a:gd name="T21" fmla="*/ 1704 h 2074"/>
                <a:gd name="T22" fmla="*/ 1374 w 1909"/>
                <a:gd name="T23" fmla="*/ 780 h 2074"/>
                <a:gd name="T24" fmla="*/ 1374 w 1909"/>
                <a:gd name="T25" fmla="*/ 780 h 2074"/>
                <a:gd name="T26" fmla="*/ 985 w 1909"/>
                <a:gd name="T27" fmla="*/ 431 h 2074"/>
                <a:gd name="T28" fmla="*/ 553 w 1909"/>
                <a:gd name="T29" fmla="*/ 780 h 2074"/>
                <a:gd name="T30" fmla="*/ 1374 w 1909"/>
                <a:gd name="T31" fmla="*/ 78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9" h="2074">
                  <a:moveTo>
                    <a:pt x="1867" y="1704"/>
                  </a:moveTo>
                  <a:lnTo>
                    <a:pt x="1867" y="1704"/>
                  </a:lnTo>
                  <a:cubicBezTo>
                    <a:pt x="1662" y="1929"/>
                    <a:pt x="1354" y="2073"/>
                    <a:pt x="1046" y="2073"/>
                  </a:cubicBezTo>
                  <a:cubicBezTo>
                    <a:pt x="451" y="2073"/>
                    <a:pt x="0" y="1663"/>
                    <a:pt x="0" y="1026"/>
                  </a:cubicBezTo>
                  <a:cubicBezTo>
                    <a:pt x="0" y="472"/>
                    <a:pt x="389" y="0"/>
                    <a:pt x="985" y="0"/>
                  </a:cubicBezTo>
                  <a:cubicBezTo>
                    <a:pt x="1518" y="0"/>
                    <a:pt x="1908" y="451"/>
                    <a:pt x="1908" y="1006"/>
                  </a:cubicBezTo>
                  <a:cubicBezTo>
                    <a:pt x="1908" y="1067"/>
                    <a:pt x="1908" y="1108"/>
                    <a:pt x="1908" y="1170"/>
                  </a:cubicBezTo>
                  <a:cubicBezTo>
                    <a:pt x="533" y="1170"/>
                    <a:pt x="533" y="1170"/>
                    <a:pt x="533" y="1170"/>
                  </a:cubicBezTo>
                  <a:cubicBezTo>
                    <a:pt x="553" y="1437"/>
                    <a:pt x="779" y="1642"/>
                    <a:pt x="1067" y="1642"/>
                  </a:cubicBezTo>
                  <a:cubicBezTo>
                    <a:pt x="1292" y="1642"/>
                    <a:pt x="1457" y="1498"/>
                    <a:pt x="1560" y="1396"/>
                  </a:cubicBezTo>
                  <a:lnTo>
                    <a:pt x="1867" y="1704"/>
                  </a:lnTo>
                  <a:close/>
                  <a:moveTo>
                    <a:pt x="1374" y="780"/>
                  </a:moveTo>
                  <a:lnTo>
                    <a:pt x="1374" y="780"/>
                  </a:lnTo>
                  <a:cubicBezTo>
                    <a:pt x="1354" y="595"/>
                    <a:pt x="1190" y="431"/>
                    <a:pt x="985" y="431"/>
                  </a:cubicBezTo>
                  <a:cubicBezTo>
                    <a:pt x="759" y="431"/>
                    <a:pt x="574" y="595"/>
                    <a:pt x="553" y="780"/>
                  </a:cubicBezTo>
                  <a:lnTo>
                    <a:pt x="1374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72"/>
            <p:cNvSpPr>
              <a:spLocks noChangeArrowheads="1"/>
            </p:cNvSpPr>
            <p:nvPr/>
          </p:nvSpPr>
          <p:spPr bwMode="black">
            <a:xfrm>
              <a:off x="6796395" y="877110"/>
              <a:ext cx="995806" cy="578540"/>
            </a:xfrm>
            <a:custGeom>
              <a:avLst/>
              <a:gdLst>
                <a:gd name="T0" fmla="*/ 1704 w 3429"/>
                <a:gd name="T1" fmla="*/ 821 h 1992"/>
                <a:gd name="T2" fmla="*/ 2217 w 3429"/>
                <a:gd name="T3" fmla="*/ 1991 h 1992"/>
                <a:gd name="T4" fmla="*/ 2587 w 3429"/>
                <a:gd name="T5" fmla="*/ 1991 h 1992"/>
                <a:gd name="T6" fmla="*/ 3428 w 3429"/>
                <a:gd name="T7" fmla="*/ 0 h 1992"/>
                <a:gd name="T8" fmla="*/ 2874 w 3429"/>
                <a:gd name="T9" fmla="*/ 0 h 1992"/>
                <a:gd name="T10" fmla="*/ 2402 w 3429"/>
                <a:gd name="T11" fmla="*/ 1149 h 1992"/>
                <a:gd name="T12" fmla="*/ 1889 w 3429"/>
                <a:gd name="T13" fmla="*/ 0 h 1992"/>
                <a:gd name="T14" fmla="*/ 1519 w 3429"/>
                <a:gd name="T15" fmla="*/ 0 h 1992"/>
                <a:gd name="T16" fmla="*/ 1027 w 3429"/>
                <a:gd name="T17" fmla="*/ 1149 h 1992"/>
                <a:gd name="T18" fmla="*/ 534 w 3429"/>
                <a:gd name="T19" fmla="*/ 0 h 1992"/>
                <a:gd name="T20" fmla="*/ 0 w 3429"/>
                <a:gd name="T21" fmla="*/ 0 h 1992"/>
                <a:gd name="T22" fmla="*/ 842 w 3429"/>
                <a:gd name="T23" fmla="*/ 1991 h 1992"/>
                <a:gd name="T24" fmla="*/ 1211 w 3429"/>
                <a:gd name="T25" fmla="*/ 1991 h 1992"/>
                <a:gd name="T26" fmla="*/ 1704 w 3429"/>
                <a:gd name="T27" fmla="*/ 821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9" h="1992">
                  <a:moveTo>
                    <a:pt x="1704" y="821"/>
                  </a:moveTo>
                  <a:lnTo>
                    <a:pt x="2217" y="1991"/>
                  </a:lnTo>
                  <a:lnTo>
                    <a:pt x="2587" y="1991"/>
                  </a:lnTo>
                  <a:lnTo>
                    <a:pt x="3428" y="0"/>
                  </a:lnTo>
                  <a:lnTo>
                    <a:pt x="2874" y="0"/>
                  </a:lnTo>
                  <a:lnTo>
                    <a:pt x="2402" y="1149"/>
                  </a:lnTo>
                  <a:lnTo>
                    <a:pt x="1889" y="0"/>
                  </a:lnTo>
                  <a:lnTo>
                    <a:pt x="1519" y="0"/>
                  </a:lnTo>
                  <a:lnTo>
                    <a:pt x="1027" y="1149"/>
                  </a:lnTo>
                  <a:lnTo>
                    <a:pt x="534" y="0"/>
                  </a:lnTo>
                  <a:lnTo>
                    <a:pt x="0" y="0"/>
                  </a:lnTo>
                  <a:lnTo>
                    <a:pt x="842" y="1991"/>
                  </a:lnTo>
                  <a:lnTo>
                    <a:pt x="1211" y="1991"/>
                  </a:lnTo>
                  <a:lnTo>
                    <a:pt x="1704" y="8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73"/>
            <p:cNvSpPr>
              <a:spLocks noChangeArrowheads="1"/>
            </p:cNvSpPr>
            <p:nvPr/>
          </p:nvSpPr>
          <p:spPr bwMode="black">
            <a:xfrm>
              <a:off x="7886918" y="609600"/>
              <a:ext cx="208632" cy="197113"/>
            </a:xfrm>
            <a:custGeom>
              <a:avLst/>
              <a:gdLst>
                <a:gd name="T0" fmla="*/ 349 w 719"/>
                <a:gd name="T1" fmla="*/ 0 h 678"/>
                <a:gd name="T2" fmla="*/ 349 w 719"/>
                <a:gd name="T3" fmla="*/ 0 h 678"/>
                <a:gd name="T4" fmla="*/ 0 w 719"/>
                <a:gd name="T5" fmla="*/ 329 h 678"/>
                <a:gd name="T6" fmla="*/ 349 w 719"/>
                <a:gd name="T7" fmla="*/ 677 h 678"/>
                <a:gd name="T8" fmla="*/ 718 w 719"/>
                <a:gd name="T9" fmla="*/ 329 h 678"/>
                <a:gd name="T10" fmla="*/ 349 w 719"/>
                <a:gd name="T1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678">
                  <a:moveTo>
                    <a:pt x="349" y="0"/>
                  </a:moveTo>
                  <a:lnTo>
                    <a:pt x="349" y="0"/>
                  </a:lnTo>
                  <a:cubicBezTo>
                    <a:pt x="164" y="0"/>
                    <a:pt x="0" y="144"/>
                    <a:pt x="0" y="329"/>
                  </a:cubicBezTo>
                  <a:cubicBezTo>
                    <a:pt x="0" y="534"/>
                    <a:pt x="164" y="677"/>
                    <a:pt x="349" y="677"/>
                  </a:cubicBezTo>
                  <a:cubicBezTo>
                    <a:pt x="554" y="677"/>
                    <a:pt x="718" y="534"/>
                    <a:pt x="718" y="329"/>
                  </a:cubicBezTo>
                  <a:cubicBezTo>
                    <a:pt x="718" y="144"/>
                    <a:pt x="554" y="0"/>
                    <a:pt x="34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4"/>
            <p:cNvSpPr>
              <a:spLocks noChangeArrowheads="1"/>
            </p:cNvSpPr>
            <p:nvPr/>
          </p:nvSpPr>
          <p:spPr bwMode="black">
            <a:xfrm>
              <a:off x="7909957" y="877110"/>
              <a:ext cx="154874" cy="578540"/>
            </a:xfrm>
            <a:custGeom>
              <a:avLst/>
              <a:gdLst>
                <a:gd name="T0" fmla="*/ 533 w 534"/>
                <a:gd name="T1" fmla="*/ 0 h 1992"/>
                <a:gd name="T2" fmla="*/ 0 w 534"/>
                <a:gd name="T3" fmla="*/ 0 h 1992"/>
                <a:gd name="T4" fmla="*/ 0 w 534"/>
                <a:gd name="T5" fmla="*/ 1991 h 1992"/>
                <a:gd name="T6" fmla="*/ 533 w 534"/>
                <a:gd name="T7" fmla="*/ 1991 h 1992"/>
                <a:gd name="T8" fmla="*/ 533 w 534"/>
                <a:gd name="T9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992">
                  <a:moveTo>
                    <a:pt x="533" y="0"/>
                  </a:moveTo>
                  <a:lnTo>
                    <a:pt x="0" y="0"/>
                  </a:lnTo>
                  <a:lnTo>
                    <a:pt x="0" y="1991"/>
                  </a:lnTo>
                  <a:lnTo>
                    <a:pt x="533" y="1991"/>
                  </a:lnTo>
                  <a:lnTo>
                    <a:pt x="53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75"/>
            <p:cNvSpPr>
              <a:spLocks noChangeArrowheads="1"/>
            </p:cNvSpPr>
            <p:nvPr/>
          </p:nvSpPr>
          <p:spPr bwMode="black">
            <a:xfrm>
              <a:off x="8214586" y="865591"/>
              <a:ext cx="459504" cy="601579"/>
            </a:xfrm>
            <a:custGeom>
              <a:avLst/>
              <a:gdLst>
                <a:gd name="T0" fmla="*/ 0 w 1581"/>
                <a:gd name="T1" fmla="*/ 1806 h 2074"/>
                <a:gd name="T2" fmla="*/ 0 w 1581"/>
                <a:gd name="T3" fmla="*/ 1806 h 2074"/>
                <a:gd name="T4" fmla="*/ 800 w 1581"/>
                <a:gd name="T5" fmla="*/ 2073 h 2074"/>
                <a:gd name="T6" fmla="*/ 1580 w 1581"/>
                <a:gd name="T7" fmla="*/ 1458 h 2074"/>
                <a:gd name="T8" fmla="*/ 615 w 1581"/>
                <a:gd name="T9" fmla="*/ 595 h 2074"/>
                <a:gd name="T10" fmla="*/ 903 w 1581"/>
                <a:gd name="T11" fmla="*/ 451 h 2074"/>
                <a:gd name="T12" fmla="*/ 1272 w 1581"/>
                <a:gd name="T13" fmla="*/ 575 h 2074"/>
                <a:gd name="T14" fmla="*/ 1519 w 1581"/>
                <a:gd name="T15" fmla="*/ 185 h 2074"/>
                <a:gd name="T16" fmla="*/ 862 w 1581"/>
                <a:gd name="T17" fmla="*/ 0 h 2074"/>
                <a:gd name="T18" fmla="*/ 82 w 1581"/>
                <a:gd name="T19" fmla="*/ 615 h 2074"/>
                <a:gd name="T20" fmla="*/ 1046 w 1581"/>
                <a:gd name="T21" fmla="*/ 1437 h 2074"/>
                <a:gd name="T22" fmla="*/ 800 w 1581"/>
                <a:gd name="T23" fmla="*/ 1622 h 2074"/>
                <a:gd name="T24" fmla="*/ 246 w 1581"/>
                <a:gd name="T25" fmla="*/ 1416 h 2074"/>
                <a:gd name="T26" fmla="*/ 0 w 1581"/>
                <a:gd name="T27" fmla="*/ 1806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1" h="2074">
                  <a:moveTo>
                    <a:pt x="0" y="1806"/>
                  </a:moveTo>
                  <a:lnTo>
                    <a:pt x="0" y="1806"/>
                  </a:lnTo>
                  <a:cubicBezTo>
                    <a:pt x="225" y="1971"/>
                    <a:pt x="513" y="2073"/>
                    <a:pt x="800" y="2073"/>
                  </a:cubicBezTo>
                  <a:cubicBezTo>
                    <a:pt x="1211" y="2073"/>
                    <a:pt x="1580" y="1827"/>
                    <a:pt x="1580" y="1458"/>
                  </a:cubicBezTo>
                  <a:cubicBezTo>
                    <a:pt x="1580" y="759"/>
                    <a:pt x="615" y="862"/>
                    <a:pt x="615" y="595"/>
                  </a:cubicBezTo>
                  <a:cubicBezTo>
                    <a:pt x="615" y="493"/>
                    <a:pt x="739" y="451"/>
                    <a:pt x="903" y="451"/>
                  </a:cubicBezTo>
                  <a:cubicBezTo>
                    <a:pt x="1046" y="451"/>
                    <a:pt x="1170" y="513"/>
                    <a:pt x="1272" y="575"/>
                  </a:cubicBezTo>
                  <a:cubicBezTo>
                    <a:pt x="1519" y="185"/>
                    <a:pt x="1519" y="185"/>
                    <a:pt x="1519" y="185"/>
                  </a:cubicBezTo>
                  <a:cubicBezTo>
                    <a:pt x="1396" y="82"/>
                    <a:pt x="1108" y="0"/>
                    <a:pt x="862" y="0"/>
                  </a:cubicBezTo>
                  <a:cubicBezTo>
                    <a:pt x="451" y="0"/>
                    <a:pt x="82" y="226"/>
                    <a:pt x="82" y="615"/>
                  </a:cubicBezTo>
                  <a:cubicBezTo>
                    <a:pt x="82" y="1252"/>
                    <a:pt x="1046" y="1149"/>
                    <a:pt x="1046" y="1437"/>
                  </a:cubicBezTo>
                  <a:cubicBezTo>
                    <a:pt x="1046" y="1540"/>
                    <a:pt x="944" y="1622"/>
                    <a:pt x="800" y="1622"/>
                  </a:cubicBezTo>
                  <a:cubicBezTo>
                    <a:pt x="595" y="1622"/>
                    <a:pt x="389" y="1540"/>
                    <a:pt x="246" y="1416"/>
                  </a:cubicBezTo>
                  <a:lnTo>
                    <a:pt x="0" y="18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"/>
            <p:cNvSpPr/>
            <p:nvPr/>
          </p:nvSpPr>
          <p:spPr bwMode="black">
            <a:xfrm>
              <a:off x="1827606" y="865591"/>
              <a:ext cx="612648" cy="603504"/>
            </a:xfrm>
            <a:custGeom>
              <a:avLst/>
              <a:gdLst/>
              <a:ahLst/>
              <a:cxnLst/>
              <a:rect l="l" t="t" r="r" b="b"/>
              <a:pathLst>
                <a:path w="612648" h="603504">
                  <a:moveTo>
                    <a:pt x="306324" y="141732"/>
                  </a:moveTo>
                  <a:cubicBezTo>
                    <a:pt x="222997" y="141732"/>
                    <a:pt x="155448" y="213375"/>
                    <a:pt x="155448" y="301752"/>
                  </a:cubicBezTo>
                  <a:cubicBezTo>
                    <a:pt x="155448" y="390129"/>
                    <a:pt x="222997" y="461772"/>
                    <a:pt x="306324" y="461772"/>
                  </a:cubicBezTo>
                  <a:cubicBezTo>
                    <a:pt x="389651" y="461772"/>
                    <a:pt x="457200" y="390129"/>
                    <a:pt x="457200" y="301752"/>
                  </a:cubicBezTo>
                  <a:cubicBezTo>
                    <a:pt x="457200" y="213375"/>
                    <a:pt x="389651" y="141732"/>
                    <a:pt x="306324" y="141732"/>
                  </a:cubicBezTo>
                  <a:close/>
                  <a:moveTo>
                    <a:pt x="306324" y="0"/>
                  </a:moveTo>
                  <a:cubicBezTo>
                    <a:pt x="475502" y="0"/>
                    <a:pt x="612648" y="135099"/>
                    <a:pt x="612648" y="301752"/>
                  </a:cubicBezTo>
                  <a:cubicBezTo>
                    <a:pt x="612648" y="468405"/>
                    <a:pt x="475502" y="603504"/>
                    <a:pt x="306324" y="603504"/>
                  </a:cubicBezTo>
                  <a:cubicBezTo>
                    <a:pt x="137146" y="603504"/>
                    <a:pt x="0" y="468405"/>
                    <a:pt x="0" y="301752"/>
                  </a:cubicBezTo>
                  <a:cubicBezTo>
                    <a:pt x="0" y="135099"/>
                    <a:pt x="137146" y="0"/>
                    <a:pt x="3063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4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93005"/>
            <a:ext cx="8408353" cy="75438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00, 0000 (if needed)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(if needed)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3009" y="4732020"/>
            <a:ext cx="363537" cy="274320"/>
          </a:xfrm>
        </p:spPr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86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-2"/>
            <a:ext cx="9144000" cy="891540"/>
          </a:xfrm>
          <a:prstGeom prst="rect">
            <a:avLst/>
          </a:prstGeom>
          <a:solidFill>
            <a:srgbClr val="5C33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93005"/>
            <a:ext cx="8408353" cy="75438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00, 0000 (if needed)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(if needed)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3009" y="4732020"/>
            <a:ext cx="363537" cy="274320"/>
          </a:xfrm>
        </p:spPr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86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5759" y="620997"/>
            <a:ext cx="5486387" cy="2057400"/>
          </a:xfrm>
        </p:spPr>
        <p:txBody>
          <a:bodyPr tIns="45720" anchor="t">
            <a:noAutofit/>
          </a:bodyPr>
          <a:lstStyle>
            <a:lvl1pPr algn="l">
              <a:lnSpc>
                <a:spcPct val="80000"/>
              </a:lnSpc>
              <a:defRPr sz="4000" b="0" cap="all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5760" y="237701"/>
            <a:ext cx="8412480" cy="27432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 cap="all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7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C33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5759" y="588107"/>
            <a:ext cx="5486387" cy="2057400"/>
          </a:xfrm>
        </p:spPr>
        <p:txBody>
          <a:bodyPr tIns="45720" anchor="t">
            <a:noAutofit/>
          </a:bodyPr>
          <a:lstStyle>
            <a:lvl1pPr algn="l">
              <a:lnSpc>
                <a:spcPct val="80000"/>
              </a:lnSpc>
              <a:defRPr sz="4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5760" y="237701"/>
            <a:ext cx="8412480" cy="27432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000" cap="all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71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528762"/>
            <a:ext cx="4114800" cy="29313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28763"/>
            <a:ext cx="4114800" cy="293131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00, 0000 (if needed)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(if needed)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3009" y="4732020"/>
            <a:ext cx="363537" cy="274320"/>
          </a:xfrm>
        </p:spPr>
        <p:txBody>
          <a:bodyPr/>
          <a:lstStyle/>
          <a:p>
            <a:pPr>
              <a:defRPr/>
            </a:pPr>
            <a:fld id="{239FF972-6058-4859-ADE8-D70EEBA9A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61950" y="1009650"/>
            <a:ext cx="4114800" cy="44577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9650"/>
            <a:ext cx="4114800" cy="44577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14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078706"/>
            <a:ext cx="4040188" cy="445770"/>
          </a:xfrm>
          <a:solidFill>
            <a:schemeClr val="accent6"/>
          </a:solidFill>
        </p:spPr>
        <p:txBody>
          <a:bodyPr anchor="b"/>
          <a:lstStyle>
            <a:lvl1pPr marL="57150" indent="0">
              <a:buNone/>
              <a:tabLst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7344"/>
            <a:ext cx="4040188" cy="286464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78706"/>
            <a:ext cx="4041775" cy="445770"/>
          </a:xfrm>
          <a:solidFill>
            <a:schemeClr val="accent5"/>
          </a:solidFill>
        </p:spPr>
        <p:txBody>
          <a:bodyPr anchor="b"/>
          <a:lstStyle>
            <a:lvl1pPr marL="5715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07344"/>
            <a:ext cx="4041775" cy="286464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3009" y="4732020"/>
            <a:ext cx="363537" cy="27432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FF972-6058-4859-ADE8-D70EEBA9A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148828"/>
            <a:ext cx="8408353" cy="75438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1031082"/>
            <a:ext cx="8412163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4752975"/>
            <a:ext cx="3657600" cy="1714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Month 00, 0000 (if needed)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4752975"/>
            <a:ext cx="3657600" cy="1714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(if needed)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8629409" y="4732020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03057" y="4732020"/>
            <a:ext cx="363537" cy="274320"/>
          </a:xfrm>
          <a:prstGeom prst="rect">
            <a:avLst/>
          </a:prstGeom>
        </p:spPr>
        <p:txBody>
          <a:bodyPr vert="horz" lIns="0" tIns="0" rIns="0" bIns="18288" rtlCol="0" anchor="ctr">
            <a:norm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9FF972-6058-4859-ADE8-D70EEBA9A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2" name="Picture 21" descr="ML_logo_blk_rgb_d_150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371476" y="4761313"/>
            <a:ext cx="1371600" cy="2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9" r:id="rId2"/>
    <p:sldLayoutId id="2147483799" r:id="rId3"/>
    <p:sldLayoutId id="2147483800" r:id="rId4"/>
    <p:sldLayoutId id="2147483824" r:id="rId5"/>
    <p:sldLayoutId id="2147483801" r:id="rId6"/>
    <p:sldLayoutId id="2147483822" r:id="rId7"/>
    <p:sldLayoutId id="2147483802" r:id="rId8"/>
    <p:sldLayoutId id="2147483803" r:id="rId9"/>
    <p:sldLayoutId id="2147483805" r:id="rId10"/>
    <p:sldLayoutId id="2147483806" r:id="rId11"/>
    <p:sldLayoutId id="2147483823" r:id="rId12"/>
    <p:sldLayoutId id="2147483825" r:id="rId13"/>
    <p:sldLayoutId id="2147483731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ts val="900"/>
        </a:spcBef>
        <a:spcAft>
          <a:spcPts val="0"/>
        </a:spcAft>
        <a:buFont typeface="Tahoma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0188" algn="l" defTabSz="914400" rtl="0" eaLnBrk="1" latinLnBrk="0" hangingPunct="1">
        <a:spcBef>
          <a:spcPts val="600"/>
        </a:spcBef>
        <a:spcAft>
          <a:spcPts val="0"/>
        </a:spcAft>
        <a:buFont typeface="Tahoma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2250" algn="l" defTabSz="914400" rtl="0" eaLnBrk="1" latinLnBrk="0" hangingPunct="1">
        <a:spcBef>
          <a:spcPts val="600"/>
        </a:spcBef>
        <a:spcAft>
          <a:spcPts val="0"/>
        </a:spcAft>
        <a:buFont typeface="Tahoma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1225" indent="-228600" algn="l" defTabSz="914400" rtl="0" eaLnBrk="1" latinLnBrk="0" hangingPunct="1">
        <a:spcBef>
          <a:spcPts val="600"/>
        </a:spcBef>
        <a:spcAft>
          <a:spcPts val="0"/>
        </a:spcAft>
        <a:buFont typeface="Tahoma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30188" algn="l" defTabSz="914400" rtl="0" eaLnBrk="1" latinLnBrk="0" hangingPunct="1">
        <a:spcBef>
          <a:spcPts val="600"/>
        </a:spcBef>
        <a:spcAft>
          <a:spcPts val="0"/>
        </a:spcAft>
        <a:buFont typeface="Tahoma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Tahoma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Tahoma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Tahoma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Tahoma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327" y="592426"/>
            <a:ext cx="5979478" cy="17335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передача персональных данных – актуальные проблемы регулирования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327" y="2393005"/>
            <a:ext cx="6277055" cy="830094"/>
          </a:xfrm>
        </p:spPr>
        <p:txBody>
          <a:bodyPr>
            <a:noAutofit/>
          </a:bodyPr>
          <a:lstStyle/>
          <a:p>
            <a:r>
              <a:rPr lang="ru-RU" sz="1400" b="1" dirty="0" err="1"/>
              <a:t>VIII</a:t>
            </a:r>
            <a:r>
              <a:rPr lang="ru-RU" sz="1400" b="1" dirty="0"/>
              <a:t> Международная научно-практическая конференция</a:t>
            </a:r>
          </a:p>
          <a:p>
            <a:r>
              <a:rPr lang="ru-RU" sz="1400" b="1" dirty="0"/>
              <a:t>«Право в цифровую </a:t>
            </a:r>
            <a:r>
              <a:rPr lang="ru-RU" sz="1400" b="1" dirty="0" smtClean="0"/>
              <a:t>эпоху»</a:t>
            </a:r>
          </a:p>
          <a:p>
            <a:r>
              <a:rPr lang="ru-RU" sz="1400" b="1" dirty="0" smtClean="0"/>
              <a:t>26 ноября 2018 года</a:t>
            </a:r>
            <a:endParaRPr lang="ru-RU" sz="1200" b="1" dirty="0"/>
          </a:p>
          <a:p>
            <a:r>
              <a:rPr lang="ru-RU" sz="1400" b="1" dirty="0" smtClean="0"/>
              <a:t>Ксения Андреева</a:t>
            </a:r>
          </a:p>
        </p:txBody>
      </p:sp>
    </p:spTree>
    <p:extLst>
      <p:ext uri="{BB962C8B-B14F-4D97-AF65-F5344CB8AC3E}">
        <p14:creationId xmlns:p14="http://schemas.microsoft.com/office/powerpoint/2010/main" val="1805205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Договоры, связанные с обработкой данных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31082"/>
            <a:ext cx="8412163" cy="3700938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Рекомендации Роскомнадзора в отношении договоров, связанных с обработкой данных:</a:t>
            </a:r>
            <a:endParaRPr lang="en-US" b="1" dirty="0" smtClean="0"/>
          </a:p>
          <a:p>
            <a:pPr lvl="1"/>
            <a:r>
              <a:rPr lang="ru-RU" dirty="0"/>
              <a:t>избегать широких </a:t>
            </a:r>
            <a:r>
              <a:rPr lang="ru-RU" dirty="0" smtClean="0"/>
              <a:t>и пространных формулировок</a:t>
            </a:r>
          </a:p>
          <a:p>
            <a:pPr lvl="1"/>
            <a:r>
              <a:rPr lang="ru-RU" dirty="0"/>
              <a:t>прямо разрешить или </a:t>
            </a:r>
            <a:r>
              <a:rPr lang="ru-RU" dirty="0" smtClean="0"/>
              <a:t>запретить дальнейшую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передачу данных и обработку для вторичных целей</a:t>
            </a:r>
            <a:endParaRPr lang="en-US" dirty="0"/>
          </a:p>
          <a:p>
            <a:pPr lvl="1"/>
            <a:r>
              <a:rPr lang="ru-RU" dirty="0" smtClean="0"/>
              <a:t>утвердить в договоре процедуру аудита </a:t>
            </a:r>
            <a:br>
              <a:rPr lang="ru-RU" dirty="0" smtClean="0"/>
            </a:br>
            <a:r>
              <a:rPr lang="ru-RU" dirty="0" smtClean="0"/>
              <a:t>порядка обработки данных и мер защиты данных</a:t>
            </a:r>
            <a:endParaRPr lang="en-US" dirty="0" smtClean="0"/>
          </a:p>
          <a:p>
            <a:pPr lvl="1"/>
            <a:r>
              <a:rPr lang="ru-RU" dirty="0" smtClean="0"/>
              <a:t>определить договорную ответственность, включая </a:t>
            </a:r>
            <a:br>
              <a:rPr lang="ru-RU" dirty="0" smtClean="0"/>
            </a:br>
            <a:r>
              <a:rPr lang="ru-RU" dirty="0" smtClean="0"/>
              <a:t>ответственность за утечки данных и нарушения конфиденциальности</a:t>
            </a:r>
          </a:p>
          <a:p>
            <a:pPr lvl="1"/>
            <a:r>
              <a:rPr lang="ru-RU" dirty="0" smtClean="0"/>
              <a:t>требовать от «обработчика» включения в реестр операторов</a:t>
            </a:r>
          </a:p>
          <a:p>
            <a:pPr lvl="1"/>
            <a:r>
              <a:rPr lang="ru-RU" dirty="0"/>
              <a:t>т</a:t>
            </a:r>
            <a:r>
              <a:rPr lang="ru-RU" dirty="0" smtClean="0"/>
              <a:t>ребовать от «обработчика» согласования процедур уничтожения данных, направления ответов на запросы субъектов персональных данных и др.  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60" y="1536415"/>
            <a:ext cx="2494786" cy="17637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09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Трансграничная передача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Общие правила установлены ст. 12 ФЗ «О персональных данных»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ередача на территорию государств</a:t>
            </a:r>
            <a:r>
              <a:rPr lang="ru-RU" dirty="0"/>
              <a:t>, обеспечивающих адекватную защиту прав субъектов персональных </a:t>
            </a:r>
            <a:r>
              <a:rPr lang="ru-RU" dirty="0" smtClean="0"/>
              <a:t>данных</a:t>
            </a:r>
          </a:p>
          <a:p>
            <a:pPr lvl="1"/>
            <a:r>
              <a:rPr lang="ru-RU" dirty="0"/>
              <a:t>передача на территорию государств, </a:t>
            </a:r>
            <a:r>
              <a:rPr lang="ru-RU" b="1" u="sng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обеспечивающих </a:t>
            </a:r>
            <a:r>
              <a:rPr lang="ru-RU" dirty="0"/>
              <a:t>адекватную защиту прав субъектов персональных данных</a:t>
            </a:r>
          </a:p>
          <a:p>
            <a:r>
              <a:rPr lang="ru-RU" dirty="0" smtClean="0"/>
              <a:t>До осуществления любой передачи:</a:t>
            </a:r>
          </a:p>
          <a:p>
            <a:pPr lvl="1"/>
            <a:r>
              <a:rPr lang="ru-RU" dirty="0" smtClean="0"/>
              <a:t>обязанность «</a:t>
            </a:r>
            <a:r>
              <a:rPr lang="ru-RU" b="1" dirty="0" smtClean="0"/>
              <a:t>убедиться</a:t>
            </a:r>
            <a:r>
              <a:rPr lang="ru-RU" dirty="0" smtClean="0"/>
              <a:t> </a:t>
            </a:r>
            <a:r>
              <a:rPr lang="ru-RU" dirty="0"/>
              <a:t>в том, что иностранным государством, на территорию которого осуществляется передача персональных данных, обеспечивается адекватная защита прав субъектов персональных </a:t>
            </a:r>
            <a:r>
              <a:rPr lang="ru-RU" dirty="0" smtClean="0"/>
              <a:t>данных» (</a:t>
            </a:r>
            <a:r>
              <a:rPr lang="ru-RU" dirty="0"/>
              <a:t>ч. 3 ст. 12 ФЗ «О персональных данных</a:t>
            </a:r>
            <a:r>
              <a:rPr lang="ru-RU" dirty="0" smtClean="0"/>
              <a:t>»)</a:t>
            </a:r>
          </a:p>
          <a:p>
            <a:pPr lvl="1"/>
            <a:r>
              <a:rPr lang="ru-RU" dirty="0"/>
              <a:t>з</a:t>
            </a:r>
            <a:r>
              <a:rPr lang="ru-RU" dirty="0" smtClean="0"/>
              <a:t>аключить договор с «обработчиком»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25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Договоры при трансграничной передаче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Возникающие практические вопросы:</a:t>
            </a:r>
          </a:p>
          <a:p>
            <a:pPr lvl="1"/>
            <a:r>
              <a:rPr lang="ru-RU" dirty="0" err="1" smtClean="0"/>
              <a:t>возмездность</a:t>
            </a:r>
            <a:r>
              <a:rPr lang="ru-RU" dirty="0" smtClean="0"/>
              <a:t> договора, связанного с обработкой персональных данных</a:t>
            </a:r>
          </a:p>
          <a:p>
            <a:pPr lvl="1"/>
            <a:r>
              <a:rPr lang="ru-RU" dirty="0" smtClean="0"/>
              <a:t>применимое регулирующее право (соотношение требований </a:t>
            </a:r>
            <a:r>
              <a:rPr lang="en-US" dirty="0" err="1" smtClean="0"/>
              <a:t>GDPR</a:t>
            </a:r>
            <a:r>
              <a:rPr lang="en-US" dirty="0" smtClean="0"/>
              <a:t> </a:t>
            </a:r>
            <a:r>
              <a:rPr lang="ru-RU" dirty="0" smtClean="0"/>
              <a:t>и требований ФЗ «О персональных данных»)</a:t>
            </a:r>
          </a:p>
          <a:p>
            <a:pPr lvl="1"/>
            <a:r>
              <a:rPr lang="ru-RU" dirty="0"/>
              <a:t>о</a:t>
            </a:r>
            <a:r>
              <a:rPr lang="ru-RU" dirty="0" smtClean="0"/>
              <a:t>бъем применимых требований </a:t>
            </a:r>
            <a:r>
              <a:rPr lang="ru-RU" dirty="0"/>
              <a:t>к защите обрабатываемых персональных данных в соответствии со ст. 19 ФЗ «О персональных данных</a:t>
            </a:r>
            <a:r>
              <a:rPr lang="ru-RU" dirty="0" smtClean="0"/>
              <a:t>»</a:t>
            </a:r>
          </a:p>
          <a:p>
            <a:pPr lvl="1"/>
            <a:r>
              <a:rPr lang="ru-RU" dirty="0" smtClean="0"/>
              <a:t>порядок взаимодействия в случае получения претензий</a:t>
            </a:r>
            <a:br>
              <a:rPr lang="ru-RU" dirty="0" smtClean="0"/>
            </a:br>
            <a:r>
              <a:rPr lang="ru-RU" dirty="0" smtClean="0"/>
              <a:t>от регулирующих органов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орядок взаимодействия в случае получения запросов/претензий</a:t>
            </a:r>
            <a:br>
              <a:rPr lang="ru-RU" dirty="0" smtClean="0"/>
            </a:br>
            <a:r>
              <a:rPr lang="ru-RU" dirty="0" smtClean="0"/>
              <a:t>субъектов персональных данных</a:t>
            </a:r>
          </a:p>
          <a:p>
            <a:pPr lvl="1"/>
            <a:r>
              <a:rPr lang="ru-RU" dirty="0" smtClean="0"/>
              <a:t>обеспечение требований о локальных базах данных в свете</a:t>
            </a:r>
            <a:br>
              <a:rPr lang="ru-RU" dirty="0" smtClean="0"/>
            </a:br>
            <a:r>
              <a:rPr lang="ru-RU" dirty="0" smtClean="0"/>
              <a:t>повсеместного применения облачных технологий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31" y="2745582"/>
            <a:ext cx="2318569" cy="16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7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5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Случаи обмена и передачи персональных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Преддоговорные </a:t>
            </a:r>
            <a:r>
              <a:rPr lang="ru-RU" smtClean="0"/>
              <a:t>и внедоговорные отношения, в частности:</a:t>
            </a:r>
            <a:endParaRPr lang="ru-RU" dirty="0" smtClean="0"/>
          </a:p>
          <a:p>
            <a:pPr lvl="1"/>
            <a:r>
              <a:rPr lang="ru-RU" smtClean="0"/>
              <a:t>обмен </a:t>
            </a:r>
            <a:r>
              <a:rPr lang="ru-RU" smtClean="0"/>
              <a:t>визитками, направление </a:t>
            </a:r>
            <a:r>
              <a:rPr lang="ru-RU" smtClean="0"/>
              <a:t>карточки </a:t>
            </a:r>
            <a:r>
              <a:rPr lang="ru-RU" smtClean="0"/>
              <a:t>предприятия</a:t>
            </a:r>
          </a:p>
          <a:p>
            <a:pPr lvl="1"/>
            <a:r>
              <a:rPr lang="ru-RU" smtClean="0"/>
              <a:t>сбор </a:t>
            </a:r>
            <a:r>
              <a:rPr lang="ru-RU" smtClean="0"/>
              <a:t>данных </a:t>
            </a:r>
            <a:r>
              <a:rPr lang="en-US" smtClean="0"/>
              <a:t>cookies</a:t>
            </a:r>
            <a:endParaRPr lang="ru-RU" dirty="0" smtClean="0"/>
          </a:p>
          <a:p>
            <a:r>
              <a:rPr lang="ru-RU" smtClean="0"/>
              <a:t>Договорные </a:t>
            </a:r>
            <a:r>
              <a:rPr lang="ru-RU" smtClean="0"/>
              <a:t>отношения, в частности:</a:t>
            </a:r>
            <a:endParaRPr lang="ru-RU" dirty="0" smtClean="0"/>
          </a:p>
          <a:p>
            <a:pPr lvl="1"/>
            <a:r>
              <a:rPr lang="en-US"/>
              <a:t>b</a:t>
            </a:r>
            <a:r>
              <a:rPr lang="en-US" smtClean="0"/>
              <a:t>2c </a:t>
            </a:r>
            <a:r>
              <a:rPr lang="ru-RU" smtClean="0"/>
              <a:t>и </a:t>
            </a:r>
            <a:r>
              <a:rPr lang="en-US" smtClean="0"/>
              <a:t>b2b – </a:t>
            </a:r>
            <a:r>
              <a:rPr lang="ru-RU" smtClean="0"/>
              <a:t>оказание услуг</a:t>
            </a:r>
          </a:p>
          <a:p>
            <a:pPr lvl="1"/>
            <a:r>
              <a:rPr lang="ru-RU" smtClean="0"/>
              <a:t>передача/обмен </a:t>
            </a:r>
            <a:r>
              <a:rPr lang="ru-RU" dirty="0" smtClean="0"/>
              <a:t>данных подписантов документов</a:t>
            </a:r>
            <a:br>
              <a:rPr lang="ru-RU" dirty="0" smtClean="0"/>
            </a:br>
            <a:r>
              <a:rPr lang="ru-RU" dirty="0" smtClean="0"/>
              <a:t>и контактных лиц</a:t>
            </a:r>
          </a:p>
          <a:p>
            <a:pPr lvl="1"/>
            <a:r>
              <a:rPr lang="ru-RU" dirty="0" smtClean="0"/>
              <a:t>передача данных физических лиц для целей оказания</a:t>
            </a:r>
            <a:br>
              <a:rPr lang="ru-RU" dirty="0" smtClean="0"/>
            </a:br>
            <a:r>
              <a:rPr lang="ru-RU" dirty="0" smtClean="0"/>
              <a:t>услуг таким физическим лицам</a:t>
            </a:r>
          </a:p>
          <a:p>
            <a:pPr lvl="1"/>
            <a:r>
              <a:rPr lang="ru-RU" dirty="0" smtClean="0"/>
              <a:t>передача данных физических лиц юридическим лицом</a:t>
            </a:r>
            <a:br>
              <a:rPr lang="ru-RU" dirty="0" smtClean="0"/>
            </a:br>
            <a:r>
              <a:rPr lang="ru-RU" dirty="0" smtClean="0"/>
              <a:t>для целей оказания услуг такому юридическому лицу</a:t>
            </a:r>
          </a:p>
          <a:p>
            <a:pPr lvl="1"/>
            <a:endParaRPr lang="ru-RU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51" y="2444033"/>
            <a:ext cx="2534195" cy="17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1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Регулирование в ФЗ «О персональных данных»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dirty="0" smtClean="0"/>
              <a:t>«Оператор </a:t>
            </a:r>
            <a:r>
              <a:rPr lang="ru-RU" sz="1900" dirty="0"/>
              <a:t>вправе поручить обработку персональных данных </a:t>
            </a:r>
            <a:r>
              <a:rPr lang="ru-RU" sz="1900" b="1" dirty="0">
                <a:solidFill>
                  <a:srgbClr val="FF0000"/>
                </a:solidFill>
              </a:rPr>
              <a:t>другому лицу</a:t>
            </a:r>
            <a:r>
              <a:rPr lang="ru-RU" sz="1900" dirty="0"/>
              <a:t> с согласия субъекта </a:t>
            </a:r>
            <a:r>
              <a:rPr lang="ru-RU" sz="1900" dirty="0" smtClean="0"/>
              <a:t>…, </a:t>
            </a:r>
            <a:r>
              <a:rPr lang="ru-RU" sz="1900" dirty="0"/>
              <a:t>если иное не предусмотрено федеральным законом, на основании заключаемого с </a:t>
            </a:r>
            <a:r>
              <a:rPr lang="ru-RU" sz="1900" b="1" dirty="0">
                <a:solidFill>
                  <a:srgbClr val="FF0000"/>
                </a:solidFill>
              </a:rPr>
              <a:t>этим лицом </a:t>
            </a:r>
            <a:r>
              <a:rPr lang="ru-RU" sz="1900" dirty="0"/>
              <a:t>договора, в том числе государственного или муниципального контракта, либо путем принятия государственным или муниципальным органом соответствующего акта (далее - поручение оператора). </a:t>
            </a:r>
            <a:r>
              <a:rPr lang="ru-RU" sz="1900" b="1" dirty="0">
                <a:solidFill>
                  <a:srgbClr val="FF0000"/>
                </a:solidFill>
              </a:rPr>
              <a:t>Лицо, осуществляющее обработку персональных данных по поручению оператора</a:t>
            </a:r>
            <a:r>
              <a:rPr lang="ru-RU" sz="1900" dirty="0"/>
              <a:t>, обязано соблюдать принципы и правила обработки персональных данных, предусмотренные настоящим Федеральным законом. В поручении оператора должны быть определены перечень действий (операций) с персональными данными, которые будут совершаться лицом, осуществляющим обработку персональных данных, и цели обработки, должна быть установлена обязанность такого лица соблюдать конфиденциальность персональных данных и обеспечивать безопасность персональных данных при их обработке, а также должны быть указаны требования к защите обрабатываемых </a:t>
            </a:r>
            <a:r>
              <a:rPr lang="ru-RU" sz="1900" dirty="0" smtClean="0"/>
              <a:t>персональных </a:t>
            </a:r>
            <a:r>
              <a:rPr lang="ru-RU" sz="1900" dirty="0"/>
              <a:t>данных в соответствии </a:t>
            </a:r>
            <a:r>
              <a:rPr lang="ru-RU" sz="1900" dirty="0" smtClean="0"/>
              <a:t>со ст. 19 Федерального закона.»</a:t>
            </a:r>
          </a:p>
          <a:p>
            <a:pPr marL="0" indent="0" algn="r">
              <a:buNone/>
            </a:pPr>
            <a:r>
              <a:rPr lang="ru-RU" sz="2000" i="1" dirty="0"/>
              <a:t>ч. 3 ст. 6 ФЗ «О персональных данных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81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«оператор»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Используемые понятия:</a:t>
            </a:r>
          </a:p>
          <a:p>
            <a:pPr lvl="1"/>
            <a:r>
              <a:rPr lang="ru-RU" dirty="0"/>
              <a:t>о</a:t>
            </a:r>
            <a:r>
              <a:rPr lang="ru-RU" dirty="0" smtClean="0"/>
              <a:t>ператор</a:t>
            </a:r>
            <a:endParaRPr lang="ru-RU" dirty="0"/>
          </a:p>
          <a:p>
            <a:pPr lvl="1"/>
            <a:r>
              <a:rPr lang="ru-RU" dirty="0" smtClean="0"/>
              <a:t>третье лицо, осуществляющее обработку </a:t>
            </a:r>
            <a:br>
              <a:rPr lang="ru-RU" dirty="0" smtClean="0"/>
            </a:br>
            <a:r>
              <a:rPr lang="ru-RU" dirty="0" smtClean="0"/>
              <a:t>персональных данных по поручению оператора </a:t>
            </a:r>
            <a:br>
              <a:rPr lang="ru-RU" dirty="0" smtClean="0"/>
            </a:br>
            <a:r>
              <a:rPr lang="ru-RU" dirty="0" smtClean="0"/>
              <a:t>( = то есть обработчик?)</a:t>
            </a:r>
          </a:p>
          <a:p>
            <a:pPr marL="460375" lvl="2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НЕТ – тоже оператор!</a:t>
            </a:r>
          </a:p>
          <a:p>
            <a:r>
              <a:rPr lang="ru-RU" dirty="0" smtClean="0"/>
              <a:t>Отличие обязанностей оператора и оператора, «осуществляющего </a:t>
            </a:r>
            <a:r>
              <a:rPr lang="ru-RU" dirty="0"/>
              <a:t>обработку персональных данных по </a:t>
            </a:r>
            <a:r>
              <a:rPr lang="ru-RU" dirty="0" smtClean="0"/>
              <a:t>поручению» другого оператора – </a:t>
            </a:r>
            <a:r>
              <a:rPr lang="ru-RU" b="1" dirty="0" smtClean="0"/>
              <a:t>только</a:t>
            </a:r>
            <a:r>
              <a:rPr lang="ru-RU" dirty="0" smtClean="0"/>
              <a:t> в части обязанности получать согласие физического лица (см. ч. 4 ст. 6 ФЗ «О персональных данных»)</a:t>
            </a:r>
            <a:endParaRPr lang="ru-RU" b="1" dirty="0"/>
          </a:p>
          <a:p>
            <a:pPr marL="0" indent="0">
              <a:buNone/>
              <a:tabLst>
                <a:tab pos="228600" algn="l"/>
              </a:tabLst>
            </a:pPr>
            <a:r>
              <a:rPr lang="ru-RU" b="1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NB!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ч. 3 и ч. 4 ст. 18 ФЗ «О персональных данных»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65" y="1119323"/>
            <a:ext cx="2138181" cy="15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7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оператора персональных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Соблюдать принципы обработки персональных данных</a:t>
            </a:r>
          </a:p>
          <a:p>
            <a:r>
              <a:rPr lang="ru-RU" dirty="0" smtClean="0"/>
              <a:t>Принимать </a:t>
            </a:r>
            <a:r>
              <a:rPr lang="ru-RU" dirty="0"/>
              <a:t>необходимые правовые, организационные и технические </a:t>
            </a:r>
            <a:r>
              <a:rPr lang="ru-RU" dirty="0" smtClean="0"/>
              <a:t>меры защиты персональных данных</a:t>
            </a:r>
          </a:p>
          <a:p>
            <a:pPr lvl="1"/>
            <a:r>
              <a:rPr lang="ru-RU" dirty="0" smtClean="0"/>
              <a:t>подготовить и принять </a:t>
            </a:r>
            <a:r>
              <a:rPr lang="ru-RU" b="1" dirty="0" smtClean="0"/>
              <a:t>отдельные</a:t>
            </a:r>
            <a:r>
              <a:rPr lang="ru-RU" dirty="0" smtClean="0"/>
              <a:t> внутренние (локальные) документы</a:t>
            </a:r>
          </a:p>
          <a:p>
            <a:pPr lvl="1"/>
            <a:r>
              <a:rPr lang="ru-RU" dirty="0" smtClean="0"/>
              <a:t>внедрить </a:t>
            </a:r>
            <a:r>
              <a:rPr lang="ru-RU" b="1" dirty="0" smtClean="0"/>
              <a:t>отдельные</a:t>
            </a:r>
            <a:r>
              <a:rPr lang="ru-RU" dirty="0" smtClean="0"/>
              <a:t> процедуры, в </a:t>
            </a:r>
            <a:r>
              <a:rPr lang="ru-RU" dirty="0" err="1" smtClean="0"/>
              <a:t>т.ч</a:t>
            </a:r>
            <a:r>
              <a:rPr lang="ru-RU" dirty="0" smtClean="0"/>
              <a:t>. по ответам на вопросы субъектов</a:t>
            </a:r>
            <a:r>
              <a:rPr lang="en-US" dirty="0" smtClean="0"/>
              <a:t> </a:t>
            </a:r>
            <a:r>
              <a:rPr lang="ru-RU" dirty="0" smtClean="0"/>
              <a:t>персональных данных</a:t>
            </a:r>
          </a:p>
          <a:p>
            <a:r>
              <a:rPr lang="ru-RU" dirty="0" smtClean="0"/>
              <a:t>Уведомить </a:t>
            </a:r>
            <a:r>
              <a:rPr lang="ru-RU" dirty="0" err="1" smtClean="0"/>
              <a:t>Роскомнадзор</a:t>
            </a:r>
            <a:r>
              <a:rPr lang="ru-RU" dirty="0" smtClean="0"/>
              <a:t> </a:t>
            </a:r>
            <a:r>
              <a:rPr lang="ru-RU" dirty="0"/>
              <a:t>о </a:t>
            </a:r>
            <a:r>
              <a:rPr lang="ru-RU" dirty="0" smtClean="0"/>
              <a:t>намерении </a:t>
            </a:r>
            <a:r>
              <a:rPr lang="ru-RU" dirty="0"/>
              <a:t>осуществлять обработку персональных </a:t>
            </a:r>
            <a:r>
              <a:rPr lang="ru-RU" dirty="0" smtClean="0"/>
              <a:t>данных</a:t>
            </a:r>
          </a:p>
          <a:p>
            <a:pPr lvl="1"/>
            <a:r>
              <a:rPr lang="ru-RU" dirty="0" smtClean="0"/>
              <a:t>вносить изменения в уведомление при изменении объема обрабатываемых данных, получаемых от другого оператора</a:t>
            </a:r>
            <a:endParaRPr lang="ru-RU" dirty="0"/>
          </a:p>
          <a:p>
            <a:pPr lvl="1"/>
            <a:r>
              <a:rPr lang="ru-RU" dirty="0" smtClean="0"/>
              <a:t>иностранные организации тоже могут быть внесены в реестр операторов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28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Регулирование в ФЗ «О персональных данных»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dirty="0" smtClean="0"/>
              <a:t>«Оператор </a:t>
            </a:r>
            <a:r>
              <a:rPr lang="ru-RU" sz="1900" dirty="0"/>
              <a:t>вправе поручить обработку персональных данных другому лицу с согласия субъекта </a:t>
            </a:r>
            <a:r>
              <a:rPr lang="ru-RU" sz="1900" dirty="0" smtClean="0"/>
              <a:t>…, </a:t>
            </a:r>
            <a:r>
              <a:rPr lang="ru-RU" sz="1900" dirty="0"/>
              <a:t>если иное не предусмотрено федеральным законом, </a:t>
            </a:r>
            <a:r>
              <a:rPr lang="ru-RU" sz="1900" b="1" dirty="0">
                <a:solidFill>
                  <a:srgbClr val="FF0000"/>
                </a:solidFill>
              </a:rPr>
              <a:t>на основании заключаемого с этим лицом договора, </a:t>
            </a:r>
            <a:r>
              <a:rPr lang="ru-RU" sz="1900" dirty="0"/>
              <a:t>в том числе государственного или муниципального контракта, либо путем принятия государственным или муниципальным органом соответствующего акта (далее - </a:t>
            </a:r>
            <a:r>
              <a:rPr lang="ru-RU" sz="1900" b="1" dirty="0">
                <a:solidFill>
                  <a:srgbClr val="FF0000"/>
                </a:solidFill>
              </a:rPr>
              <a:t>поручение оператора</a:t>
            </a:r>
            <a:r>
              <a:rPr lang="ru-RU" sz="1900" dirty="0"/>
              <a:t>). Лицо, осуществляющее обработку персональных данных по поручению оператора, обязано соблюдать принципы и правила обработки персональных данных, предусмотренные настоящим Федеральным законом. В поручении оператора должны быть определены перечень действий (операций) с персональными данными, которые будут совершаться лицом, осуществляющим обработку персональных данных, и цели обработки, должна быть установлена обязанность такого лица соблюдать конфиденциальность персональных данных и обеспечивать безопасность персональных данных при их обработке, а также должны быть указаны требования к защите обрабатываемых персональных данных в соответствии со ст. 19 Федерального закона</a:t>
            </a:r>
            <a:r>
              <a:rPr lang="ru-RU" sz="1900" dirty="0" smtClean="0"/>
              <a:t>.»</a:t>
            </a:r>
          </a:p>
          <a:p>
            <a:pPr marL="0" indent="0" algn="r">
              <a:buNone/>
            </a:pPr>
            <a:r>
              <a:rPr lang="ru-RU" sz="2000" i="1" dirty="0"/>
              <a:t>ч. 3 ст. 6 ФЗ «О персональных данных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69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Договоры, связанные с обработкой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Позиция </a:t>
            </a:r>
            <a:r>
              <a:rPr lang="ru-RU" dirty="0"/>
              <a:t>Роскомнадзора: любая передача данных третьему лицу - «поручение на обработку» по смыслу ч. 3 статьи 6 ФЗ </a:t>
            </a:r>
            <a:r>
              <a:rPr lang="ru-RU" dirty="0" smtClean="0"/>
              <a:t>«О персональных данных»</a:t>
            </a:r>
            <a:endParaRPr lang="ru-RU" dirty="0"/>
          </a:p>
          <a:p>
            <a:r>
              <a:rPr lang="ru-RU" dirty="0" smtClean="0"/>
              <a:t>Разный </a:t>
            </a:r>
            <a:r>
              <a:rPr lang="ru-RU" dirty="0"/>
              <a:t>объем действий с </a:t>
            </a:r>
            <a:r>
              <a:rPr lang="ru-RU" dirty="0" smtClean="0"/>
              <a:t>данными и </a:t>
            </a:r>
            <a:r>
              <a:rPr lang="ru-RU" dirty="0"/>
              <a:t>разные цели </a:t>
            </a:r>
            <a:r>
              <a:rPr lang="ru-RU" dirty="0" smtClean="0"/>
              <a:t>обработки:</a:t>
            </a:r>
          </a:p>
          <a:p>
            <a:pPr lvl="1"/>
            <a:r>
              <a:rPr lang="ru-RU" dirty="0" smtClean="0"/>
              <a:t>передача данных (и частный случай – обмен данными) </a:t>
            </a:r>
          </a:p>
          <a:p>
            <a:pPr lvl="1"/>
            <a:r>
              <a:rPr lang="ru-RU" dirty="0" smtClean="0"/>
              <a:t>поручение на обработку</a:t>
            </a:r>
            <a:endParaRPr lang="ru-RU" dirty="0"/>
          </a:p>
          <a:p>
            <a:pPr marL="230187" lvl="1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NB!</a:t>
            </a:r>
            <a:r>
              <a:rPr lang="en-US" dirty="0" smtClean="0"/>
              <a:t> </a:t>
            </a:r>
            <a:r>
              <a:rPr lang="ru-RU" dirty="0" smtClean="0"/>
              <a:t>	соотношение «поручения» по ч. 3 ст. 6 ФЗ «О персональных данных» </a:t>
            </a:r>
            <a:br>
              <a:rPr lang="ru-RU" dirty="0" smtClean="0"/>
            </a:br>
            <a:r>
              <a:rPr lang="ru-RU" dirty="0" smtClean="0"/>
              <a:t>	с ч. 1 статьи 971 ГК РФ - по договору поручения одна сторона обязуется 	совершить </a:t>
            </a:r>
            <a:r>
              <a:rPr lang="ru-RU" b="1" dirty="0" smtClean="0">
                <a:solidFill>
                  <a:srgbClr val="FF0000"/>
                </a:solidFill>
              </a:rPr>
              <a:t>от имени и за счет</a:t>
            </a:r>
            <a:r>
              <a:rPr lang="ru-RU" dirty="0" smtClean="0"/>
              <a:t> другой стороны определенные юридические 	действия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2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Регулирование в ФЗ «О персональных данных»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dirty="0" smtClean="0"/>
              <a:t>«Оператор </a:t>
            </a:r>
            <a:r>
              <a:rPr lang="ru-RU" sz="1900" dirty="0"/>
              <a:t>вправе поручить обработку персональных данных другому лицу с согласия субъекта </a:t>
            </a:r>
            <a:r>
              <a:rPr lang="ru-RU" sz="1900" dirty="0" smtClean="0"/>
              <a:t>…, </a:t>
            </a:r>
            <a:r>
              <a:rPr lang="ru-RU" sz="1900" dirty="0"/>
              <a:t>если иное не предусмотрено федеральным законом, на основании заключаемого с этим лицом договора, в том числе государственного или муниципального контракта, либо путем принятия государственным или муниципальным органом соответствующего акта (далее - поручение оператора). Лицо, осуществляющее обработку персональных данных по поручению оператора, обязано соблюдать принципы и правила обработки персональных данных, предусмотренные настоящим Федеральным законом. В поручении оператора должны быть определены </a:t>
            </a:r>
            <a:r>
              <a:rPr lang="ru-RU" sz="1900" b="1" dirty="0">
                <a:solidFill>
                  <a:srgbClr val="FF0000"/>
                </a:solidFill>
              </a:rPr>
              <a:t>перечень действий (операций) с персональными данными</a:t>
            </a:r>
            <a:r>
              <a:rPr lang="ru-RU" sz="1900" dirty="0"/>
              <a:t>, которые будут совершаться лицом, осуществляющим обработку персональных данных, </a:t>
            </a:r>
            <a:r>
              <a:rPr lang="ru-RU" sz="1900" b="1" dirty="0">
                <a:solidFill>
                  <a:srgbClr val="FF0000"/>
                </a:solidFill>
              </a:rPr>
              <a:t>и цели обработки, </a:t>
            </a:r>
            <a:r>
              <a:rPr lang="ru-RU" sz="1900" dirty="0"/>
              <a:t>должна быть установлена </a:t>
            </a:r>
            <a:r>
              <a:rPr lang="ru-RU" sz="1900" b="1" dirty="0">
                <a:solidFill>
                  <a:srgbClr val="FF0000"/>
                </a:solidFill>
              </a:rPr>
              <a:t>обязанность </a:t>
            </a:r>
            <a:r>
              <a:rPr lang="ru-RU" sz="1900" dirty="0"/>
              <a:t>такого лица </a:t>
            </a:r>
            <a:r>
              <a:rPr lang="ru-RU" sz="1900" b="1" dirty="0">
                <a:solidFill>
                  <a:srgbClr val="FF0000"/>
                </a:solidFill>
              </a:rPr>
              <a:t>соблюдать конфиденциальность персональных данных и обеспечивать безопасность персональных данных при их обработке</a:t>
            </a:r>
            <a:r>
              <a:rPr lang="ru-RU" sz="1900" dirty="0"/>
              <a:t>, а также должны быть указаны </a:t>
            </a:r>
            <a:r>
              <a:rPr lang="ru-RU" sz="1900" b="1" dirty="0">
                <a:solidFill>
                  <a:srgbClr val="FF0000"/>
                </a:solidFill>
              </a:rPr>
              <a:t>требования к защите обрабатываемых персональных данных в соответствии со ст. 19 Федерального закона</a:t>
            </a:r>
            <a:r>
              <a:rPr lang="ru-RU" sz="1900" dirty="0" smtClean="0"/>
              <a:t>.»</a:t>
            </a:r>
          </a:p>
          <a:p>
            <a:pPr marL="0" indent="0" algn="r">
              <a:buNone/>
            </a:pPr>
            <a:r>
              <a:rPr lang="ru-RU" sz="2000" i="1" dirty="0"/>
              <a:t>ч. 3 ст. 6 ФЗ «О персональных данных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14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Договоры, связанные с обработкой данных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Предмет договора, связанного с обработкой персональных данных:</a:t>
            </a:r>
          </a:p>
          <a:p>
            <a:pPr lvl="1"/>
            <a:r>
              <a:rPr lang="ru-RU" sz="1800" dirty="0" smtClean="0"/>
              <a:t>какие данные передаются «обработчику»</a:t>
            </a:r>
          </a:p>
          <a:p>
            <a:pPr lvl="1"/>
            <a:r>
              <a:rPr lang="ru-RU" sz="1800" dirty="0" smtClean="0"/>
              <a:t>перечень разрешенных «обработчику» действий </a:t>
            </a:r>
            <a:r>
              <a:rPr lang="ru-RU" sz="1800" dirty="0"/>
              <a:t>(операций) с персональными </a:t>
            </a:r>
            <a:r>
              <a:rPr lang="ru-RU" sz="1800" dirty="0" smtClean="0"/>
              <a:t>данными</a:t>
            </a:r>
          </a:p>
          <a:p>
            <a:pPr lvl="1"/>
            <a:r>
              <a:rPr lang="ru-RU" sz="1800" dirty="0" smtClean="0"/>
              <a:t>цели обработки данных «обработчиком»</a:t>
            </a:r>
          </a:p>
          <a:p>
            <a:pPr lvl="1"/>
            <a:r>
              <a:rPr lang="ru-RU" sz="1800" dirty="0" smtClean="0"/>
              <a:t>обязанность «обработчика» соблюдать </a:t>
            </a:r>
            <a:r>
              <a:rPr lang="ru-RU" sz="1800" dirty="0"/>
              <a:t>конфиденциальность персональных </a:t>
            </a:r>
            <a:r>
              <a:rPr lang="ru-RU" sz="1800" dirty="0" smtClean="0"/>
              <a:t>данных</a:t>
            </a:r>
          </a:p>
          <a:p>
            <a:pPr lvl="1"/>
            <a:r>
              <a:rPr lang="ru-RU" sz="1800" dirty="0" smtClean="0"/>
              <a:t>обязанность «обработчика» обеспечивать </a:t>
            </a:r>
            <a:r>
              <a:rPr lang="ru-RU" sz="1800" dirty="0"/>
              <a:t>безопасность персональных </a:t>
            </a:r>
            <a:r>
              <a:rPr lang="ru-RU" sz="1800" dirty="0" smtClean="0"/>
              <a:t>данных</a:t>
            </a:r>
          </a:p>
          <a:p>
            <a:pPr lvl="1"/>
            <a:r>
              <a:rPr lang="ru-RU" sz="1800" dirty="0"/>
              <a:t>требования к защите обрабатываемых персональных данных в соответствии со ст. 19 </a:t>
            </a:r>
            <a:r>
              <a:rPr lang="ru-RU" sz="1800" dirty="0" smtClean="0"/>
              <a:t>ФЗ «О персональных данных»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582F8-09C7-4834-9CB0-B472C8B9829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49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LBrand">
  <a:themeElements>
    <a:clrScheme name="Morgan Lewi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464646"/>
      </a:accent2>
      <a:accent3>
        <a:srgbClr val="7B7B7E"/>
      </a:accent3>
      <a:accent4>
        <a:srgbClr val="C8C8C8"/>
      </a:accent4>
      <a:accent5>
        <a:srgbClr val="5C3380"/>
      </a:accent5>
      <a:accent6>
        <a:srgbClr val="93D8F7"/>
      </a:accent6>
      <a:hlink>
        <a:srgbClr val="5C3380"/>
      </a:hlink>
      <a:folHlink>
        <a:srgbClr val="5C3380"/>
      </a:folHlink>
    </a:clrScheme>
    <a:fontScheme name="Morgan Lewis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38B0D2BD4943881B6F5D96D4126B" ma:contentTypeVersion="0" ma:contentTypeDescription="Create a new document." ma:contentTypeScope="" ma:versionID="dd4441fd9c2dcbc34156fc39570b61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16830A9-08BC-434F-B04B-BD252DE72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4F953E-D530-466C-86E9-8E00D66813B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D1F7071-E3A4-4EE8-ABFB-E47610F1768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4368815-498A-4C2C-9C44-3CD1016C0B0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962</Words>
  <Application>Microsoft Office PowerPoint</Application>
  <PresentationFormat>Экран (16:9)</PresentationFormat>
  <Paragraphs>87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MLBrand</vt:lpstr>
      <vt:lpstr>передача персональных данных – актуальные проблемы регулирования</vt:lpstr>
      <vt:lpstr>Случаи обмена и передачи персональных данных</vt:lpstr>
      <vt:lpstr>Регулирование в ФЗ «О персональных данных»</vt:lpstr>
      <vt:lpstr>Понятие «оператор»</vt:lpstr>
      <vt:lpstr>Обязанности оператора персональных данных</vt:lpstr>
      <vt:lpstr>Регулирование в ФЗ «О персональных данных»</vt:lpstr>
      <vt:lpstr>Договоры, связанные с обработкой данных</vt:lpstr>
      <vt:lpstr>Регулирование в ФЗ «О персональных данных»</vt:lpstr>
      <vt:lpstr>Договоры, связанные с обработкой данных (2)</vt:lpstr>
      <vt:lpstr>Договоры, связанные с обработкой данных (3)</vt:lpstr>
      <vt:lpstr>Трансграничная передача данных</vt:lpstr>
      <vt:lpstr>Договоры при трансграничной передаче данных</vt:lpstr>
      <vt:lpstr>Презентация PowerPoint</vt:lpstr>
    </vt:vector>
  </TitlesOfParts>
  <Company>Morgan, Lewis &amp; Bockius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is 60 pt impact, all caps</dc:title>
  <dc:creator>mp055180</dc:creator>
  <cp:keywords>PPT Template</cp:keywords>
  <cp:lastModifiedBy>518 ПК Помощник</cp:lastModifiedBy>
  <cp:revision>800</cp:revision>
  <cp:lastPrinted>2018-11-23T18:13:40Z</cp:lastPrinted>
  <dcterms:created xsi:type="dcterms:W3CDTF">2015-01-30T16:30:42Z</dcterms:created>
  <dcterms:modified xsi:type="dcterms:W3CDTF">2018-11-26T10:22:51Z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0x0101006DFC38B0D2BD4943881B6F5D96D4126B</vt:lpwstr>
  </property>
</Properties>
</file>