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699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256" r:id="rId5"/>
    <p:sldId id="454" r:id="rId6"/>
    <p:sldId id="593" r:id="rId7"/>
    <p:sldId id="567" r:id="rId8"/>
    <p:sldId id="457" r:id="rId9"/>
    <p:sldId id="480" r:id="rId10"/>
    <p:sldId id="568" r:id="rId11"/>
    <p:sldId id="492" r:id="rId12"/>
    <p:sldId id="594" r:id="rId13"/>
    <p:sldId id="595" r:id="rId14"/>
    <p:sldId id="596" r:id="rId15"/>
    <p:sldId id="579" r:id="rId16"/>
    <p:sldId id="597" r:id="rId17"/>
    <p:sldId id="487" r:id="rId18"/>
    <p:sldId id="598" r:id="rId19"/>
    <p:sldId id="453" r:id="rId20"/>
  </p:sldIdLst>
  <p:sldSz cx="9144000" cy="5143500" type="screen16x9"/>
  <p:notesSz cx="6858000" cy="9144000"/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9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1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  <p15:guide id="3" pos="4774" userDrawn="1">
          <p15:clr>
            <a:srgbClr val="A4A3A4"/>
          </p15:clr>
        </p15:guide>
        <p15:guide id="4" orient="horz" pos="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6F3"/>
    <a:srgbClr val="D51116"/>
    <a:srgbClr val="151618"/>
    <a:srgbClr val="262626"/>
    <a:srgbClr val="FBFBFB"/>
    <a:srgbClr val="FFFFFF"/>
    <a:srgbClr val="BC0D00"/>
    <a:srgbClr val="FF3300"/>
    <a:srgbClr val="F61200"/>
    <a:srgbClr val="FF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88" autoAdjust="0"/>
    <p:restoredTop sz="90182" autoAdjust="0"/>
  </p:normalViewPr>
  <p:slideViewPr>
    <p:cSldViewPr snapToGrid="0">
      <p:cViewPr varScale="1">
        <p:scale>
          <a:sx n="114" d="100"/>
          <a:sy n="114" d="100"/>
        </p:scale>
        <p:origin x="115" y="144"/>
      </p:cViewPr>
      <p:guideLst>
        <p:guide pos="261"/>
        <p:guide orient="horz" pos="792"/>
        <p:guide pos="4774"/>
        <p:guide orient="horz" pos="2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4722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13347191832549E-2"/>
          <c:y val="3.739552208837521E-2"/>
          <c:w val="0.86130612309804833"/>
          <c:h val="0.845809922932859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1275" cap="rnd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6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dPt>
            <c:idx val="7"/>
            <c:marker>
              <c:symbol val="none"/>
            </c:marker>
            <c:bubble3D val="0"/>
            <c:spPr>
              <a:ln w="41275" cap="rnd" cmpd="sng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c:spPr>
          </c:dPt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2100</c:v>
                </c:pt>
                <c:pt idx="1">
                  <c:v>3700</c:v>
                </c:pt>
                <c:pt idx="2">
                  <c:v>11000</c:v>
                </c:pt>
                <c:pt idx="3">
                  <c:v>11500</c:v>
                </c:pt>
                <c:pt idx="4">
                  <c:v>20000</c:v>
                </c:pt>
                <c:pt idx="5">
                  <c:v>66300</c:v>
                </c:pt>
                <c:pt idx="6">
                  <c:v>90500</c:v>
                </c:pt>
                <c:pt idx="7">
                  <c:v>98000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3A-4808-B0A2-CF8809E5B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04762680"/>
        <c:axId val="604763856"/>
      </c:lineChart>
      <c:dateAx>
        <c:axId val="60476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04763856"/>
        <c:crosses val="autoZero"/>
        <c:auto val="0"/>
        <c:lblOffset val="100"/>
        <c:baseTimeUnit val="days"/>
      </c:dateAx>
      <c:valAx>
        <c:axId val="604763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4762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43616"/>
        <c:axId val="606244008"/>
      </c:barChart>
      <c:catAx>
        <c:axId val="60624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6244008"/>
        <c:crosses val="autoZero"/>
        <c:auto val="1"/>
        <c:lblAlgn val="ctr"/>
        <c:lblOffset val="100"/>
        <c:noMultiLvlLbl val="0"/>
      </c:catAx>
      <c:valAx>
        <c:axId val="606244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062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D8CF-637D-4501-9ED8-D19FA7868BBF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A4C91-F5AD-46C2-A213-53F91DA75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9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8751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1pPr>
    <a:lvl2pPr indent="143504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2pPr>
    <a:lvl3pPr indent="287008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3pPr>
    <a:lvl4pPr indent="430511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4pPr>
    <a:lvl5pPr indent="574015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5pPr>
    <a:lvl6pPr indent="717519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6pPr>
    <a:lvl7pPr indent="861022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7pPr>
    <a:lvl8pPr indent="1004526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8pPr>
    <a:lvl9pPr indent="1148029" defTabSz="287008" latinLnBrk="0">
      <a:lnSpc>
        <a:spcPct val="117999"/>
      </a:lnSpc>
      <a:defRPr sz="1381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02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2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495" y="2917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365" y="235299"/>
            <a:ext cx="583475" cy="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87" y="262026"/>
            <a:ext cx="530432" cy="5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471" y="243699"/>
            <a:ext cx="570882" cy="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8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471" y="243699"/>
            <a:ext cx="570882" cy="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2"/>
          <p:cNvSpPr/>
          <p:nvPr userDrawn="1"/>
        </p:nvSpPr>
        <p:spPr>
          <a:xfrm>
            <a:off x="-12193" y="-6528"/>
            <a:ext cx="9156021" cy="3399692"/>
          </a:xfrm>
          <a:custGeom>
            <a:avLst/>
            <a:gdLst>
              <a:gd name="connsiteX0" fmla="*/ 0 w 18288000"/>
              <a:gd name="connsiteY0" fmla="*/ 0 h 4779264"/>
              <a:gd name="connsiteX1" fmla="*/ 15898368 w 18288000"/>
              <a:gd name="connsiteY1" fmla="*/ 0 h 4779264"/>
              <a:gd name="connsiteX2" fmla="*/ 18288000 w 18288000"/>
              <a:gd name="connsiteY2" fmla="*/ 2389632 h 4779264"/>
              <a:gd name="connsiteX3" fmla="*/ 18288000 w 18288000"/>
              <a:gd name="connsiteY3" fmla="*/ 4779264 h 4779264"/>
              <a:gd name="connsiteX4" fmla="*/ 0 w 18288000"/>
              <a:gd name="connsiteY4" fmla="*/ 4779264 h 4779264"/>
              <a:gd name="connsiteX5" fmla="*/ 0 w 18288000"/>
              <a:gd name="connsiteY5" fmla="*/ 0 h 4779264"/>
              <a:gd name="connsiteX0" fmla="*/ 0 w 18288000"/>
              <a:gd name="connsiteY0" fmla="*/ 12192 h 4791456"/>
              <a:gd name="connsiteX1" fmla="*/ 12192 w 18288000"/>
              <a:gd name="connsiteY1" fmla="*/ 0 h 4791456"/>
              <a:gd name="connsiteX2" fmla="*/ 18288000 w 18288000"/>
              <a:gd name="connsiteY2" fmla="*/ 2401824 h 4791456"/>
              <a:gd name="connsiteX3" fmla="*/ 18288000 w 18288000"/>
              <a:gd name="connsiteY3" fmla="*/ 4791456 h 4791456"/>
              <a:gd name="connsiteX4" fmla="*/ 0 w 18288000"/>
              <a:gd name="connsiteY4" fmla="*/ 4791456 h 4791456"/>
              <a:gd name="connsiteX5" fmla="*/ 0 w 18288000"/>
              <a:gd name="connsiteY5" fmla="*/ 12192 h 4791456"/>
              <a:gd name="connsiteX0" fmla="*/ 0 w 18312384"/>
              <a:gd name="connsiteY0" fmla="*/ 2145792 h 6925056"/>
              <a:gd name="connsiteX1" fmla="*/ 12192 w 18312384"/>
              <a:gd name="connsiteY1" fmla="*/ 2133600 h 6925056"/>
              <a:gd name="connsiteX2" fmla="*/ 18312384 w 18312384"/>
              <a:gd name="connsiteY2" fmla="*/ 0 h 6925056"/>
              <a:gd name="connsiteX3" fmla="*/ 18288000 w 18312384"/>
              <a:gd name="connsiteY3" fmla="*/ 6925056 h 6925056"/>
              <a:gd name="connsiteX4" fmla="*/ 0 w 18312384"/>
              <a:gd name="connsiteY4" fmla="*/ 6925056 h 6925056"/>
              <a:gd name="connsiteX5" fmla="*/ 0 w 18312384"/>
              <a:gd name="connsiteY5" fmla="*/ 2145792 h 6925056"/>
              <a:gd name="connsiteX0" fmla="*/ 0 w 18336768"/>
              <a:gd name="connsiteY0" fmla="*/ 2743200 h 6925056"/>
              <a:gd name="connsiteX1" fmla="*/ 36576 w 18336768"/>
              <a:gd name="connsiteY1" fmla="*/ 2133600 h 6925056"/>
              <a:gd name="connsiteX2" fmla="*/ 18336768 w 18336768"/>
              <a:gd name="connsiteY2" fmla="*/ 0 h 6925056"/>
              <a:gd name="connsiteX3" fmla="*/ 18312384 w 18336768"/>
              <a:gd name="connsiteY3" fmla="*/ 6925056 h 6925056"/>
              <a:gd name="connsiteX4" fmla="*/ 24384 w 18336768"/>
              <a:gd name="connsiteY4" fmla="*/ 6925056 h 6925056"/>
              <a:gd name="connsiteX5" fmla="*/ 0 w 18336768"/>
              <a:gd name="connsiteY5" fmla="*/ 2743200 h 6925056"/>
              <a:gd name="connsiteX0" fmla="*/ 0 w 18336768"/>
              <a:gd name="connsiteY0" fmla="*/ 2791968 h 6973824"/>
              <a:gd name="connsiteX1" fmla="*/ 12192 w 18336768"/>
              <a:gd name="connsiteY1" fmla="*/ 0 h 6973824"/>
              <a:gd name="connsiteX2" fmla="*/ 18336768 w 18336768"/>
              <a:gd name="connsiteY2" fmla="*/ 48768 h 6973824"/>
              <a:gd name="connsiteX3" fmla="*/ 18312384 w 18336768"/>
              <a:gd name="connsiteY3" fmla="*/ 6973824 h 6973824"/>
              <a:gd name="connsiteX4" fmla="*/ 24384 w 18336768"/>
              <a:gd name="connsiteY4" fmla="*/ 6973824 h 6973824"/>
              <a:gd name="connsiteX5" fmla="*/ 0 w 18336768"/>
              <a:gd name="connsiteY5" fmla="*/ 2791968 h 6973824"/>
              <a:gd name="connsiteX0" fmla="*/ 0 w 18336768"/>
              <a:gd name="connsiteY0" fmla="*/ 2791968 h 6973824"/>
              <a:gd name="connsiteX1" fmla="*/ 12192 w 18336768"/>
              <a:gd name="connsiteY1" fmla="*/ 0 h 6973824"/>
              <a:gd name="connsiteX2" fmla="*/ 18336768 w 18336768"/>
              <a:gd name="connsiteY2" fmla="*/ 48768 h 6973824"/>
              <a:gd name="connsiteX3" fmla="*/ 18300192 w 18336768"/>
              <a:gd name="connsiteY3" fmla="*/ 2999232 h 6973824"/>
              <a:gd name="connsiteX4" fmla="*/ 24384 w 18336768"/>
              <a:gd name="connsiteY4" fmla="*/ 6973824 h 6973824"/>
              <a:gd name="connsiteX5" fmla="*/ 0 w 18336768"/>
              <a:gd name="connsiteY5" fmla="*/ 2791968 h 6973824"/>
              <a:gd name="connsiteX0" fmla="*/ 0 w 18336768"/>
              <a:gd name="connsiteY0" fmla="*/ 2791968 h 6754368"/>
              <a:gd name="connsiteX1" fmla="*/ 12192 w 18336768"/>
              <a:gd name="connsiteY1" fmla="*/ 0 h 6754368"/>
              <a:gd name="connsiteX2" fmla="*/ 18336768 w 18336768"/>
              <a:gd name="connsiteY2" fmla="*/ 48768 h 6754368"/>
              <a:gd name="connsiteX3" fmla="*/ 18300192 w 18336768"/>
              <a:gd name="connsiteY3" fmla="*/ 2999232 h 6754368"/>
              <a:gd name="connsiteX4" fmla="*/ 12192 w 18336768"/>
              <a:gd name="connsiteY4" fmla="*/ 6754368 h 6754368"/>
              <a:gd name="connsiteX5" fmla="*/ 0 w 18336768"/>
              <a:gd name="connsiteY5" fmla="*/ 2791968 h 6754368"/>
              <a:gd name="connsiteX0" fmla="*/ 0 w 18336768"/>
              <a:gd name="connsiteY0" fmla="*/ 2791968 h 6754368"/>
              <a:gd name="connsiteX1" fmla="*/ 12192 w 18336768"/>
              <a:gd name="connsiteY1" fmla="*/ 0 h 6754368"/>
              <a:gd name="connsiteX2" fmla="*/ 18336768 w 18336768"/>
              <a:gd name="connsiteY2" fmla="*/ 48768 h 6754368"/>
              <a:gd name="connsiteX3" fmla="*/ 18288000 w 18336768"/>
              <a:gd name="connsiteY3" fmla="*/ 3657600 h 6754368"/>
              <a:gd name="connsiteX4" fmla="*/ 12192 w 18336768"/>
              <a:gd name="connsiteY4" fmla="*/ 6754368 h 6754368"/>
              <a:gd name="connsiteX5" fmla="*/ 0 w 18336768"/>
              <a:gd name="connsiteY5" fmla="*/ 2791968 h 6754368"/>
              <a:gd name="connsiteX0" fmla="*/ 0 w 18336768"/>
              <a:gd name="connsiteY0" fmla="*/ 2791968 h 7010400"/>
              <a:gd name="connsiteX1" fmla="*/ 12192 w 18336768"/>
              <a:gd name="connsiteY1" fmla="*/ 0 h 7010400"/>
              <a:gd name="connsiteX2" fmla="*/ 18336768 w 18336768"/>
              <a:gd name="connsiteY2" fmla="*/ 48768 h 7010400"/>
              <a:gd name="connsiteX3" fmla="*/ 18288000 w 18336768"/>
              <a:gd name="connsiteY3" fmla="*/ 3657600 h 7010400"/>
              <a:gd name="connsiteX4" fmla="*/ 24384 w 18336768"/>
              <a:gd name="connsiteY4" fmla="*/ 7010400 h 7010400"/>
              <a:gd name="connsiteX5" fmla="*/ 0 w 18336768"/>
              <a:gd name="connsiteY5" fmla="*/ 2791968 h 7010400"/>
              <a:gd name="connsiteX0" fmla="*/ 0 w 18336768"/>
              <a:gd name="connsiteY0" fmla="*/ 2791968 h 7010400"/>
              <a:gd name="connsiteX1" fmla="*/ 12192 w 18336768"/>
              <a:gd name="connsiteY1" fmla="*/ 0 h 7010400"/>
              <a:gd name="connsiteX2" fmla="*/ 18336768 w 18336768"/>
              <a:gd name="connsiteY2" fmla="*/ 48768 h 7010400"/>
              <a:gd name="connsiteX3" fmla="*/ 18288000 w 18336768"/>
              <a:gd name="connsiteY3" fmla="*/ 4011168 h 7010400"/>
              <a:gd name="connsiteX4" fmla="*/ 24384 w 18336768"/>
              <a:gd name="connsiteY4" fmla="*/ 7010400 h 7010400"/>
              <a:gd name="connsiteX5" fmla="*/ 0 w 18336768"/>
              <a:gd name="connsiteY5" fmla="*/ 2791968 h 7010400"/>
              <a:gd name="connsiteX0" fmla="*/ 0 w 18336768"/>
              <a:gd name="connsiteY0" fmla="*/ 2791968 h 7010400"/>
              <a:gd name="connsiteX1" fmla="*/ 12192 w 18336768"/>
              <a:gd name="connsiteY1" fmla="*/ 0 h 7010400"/>
              <a:gd name="connsiteX2" fmla="*/ 18336768 w 18336768"/>
              <a:gd name="connsiteY2" fmla="*/ 48768 h 7010400"/>
              <a:gd name="connsiteX3" fmla="*/ 18305585 w 18336768"/>
              <a:gd name="connsiteY3" fmla="*/ 4222184 h 7010400"/>
              <a:gd name="connsiteX4" fmla="*/ 24384 w 18336768"/>
              <a:gd name="connsiteY4" fmla="*/ 7010400 h 7010400"/>
              <a:gd name="connsiteX5" fmla="*/ 0 w 18336768"/>
              <a:gd name="connsiteY5" fmla="*/ 2791968 h 7010400"/>
              <a:gd name="connsiteX0" fmla="*/ 0 w 18336768"/>
              <a:gd name="connsiteY0" fmla="*/ 2791968 h 7010400"/>
              <a:gd name="connsiteX1" fmla="*/ 12192 w 18336768"/>
              <a:gd name="connsiteY1" fmla="*/ 0 h 7010400"/>
              <a:gd name="connsiteX2" fmla="*/ 18336768 w 18336768"/>
              <a:gd name="connsiteY2" fmla="*/ 39976 h 7010400"/>
              <a:gd name="connsiteX3" fmla="*/ 18305585 w 18336768"/>
              <a:gd name="connsiteY3" fmla="*/ 4222184 h 7010400"/>
              <a:gd name="connsiteX4" fmla="*/ 24384 w 18336768"/>
              <a:gd name="connsiteY4" fmla="*/ 7010400 h 7010400"/>
              <a:gd name="connsiteX5" fmla="*/ 0 w 18336768"/>
              <a:gd name="connsiteY5" fmla="*/ 2791968 h 7010400"/>
              <a:gd name="connsiteX0" fmla="*/ 0 w 18327975"/>
              <a:gd name="connsiteY0" fmla="*/ 2791968 h 7010400"/>
              <a:gd name="connsiteX1" fmla="*/ 12192 w 18327975"/>
              <a:gd name="connsiteY1" fmla="*/ 0 h 7010400"/>
              <a:gd name="connsiteX2" fmla="*/ 18327975 w 18327975"/>
              <a:gd name="connsiteY2" fmla="*/ 39976 h 7010400"/>
              <a:gd name="connsiteX3" fmla="*/ 18305585 w 18327975"/>
              <a:gd name="connsiteY3" fmla="*/ 4222184 h 7010400"/>
              <a:gd name="connsiteX4" fmla="*/ 24384 w 18327975"/>
              <a:gd name="connsiteY4" fmla="*/ 7010400 h 7010400"/>
              <a:gd name="connsiteX5" fmla="*/ 0 w 18327975"/>
              <a:gd name="connsiteY5" fmla="*/ 2791968 h 7010400"/>
              <a:gd name="connsiteX0" fmla="*/ 0 w 18327975"/>
              <a:gd name="connsiteY0" fmla="*/ 2791968 h 6799384"/>
              <a:gd name="connsiteX1" fmla="*/ 12192 w 18327975"/>
              <a:gd name="connsiteY1" fmla="*/ 0 h 6799384"/>
              <a:gd name="connsiteX2" fmla="*/ 18327975 w 18327975"/>
              <a:gd name="connsiteY2" fmla="*/ 39976 h 6799384"/>
              <a:gd name="connsiteX3" fmla="*/ 18305585 w 18327975"/>
              <a:gd name="connsiteY3" fmla="*/ 4222184 h 6799384"/>
              <a:gd name="connsiteX4" fmla="*/ 33177 w 18327975"/>
              <a:gd name="connsiteY4" fmla="*/ 6799384 h 6799384"/>
              <a:gd name="connsiteX5" fmla="*/ 0 w 18327975"/>
              <a:gd name="connsiteY5" fmla="*/ 2791968 h 6799384"/>
              <a:gd name="connsiteX0" fmla="*/ 0 w 18327975"/>
              <a:gd name="connsiteY0" fmla="*/ 2791968 h 6799384"/>
              <a:gd name="connsiteX1" fmla="*/ 12192 w 18327975"/>
              <a:gd name="connsiteY1" fmla="*/ 0 h 6799384"/>
              <a:gd name="connsiteX2" fmla="*/ 18327975 w 18327975"/>
              <a:gd name="connsiteY2" fmla="*/ 39976 h 6799384"/>
              <a:gd name="connsiteX3" fmla="*/ 18296792 w 18327975"/>
              <a:gd name="connsiteY3" fmla="*/ 3905661 h 6799384"/>
              <a:gd name="connsiteX4" fmla="*/ 33177 w 18327975"/>
              <a:gd name="connsiteY4" fmla="*/ 6799384 h 6799384"/>
              <a:gd name="connsiteX5" fmla="*/ 0 w 18327975"/>
              <a:gd name="connsiteY5" fmla="*/ 2791968 h 6799384"/>
              <a:gd name="connsiteX0" fmla="*/ 0 w 18308926"/>
              <a:gd name="connsiteY0" fmla="*/ 2791968 h 6799384"/>
              <a:gd name="connsiteX1" fmla="*/ 12192 w 18308926"/>
              <a:gd name="connsiteY1" fmla="*/ 0 h 6799384"/>
              <a:gd name="connsiteX2" fmla="*/ 18308926 w 18308926"/>
              <a:gd name="connsiteY2" fmla="*/ 20925 h 6799384"/>
              <a:gd name="connsiteX3" fmla="*/ 18296792 w 18308926"/>
              <a:gd name="connsiteY3" fmla="*/ 3905661 h 6799384"/>
              <a:gd name="connsiteX4" fmla="*/ 33177 w 18308926"/>
              <a:gd name="connsiteY4" fmla="*/ 6799384 h 6799384"/>
              <a:gd name="connsiteX5" fmla="*/ 0 w 18308926"/>
              <a:gd name="connsiteY5" fmla="*/ 2791968 h 6799384"/>
              <a:gd name="connsiteX0" fmla="*/ 0 w 18308926"/>
              <a:gd name="connsiteY0" fmla="*/ 2791968 h 6799384"/>
              <a:gd name="connsiteX1" fmla="*/ 12192 w 18308926"/>
              <a:gd name="connsiteY1" fmla="*/ 0 h 6799384"/>
              <a:gd name="connsiteX2" fmla="*/ 18308926 w 18308926"/>
              <a:gd name="connsiteY2" fmla="*/ 20925 h 6799384"/>
              <a:gd name="connsiteX3" fmla="*/ 18306317 w 18308926"/>
              <a:gd name="connsiteY3" fmla="*/ 3905661 h 6799384"/>
              <a:gd name="connsiteX4" fmla="*/ 33177 w 18308926"/>
              <a:gd name="connsiteY4" fmla="*/ 6799384 h 6799384"/>
              <a:gd name="connsiteX5" fmla="*/ 0 w 18308926"/>
              <a:gd name="connsiteY5" fmla="*/ 2791968 h 6799384"/>
              <a:gd name="connsiteX0" fmla="*/ 0 w 18312042"/>
              <a:gd name="connsiteY0" fmla="*/ 2791968 h 6799384"/>
              <a:gd name="connsiteX1" fmla="*/ 12192 w 18312042"/>
              <a:gd name="connsiteY1" fmla="*/ 0 h 6799384"/>
              <a:gd name="connsiteX2" fmla="*/ 18308926 w 18312042"/>
              <a:gd name="connsiteY2" fmla="*/ 20925 h 6799384"/>
              <a:gd name="connsiteX3" fmla="*/ 18311078 w 18312042"/>
              <a:gd name="connsiteY3" fmla="*/ 3910424 h 6799384"/>
              <a:gd name="connsiteX4" fmla="*/ 33177 w 18312042"/>
              <a:gd name="connsiteY4" fmla="*/ 6799384 h 6799384"/>
              <a:gd name="connsiteX5" fmla="*/ 0 w 18312042"/>
              <a:gd name="connsiteY5" fmla="*/ 2791968 h 679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2042" h="6799384">
                <a:moveTo>
                  <a:pt x="0" y="2791968"/>
                </a:moveTo>
                <a:lnTo>
                  <a:pt x="12192" y="0"/>
                </a:lnTo>
                <a:lnTo>
                  <a:pt x="18308926" y="20925"/>
                </a:lnTo>
                <a:cubicBezTo>
                  <a:pt x="18304881" y="1315837"/>
                  <a:pt x="18315123" y="2615512"/>
                  <a:pt x="18311078" y="3910424"/>
                </a:cubicBezTo>
                <a:lnTo>
                  <a:pt x="33177" y="6799384"/>
                </a:lnTo>
                <a:lnTo>
                  <a:pt x="0" y="2791968"/>
                </a:lnTo>
                <a:close/>
              </a:path>
            </a:pathLst>
          </a:custGeom>
          <a:solidFill>
            <a:srgbClr val="2196F3"/>
          </a:solidFill>
          <a:ln w="12700">
            <a:miter lim="400000"/>
          </a:ln>
          <a:effectLst/>
        </p:spPr>
        <p:txBody>
          <a:bodyPr lIns="38100" tIns="38100" rIns="38100" bIns="38100"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19" y="278555"/>
            <a:ext cx="514513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71450"/>
            <a:ext cx="8786813" cy="48006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8594" y="171450"/>
            <a:ext cx="8786813" cy="48006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857500" y="1838232"/>
            <a:ext cx="3968751" cy="514188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9" y="1838232"/>
            <a:ext cx="1467036" cy="14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7161500" y="1338902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7161500" y="1684770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2"/>
          </p:nvPr>
        </p:nvSpPr>
        <p:spPr>
          <a:xfrm>
            <a:off x="7161500" y="2427815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3"/>
          </p:nvPr>
        </p:nvSpPr>
        <p:spPr>
          <a:xfrm>
            <a:off x="7161500" y="2773683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14"/>
          </p:nvPr>
        </p:nvSpPr>
        <p:spPr>
          <a:xfrm>
            <a:off x="7161500" y="3577225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15"/>
          </p:nvPr>
        </p:nvSpPr>
        <p:spPr>
          <a:xfrm>
            <a:off x="7161500" y="3923093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201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97877"/>
            <a:ext cx="9144001" cy="1345623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</p:spTree>
    <p:extLst>
      <p:ext uri="{BB962C8B-B14F-4D97-AF65-F5344CB8AC3E}">
        <p14:creationId xmlns:p14="http://schemas.microsoft.com/office/powerpoint/2010/main" val="373255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08350"/>
            <a:ext cx="9144001" cy="183515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11" name="Номер слайда 20"/>
          <p:cNvSpPr txBox="1">
            <a:spLocks/>
          </p:cNvSpPr>
          <p:nvPr userDrawn="1"/>
        </p:nvSpPr>
        <p:spPr>
          <a:xfrm>
            <a:off x="8731624" y="4843463"/>
            <a:ext cx="308162" cy="27384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ru-RU"/>
            </a:defPPr>
            <a:lvl1pPr marL="0" algn="r" defTabSz="1371566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4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66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349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915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697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480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4" algn="l" defTabSz="1371566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800" smtClean="0"/>
              <a:pPr/>
              <a:t>‹#›</a:t>
            </a:fld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37293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65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052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69219"/>
            <a:ext cx="39052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141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56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1269"/>
            <a:ext cx="3867944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8807"/>
            <a:ext cx="3867944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1269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13180" y="4691265"/>
            <a:ext cx="2057400" cy="273844"/>
          </a:xfrm>
          <a:prstGeom prst="rect">
            <a:avLst/>
          </a:prstGeom>
        </p:spPr>
        <p:txBody>
          <a:bodyPr/>
          <a:lstStyle/>
          <a:p>
            <a:fld id="{CF803251-3A79-456B-BFFA-FE05B0936335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3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5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8250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8782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3157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8782" cy="1200150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8782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82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1215000"/>
            <a:ext cx="5184112" cy="600666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defRPr lang="ru-RU" sz="2700" kern="600" baseline="30000" dirty="0">
                <a:solidFill>
                  <a:schemeClr val="tx1"/>
                </a:solidFill>
                <a:latin typeface="Futura New Bold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69673"/>
            <a:ext cx="8352928" cy="259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u="sng">
                <a:latin typeface="Futura New Demi" pitchFamily="34" charset="0"/>
              </a:defRPr>
            </a:lvl1pPr>
            <a:lvl2pPr marL="202407" indent="-202407">
              <a:buClr>
                <a:schemeClr val="accent1"/>
              </a:buClr>
              <a:buFont typeface="Symbol" pitchFamily="18" charset="2"/>
              <a:buChar char="®"/>
              <a:defRPr sz="900" b="1"/>
            </a:lvl2pPr>
            <a:lvl3pPr marL="202407" indent="-65485">
              <a:buClr>
                <a:schemeClr val="accent2"/>
              </a:buClr>
              <a:defRPr sz="900" b="1"/>
            </a:lvl3pPr>
            <a:lvl4pPr marL="202407" indent="0">
              <a:buClr>
                <a:srgbClr val="FF0000"/>
              </a:buClr>
              <a:buFont typeface="Arial" pitchFamily="34" charset="0"/>
              <a:buNone/>
              <a:defRPr sz="900"/>
            </a:lvl4pPr>
            <a:lvl5pPr marL="202407" indent="0">
              <a:buNone/>
              <a:defRPr sz="900" i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536" y="4515967"/>
            <a:ext cx="2061592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Futura New Book" pitchFamily="34" charset="0"/>
              </a:defRPr>
            </a:lvl1pPr>
          </a:lstStyle>
          <a:p>
            <a:fld id="{7407DDCF-0A32-43EB-80B9-FBE214A6AB39}" type="datetime1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5159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Futura New Boo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515967"/>
            <a:ext cx="2016224" cy="273844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5796136" y="1221600"/>
            <a:ext cx="2952328" cy="594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50" b="0">
                <a:solidFill>
                  <a:schemeClr val="tx2"/>
                </a:solidFill>
                <a:latin typeface="Futura New Bol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1412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171450"/>
            <a:ext cx="8786813" cy="48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4" y="171450"/>
            <a:ext cx="8786813" cy="48006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7121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32" indent="0" algn="ctr">
              <a:buNone/>
              <a:defRPr sz="1500"/>
            </a:lvl2pPr>
            <a:lvl3pPr marL="685663" indent="0" algn="ctr">
              <a:buNone/>
              <a:defRPr sz="1350"/>
            </a:lvl3pPr>
            <a:lvl4pPr marL="1028495" indent="0" algn="ctr">
              <a:buNone/>
              <a:defRPr sz="1200"/>
            </a:lvl4pPr>
            <a:lvl5pPr marL="1371326" indent="0" algn="ctr">
              <a:buNone/>
              <a:defRPr sz="1200"/>
            </a:lvl5pPr>
            <a:lvl6pPr marL="1714157" indent="0" algn="ctr">
              <a:buNone/>
              <a:defRPr sz="1200"/>
            </a:lvl6pPr>
            <a:lvl7pPr marL="2056989" indent="0" algn="ctr">
              <a:buNone/>
              <a:defRPr sz="1200"/>
            </a:lvl7pPr>
            <a:lvl8pPr marL="2399820" indent="0" algn="ctr">
              <a:buNone/>
              <a:defRPr sz="1200"/>
            </a:lvl8pPr>
            <a:lvl9pPr marL="274265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E09B466-40E5-DE4C-9BE5-9A950A3CAF5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F3B0-7B39-E14D-83E8-514FC8ED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18"/>
          <p:cNvSpPr>
            <a:spLocks noGrp="1"/>
          </p:cNvSpPr>
          <p:nvPr>
            <p:ph type="title"/>
          </p:nvPr>
        </p:nvSpPr>
        <p:spPr>
          <a:xfrm>
            <a:off x="1334061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133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96" y="2875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71450"/>
            <a:ext cx="8786813" cy="48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4" y="171450"/>
            <a:ext cx="8786813" cy="48006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4" name="Заголовок 15"/>
          <p:cNvSpPr>
            <a:spLocks noGrp="1"/>
          </p:cNvSpPr>
          <p:nvPr>
            <p:ph type="title"/>
          </p:nvPr>
        </p:nvSpPr>
        <p:spPr>
          <a:xfrm>
            <a:off x="2747962" y="1838232"/>
            <a:ext cx="3968751" cy="514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9" y="1838232"/>
            <a:ext cx="1467036" cy="1467036"/>
          </a:xfrm>
          <a:prstGeom prst="rect">
            <a:avLst/>
          </a:prstGeom>
        </p:spPr>
      </p:pic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747962" y="2571750"/>
            <a:ext cx="3968751" cy="733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8" indent="0">
              <a:buNone/>
              <a:defRPr sz="750"/>
            </a:lvl6pPr>
            <a:lvl7pPr marL="2057349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478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4" y="171450"/>
            <a:ext cx="8786813" cy="48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4" y="171450"/>
            <a:ext cx="8786813" cy="4800600"/>
          </a:xfrm>
          <a:prstGeom prst="rect">
            <a:avLst/>
          </a:prstGeom>
          <a:solidFill>
            <a:srgbClr val="2196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729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6962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7161500" y="1338902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7161500" y="1684770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Текст 2"/>
          <p:cNvSpPr>
            <a:spLocks noGrp="1"/>
          </p:cNvSpPr>
          <p:nvPr>
            <p:ph type="body" idx="12"/>
          </p:nvPr>
        </p:nvSpPr>
        <p:spPr>
          <a:xfrm>
            <a:off x="7161500" y="2427815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3"/>
          </p:nvPr>
        </p:nvSpPr>
        <p:spPr>
          <a:xfrm>
            <a:off x="7161500" y="2773683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14"/>
          </p:nvPr>
        </p:nvSpPr>
        <p:spPr>
          <a:xfrm>
            <a:off x="7161500" y="3577225"/>
            <a:ext cx="1810487" cy="3565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half" idx="15"/>
          </p:nvPr>
        </p:nvSpPr>
        <p:spPr>
          <a:xfrm>
            <a:off x="7161500" y="3923093"/>
            <a:ext cx="1600937" cy="457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9324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72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797877"/>
            <a:ext cx="9144001" cy="1345623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</p:spTree>
    <p:extLst>
      <p:ext uri="{BB962C8B-B14F-4D97-AF65-F5344CB8AC3E}">
        <p14:creationId xmlns:p14="http://schemas.microsoft.com/office/powerpoint/2010/main" val="154679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22185" y="177537"/>
            <a:ext cx="6323645" cy="717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Shape 4"/>
          <p:cNvSpPr>
            <a:spLocks noGrp="1"/>
          </p:cNvSpPr>
          <p:nvPr>
            <p:ph type="sldNum" sz="quarter" idx="4"/>
          </p:nvPr>
        </p:nvSpPr>
        <p:spPr>
          <a:xfrm>
            <a:off x="8673884" y="4778311"/>
            <a:ext cx="278923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ctr">
            <a:spAutoFit/>
          </a:bodyPr>
          <a:lstStyle>
            <a:lvl1pPr algn="r">
              <a:defRPr sz="9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496" y="2875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96" y="2875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496" y="2875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95" y="291786"/>
            <a:ext cx="507917" cy="5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6953251" y="0"/>
            <a:ext cx="2190750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92" y="361863"/>
            <a:ext cx="880041" cy="3499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495" y="291786"/>
            <a:ext cx="507917" cy="5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495" y="291786"/>
            <a:ext cx="507917" cy="5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7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0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4296" y="5074024"/>
            <a:ext cx="9148296" cy="69477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117" y="354390"/>
            <a:ext cx="893645" cy="3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9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544" y="278555"/>
            <a:ext cx="514188" cy="51418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4296" y="5074024"/>
            <a:ext cx="9148296" cy="69477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55424" y="4767263"/>
            <a:ext cx="3081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057836" y="278555"/>
            <a:ext cx="5895415" cy="51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117" y="354390"/>
            <a:ext cx="893645" cy="3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1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728" r:id="rId11"/>
    <p:sldLayoutId id="2147483730" r:id="rId12"/>
    <p:sldLayoutId id="2147483733" r:id="rId13"/>
    <p:sldLayoutId id="2147483750" r:id="rId1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8" r:id="rId2"/>
    <p:sldLayoutId id="2147483698" r:id="rId3"/>
    <p:sldLayoutId id="2147483723" r:id="rId4"/>
    <p:sldLayoutId id="2147483724" r:id="rId5"/>
    <p:sldLayoutId id="2147483725" r:id="rId6"/>
    <p:sldLayoutId id="2147483731" r:id="rId7"/>
    <p:sldLayoutId id="2147483732" r:id="rId8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emf"/><Relationship Id="rId2" Type="http://schemas.openxmlformats.org/officeDocument/2006/relationships/image" Target="../media/image17.png"/><Relationship Id="rId16" Type="http://schemas.openxmlformats.org/officeDocument/2006/relationships/image" Target="../media/image31.emf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emf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32864" y="2285378"/>
            <a:ext cx="4529764" cy="5141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0" dirty="0" smtClean="0"/>
              <a:t>Угрозы для бренда в Интернете</a:t>
            </a:r>
            <a:endParaRPr lang="ru-RU" sz="2400" dirty="0">
              <a:latin typeface="+mj-lt"/>
              <a:ea typeface="+mn-ea"/>
              <a:cs typeface="+mn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632864" y="2946219"/>
            <a:ext cx="4420226" cy="5611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400" b="0" dirty="0"/>
              <a:t>Андрей </a:t>
            </a:r>
            <a:r>
              <a:rPr lang="ru-RU" sz="1400" b="0" dirty="0" err="1">
                <a:ea typeface="+mn-ea"/>
                <a:cs typeface="+mn-cs"/>
              </a:rPr>
              <a:t>Бусаргин</a:t>
            </a:r>
            <a:r>
              <a:rPr lang="ru-RU" sz="1400" b="0" dirty="0">
                <a:ea typeface="+mn-ea"/>
                <a:cs typeface="+mn-cs"/>
              </a:rPr>
              <a:t> </a:t>
            </a:r>
          </a:p>
          <a:p>
            <a:r>
              <a:rPr lang="ru-RU" sz="1050" b="0" dirty="0">
                <a:ea typeface="+mn-ea"/>
                <a:cs typeface="+mn-cs"/>
              </a:rPr>
              <a:t>Директор направления </a:t>
            </a:r>
            <a:r>
              <a:rPr lang="en-US" sz="1050" b="0" dirty="0">
                <a:ea typeface="+mn-ea"/>
                <a:cs typeface="+mn-cs"/>
              </a:rPr>
              <a:t>Brand </a:t>
            </a:r>
            <a:r>
              <a:rPr lang="en-US" sz="1050" b="0" dirty="0" smtClean="0">
                <a:ea typeface="+mn-ea"/>
                <a:cs typeface="+mn-cs"/>
              </a:rPr>
              <a:t>Protection, Group-IB</a:t>
            </a:r>
            <a:endParaRPr lang="ru-RU" sz="1400" b="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latin typeface="+mn-lt"/>
                <a:cs typeface="Calibri" panose="020F0502020204030204" pitchFamily="34" charset="0"/>
              </a:rPr>
              <a:t>Классический подход к решению проблем</a:t>
            </a:r>
          </a:p>
        </p:txBody>
      </p:sp>
      <p:sp>
        <p:nvSpPr>
          <p:cNvPr id="10" name="object 20"/>
          <p:cNvSpPr/>
          <p:nvPr/>
        </p:nvSpPr>
        <p:spPr>
          <a:xfrm>
            <a:off x="3693874" y="1053727"/>
            <a:ext cx="2355850" cy="654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11" name="object 21"/>
          <p:cNvSpPr/>
          <p:nvPr/>
        </p:nvSpPr>
        <p:spPr>
          <a:xfrm>
            <a:off x="3829192" y="1121627"/>
            <a:ext cx="4423854" cy="545694"/>
          </a:xfrm>
          <a:custGeom>
            <a:avLst/>
            <a:gdLst/>
            <a:ahLst/>
            <a:cxnLst/>
            <a:rect l="l" t="t" r="r" b="b"/>
            <a:pathLst>
              <a:path w="4178300" h="773430">
                <a:moveTo>
                  <a:pt x="4049014" y="0"/>
                </a:moveTo>
                <a:lnTo>
                  <a:pt x="128778" y="0"/>
                </a:lnTo>
                <a:lnTo>
                  <a:pt x="78652" y="10127"/>
                </a:lnTo>
                <a:lnTo>
                  <a:pt x="37719" y="37744"/>
                </a:lnTo>
                <a:lnTo>
                  <a:pt x="10120" y="78706"/>
                </a:lnTo>
                <a:lnTo>
                  <a:pt x="0" y="128866"/>
                </a:lnTo>
                <a:lnTo>
                  <a:pt x="0" y="644283"/>
                </a:lnTo>
                <a:lnTo>
                  <a:pt x="10120" y="694444"/>
                </a:lnTo>
                <a:lnTo>
                  <a:pt x="37719" y="735406"/>
                </a:lnTo>
                <a:lnTo>
                  <a:pt x="78652" y="763023"/>
                </a:lnTo>
                <a:lnTo>
                  <a:pt x="128778" y="773150"/>
                </a:lnTo>
                <a:lnTo>
                  <a:pt x="4049014" y="773150"/>
                </a:lnTo>
                <a:lnTo>
                  <a:pt x="4099212" y="763023"/>
                </a:lnTo>
                <a:lnTo>
                  <a:pt x="4140184" y="735406"/>
                </a:lnTo>
                <a:lnTo>
                  <a:pt x="4167796" y="694444"/>
                </a:lnTo>
                <a:lnTo>
                  <a:pt x="4177919" y="644283"/>
                </a:lnTo>
                <a:lnTo>
                  <a:pt x="4177919" y="128866"/>
                </a:lnTo>
                <a:lnTo>
                  <a:pt x="4167796" y="78706"/>
                </a:lnTo>
                <a:lnTo>
                  <a:pt x="4140184" y="37744"/>
                </a:lnTo>
                <a:lnTo>
                  <a:pt x="4099212" y="10127"/>
                </a:lnTo>
                <a:lnTo>
                  <a:pt x="4049014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12" name="object 22"/>
          <p:cNvSpPr txBox="1"/>
          <p:nvPr/>
        </p:nvSpPr>
        <p:spPr>
          <a:xfrm>
            <a:off x="4179434" y="1254435"/>
            <a:ext cx="3740580" cy="252634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spc="-3" dirty="0">
                <a:solidFill>
                  <a:srgbClr val="FFFFFF"/>
                </a:solidFill>
                <a:cs typeface="Calibri"/>
              </a:rPr>
              <a:t>Юридический отдел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23"/>
          <p:cNvSpPr/>
          <p:nvPr/>
        </p:nvSpPr>
        <p:spPr>
          <a:xfrm>
            <a:off x="772874" y="1079127"/>
            <a:ext cx="2362200" cy="58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14" name="object 24"/>
          <p:cNvSpPr/>
          <p:nvPr/>
        </p:nvSpPr>
        <p:spPr>
          <a:xfrm>
            <a:off x="907906" y="1151517"/>
            <a:ext cx="2362486" cy="515804"/>
          </a:xfrm>
          <a:custGeom>
            <a:avLst/>
            <a:gdLst/>
            <a:ahLst/>
            <a:cxnLst/>
            <a:rect l="l" t="t" r="r" b="b"/>
            <a:pathLst>
              <a:path w="4190365" h="631189">
                <a:moveTo>
                  <a:pt x="4084929" y="0"/>
                </a:moveTo>
                <a:lnTo>
                  <a:pt x="105130" y="0"/>
                </a:lnTo>
                <a:lnTo>
                  <a:pt x="64208" y="8263"/>
                </a:lnTo>
                <a:lnTo>
                  <a:pt x="30791" y="30797"/>
                </a:lnTo>
                <a:lnTo>
                  <a:pt x="8261" y="64218"/>
                </a:lnTo>
                <a:lnTo>
                  <a:pt x="0" y="105143"/>
                </a:lnTo>
                <a:lnTo>
                  <a:pt x="0" y="525678"/>
                </a:lnTo>
                <a:lnTo>
                  <a:pt x="8261" y="566602"/>
                </a:lnTo>
                <a:lnTo>
                  <a:pt x="30791" y="600024"/>
                </a:lnTo>
                <a:lnTo>
                  <a:pt x="64208" y="622558"/>
                </a:lnTo>
                <a:lnTo>
                  <a:pt x="105130" y="630821"/>
                </a:lnTo>
                <a:lnTo>
                  <a:pt x="4084929" y="630821"/>
                </a:lnTo>
                <a:lnTo>
                  <a:pt x="4125854" y="622558"/>
                </a:lnTo>
                <a:lnTo>
                  <a:pt x="4159275" y="600024"/>
                </a:lnTo>
                <a:lnTo>
                  <a:pt x="4181809" y="566602"/>
                </a:lnTo>
                <a:lnTo>
                  <a:pt x="4190072" y="525678"/>
                </a:lnTo>
                <a:lnTo>
                  <a:pt x="4190072" y="105143"/>
                </a:lnTo>
                <a:lnTo>
                  <a:pt x="4181809" y="64218"/>
                </a:lnTo>
                <a:lnTo>
                  <a:pt x="4159275" y="30797"/>
                </a:lnTo>
                <a:lnTo>
                  <a:pt x="4125854" y="8263"/>
                </a:lnTo>
                <a:lnTo>
                  <a:pt x="4084929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15" name="object 25"/>
          <p:cNvSpPr txBox="1"/>
          <p:nvPr/>
        </p:nvSpPr>
        <p:spPr>
          <a:xfrm>
            <a:off x="1057836" y="1156985"/>
            <a:ext cx="2089938" cy="498856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dirty="0">
                <a:solidFill>
                  <a:srgbClr val="FFFFFF"/>
                </a:solidFill>
                <a:cs typeface="Calibri"/>
              </a:rPr>
              <a:t>ИТ-отдел, юристы, маркетинг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761533" y="1868629"/>
            <a:ext cx="2223808" cy="584200"/>
            <a:chOff x="1558448" y="4177554"/>
            <a:chExt cx="4711700" cy="1168400"/>
          </a:xfrm>
        </p:grpSpPr>
        <p:sp>
          <p:nvSpPr>
            <p:cNvPr id="25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26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27" name="object 28"/>
            <p:cNvSpPr txBox="1"/>
            <p:nvPr/>
          </p:nvSpPr>
          <p:spPr>
            <a:xfrm>
              <a:off x="1827765" y="4439542"/>
              <a:ext cx="4178300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Уведомления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69783" y="1868629"/>
            <a:ext cx="2203450" cy="584200"/>
            <a:chOff x="1558448" y="4177554"/>
            <a:chExt cx="4711700" cy="1168400"/>
          </a:xfrm>
        </p:grpSpPr>
        <p:sp>
          <p:nvSpPr>
            <p:cNvPr id="29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30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31" name="object 28"/>
            <p:cNvSpPr txBox="1"/>
            <p:nvPr/>
          </p:nvSpPr>
          <p:spPr>
            <a:xfrm>
              <a:off x="1827942" y="4452242"/>
              <a:ext cx="4178123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dirty="0">
                  <a:solidFill>
                    <a:prstClr val="black"/>
                  </a:solidFill>
                  <a:cs typeface="Calibri"/>
                </a:rPr>
                <a:t>Судебные тяжбы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3456610" y="2131741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32519" y="2112583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888171" y="1868629"/>
            <a:ext cx="2382221" cy="584200"/>
            <a:chOff x="1558448" y="4177554"/>
            <a:chExt cx="4711700" cy="1168400"/>
          </a:xfrm>
        </p:grpSpPr>
        <p:sp>
          <p:nvSpPr>
            <p:cNvPr id="38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39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40" name="object 28"/>
            <p:cNvSpPr txBox="1"/>
            <p:nvPr/>
          </p:nvSpPr>
          <p:spPr>
            <a:xfrm>
              <a:off x="1827777" y="4439542"/>
              <a:ext cx="4178289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Обнаружение нарушений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18927" y="2542714"/>
            <a:ext cx="156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Объемы выявленных нарушений?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53092" y="2542714"/>
            <a:ext cx="137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Трудозатраты?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7029" y="2542714"/>
            <a:ext cx="172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Судебные расходы?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3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latin typeface="+mn-lt"/>
                <a:cs typeface="Calibri" panose="020F0502020204030204" pitchFamily="34" charset="0"/>
              </a:rPr>
              <a:t>Технологический подход к решению проблем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53092" y="2542714"/>
            <a:ext cx="1379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Трудозатраты?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7029" y="2542714"/>
            <a:ext cx="172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Судебные расходы?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7790" y="3538046"/>
            <a:ext cx="2151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автоматически отслеживаются круглосуточно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61533" y="3566181"/>
            <a:ext cx="213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ym typeface="Calibri"/>
              </a:rPr>
              <a:t>нарушений устраняется </a:t>
            </a:r>
          </a:p>
          <a:p>
            <a:pPr algn="ctr"/>
            <a:r>
              <a:rPr lang="ru-RU" sz="1200" dirty="0">
                <a:sym typeface="Calibri"/>
              </a:rPr>
              <a:t>ежедневно</a:t>
            </a:r>
          </a:p>
          <a:p>
            <a:pPr algn="ctr"/>
            <a:endParaRPr lang="ru-RU" sz="12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418157" y="3582387"/>
            <a:ext cx="2198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устраняются в досудебном </a:t>
            </a:r>
          </a:p>
          <a:p>
            <a:pPr algn="ctr"/>
            <a:r>
              <a:rPr lang="ru-RU" sz="1200" dirty="0"/>
              <a:t>порядке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236308" y="3320777"/>
            <a:ext cx="1834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2196F3"/>
                </a:solidFill>
              </a:rPr>
              <a:t>Миллионы ресурсов </a:t>
            </a:r>
            <a:endParaRPr lang="ru-RU" sz="1200" dirty="0">
              <a:solidFill>
                <a:srgbClr val="2196F3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74093" y="3320777"/>
            <a:ext cx="1308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2196F3"/>
                </a:solidFill>
              </a:rPr>
              <a:t>Десятки тысяч</a:t>
            </a:r>
            <a:endParaRPr lang="ru-RU" sz="1200" dirty="0">
              <a:solidFill>
                <a:srgbClr val="2196F3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04107" y="3320777"/>
            <a:ext cx="1426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2196F3"/>
                </a:solidFill>
              </a:rPr>
              <a:t>85% нарушений</a:t>
            </a:r>
            <a:endParaRPr lang="ru-RU" sz="1200" dirty="0">
              <a:solidFill>
                <a:srgbClr val="2196F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8927" y="2542714"/>
            <a:ext cx="156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Объемы выявленных нарушений?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4" name="object 20"/>
          <p:cNvSpPr/>
          <p:nvPr/>
        </p:nvSpPr>
        <p:spPr>
          <a:xfrm>
            <a:off x="3693874" y="1053727"/>
            <a:ext cx="2355850" cy="654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35" name="object 21"/>
          <p:cNvSpPr/>
          <p:nvPr/>
        </p:nvSpPr>
        <p:spPr>
          <a:xfrm>
            <a:off x="3829192" y="1121627"/>
            <a:ext cx="4423854" cy="545694"/>
          </a:xfrm>
          <a:custGeom>
            <a:avLst/>
            <a:gdLst/>
            <a:ahLst/>
            <a:cxnLst/>
            <a:rect l="l" t="t" r="r" b="b"/>
            <a:pathLst>
              <a:path w="4178300" h="773430">
                <a:moveTo>
                  <a:pt x="4049014" y="0"/>
                </a:moveTo>
                <a:lnTo>
                  <a:pt x="128778" y="0"/>
                </a:lnTo>
                <a:lnTo>
                  <a:pt x="78652" y="10127"/>
                </a:lnTo>
                <a:lnTo>
                  <a:pt x="37719" y="37744"/>
                </a:lnTo>
                <a:lnTo>
                  <a:pt x="10120" y="78706"/>
                </a:lnTo>
                <a:lnTo>
                  <a:pt x="0" y="128866"/>
                </a:lnTo>
                <a:lnTo>
                  <a:pt x="0" y="644283"/>
                </a:lnTo>
                <a:lnTo>
                  <a:pt x="10120" y="694444"/>
                </a:lnTo>
                <a:lnTo>
                  <a:pt x="37719" y="735406"/>
                </a:lnTo>
                <a:lnTo>
                  <a:pt x="78652" y="763023"/>
                </a:lnTo>
                <a:lnTo>
                  <a:pt x="128778" y="773150"/>
                </a:lnTo>
                <a:lnTo>
                  <a:pt x="4049014" y="773150"/>
                </a:lnTo>
                <a:lnTo>
                  <a:pt x="4099212" y="763023"/>
                </a:lnTo>
                <a:lnTo>
                  <a:pt x="4140184" y="735406"/>
                </a:lnTo>
                <a:lnTo>
                  <a:pt x="4167796" y="694444"/>
                </a:lnTo>
                <a:lnTo>
                  <a:pt x="4177919" y="644283"/>
                </a:lnTo>
                <a:lnTo>
                  <a:pt x="4177919" y="128866"/>
                </a:lnTo>
                <a:lnTo>
                  <a:pt x="4167796" y="78706"/>
                </a:lnTo>
                <a:lnTo>
                  <a:pt x="4140184" y="37744"/>
                </a:lnTo>
                <a:lnTo>
                  <a:pt x="4099212" y="10127"/>
                </a:lnTo>
                <a:lnTo>
                  <a:pt x="4049014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4179434" y="1254435"/>
            <a:ext cx="3740580" cy="252634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spc="-3" dirty="0">
                <a:solidFill>
                  <a:srgbClr val="FFFFFF"/>
                </a:solidFill>
                <a:cs typeface="Calibri"/>
              </a:rPr>
              <a:t>Юридический отдел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772874" y="1079127"/>
            <a:ext cx="2362200" cy="58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51" name="object 24"/>
          <p:cNvSpPr/>
          <p:nvPr/>
        </p:nvSpPr>
        <p:spPr>
          <a:xfrm>
            <a:off x="907906" y="1151517"/>
            <a:ext cx="2362486" cy="515804"/>
          </a:xfrm>
          <a:custGeom>
            <a:avLst/>
            <a:gdLst/>
            <a:ahLst/>
            <a:cxnLst/>
            <a:rect l="l" t="t" r="r" b="b"/>
            <a:pathLst>
              <a:path w="4190365" h="631189">
                <a:moveTo>
                  <a:pt x="4084929" y="0"/>
                </a:moveTo>
                <a:lnTo>
                  <a:pt x="105130" y="0"/>
                </a:lnTo>
                <a:lnTo>
                  <a:pt x="64208" y="8263"/>
                </a:lnTo>
                <a:lnTo>
                  <a:pt x="30791" y="30797"/>
                </a:lnTo>
                <a:lnTo>
                  <a:pt x="8261" y="64218"/>
                </a:lnTo>
                <a:lnTo>
                  <a:pt x="0" y="105143"/>
                </a:lnTo>
                <a:lnTo>
                  <a:pt x="0" y="525678"/>
                </a:lnTo>
                <a:lnTo>
                  <a:pt x="8261" y="566602"/>
                </a:lnTo>
                <a:lnTo>
                  <a:pt x="30791" y="600024"/>
                </a:lnTo>
                <a:lnTo>
                  <a:pt x="64208" y="622558"/>
                </a:lnTo>
                <a:lnTo>
                  <a:pt x="105130" y="630821"/>
                </a:lnTo>
                <a:lnTo>
                  <a:pt x="4084929" y="630821"/>
                </a:lnTo>
                <a:lnTo>
                  <a:pt x="4125854" y="622558"/>
                </a:lnTo>
                <a:lnTo>
                  <a:pt x="4159275" y="600024"/>
                </a:lnTo>
                <a:lnTo>
                  <a:pt x="4181809" y="566602"/>
                </a:lnTo>
                <a:lnTo>
                  <a:pt x="4190072" y="525678"/>
                </a:lnTo>
                <a:lnTo>
                  <a:pt x="4190072" y="105143"/>
                </a:lnTo>
                <a:lnTo>
                  <a:pt x="4181809" y="64218"/>
                </a:lnTo>
                <a:lnTo>
                  <a:pt x="4159275" y="30797"/>
                </a:lnTo>
                <a:lnTo>
                  <a:pt x="4125854" y="8263"/>
                </a:lnTo>
                <a:lnTo>
                  <a:pt x="4084929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52" name="object 25"/>
          <p:cNvSpPr txBox="1"/>
          <p:nvPr/>
        </p:nvSpPr>
        <p:spPr>
          <a:xfrm>
            <a:off x="1057836" y="1156985"/>
            <a:ext cx="2089938" cy="498856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dirty="0">
                <a:solidFill>
                  <a:srgbClr val="FFFFFF"/>
                </a:solidFill>
                <a:cs typeface="Calibri"/>
              </a:rPr>
              <a:t>ИТ-отдел, юристы, маркетинг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761533" y="1868629"/>
            <a:ext cx="2223808" cy="584200"/>
            <a:chOff x="1558448" y="4177554"/>
            <a:chExt cx="4711700" cy="1168400"/>
          </a:xfrm>
        </p:grpSpPr>
        <p:sp>
          <p:nvSpPr>
            <p:cNvPr id="54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5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6" name="object 28"/>
            <p:cNvSpPr txBox="1"/>
            <p:nvPr/>
          </p:nvSpPr>
          <p:spPr>
            <a:xfrm>
              <a:off x="1827765" y="4439542"/>
              <a:ext cx="4178300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Уведомления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269783" y="1868629"/>
            <a:ext cx="2203450" cy="584200"/>
            <a:chOff x="1558448" y="4177554"/>
            <a:chExt cx="4711700" cy="1168400"/>
          </a:xfrm>
        </p:grpSpPr>
        <p:sp>
          <p:nvSpPr>
            <p:cNvPr id="58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9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60" name="object 28"/>
            <p:cNvSpPr txBox="1"/>
            <p:nvPr/>
          </p:nvSpPr>
          <p:spPr>
            <a:xfrm>
              <a:off x="1827942" y="4452242"/>
              <a:ext cx="4178123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dirty="0">
                  <a:solidFill>
                    <a:prstClr val="black"/>
                  </a:solidFill>
                  <a:cs typeface="Calibri"/>
                </a:rPr>
                <a:t>Судебные тяжбы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cxnSp>
        <p:nvCxnSpPr>
          <p:cNvPr id="61" name="Прямая со стрелкой 60"/>
          <p:cNvCxnSpPr/>
          <p:nvPr/>
        </p:nvCxnSpPr>
        <p:spPr>
          <a:xfrm>
            <a:off x="3456610" y="2131741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032519" y="2112583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888171" y="1868629"/>
            <a:ext cx="2382221" cy="584200"/>
            <a:chOff x="1558448" y="4177554"/>
            <a:chExt cx="4711700" cy="1168400"/>
          </a:xfrm>
        </p:grpSpPr>
        <p:sp>
          <p:nvSpPr>
            <p:cNvPr id="64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65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66" name="object 28"/>
            <p:cNvSpPr txBox="1"/>
            <p:nvPr/>
          </p:nvSpPr>
          <p:spPr>
            <a:xfrm>
              <a:off x="1827777" y="4439542"/>
              <a:ext cx="4178289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Обнаружение нарушений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47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1869153"/>
              </p:ext>
            </p:extLst>
          </p:nvPr>
        </p:nvGraphicFramePr>
        <p:xfrm>
          <a:off x="4253708" y="2188423"/>
          <a:ext cx="2393950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7836" y="278555"/>
            <a:ext cx="6214116" cy="514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latin typeface="+mn-lt"/>
                <a:cs typeface="Calibri" panose="020F0502020204030204" pitchFamily="34" charset="0"/>
              </a:rPr>
              <a:t>Соотношение количества инцидентов и финансовых </a:t>
            </a:r>
            <a:r>
              <a:rPr lang="ru-RU" sz="1800" b="1" dirty="0" smtClean="0">
                <a:latin typeface="+mn-lt"/>
                <a:cs typeface="Calibri" panose="020F0502020204030204" pitchFamily="34" charset="0"/>
              </a:rPr>
              <a:t>затрат</a:t>
            </a:r>
            <a:endParaRPr lang="ru-RU" sz="18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82692" y="2272572"/>
            <a:ext cx="987426" cy="167002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5547240" y="2272573"/>
            <a:ext cx="996950" cy="167002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808" y="2576358"/>
            <a:ext cx="8495957" cy="13673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24700" y="1826005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196F3"/>
                </a:solidFill>
                <a:ea typeface="+mj-ea"/>
                <a:cs typeface="+mj-cs"/>
              </a:rPr>
              <a:t>судебное регулирование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4700" y="2728186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196F3"/>
                </a:solidFill>
                <a:ea typeface="+mj-ea"/>
                <a:cs typeface="+mj-cs"/>
              </a:rPr>
              <a:t>самостоятельное регулирование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8513" y="1957000"/>
            <a:ext cx="794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196F3"/>
                </a:solidFill>
                <a:ea typeface="+mj-ea"/>
                <a:cs typeface="+mj-cs"/>
              </a:rPr>
              <a:t>финансы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8731" y="4016793"/>
            <a:ext cx="971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196F3"/>
                </a:solidFill>
                <a:ea typeface="+mj-ea"/>
                <a:cs typeface="+mj-cs"/>
              </a:rPr>
              <a:t>инциденты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3433" y="2595663"/>
            <a:ext cx="89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95%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1852" y="2265785"/>
            <a:ext cx="44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B8D4F"/>
                </a:solidFill>
              </a:rPr>
              <a:t>5%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6519" y="1287396"/>
            <a:ext cx="31303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ru-RU" sz="1800" dirty="0">
                <a:solidFill>
                  <a:srgbClr val="2196F3"/>
                </a:solidFill>
                <a:ea typeface="+mj-ea"/>
                <a:cs typeface="+mj-cs"/>
              </a:rPr>
              <a:t>752</a:t>
            </a:r>
            <a:r>
              <a:rPr lang="en-US" sz="1800" dirty="0">
                <a:solidFill>
                  <a:srgbClr val="2196F3"/>
                </a:solidFill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rgbClr val="2196F3"/>
                </a:solidFill>
                <a:ea typeface="+mj-ea"/>
                <a:cs typeface="+mj-cs"/>
              </a:rPr>
              <a:t>спора</a:t>
            </a:r>
          </a:p>
          <a:p>
            <a:pPr algn="ctr" defTabSz="457200">
              <a:defRPr/>
            </a:pPr>
            <a:r>
              <a:rPr lang="ru-RU" sz="1200" dirty="0">
                <a:solidFill>
                  <a:prstClr val="black"/>
                </a:solidFill>
              </a:rPr>
              <a:t>по товарным знакам и доменным именам были разрешены судом РФ за 2017 год по данным ВОИС</a:t>
            </a:r>
            <a:endParaRPr lang="ru-RU" sz="2000" dirty="0">
              <a:solidFill>
                <a:srgbClr val="3B64A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519" y="3231824"/>
            <a:ext cx="324643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defRPr/>
            </a:pPr>
            <a:r>
              <a:rPr lang="ru-RU" sz="1800" dirty="0">
                <a:solidFill>
                  <a:srgbClr val="2196F3"/>
                </a:solidFill>
                <a:ea typeface="+mj-ea"/>
                <a:cs typeface="+mj-cs"/>
              </a:rPr>
              <a:t>более 116 000 инцидентов</a:t>
            </a:r>
          </a:p>
          <a:p>
            <a:pPr algn="ctr" defTabSz="457200">
              <a:defRPr/>
            </a:pPr>
            <a:r>
              <a:rPr lang="ru-RU" sz="1200" dirty="0">
                <a:solidFill>
                  <a:prstClr val="black"/>
                </a:solidFill>
              </a:rPr>
              <a:t>обработано специалистами </a:t>
            </a:r>
            <a:r>
              <a:rPr lang="en-US" sz="1200" dirty="0">
                <a:solidFill>
                  <a:prstClr val="black"/>
                </a:solidFill>
              </a:rPr>
              <a:t>Group-IB </a:t>
            </a:r>
            <a:r>
              <a:rPr lang="ru-RU" sz="1200" dirty="0">
                <a:solidFill>
                  <a:prstClr val="black"/>
                </a:solidFill>
              </a:rPr>
              <a:t>за 2017 год</a:t>
            </a:r>
          </a:p>
        </p:txBody>
      </p:sp>
    </p:spTree>
    <p:extLst>
      <p:ext uri="{BB962C8B-B14F-4D97-AF65-F5344CB8AC3E}">
        <p14:creationId xmlns:p14="http://schemas.microsoft.com/office/powerpoint/2010/main" val="386429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latin typeface="+mn-lt"/>
                <a:cs typeface="Calibri" panose="020F0502020204030204" pitchFamily="34" charset="0"/>
              </a:rPr>
              <a:t>Правовое регулирование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7836" y="1157779"/>
            <a:ext cx="67666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196F3"/>
                </a:solidFill>
              </a:rPr>
              <a:t>В сфере защиты авторских прав: </a:t>
            </a:r>
          </a:p>
          <a:p>
            <a:r>
              <a:rPr lang="ru-RU" sz="1000" dirty="0"/>
              <a:t>Часть 4 Гражданского Кодекса РФ</a:t>
            </a:r>
          </a:p>
          <a:p>
            <a:r>
              <a:rPr lang="ru-RU" sz="1000" dirty="0"/>
              <a:t>Федеральный закон от 27.07.2006 N 149-ФЗ «Об информации, информационных технологиях и о защите информации»</a:t>
            </a:r>
          </a:p>
          <a:p>
            <a:endParaRPr lang="ru-RU" sz="1000" dirty="0"/>
          </a:p>
          <a:p>
            <a:r>
              <a:rPr lang="ru-RU" sz="2000" b="1" dirty="0"/>
              <a:t>Результат: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000" dirty="0"/>
              <a:t>Оперативное принятие обеспечительных мер Мосгорсудом.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000" dirty="0"/>
              <a:t>Блокировка нарушений на любых сайтах по одному решению суда через </a:t>
            </a:r>
            <a:r>
              <a:rPr lang="ru-RU" sz="1000" dirty="0" err="1"/>
              <a:t>Роскомнадзор</a:t>
            </a:r>
            <a:r>
              <a:rPr lang="ru-RU" sz="1000" dirty="0" smtClean="0"/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ru-RU" sz="1000" dirty="0"/>
          </a:p>
          <a:p>
            <a:endParaRPr lang="ru-RU" sz="1000" dirty="0"/>
          </a:p>
          <a:p>
            <a:r>
              <a:rPr lang="ru-RU" sz="2000" b="1" dirty="0">
                <a:solidFill>
                  <a:srgbClr val="2196F3"/>
                </a:solidFill>
              </a:rPr>
              <a:t>В сфере защиты торговых знаков и фирменных наименований: </a:t>
            </a:r>
          </a:p>
          <a:p>
            <a:r>
              <a:rPr lang="ru-RU" sz="1000" dirty="0"/>
              <a:t>Часть 4 Гражданского Кодекса РФ</a:t>
            </a:r>
          </a:p>
          <a:p>
            <a:endParaRPr lang="ru-RU" sz="1000" dirty="0"/>
          </a:p>
          <a:p>
            <a:r>
              <a:rPr lang="ru-RU" sz="2000" b="1" dirty="0"/>
              <a:t>Результат: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000" dirty="0"/>
              <a:t>Долгие судебные разбирательства.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000" dirty="0"/>
              <a:t>Каждый факт нарушения требует отдельного судебного разбирательства.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60152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7803" y="2271668"/>
            <a:ext cx="16283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>
                <a:solidFill>
                  <a:schemeClr val="bg1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7826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Нанесение ущерба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="" xmlns:a16="http://schemas.microsoft.com/office/drawing/2014/main" id="{44403FB4-CB8A-C341-AB46-C0B33992AF94}"/>
              </a:ext>
            </a:extLst>
          </p:cNvPr>
          <p:cNvSpPr/>
          <p:nvPr/>
        </p:nvSpPr>
        <p:spPr>
          <a:xfrm>
            <a:off x="3230558" y="1112329"/>
            <a:ext cx="2214678" cy="167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500 000 000 000 </a:t>
            </a:r>
          </a:p>
          <a:p>
            <a:r>
              <a:rPr lang="ru-RU" sz="14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р</a:t>
            </a:r>
            <a:r>
              <a:rPr lang="ru-RU" sz="140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ублей</a:t>
            </a:r>
            <a:endParaRPr lang="en-US" sz="1400" dirty="0">
              <a:solidFill>
                <a:srgbClr val="2196F3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endParaRPr lang="ru-RU" sz="1400" dirty="0">
              <a:solidFill>
                <a:srgbClr val="23A9F6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r>
              <a:rPr lang="ru-RU" sz="1200" dirty="0">
                <a:cs typeface="Calibri Light" charset="0"/>
              </a:rPr>
              <a:t>ежегодный ущерб компаний от неправомерного использования бренда в России</a:t>
            </a:r>
            <a:endParaRPr lang="en-US" sz="1200" dirty="0"/>
          </a:p>
          <a:p>
            <a:endParaRPr lang="en-US" sz="675" dirty="0">
              <a:solidFill>
                <a:srgbClr val="23A9F6"/>
              </a:solidFill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="" xmlns:a16="http://schemas.microsoft.com/office/drawing/2014/main" id="{2F4FAED5-3EA7-7647-B23A-07E7081607C1}"/>
              </a:ext>
            </a:extLst>
          </p:cNvPr>
          <p:cNvSpPr/>
          <p:nvPr/>
        </p:nvSpPr>
        <p:spPr>
          <a:xfrm>
            <a:off x="393588" y="1125619"/>
            <a:ext cx="2836970" cy="158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100 000 000 000 </a:t>
            </a:r>
          </a:p>
          <a:p>
            <a:r>
              <a:rPr lang="ru-RU" sz="200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рублей</a:t>
            </a:r>
            <a:endParaRPr lang="ru-RU" sz="2000" dirty="0">
              <a:solidFill>
                <a:srgbClr val="2196F3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endParaRPr lang="ru-RU" sz="1400" dirty="0">
              <a:solidFill>
                <a:srgbClr val="23A9F6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r>
              <a:rPr lang="ru-RU" sz="1200" dirty="0">
                <a:cs typeface="Calibri Light" charset="0"/>
              </a:rPr>
              <a:t>объем рынка контрафактной продукции </a:t>
            </a:r>
            <a:r>
              <a:rPr lang="en-GB" sz="1200" dirty="0">
                <a:cs typeface="Calibri Light" charset="0"/>
              </a:rPr>
              <a:t/>
            </a:r>
            <a:br>
              <a:rPr lang="en-GB" sz="1200" dirty="0">
                <a:cs typeface="Calibri Light" charset="0"/>
              </a:rPr>
            </a:br>
            <a:r>
              <a:rPr lang="ru-RU" sz="1200" dirty="0">
                <a:cs typeface="Calibri Light" charset="0"/>
              </a:rPr>
              <a:t>в </a:t>
            </a:r>
            <a:r>
              <a:rPr lang="ru-RU" sz="1200" dirty="0" err="1">
                <a:cs typeface="Calibri Light" charset="0"/>
              </a:rPr>
              <a:t>интернет-торговле</a:t>
            </a:r>
            <a:r>
              <a:rPr lang="ru-RU" sz="1200" dirty="0">
                <a:cs typeface="Calibri Light" charset="0"/>
              </a:rPr>
              <a:t> в России в 2017 году</a:t>
            </a:r>
            <a:endParaRPr lang="en-US" sz="1200" dirty="0"/>
          </a:p>
          <a:p>
            <a:endParaRPr lang="en-US" sz="675" dirty="0">
              <a:solidFill>
                <a:srgbClr val="23A9F6"/>
              </a:solidFill>
            </a:endParaRPr>
          </a:p>
        </p:txBody>
      </p:sp>
      <p:sp>
        <p:nvSpPr>
          <p:cNvPr id="23" name="Текст 92"/>
          <p:cNvSpPr txBox="1">
            <a:spLocks/>
          </p:cNvSpPr>
          <p:nvPr/>
        </p:nvSpPr>
        <p:spPr>
          <a:xfrm>
            <a:off x="393588" y="3128372"/>
            <a:ext cx="2275236" cy="130636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64%</a:t>
            </a:r>
            <a:r>
              <a:rPr lang="ru-RU" sz="1800" b="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 </a:t>
            </a:r>
            <a:endParaRPr lang="ru-RU" sz="1800" b="0" dirty="0">
              <a:solidFill>
                <a:srgbClr val="2196F3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558" y="3165442"/>
            <a:ext cx="22085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Размытие</a:t>
            </a:r>
            <a:r>
              <a:rPr lang="ru-RU" sz="1600" dirty="0">
                <a:solidFill>
                  <a:srgbClr val="2196F3"/>
                </a:solidFill>
              </a:rPr>
              <a:t> </a:t>
            </a:r>
            <a:endParaRPr lang="ru-RU" sz="1600" dirty="0" smtClean="0">
              <a:solidFill>
                <a:srgbClr val="2196F3"/>
              </a:solidFill>
            </a:endParaRPr>
          </a:p>
          <a:p>
            <a:r>
              <a:rPr lang="ru-RU" sz="180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бренда</a:t>
            </a:r>
            <a:endParaRPr lang="ru-RU" sz="1800" dirty="0">
              <a:solidFill>
                <a:srgbClr val="2196F3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endParaRPr lang="ru-RU" sz="1000" dirty="0">
              <a:cs typeface="Calibri Light" charset="0"/>
            </a:endParaRPr>
          </a:p>
          <a:p>
            <a:r>
              <a:rPr lang="ru-RU" sz="1200" dirty="0">
                <a:cs typeface="Calibri Light" charset="0"/>
              </a:rPr>
              <a:t>у</a:t>
            </a:r>
            <a:r>
              <a:rPr lang="ru-RU" sz="1200" dirty="0" smtClean="0">
                <a:cs typeface="Calibri Light" charset="0"/>
              </a:rPr>
              <a:t>меньшение </a:t>
            </a:r>
            <a:r>
              <a:rPr lang="ru-RU" sz="1200" dirty="0">
                <a:cs typeface="Calibri Light" charset="0"/>
              </a:rPr>
              <a:t>потребности в товаре или услуги по причине массового распространения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0817" y="3135475"/>
            <a:ext cx="28496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Психологическая</a:t>
            </a:r>
          </a:p>
          <a:p>
            <a:r>
              <a:rPr lang="ru-RU" sz="18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ц</a:t>
            </a:r>
            <a:r>
              <a:rPr lang="ru-RU" sz="1800" dirty="0" smtClean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ена</a:t>
            </a:r>
          </a:p>
          <a:p>
            <a:endParaRPr lang="ru-RU" sz="1000" dirty="0">
              <a:cs typeface="Calibri Light" charset="0"/>
            </a:endParaRPr>
          </a:p>
          <a:p>
            <a:r>
              <a:rPr lang="ru-RU" sz="1200" dirty="0">
                <a:cs typeface="Calibri Light" charset="0"/>
              </a:rPr>
              <a:t>уменьшение </a:t>
            </a:r>
            <a:r>
              <a:rPr lang="ru-RU" sz="1200" dirty="0" smtClean="0">
                <a:cs typeface="Calibri Light" charset="0"/>
              </a:rPr>
              <a:t>цены, </a:t>
            </a:r>
            <a:r>
              <a:rPr lang="ru-RU" sz="1200" dirty="0">
                <a:cs typeface="Calibri Light" charset="0"/>
              </a:rPr>
              <a:t>за которую потенциальный клиент готов купить продукцию компании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0817" y="1108035"/>
            <a:ext cx="19395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196F3"/>
                </a:solidFill>
                <a:latin typeface="Brutal Type" panose="02000603020000020004" pitchFamily="2" charset="77"/>
                <a:ea typeface="Calibri Light" charset="0"/>
                <a:cs typeface="Calibri Light" charset="0"/>
              </a:rPr>
              <a:t>85%</a:t>
            </a:r>
            <a:endParaRPr lang="en-US" sz="2800" dirty="0">
              <a:solidFill>
                <a:srgbClr val="2196F3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endParaRPr lang="ru-RU" sz="1400" dirty="0">
              <a:solidFill>
                <a:srgbClr val="23A9F6"/>
              </a:solidFill>
              <a:latin typeface="Brutal Type" panose="02000603020000020004" pitchFamily="2" charset="77"/>
              <a:ea typeface="Calibri Light" charset="0"/>
              <a:cs typeface="Calibri Light" charset="0"/>
            </a:endParaRPr>
          </a:p>
          <a:p>
            <a:r>
              <a:rPr lang="ru-RU" sz="1200" dirty="0"/>
              <a:t>нарушений бренда в интернете устраняется в досудебном порядке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3588" y="3658695"/>
            <a:ext cx="2447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/>
              <a:t>п</a:t>
            </a:r>
            <a:r>
              <a:rPr lang="ru-RU" sz="1200" dirty="0" smtClean="0"/>
              <a:t>ользователей перестают  </a:t>
            </a:r>
            <a:r>
              <a:rPr lang="ru-RU" sz="1200" dirty="0"/>
              <a:t>покупать продукцию компании после столкновения с мошенниками</a:t>
            </a:r>
            <a:endParaRPr lang="ru-RU" sz="1200" dirty="0">
              <a:solidFill>
                <a:srgbClr val="23A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0690" y="928551"/>
            <a:ext cx="486681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Андрей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Бусаргин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busargin@group-ib.com</a:t>
            </a:r>
          </a:p>
          <a:p>
            <a:r>
              <a:rPr lang="en-US" sz="1200" dirty="0">
                <a:solidFill>
                  <a:schemeClr val="bg1"/>
                </a:solidFill>
              </a:rPr>
              <a:t>+7 915 350 76 42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87106" y="2040666"/>
            <a:ext cx="647971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+mj-lt"/>
              </a:rPr>
              <a:t>Предотвращаем и расследуем</a:t>
            </a:r>
            <a:br>
              <a:rPr lang="ru-RU" sz="3000" dirty="0">
                <a:solidFill>
                  <a:schemeClr val="bg1"/>
                </a:solidFill>
                <a:latin typeface="+mj-lt"/>
              </a:rPr>
            </a:br>
            <a:r>
              <a:rPr lang="ru-RU" sz="3000" dirty="0" err="1">
                <a:solidFill>
                  <a:schemeClr val="bg1"/>
                </a:solidFill>
                <a:latin typeface="+mj-lt"/>
              </a:rPr>
              <a:t>киберпреступления</a:t>
            </a:r>
            <a:r>
              <a:rPr lang="ru-RU" sz="3000" dirty="0">
                <a:solidFill>
                  <a:schemeClr val="bg1"/>
                </a:solidFill>
                <a:latin typeface="+mj-lt"/>
              </a:rPr>
              <a:t> с 2003 года</a:t>
            </a:r>
          </a:p>
        </p:txBody>
      </p:sp>
      <p:sp>
        <p:nvSpPr>
          <p:cNvPr id="15" name="Shape 292"/>
          <p:cNvSpPr/>
          <p:nvPr/>
        </p:nvSpPr>
        <p:spPr>
          <a:xfrm>
            <a:off x="4161990" y="4096808"/>
            <a:ext cx="1779001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 dirty="0" err="1">
                <a:latin typeface="+mj-lt"/>
              </a:rPr>
              <a:t>facebook.com</a:t>
            </a:r>
            <a:r>
              <a:rPr lang="en-US" sz="1200" dirty="0">
                <a:latin typeface="+mj-lt"/>
              </a:rPr>
              <a:t>/group-</a:t>
            </a:r>
            <a:r>
              <a:rPr lang="en-US" sz="1200" dirty="0" err="1">
                <a:latin typeface="+mj-lt"/>
              </a:rPr>
              <a:t>ib</a:t>
            </a:r>
            <a:endParaRPr sz="1200" dirty="0">
              <a:latin typeface="+mj-lt"/>
            </a:endParaRPr>
          </a:p>
        </p:txBody>
      </p:sp>
      <p:sp>
        <p:nvSpPr>
          <p:cNvPr id="16" name="Shape 292"/>
          <p:cNvSpPr/>
          <p:nvPr/>
        </p:nvSpPr>
        <p:spPr>
          <a:xfrm>
            <a:off x="2505532" y="3799311"/>
            <a:ext cx="1412419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 dirty="0">
                <a:latin typeface="+mj-lt"/>
              </a:rPr>
              <a:t>bp@group-ib.ru</a:t>
            </a:r>
            <a:endParaRPr sz="1200" dirty="0">
              <a:latin typeface="+mj-lt"/>
            </a:endParaRPr>
          </a:p>
        </p:txBody>
      </p:sp>
      <p:sp>
        <p:nvSpPr>
          <p:cNvPr id="17" name="Shape 292"/>
          <p:cNvSpPr/>
          <p:nvPr/>
        </p:nvSpPr>
        <p:spPr>
          <a:xfrm>
            <a:off x="887106" y="3799311"/>
            <a:ext cx="1347090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 dirty="0">
                <a:latin typeface="+mj-lt"/>
              </a:rPr>
              <a:t>www.group-ib.ru</a:t>
            </a:r>
            <a:endParaRPr sz="1200" dirty="0">
              <a:latin typeface="+mj-lt"/>
            </a:endParaRPr>
          </a:p>
        </p:txBody>
      </p:sp>
      <p:sp>
        <p:nvSpPr>
          <p:cNvPr id="18" name="Shape 292"/>
          <p:cNvSpPr/>
          <p:nvPr/>
        </p:nvSpPr>
        <p:spPr>
          <a:xfrm>
            <a:off x="4161990" y="3799311"/>
            <a:ext cx="1574785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 dirty="0">
                <a:latin typeface="+mj-lt"/>
              </a:rPr>
              <a:t>twitter.com/</a:t>
            </a:r>
            <a:r>
              <a:rPr lang="en-US" sz="1200" dirty="0" err="1">
                <a:latin typeface="+mj-lt"/>
              </a:rPr>
              <a:t>groupib</a:t>
            </a:r>
            <a:endParaRPr sz="1200" dirty="0">
              <a:latin typeface="+mj-lt"/>
            </a:endParaRPr>
          </a:p>
        </p:txBody>
      </p:sp>
      <p:sp>
        <p:nvSpPr>
          <p:cNvPr id="19" name="Shape 292"/>
          <p:cNvSpPr/>
          <p:nvPr/>
        </p:nvSpPr>
        <p:spPr>
          <a:xfrm>
            <a:off x="2505532" y="4096808"/>
            <a:ext cx="1419478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ru-RU" sz="1200">
                <a:latin typeface="+mj-lt"/>
              </a:rPr>
              <a:t>+</a:t>
            </a:r>
            <a:r>
              <a:rPr lang="en-US" sz="1200">
                <a:latin typeface="+mj-lt"/>
              </a:rPr>
              <a:t>7 495 984</a:t>
            </a:r>
            <a:r>
              <a:rPr lang="ru-RU" sz="1200">
                <a:latin typeface="+mj-lt"/>
              </a:rPr>
              <a:t> </a:t>
            </a:r>
            <a:r>
              <a:rPr lang="en-US" sz="1200">
                <a:latin typeface="+mj-lt"/>
              </a:rPr>
              <a:t>33</a:t>
            </a:r>
            <a:r>
              <a:rPr lang="ru-RU" sz="1200">
                <a:latin typeface="+mj-lt"/>
              </a:rPr>
              <a:t> </a:t>
            </a:r>
            <a:r>
              <a:rPr lang="en-US" sz="1200">
                <a:latin typeface="+mj-lt"/>
              </a:rPr>
              <a:t>64</a:t>
            </a:r>
            <a:endParaRPr sz="1200" dirty="0">
              <a:latin typeface="+mj-lt"/>
            </a:endParaRPr>
          </a:p>
        </p:txBody>
      </p:sp>
      <p:sp>
        <p:nvSpPr>
          <p:cNvPr id="20" name="Shape 292"/>
          <p:cNvSpPr/>
          <p:nvPr/>
        </p:nvSpPr>
        <p:spPr>
          <a:xfrm>
            <a:off x="887107" y="4096808"/>
            <a:ext cx="1359179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>
                <a:latin typeface="+mj-lt"/>
              </a:rPr>
              <a:t>blog.group-ib.ru</a:t>
            </a:r>
            <a:endParaRPr sz="1200" dirty="0">
              <a:latin typeface="+mj-lt"/>
            </a:endParaRPr>
          </a:p>
        </p:txBody>
      </p:sp>
      <p:sp>
        <p:nvSpPr>
          <p:cNvPr id="21" name="Shape 292"/>
          <p:cNvSpPr/>
          <p:nvPr/>
        </p:nvSpPr>
        <p:spPr>
          <a:xfrm>
            <a:off x="6205783" y="3799310"/>
            <a:ext cx="1574785" cy="2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228600">
              <a:lnSpc>
                <a:spcPts val="1800"/>
              </a:lnSpc>
              <a:spcBef>
                <a:spcPts val="500"/>
              </a:spcBef>
              <a:defRPr sz="4600">
                <a:solidFill>
                  <a:srgbClr val="FFFFFF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lang="en-US" sz="1200" dirty="0">
                <a:latin typeface="+mj-lt"/>
              </a:rPr>
              <a:t>t.me/</a:t>
            </a:r>
            <a:r>
              <a:rPr lang="en-US" sz="1200" dirty="0" err="1">
                <a:latin typeface="+mj-lt"/>
              </a:rPr>
              <a:t>group_ib</a:t>
            </a:r>
            <a:endParaRPr sz="12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05783" y="4155565"/>
            <a:ext cx="1703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FFFFFF"/>
                </a:solidFill>
                <a:latin typeface="+mj-lt"/>
                <a:ea typeface="SF UI Display Light"/>
                <a:cs typeface="SF UI Display Light"/>
              </a:rPr>
              <a:t>instagram.com/</a:t>
            </a:r>
            <a:r>
              <a:rPr lang="ru-RU" sz="1200" dirty="0" err="1">
                <a:solidFill>
                  <a:srgbClr val="FFFFFF"/>
                </a:solidFill>
                <a:latin typeface="+mj-lt"/>
                <a:ea typeface="SF UI Display Light"/>
                <a:cs typeface="SF UI Display Light"/>
              </a:rPr>
              <a:t>group_ib</a:t>
            </a:r>
            <a:endParaRPr lang="ru-RU" sz="1200" dirty="0">
              <a:solidFill>
                <a:srgbClr val="FFFFFF"/>
              </a:solidFill>
              <a:latin typeface="+mj-lt"/>
              <a:ea typeface="SF UI Display Light"/>
              <a:cs typeface="SF UI Display Light"/>
            </a:endParaRPr>
          </a:p>
        </p:txBody>
      </p:sp>
      <p:pic>
        <p:nvPicPr>
          <p:cNvPr id="23" name="Picture 2" descr="Андрей Бусарг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12" y="931504"/>
            <a:ext cx="809625" cy="809626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212"/>
          <p:cNvSpPr>
            <a:spLocks noChangeAspect="1"/>
          </p:cNvSpPr>
          <p:nvPr/>
        </p:nvSpPr>
        <p:spPr>
          <a:xfrm>
            <a:off x="4421408" y="848683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endParaRPr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</a:t>
            </a:r>
            <a:r>
              <a:rPr lang="ru-RU" sz="1800" b="1" dirty="0"/>
              <a:t>компании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266" y="4007000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 нас говорят: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53" y="4087781"/>
            <a:ext cx="975856" cy="169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52" y="4091706"/>
            <a:ext cx="806493" cy="161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20" y="4086338"/>
            <a:ext cx="606992" cy="159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93" y="4059976"/>
            <a:ext cx="975856" cy="23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54" y="4077523"/>
            <a:ext cx="806493" cy="2150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88" y="4625996"/>
            <a:ext cx="733175" cy="1686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4" y="4595634"/>
            <a:ext cx="1073441" cy="2039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18" y="4607563"/>
            <a:ext cx="734460" cy="1927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5" y="4486714"/>
            <a:ext cx="977566" cy="3836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65" y="4636678"/>
            <a:ext cx="888697" cy="1599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69" y="4624534"/>
            <a:ext cx="977566" cy="15885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1333" y="1158009"/>
            <a:ext cx="2825770" cy="118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dirty="0" err="1"/>
              <a:t>Group</a:t>
            </a:r>
            <a:r>
              <a:rPr lang="ru-RU" sz="1200" dirty="0"/>
              <a:t>-IB —  одна из ведущих международных компаний по предотвращению и расследованию</a:t>
            </a:r>
            <a:br>
              <a:rPr lang="ru-RU" sz="1200" dirty="0"/>
            </a:br>
            <a:r>
              <a:rPr lang="ru-RU" sz="1200" dirty="0" err="1"/>
              <a:t>киберпреступлений</a:t>
            </a:r>
            <a:r>
              <a:rPr lang="ru-RU" sz="1200" dirty="0"/>
              <a:t> и мошенничеств</a:t>
            </a:r>
            <a:br>
              <a:rPr lang="ru-RU" sz="1200" dirty="0"/>
            </a:br>
            <a:r>
              <a:rPr lang="ru-RU" sz="1200" dirty="0"/>
              <a:t>с использованием высоких технологий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9081" y="1003652"/>
            <a:ext cx="3041672" cy="1451513"/>
          </a:xfrm>
          <a:prstGeom prst="rect">
            <a:avLst/>
          </a:prstGeom>
          <a:noFill/>
          <a:ln w="127000">
            <a:solidFill>
              <a:schemeClr val="bg1">
                <a:lumMod val="95000"/>
              </a:schemeClr>
            </a:solidFill>
            <a:miter lim="400000"/>
          </a:ln>
          <a:effectLst/>
        </p:spPr>
        <p:txBody>
          <a:bodyPr lIns="38100" tIns="38100" rIns="38100" bIns="38100"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Shape 212"/>
          <p:cNvSpPr>
            <a:spLocks noChangeAspect="1"/>
          </p:cNvSpPr>
          <p:nvPr/>
        </p:nvSpPr>
        <p:spPr>
          <a:xfrm>
            <a:off x="5663216" y="803556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asted-image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3" y="945674"/>
            <a:ext cx="460843" cy="34464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12"/>
          <p:cNvSpPr>
            <a:spLocks noChangeAspect="1"/>
          </p:cNvSpPr>
          <p:nvPr/>
        </p:nvSpPr>
        <p:spPr>
          <a:xfrm>
            <a:off x="5643229" y="2237959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45111" y="2455164"/>
            <a:ext cx="432955" cy="211110"/>
          </a:xfrm>
          <a:prstGeom prst="rect">
            <a:avLst/>
          </a:prstGeom>
        </p:spPr>
      </p:pic>
      <p:sp>
        <p:nvSpPr>
          <p:cNvPr id="27" name="Shape 205"/>
          <p:cNvSpPr/>
          <p:nvPr/>
        </p:nvSpPr>
        <p:spPr>
          <a:xfrm>
            <a:off x="385082" y="2663115"/>
            <a:ext cx="144000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defTabSz="342900">
              <a:spcBef>
                <a:spcPts val="750"/>
              </a:spcBef>
              <a:defRPr sz="3800">
                <a:solidFill>
                  <a:srgbClr val="3371AD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sz="2200" dirty="0">
                <a:solidFill>
                  <a:srgbClr val="2196F3"/>
                </a:solidFill>
                <a:latin typeface="+mj-lt"/>
                <a:cs typeface="Calibri bold" panose="020F0702030404030204" pitchFamily="34" charset="0"/>
              </a:rPr>
              <a:t>100</a:t>
            </a:r>
            <a:r>
              <a:rPr lang="ru-RU" sz="2200" dirty="0">
                <a:solidFill>
                  <a:srgbClr val="2196F3"/>
                </a:solidFill>
                <a:latin typeface="+mj-lt"/>
                <a:cs typeface="Calibri bold" panose="020F0702030404030204" pitchFamily="34" charset="0"/>
              </a:rPr>
              <a:t>0</a:t>
            </a:r>
            <a:r>
              <a:rPr sz="2200" dirty="0">
                <a:solidFill>
                  <a:srgbClr val="2196F3"/>
                </a:solidFill>
                <a:latin typeface="+mj-lt"/>
                <a:cs typeface="Calibri bold" panose="020F0702030404030204" pitchFamily="34" charset="0"/>
              </a:rPr>
              <a:t>+</a:t>
            </a:r>
          </a:p>
        </p:txBody>
      </p:sp>
      <p:sp>
        <p:nvSpPr>
          <p:cNvPr id="28" name="Shape 207"/>
          <p:cNvSpPr/>
          <p:nvPr/>
        </p:nvSpPr>
        <p:spPr>
          <a:xfrm>
            <a:off x="2016889" y="2663115"/>
            <a:ext cx="144000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 defTabSz="342900">
              <a:spcBef>
                <a:spcPts val="750"/>
              </a:spcBef>
              <a:defRPr sz="3800">
                <a:solidFill>
                  <a:srgbClr val="3371AD"/>
                </a:solidFill>
                <a:latin typeface="SF UI Display Light"/>
                <a:ea typeface="SF UI Display Light"/>
                <a:cs typeface="SF UI Display Light"/>
                <a:sym typeface="SF UI Display Light"/>
              </a:defRPr>
            </a:pPr>
            <a:r>
              <a:rPr sz="2200" dirty="0">
                <a:solidFill>
                  <a:srgbClr val="2196F3"/>
                </a:solidFill>
                <a:latin typeface="+mj-lt"/>
                <a:cs typeface="Calibri bold" panose="020F0702030404030204" pitchFamily="34" charset="0"/>
              </a:rPr>
              <a:t>$</a:t>
            </a:r>
            <a:r>
              <a:rPr lang="ru-RU" sz="2200" dirty="0">
                <a:solidFill>
                  <a:srgbClr val="2196F3"/>
                </a:solidFill>
                <a:latin typeface="+mj-lt"/>
                <a:cs typeface="Calibri bold" panose="020F0702030404030204" pitchFamily="34" charset="0"/>
              </a:rPr>
              <a:t>300 млн</a:t>
            </a:r>
            <a:endParaRPr sz="2200" dirty="0">
              <a:solidFill>
                <a:srgbClr val="2196F3"/>
              </a:solidFill>
              <a:latin typeface="+mj-lt"/>
              <a:cs typeface="Calibri bold" panose="020F07020304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5018" y="3059339"/>
            <a:ext cx="1260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успешных расследований по всему миру, 150 особо сложных уголовных дел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17811" y="3062462"/>
            <a:ext cx="145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возвращено клиентам </a:t>
            </a:r>
            <a:r>
              <a:rPr lang="ru-RU" sz="800" dirty="0" err="1"/>
              <a:t>Group</a:t>
            </a:r>
            <a:r>
              <a:rPr lang="ru-RU" sz="800" dirty="0"/>
              <a:t>-IB благодаря нашей работе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827070" y="1554564"/>
            <a:ext cx="109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Официальный партнер </a:t>
            </a:r>
          </a:p>
          <a:p>
            <a:r>
              <a:rPr lang="ru-RU" sz="800" dirty="0" err="1"/>
              <a:t>Еuropol</a:t>
            </a:r>
            <a:r>
              <a:rPr lang="ru-RU" sz="800" dirty="0"/>
              <a:t> и </a:t>
            </a:r>
            <a:r>
              <a:rPr lang="ru-RU" sz="800" dirty="0" err="1"/>
              <a:t>Interpol</a:t>
            </a:r>
            <a:endParaRPr lang="ru-RU" sz="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87823" y="1554868"/>
            <a:ext cx="15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Рекомендована Организацией </a:t>
            </a:r>
            <a:br>
              <a:rPr lang="ru-RU" sz="800" dirty="0"/>
            </a:br>
            <a:r>
              <a:rPr lang="ru-RU" sz="800" dirty="0"/>
              <a:t>по безопасности и сотрудничеству в Европе (ОБСЕ)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825416" y="3023003"/>
            <a:ext cx="151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err="1"/>
              <a:t>Threat</a:t>
            </a:r>
            <a:r>
              <a:rPr lang="ru-RU" sz="800" dirty="0"/>
              <a:t> </a:t>
            </a:r>
            <a:r>
              <a:rPr lang="ru-RU" sz="800" dirty="0" err="1"/>
              <a:t>Intelligence</a:t>
            </a:r>
            <a:r>
              <a:rPr lang="ru-RU" sz="800" dirty="0"/>
              <a:t> от </a:t>
            </a:r>
            <a:r>
              <a:rPr lang="ru-RU" sz="800" dirty="0" err="1"/>
              <a:t>Group</a:t>
            </a:r>
            <a:r>
              <a:rPr lang="ru-RU" sz="800" dirty="0"/>
              <a:t>-IB – </a:t>
            </a:r>
            <a:r>
              <a:rPr lang="en-US" sz="800" dirty="0"/>
              <a:t/>
            </a:r>
            <a:br>
              <a:rPr lang="en-US" sz="800" dirty="0"/>
            </a:br>
            <a:r>
              <a:rPr lang="ru-RU" sz="800" dirty="0"/>
              <a:t>в числе лучших мировых систем по оценке </a:t>
            </a:r>
            <a:r>
              <a:rPr lang="ru-RU" sz="800" dirty="0" err="1"/>
              <a:t>Forrester</a:t>
            </a:r>
            <a:r>
              <a:rPr lang="ru-RU" sz="800" dirty="0"/>
              <a:t> и </a:t>
            </a:r>
            <a:r>
              <a:rPr lang="ru-RU" sz="800" dirty="0" err="1"/>
              <a:t>Gartner</a:t>
            </a:r>
            <a:endParaRPr lang="ru-RU" sz="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88696" y="3011276"/>
            <a:ext cx="1495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Одна из 7 самых влиятельных </a:t>
            </a:r>
            <a:br>
              <a:rPr lang="ru-RU" sz="800"/>
            </a:br>
            <a:r>
              <a:rPr lang="ru-RU" sz="800"/>
              <a:t>компаний в области кибербезо-</a:t>
            </a:r>
            <a:br>
              <a:rPr lang="ru-RU" sz="800"/>
            </a:br>
            <a:r>
              <a:rPr lang="ru-RU" sz="800"/>
              <a:t>пасности по версии Business Insider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98080" y="3011276"/>
            <a:ext cx="116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Лидер российского рынка по исследованию киберугроз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12055" y="1557315"/>
            <a:ext cx="1406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Постоянный член Всемирного экономического форума</a:t>
            </a:r>
          </a:p>
        </p:txBody>
      </p:sp>
      <p:sp>
        <p:nvSpPr>
          <p:cNvPr id="37" name="Shape 212">
            <a:extLst>
              <a:ext uri="{FF2B5EF4-FFF2-40B4-BE49-F238E27FC236}">
                <a16:creationId xmlns:a16="http://schemas.microsoft.com/office/drawing/2014/main" xmlns="" id="{E0CD9D11-2CFE-4FFD-B2EA-DE9AA8C7B15A}"/>
              </a:ext>
            </a:extLst>
          </p:cNvPr>
          <p:cNvSpPr>
            <a:spLocks noChangeAspect="1"/>
          </p:cNvSpPr>
          <p:nvPr/>
        </p:nvSpPr>
        <p:spPr>
          <a:xfrm>
            <a:off x="7410187" y="2259043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Shape 212">
            <a:extLst>
              <a:ext uri="{FF2B5EF4-FFF2-40B4-BE49-F238E27FC236}">
                <a16:creationId xmlns:a16="http://schemas.microsoft.com/office/drawing/2014/main" xmlns="" id="{41017430-C1EE-4586-AEA1-86C7BC9C0415}"/>
              </a:ext>
            </a:extLst>
          </p:cNvPr>
          <p:cNvSpPr>
            <a:spLocks noChangeAspect="1"/>
          </p:cNvSpPr>
          <p:nvPr/>
        </p:nvSpPr>
        <p:spPr>
          <a:xfrm>
            <a:off x="7487448" y="800625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Shape 212">
            <a:extLst>
              <a:ext uri="{FF2B5EF4-FFF2-40B4-BE49-F238E27FC236}">
                <a16:creationId xmlns:a16="http://schemas.microsoft.com/office/drawing/2014/main" xmlns="" id="{F4F98A16-7298-4C3E-83C6-CBE85C0A03D4}"/>
              </a:ext>
            </a:extLst>
          </p:cNvPr>
          <p:cNvSpPr>
            <a:spLocks noChangeAspect="1"/>
          </p:cNvSpPr>
          <p:nvPr/>
        </p:nvSpPr>
        <p:spPr>
          <a:xfrm>
            <a:off x="4454398" y="2237959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Shape 212">
            <a:extLst>
              <a:ext uri="{FF2B5EF4-FFF2-40B4-BE49-F238E27FC236}">
                <a16:creationId xmlns:a16="http://schemas.microsoft.com/office/drawing/2014/main" xmlns="" id="{33039C9A-F2DD-41D5-8943-E3E173872E6B}"/>
              </a:ext>
            </a:extLst>
          </p:cNvPr>
          <p:cNvSpPr>
            <a:spLocks noChangeAspect="1"/>
          </p:cNvSpPr>
          <p:nvPr/>
        </p:nvSpPr>
        <p:spPr>
          <a:xfrm>
            <a:off x="3885795" y="2237959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AF2AC4C-B19A-4D74-BF62-E4D84FF4B2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6618" y="986348"/>
            <a:ext cx="411412" cy="28967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243F2CB-AE81-412E-B57C-5DB3629EC23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9311" y="2505851"/>
            <a:ext cx="335813" cy="1722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29E736B-1C86-4376-9202-C38E33BE57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4249" y="2510624"/>
            <a:ext cx="499903" cy="954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8DD239-90A6-485E-83E7-C02DE5D465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3510" y="2500577"/>
            <a:ext cx="453347" cy="100800"/>
          </a:xfrm>
          <a:prstGeom prst="rect">
            <a:avLst/>
          </a:prstGeom>
        </p:spPr>
      </p:pic>
      <p:sp>
        <p:nvSpPr>
          <p:cNvPr id="21" name="Shape 212"/>
          <p:cNvSpPr>
            <a:spLocks noChangeAspect="1"/>
          </p:cNvSpPr>
          <p:nvPr/>
        </p:nvSpPr>
        <p:spPr>
          <a:xfrm>
            <a:off x="3838984" y="826119"/>
            <a:ext cx="629753" cy="629753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asted-image.pd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314" y="1012026"/>
            <a:ext cx="405234" cy="30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16454" b="20598"/>
          <a:stretch/>
        </p:blipFill>
        <p:spPr>
          <a:xfrm>
            <a:off x="4550123" y="923211"/>
            <a:ext cx="372322" cy="4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Решения </a:t>
            </a:r>
            <a:r>
              <a:rPr lang="en-US" b="1" dirty="0" smtClean="0"/>
              <a:t>Group-IB</a:t>
            </a:r>
            <a:endParaRPr lang="ru-RU" b="1" dirty="0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xmlns="" id="{B47B0010-5358-1448-B3D1-B9C6A34DCD41}"/>
              </a:ext>
            </a:extLst>
          </p:cNvPr>
          <p:cNvSpPr/>
          <p:nvPr/>
        </p:nvSpPr>
        <p:spPr>
          <a:xfrm>
            <a:off x="-11408" y="963641"/>
            <a:ext cx="9155408" cy="4095309"/>
          </a:xfrm>
          <a:prstGeom prst="rect">
            <a:avLst/>
          </a:prstGeom>
          <a:solidFill>
            <a:sysClr val="window" lastClr="FFFFFF">
              <a:lumMod val="9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9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11">
            <a:extLst>
              <a:ext uri="{FF2B5EF4-FFF2-40B4-BE49-F238E27FC236}">
                <a16:creationId xmlns:a16="http://schemas.microsoft.com/office/drawing/2014/main" xmlns="" id="{4952D3F9-2690-0F4A-95C5-F41DD9C6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1937" r="43696" b="20754"/>
          <a:stretch/>
        </p:blipFill>
        <p:spPr>
          <a:xfrm>
            <a:off x="260921" y="1335028"/>
            <a:ext cx="8610750" cy="3723922"/>
          </a:xfrm>
          <a:prstGeom prst="rect">
            <a:avLst/>
          </a:prstGeom>
        </p:spPr>
      </p:pic>
      <p:sp>
        <p:nvSpPr>
          <p:cNvPr id="51" name="Rectangle 7">
            <a:extLst>
              <a:ext uri="{FF2B5EF4-FFF2-40B4-BE49-F238E27FC236}">
                <a16:creationId xmlns:a16="http://schemas.microsoft.com/office/drawing/2014/main" xmlns="" id="{442EBBA5-5808-6B49-A99A-2F95B69A77F0}"/>
              </a:ext>
            </a:extLst>
          </p:cNvPr>
          <p:cNvSpPr/>
          <p:nvPr/>
        </p:nvSpPr>
        <p:spPr>
          <a:xfrm>
            <a:off x="359920" y="1073418"/>
            <a:ext cx="86479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Brutal Type" panose="02000603020000020004" pitchFamily="2" charset="77"/>
              </a:rPr>
              <a:t>Защита бренда – одно из приоритетных направлений технологического развития компании</a:t>
            </a:r>
            <a:endParaRPr lang="en-US" sz="1100" dirty="0">
              <a:latin typeface="Brutal Type" panose="0200060302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66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549" y="278555"/>
            <a:ext cx="5895415" cy="514188"/>
          </a:xfrm>
        </p:spPr>
        <p:txBody>
          <a:bodyPr>
            <a:noAutofit/>
          </a:bodyPr>
          <a:lstStyle/>
          <a:p>
            <a:r>
              <a:rPr lang="ru-RU" sz="1800" b="1" dirty="0">
                <a:cs typeface="Calibri" panose="020F0502020204030204" pitchFamily="34" charset="0"/>
              </a:rPr>
              <a:t>Преступления с использованием компьютерных </a:t>
            </a:r>
            <a:br>
              <a:rPr lang="ru-RU" sz="1800" b="1" dirty="0">
                <a:cs typeface="Calibri" panose="020F0502020204030204" pitchFamily="34" charset="0"/>
              </a:rPr>
            </a:br>
            <a:r>
              <a:rPr lang="ru-RU" sz="1800" b="1" dirty="0">
                <a:cs typeface="Calibri" panose="020F0502020204030204" pitchFamily="34" charset="0"/>
              </a:rPr>
              <a:t>и телекоммуникационных технологий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79731822"/>
              </p:ext>
            </p:extLst>
          </p:nvPr>
        </p:nvGraphicFramePr>
        <p:xfrm>
          <a:off x="559237" y="885161"/>
          <a:ext cx="7933519" cy="381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92328" y="4686548"/>
            <a:ext cx="2973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17"/>
            <a:r>
              <a:rPr lang="ru-RU" sz="1050" dirty="0">
                <a:solidFill>
                  <a:prstClr val="white">
                    <a:lumMod val="50000"/>
                  </a:prstClr>
                </a:solidFill>
              </a:rPr>
              <a:t>по данным Генеральной прокуратуры и МВД РФ</a:t>
            </a:r>
          </a:p>
        </p:txBody>
      </p:sp>
      <p:sp>
        <p:nvSpPr>
          <p:cNvPr id="5" name="Овал 4"/>
          <p:cNvSpPr/>
          <p:nvPr/>
        </p:nvSpPr>
        <p:spPr>
          <a:xfrm>
            <a:off x="7070985" y="1643518"/>
            <a:ext cx="121383" cy="1331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miter lim="400000"/>
          </a:ln>
          <a:effectLst/>
        </p:spPr>
        <p:txBody>
          <a:bodyPr lIns="76200" tIns="76200" rIns="76200" bIns="762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1344095" y="3860273"/>
            <a:ext cx="646344" cy="28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2 123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170054" y="3855318"/>
            <a:ext cx="646343" cy="28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3 645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2994267" y="3674905"/>
            <a:ext cx="748924" cy="28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11 000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3806025" y="3561427"/>
            <a:ext cx="748924" cy="286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11 500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4435391" y="3248402"/>
            <a:ext cx="748924" cy="28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20 000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5298240" y="2134860"/>
            <a:ext cx="748924" cy="28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66 000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5945536" y="1574448"/>
            <a:ext cx="748924" cy="286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90 500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6693746" y="1329692"/>
            <a:ext cx="748924" cy="286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200" b="1" dirty="0">
                <a:solidFill>
                  <a:srgbClr val="2196F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94 000</a:t>
            </a:r>
            <a:endParaRPr lang="ru-RU" sz="1200" b="1" dirty="0">
              <a:solidFill>
                <a:srgbClr val="2196F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7062655" y="1779523"/>
            <a:ext cx="969000" cy="25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23"/>
            <a:r>
              <a:rPr lang="en-US" sz="1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01.0</a:t>
            </a:r>
            <a:r>
              <a:rPr lang="ru-RU" sz="1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en-US" sz="1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.2018</a:t>
            </a:r>
            <a:endParaRPr lang="ru-RU" sz="1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Структурная схема обмана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421820" y="3340326"/>
            <a:ext cx="2306338" cy="286463"/>
            <a:chOff x="8214895" y="5894017"/>
            <a:chExt cx="2643675" cy="455497"/>
          </a:xfrm>
        </p:grpSpPr>
        <p:sp>
          <p:nvSpPr>
            <p:cNvPr id="43" name="TextBox 42"/>
            <p:cNvSpPr txBox="1"/>
            <p:nvPr/>
          </p:nvSpPr>
          <p:spPr>
            <a:xfrm>
              <a:off x="9160224" y="5894017"/>
              <a:ext cx="744983" cy="44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Деньги</a:t>
              </a:r>
              <a:endParaRPr lang="ru-RU" sz="1000" dirty="0"/>
            </a:p>
          </p:txBody>
        </p:sp>
        <p:cxnSp>
          <p:nvCxnSpPr>
            <p:cNvPr id="50" name="Прямая со стрелкой 49"/>
            <p:cNvCxnSpPr>
              <a:cxnSpLocks/>
            </p:cNvCxnSpPr>
            <p:nvPr/>
          </p:nvCxnSpPr>
          <p:spPr>
            <a:xfrm flipH="1" flipV="1">
              <a:off x="8214895" y="6333530"/>
              <a:ext cx="2643675" cy="15984"/>
            </a:xfrm>
            <a:prstGeom prst="straightConnector1">
              <a:avLst/>
            </a:prstGeom>
            <a:ln>
              <a:solidFill>
                <a:srgbClr val="2196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Овал 14"/>
          <p:cNvSpPr/>
          <p:nvPr/>
        </p:nvSpPr>
        <p:spPr>
          <a:xfrm>
            <a:off x="1855614" y="3071798"/>
            <a:ext cx="1582464" cy="1521946"/>
          </a:xfrm>
          <a:prstGeom prst="ellipse">
            <a:avLst/>
          </a:prstGeom>
          <a:solidFill>
            <a:srgbClr val="FBFBFB"/>
          </a:solidFill>
          <a:ln w="19050"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 dirty="0"/>
          </a:p>
        </p:txBody>
      </p:sp>
      <p:sp>
        <p:nvSpPr>
          <p:cNvPr id="17" name="TextBox 16"/>
          <p:cNvSpPr txBox="1"/>
          <p:nvPr/>
        </p:nvSpPr>
        <p:spPr>
          <a:xfrm>
            <a:off x="2109511" y="3654069"/>
            <a:ext cx="1219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196F3"/>
                </a:solidFill>
              </a:rPr>
              <a:t>Компания</a:t>
            </a:r>
            <a:endParaRPr lang="ru-RU" sz="1200" dirty="0">
              <a:solidFill>
                <a:srgbClr val="2196F3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01817" y="3063690"/>
            <a:ext cx="1582464" cy="1530054"/>
          </a:xfrm>
          <a:prstGeom prst="ellipse">
            <a:avLst/>
          </a:prstGeom>
          <a:solidFill>
            <a:srgbClr val="FBFBFB"/>
          </a:solidFill>
          <a:ln w="19050"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 dirty="0"/>
          </a:p>
        </p:txBody>
      </p:sp>
      <p:cxnSp>
        <p:nvCxnSpPr>
          <p:cNvPr id="53" name="Прямая со стрелкой 52"/>
          <p:cNvCxnSpPr>
            <a:cxnSpLocks/>
          </p:cNvCxnSpPr>
          <p:nvPr/>
        </p:nvCxnSpPr>
        <p:spPr>
          <a:xfrm>
            <a:off x="3305718" y="4252994"/>
            <a:ext cx="2516111" cy="0"/>
          </a:xfrm>
          <a:prstGeom prst="straightConnector1">
            <a:avLst/>
          </a:prstGeom>
          <a:ln>
            <a:solidFill>
              <a:srgbClr val="2196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53747" y="4252994"/>
            <a:ext cx="1426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Предложение</a:t>
            </a:r>
            <a:endParaRPr lang="ru-RU" sz="10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2787120" y="894506"/>
            <a:ext cx="3951920" cy="2341052"/>
            <a:chOff x="6225003" y="1607288"/>
            <a:chExt cx="6283848" cy="372244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810295" y="1607288"/>
              <a:ext cx="2698540" cy="2453370"/>
              <a:chOff x="6565695" y="2521688"/>
              <a:chExt cx="2698540" cy="245337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6565695" y="2521688"/>
                <a:ext cx="2516234" cy="2453370"/>
              </a:xfrm>
              <a:prstGeom prst="ellipse">
                <a:avLst/>
              </a:prstGeom>
              <a:solidFill>
                <a:srgbClr val="FBFBFB"/>
              </a:solidFill>
              <a:ln w="19050">
                <a:solidFill>
                  <a:srgbClr val="2196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66185" y="3455251"/>
                <a:ext cx="2698050" cy="538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2196F3"/>
                    </a:solidFill>
                  </a:rPr>
                  <a:t>Злоумышленник</a:t>
                </a:r>
                <a:endParaRPr lang="ru-RU" sz="1200" dirty="0">
                  <a:solidFill>
                    <a:srgbClr val="2196F3"/>
                  </a:solidFill>
                </a:endParaRPr>
              </a:p>
            </p:txBody>
          </p:sp>
        </p:grpSp>
        <p:cxnSp>
          <p:nvCxnSpPr>
            <p:cNvPr id="45" name="Прямая со стрелкой 44"/>
            <p:cNvCxnSpPr>
              <a:cxnSpLocks/>
              <a:stCxn id="23" idx="3"/>
            </p:cNvCxnSpPr>
            <p:nvPr/>
          </p:nvCxnSpPr>
          <p:spPr>
            <a:xfrm flipH="1">
              <a:off x="6824119" y="3701370"/>
              <a:ext cx="1354671" cy="1628365"/>
            </a:xfrm>
            <a:prstGeom prst="straightConnector1">
              <a:avLst/>
            </a:prstGeom>
            <a:ln>
              <a:solidFill>
                <a:srgbClr val="2196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635137" y="4437136"/>
              <a:ext cx="961238" cy="489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Атака</a:t>
              </a:r>
              <a:endParaRPr lang="ru-RU" sz="1200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6552177" y="3553050"/>
              <a:ext cx="1435383" cy="1648171"/>
            </a:xfrm>
            <a:prstGeom prst="straightConnector1">
              <a:avLst/>
            </a:prstGeom>
            <a:ln>
              <a:solidFill>
                <a:srgbClr val="2196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25003" y="3822247"/>
              <a:ext cx="1183197" cy="489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Защита</a:t>
              </a:r>
            </a:p>
          </p:txBody>
        </p:sp>
        <p:cxnSp>
          <p:nvCxnSpPr>
            <p:cNvPr id="39" name="Прямая со стрелкой 38"/>
            <p:cNvCxnSpPr>
              <a:cxnSpLocks/>
              <a:stCxn id="23" idx="5"/>
            </p:cNvCxnSpPr>
            <p:nvPr/>
          </p:nvCxnSpPr>
          <p:spPr>
            <a:xfrm>
              <a:off x="9958036" y="3701370"/>
              <a:ext cx="1380896" cy="1591226"/>
            </a:xfrm>
            <a:prstGeom prst="straightConnector1">
              <a:avLst/>
            </a:prstGeom>
            <a:ln>
              <a:solidFill>
                <a:srgbClr val="2196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507152" y="3893492"/>
              <a:ext cx="2001699" cy="489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Предложение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367915" y="1208886"/>
            <a:ext cx="3529160" cy="2947216"/>
            <a:chOff x="8214205" y="2286404"/>
            <a:chExt cx="4295751" cy="4686293"/>
          </a:xfrm>
        </p:grpSpPr>
        <p:cxnSp>
          <p:nvCxnSpPr>
            <p:cNvPr id="54" name="Прямая со стрелкой 53"/>
            <p:cNvCxnSpPr>
              <a:cxnSpLocks/>
            </p:cNvCxnSpPr>
            <p:nvPr/>
          </p:nvCxnSpPr>
          <p:spPr>
            <a:xfrm flipH="1" flipV="1">
              <a:off x="8291546" y="6125465"/>
              <a:ext cx="2782278" cy="25352"/>
            </a:xfrm>
            <a:prstGeom prst="straightConnector1">
              <a:avLst/>
            </a:prstGeom>
            <a:ln w="22225">
              <a:solidFill>
                <a:srgbClr val="2196F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>
              <a:off x="9525826" y="4291398"/>
              <a:ext cx="83398" cy="87114"/>
            </a:xfrm>
            <a:prstGeom prst="triangle">
              <a:avLst/>
            </a:prstGeom>
            <a:solidFill>
              <a:srgbClr val="2196F3"/>
            </a:solidFill>
            <a:ln w="12700">
              <a:solidFill>
                <a:srgbClr val="2196F3"/>
              </a:solidFill>
              <a:miter lim="400000"/>
            </a:ln>
            <a:effectLst>
              <a:outerShdw blurRad="254000" dist="127000" dir="5400000" algn="ctr" rotWithShape="0">
                <a:srgbClr val="000000">
                  <a:alpha val="10000"/>
                </a:srgbClr>
              </a:outerShdw>
            </a:effectLst>
          </p:spPr>
          <p:txBody>
            <a:bodyPr lIns="38100" tIns="38100" rIns="38100" bIns="38100" rtlCol="0" anchor="ctr"/>
            <a:lstStyle/>
            <a:p>
              <a:pPr algn="ctr"/>
              <a:endParaRPr lang="ru-RU" sz="18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Дуга 9"/>
            <p:cNvSpPr/>
            <p:nvPr/>
          </p:nvSpPr>
          <p:spPr>
            <a:xfrm rot="16200000" flipH="1">
              <a:off x="8939792" y="2914743"/>
              <a:ext cx="4198503" cy="2941825"/>
            </a:xfrm>
            <a:prstGeom prst="arc">
              <a:avLst>
                <a:gd name="adj1" fmla="val 16165325"/>
                <a:gd name="adj2" fmla="val 0"/>
              </a:avLst>
            </a:prstGeom>
            <a:ln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675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34811" y="5055998"/>
              <a:ext cx="791096" cy="44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Деньги</a:t>
              </a:r>
              <a:endParaRPr lang="ru-RU" sz="1100" dirty="0"/>
            </a:p>
          </p:txBody>
        </p:sp>
        <p:cxnSp>
          <p:nvCxnSpPr>
            <p:cNvPr id="30" name="Прямая со стрелкой 29"/>
            <p:cNvCxnSpPr>
              <a:cxnSpLocks/>
            </p:cNvCxnSpPr>
            <p:nvPr/>
          </p:nvCxnSpPr>
          <p:spPr>
            <a:xfrm flipH="1">
              <a:off x="8214205" y="6961614"/>
              <a:ext cx="2921070" cy="0"/>
            </a:xfrm>
            <a:prstGeom prst="straightConnector1">
              <a:avLst/>
            </a:prstGeom>
            <a:ln>
              <a:solidFill>
                <a:srgbClr val="2196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274180" y="6581187"/>
              <a:ext cx="938918" cy="39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/>
                <a:t>Претензии</a:t>
              </a:r>
              <a:endParaRPr lang="ru-RU" sz="9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818544" y="3715459"/>
            <a:ext cx="141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196F3"/>
                </a:solidFill>
              </a:rPr>
              <a:t>Пользователь</a:t>
            </a:r>
            <a:endParaRPr lang="ru-RU" sz="1200" dirty="0">
              <a:solidFill>
                <a:srgbClr val="219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4C69F19-67DC-3249-A602-0E9B263F1997}"/>
              </a:ext>
            </a:extLst>
          </p:cNvPr>
          <p:cNvSpPr txBox="1"/>
          <p:nvPr/>
        </p:nvSpPr>
        <p:spPr>
          <a:xfrm>
            <a:off x="2814741" y="1301614"/>
            <a:ext cx="1998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Логотип, товарные знаки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Название 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Фирменные цвета</a:t>
            </a:r>
            <a:endParaRPr lang="en-US" sz="1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E15D740-0482-A147-A292-6F803831CACD}"/>
              </a:ext>
            </a:extLst>
          </p:cNvPr>
          <p:cNvSpPr txBox="1"/>
          <p:nvPr/>
        </p:nvSpPr>
        <p:spPr>
          <a:xfrm>
            <a:off x="456349" y="968682"/>
            <a:ext cx="2635217" cy="261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6" tIns="22856" rIns="22856" bIns="22856" numCol="1" spcCol="38100" rtlCol="0" anchor="t">
            <a:spAutoFit/>
          </a:bodyPr>
          <a:lstStyle/>
          <a:p>
            <a:r>
              <a:rPr lang="ru-RU" sz="1400" b="1" spc="65" dirty="0">
                <a:solidFill>
                  <a:srgbClr val="2196F3"/>
                </a:solidFill>
              </a:rPr>
              <a:t>СОЗДАНИЕ ПЛОЩАДКИ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11ECF7E-CBE9-DE46-84EA-CF8AFE62DF67}"/>
              </a:ext>
            </a:extLst>
          </p:cNvPr>
          <p:cNvSpPr txBox="1"/>
          <p:nvPr/>
        </p:nvSpPr>
        <p:spPr>
          <a:xfrm>
            <a:off x="4907490" y="2126794"/>
            <a:ext cx="2635217" cy="261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56" tIns="22856" rIns="22856" bIns="22856" numCol="1" spcCol="38100" rtlCol="0" anchor="t">
            <a:spAutoFit/>
          </a:bodyPr>
          <a:lstStyle/>
          <a:p>
            <a:r>
              <a:rPr lang="ru-RU" sz="1400" b="1" spc="65" dirty="0">
                <a:solidFill>
                  <a:srgbClr val="2196F3"/>
                </a:solidFill>
              </a:rPr>
              <a:t>+ ПРИВЛЕЧЕНИЕ ТРАФИКА</a:t>
            </a:r>
            <a:endParaRPr lang="ru-RU" sz="800" b="1" dirty="0">
              <a:solidFill>
                <a:srgbClr val="2196F3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7165912-CDD7-FA40-9FC7-FF5D7D23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9" y="1959486"/>
            <a:ext cx="3389631" cy="2909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56917BB-67AC-0348-B5D0-C9A172E32623}"/>
              </a:ext>
            </a:extLst>
          </p:cNvPr>
          <p:cNvSpPr txBox="1"/>
          <p:nvPr/>
        </p:nvSpPr>
        <p:spPr>
          <a:xfrm>
            <a:off x="1497273" y="1880729"/>
            <a:ext cx="1191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Доменное имя, созвучное оригинальному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CE3D056-6C67-EC45-981B-60DF7247C44D}"/>
              </a:ext>
            </a:extLst>
          </p:cNvPr>
          <p:cNvSpPr txBox="1"/>
          <p:nvPr/>
        </p:nvSpPr>
        <p:spPr>
          <a:xfrm>
            <a:off x="4907490" y="2717429"/>
            <a:ext cx="1480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Поисковая оптимизация (</a:t>
            </a:r>
            <a:r>
              <a:rPr lang="en-GB" sz="1200" dirty="0"/>
              <a:t>SEO)</a:t>
            </a:r>
          </a:p>
          <a:p>
            <a:endParaRPr lang="ru-RU" sz="1200" dirty="0" smtClean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Реклама</a:t>
            </a:r>
            <a:endParaRPr lang="en-GB" sz="1200" dirty="0"/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контекстная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баннерная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в </a:t>
            </a:r>
            <a:r>
              <a:rPr lang="ru-RU" sz="1000" dirty="0" err="1"/>
              <a:t>соцсетях</a:t>
            </a:r>
            <a:endParaRPr lang="en-GB" sz="1000" dirty="0"/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/>
              <a:t>через </a:t>
            </a:r>
            <a:r>
              <a:rPr lang="en-GB" sz="1000" dirty="0"/>
              <a:t>Adware</a:t>
            </a:r>
            <a:endParaRPr lang="ru-RU" sz="1000" dirty="0"/>
          </a:p>
          <a:p>
            <a:endParaRPr lang="ru-RU" sz="1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3129285-8640-444B-B247-513ED9F8C96F}"/>
              </a:ext>
            </a:extLst>
          </p:cNvPr>
          <p:cNvSpPr txBox="1"/>
          <p:nvPr/>
        </p:nvSpPr>
        <p:spPr>
          <a:xfrm>
            <a:off x="449179" y="2134606"/>
            <a:ext cx="89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SSL </a:t>
            </a:r>
            <a:r>
              <a:rPr lang="ru-RU" sz="1000" dirty="0"/>
              <a:t>сертификат</a:t>
            </a:r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B4747A4-0742-474C-B8DA-DC83A244691B}"/>
              </a:ext>
            </a:extLst>
          </p:cNvPr>
          <p:cNvSpPr txBox="1"/>
          <p:nvPr/>
        </p:nvSpPr>
        <p:spPr>
          <a:xfrm>
            <a:off x="6953251" y="2706739"/>
            <a:ext cx="199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Спам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 smtClean="0"/>
              <a:t>по </a:t>
            </a:r>
            <a:r>
              <a:rPr lang="en-GB" sz="1000" dirty="0" smtClean="0"/>
              <a:t>e-mail</a:t>
            </a:r>
            <a:endParaRPr lang="ru-RU" sz="1000" dirty="0" smtClean="0"/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 smtClean="0"/>
              <a:t>в мессенджерах</a:t>
            </a:r>
          </a:p>
          <a:p>
            <a:endParaRPr lang="en-GB" sz="1200" dirty="0" smtClean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718E75B-4B69-6044-9EA1-7CC95B2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1" y="2438618"/>
            <a:ext cx="652842" cy="65284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0ECF3A5D-0475-1045-9425-3AA9D1D7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25479" flipH="1" flipV="1">
            <a:off x="1691939" y="2397173"/>
            <a:ext cx="510227" cy="5102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B14F8-5039-304F-861A-D881E3BF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Как преступники </a:t>
            </a:r>
            <a:r>
              <a:rPr lang="ru-RU" sz="1800" b="1" dirty="0" err="1"/>
              <a:t>монетизируют</a:t>
            </a:r>
            <a:r>
              <a:rPr lang="ru-RU" sz="1800" b="1" dirty="0"/>
              <a:t> ваш бренд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4747A4-0742-474C-B8DA-DC83A244691B}"/>
              </a:ext>
            </a:extLst>
          </p:cNvPr>
          <p:cNvSpPr txBox="1"/>
          <p:nvPr/>
        </p:nvSpPr>
        <p:spPr>
          <a:xfrm>
            <a:off x="6924278" y="3446856"/>
            <a:ext cx="199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Продвижение в </a:t>
            </a:r>
            <a:r>
              <a:rPr lang="ru-RU" sz="1200" dirty="0" err="1" smtClean="0"/>
              <a:t>соцсетях</a:t>
            </a:r>
            <a:r>
              <a:rPr lang="ru-RU" sz="1200" dirty="0" smtClean="0"/>
              <a:t> 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 smtClean="0"/>
              <a:t>с помощью поддельных аккаунтов бренда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 smtClean="0"/>
              <a:t>разгон ботами</a:t>
            </a:r>
          </a:p>
          <a:p>
            <a:pPr marL="142847" indent="-142847">
              <a:buFont typeface="Arial" panose="020B0604020202020204" pitchFamily="34" charset="0"/>
              <a:buChar char="•"/>
            </a:pPr>
            <a:r>
              <a:rPr lang="ru-RU" sz="1000" dirty="0" smtClean="0"/>
              <a:t>через лидеров мнений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971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146975" y="278555"/>
            <a:ext cx="5895415" cy="5141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latin typeface="+mj-lt"/>
                <a:cs typeface="Calibri" panose="020F0502020204030204" pitchFamily="34" charset="0"/>
              </a:rPr>
              <a:t>Жизненный цикл атаки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879026" y="2835007"/>
            <a:ext cx="4472920" cy="963284"/>
            <a:chOff x="3539819" y="5784935"/>
            <a:chExt cx="8868470" cy="1865202"/>
          </a:xfrm>
        </p:grpSpPr>
        <p:sp>
          <p:nvSpPr>
            <p:cNvPr id="20" name="TextBox 19"/>
            <p:cNvSpPr txBox="1"/>
            <p:nvPr/>
          </p:nvSpPr>
          <p:spPr>
            <a:xfrm>
              <a:off x="6560762" y="5784935"/>
              <a:ext cx="366267" cy="446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21722" y="7203178"/>
              <a:ext cx="3386567" cy="44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9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39819" y="6646627"/>
              <a:ext cx="2275591" cy="44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9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167685" y="1742672"/>
            <a:ext cx="7027724" cy="3064665"/>
            <a:chOff x="2107278" y="2885233"/>
            <a:chExt cx="14280328" cy="6046793"/>
          </a:xfrm>
        </p:grpSpPr>
        <p:sp>
          <p:nvSpPr>
            <p:cNvPr id="47" name="TextBox 46"/>
            <p:cNvSpPr txBox="1"/>
            <p:nvPr/>
          </p:nvSpPr>
          <p:spPr>
            <a:xfrm>
              <a:off x="4937552" y="2885233"/>
              <a:ext cx="2705714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Ресурс на парковке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74191" y="2897152"/>
              <a:ext cx="2660982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ru-RU" sz="1050" dirty="0" smtClean="0">
                  <a:latin typeface="+mn-lt"/>
                </a:rPr>
                <a:t>Функционирование</a:t>
              </a:r>
              <a:endParaRPr lang="ru-RU" sz="105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07278" y="2892286"/>
              <a:ext cx="1900730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Создание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73363" y="2892287"/>
              <a:ext cx="1674903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Выявление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34525" y="2885233"/>
              <a:ext cx="1753081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Блокировка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549886" y="8112220"/>
              <a:ext cx="4249526" cy="81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БЛОКИРОВКА</a:t>
              </a:r>
            </a:p>
            <a:p>
              <a:pPr algn="ctr"/>
              <a:r>
                <a:rPr lang="ru-RU" sz="1050" b="1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от 10 минут до 14 дней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93888" y="3940448"/>
              <a:ext cx="5003031" cy="81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ОЖИДАНИЕ</a:t>
              </a:r>
            </a:p>
            <a:p>
              <a:r>
                <a:rPr lang="ru-RU" sz="1050" b="1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от нескольких часов до нескольких лет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41196" y="3953490"/>
              <a:ext cx="3758127" cy="819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050" dirty="0">
                  <a:solidFill>
                    <a:srgbClr val="2196F3"/>
                  </a:solidFill>
                  <a:latin typeface="+mn-lt"/>
                </a:rPr>
                <a:t>НЕСЕНИЕ УБЫТКОВ</a:t>
              </a:r>
            </a:p>
            <a:p>
              <a:r>
                <a:rPr lang="ru-RU" sz="1050" dirty="0">
                  <a:solidFill>
                    <a:srgbClr val="2196F3"/>
                  </a:solidFill>
                  <a:latin typeface="+mn-lt"/>
                </a:rPr>
                <a:t>до нескольких месяцев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302E61A-F2FB-4B09-A838-3893665D4E2E}"/>
              </a:ext>
            </a:extLst>
          </p:cNvPr>
          <p:cNvSpPr txBox="1"/>
          <p:nvPr/>
        </p:nvSpPr>
        <p:spPr>
          <a:xfrm>
            <a:off x="1453710" y="1289043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0D02ADE-FA88-4E56-BDE6-04E6DC7C87A7}"/>
              </a:ext>
            </a:extLst>
          </p:cNvPr>
          <p:cNvSpPr txBox="1"/>
          <p:nvPr/>
        </p:nvSpPr>
        <p:spPr>
          <a:xfrm>
            <a:off x="3058955" y="1281488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4805938" y="1279621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6478402" y="1275686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7617716" y="1289043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F209F417-A74B-4FCE-AFA6-B51309D7A0FF}"/>
              </a:ext>
            </a:extLst>
          </p:cNvPr>
          <p:cNvSpPr/>
          <p:nvPr/>
        </p:nvSpPr>
        <p:spPr>
          <a:xfrm>
            <a:off x="616401" y="976834"/>
            <a:ext cx="8078086" cy="1850939"/>
          </a:xfrm>
          <a:prstGeom prst="rect">
            <a:avLst/>
          </a:prstGeom>
          <a:noFill/>
          <a:ln w="19050"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F209F417-A74B-4FCE-AFA6-B51309D7A0FF}"/>
              </a:ext>
            </a:extLst>
          </p:cNvPr>
          <p:cNvSpPr/>
          <p:nvPr/>
        </p:nvSpPr>
        <p:spPr>
          <a:xfrm>
            <a:off x="604847" y="3001105"/>
            <a:ext cx="8078086" cy="1927182"/>
          </a:xfrm>
          <a:prstGeom prst="rect">
            <a:avLst/>
          </a:prstGeom>
          <a:noFill/>
          <a:ln w="19050"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A71FAAE-D503-442B-A5BB-63114913C716}"/>
              </a:ext>
            </a:extLst>
          </p:cNvPr>
          <p:cNvSpPr txBox="1"/>
          <p:nvPr/>
        </p:nvSpPr>
        <p:spPr>
          <a:xfrm>
            <a:off x="1430328" y="2873411"/>
            <a:ext cx="2448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Проактивная</a:t>
            </a:r>
            <a:r>
              <a:rPr lang="ru-RU" sz="1200" b="1" dirty="0"/>
              <a:t> последовательность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71FAAE-D503-442B-A5BB-63114913C716}"/>
              </a:ext>
            </a:extLst>
          </p:cNvPr>
          <p:cNvSpPr txBox="1"/>
          <p:nvPr/>
        </p:nvSpPr>
        <p:spPr>
          <a:xfrm>
            <a:off x="1387860" y="827121"/>
            <a:ext cx="24909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Инцидентная последовательность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707469" y="4325471"/>
            <a:ext cx="4031384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4120101" y="2196544"/>
            <a:ext cx="3069593" cy="14537"/>
          </a:xfrm>
          <a:prstGeom prst="straightConnector1">
            <a:avLst/>
          </a:prstGeom>
          <a:ln w="38100">
            <a:solidFill>
              <a:srgbClr val="2196F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7189694" y="2187168"/>
            <a:ext cx="1074797" cy="748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1387860" y="1229551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4738853" y="1226689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6418618" y="1222350"/>
            <a:ext cx="426818" cy="426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2999304" y="1222350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7550632" y="1225282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132" name="Группа 131"/>
          <p:cNvGrpSpPr/>
          <p:nvPr/>
        </p:nvGrpSpPr>
        <p:grpSpPr>
          <a:xfrm>
            <a:off x="707469" y="3874437"/>
            <a:ext cx="7073483" cy="272075"/>
            <a:chOff x="2621887" y="2798403"/>
            <a:chExt cx="14373308" cy="536823"/>
          </a:xfrm>
        </p:grpSpPr>
        <p:sp>
          <p:nvSpPr>
            <p:cNvPr id="133" name="TextBox 132"/>
            <p:cNvSpPr txBox="1"/>
            <p:nvPr/>
          </p:nvSpPr>
          <p:spPr>
            <a:xfrm>
              <a:off x="5050101" y="2830811"/>
              <a:ext cx="1894674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Создание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515645" y="2834234"/>
              <a:ext cx="2822188" cy="5009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>
                  <a:solidFill>
                    <a:schemeClr val="bg2">
                      <a:lumMod val="2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r>
                <a:rPr lang="ru-RU" sz="1050" dirty="0">
                  <a:latin typeface="+mn-lt"/>
                </a:rPr>
                <a:t>Ресурс на парковке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21887" y="2798403"/>
              <a:ext cx="1869366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Мониторинг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242115" y="2833088"/>
              <a:ext cx="1753080" cy="5009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chemeClr val="bg2">
                      <a:lumMod val="25000"/>
                    </a:schemeClr>
                  </a:solidFill>
                </a:rPr>
                <a:t>Блокировка</a:t>
              </a: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8302E61A-F2FB-4B09-A838-3893665D4E2E}"/>
              </a:ext>
            </a:extLst>
          </p:cNvPr>
          <p:cNvSpPr txBox="1"/>
          <p:nvPr/>
        </p:nvSpPr>
        <p:spPr>
          <a:xfrm>
            <a:off x="1026620" y="3392023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C0D02ADE-FA88-4E56-BDE6-04E6DC7C87A7}"/>
              </a:ext>
            </a:extLst>
          </p:cNvPr>
          <p:cNvSpPr txBox="1"/>
          <p:nvPr/>
        </p:nvSpPr>
        <p:spPr>
          <a:xfrm>
            <a:off x="2200197" y="3385636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3641129" y="3400739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5485254" y="3390639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ru-RU" sz="15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39A7C43-A4A2-4AD5-BC78-35FCD2014E14}"/>
              </a:ext>
            </a:extLst>
          </p:cNvPr>
          <p:cNvSpPr txBox="1"/>
          <p:nvPr/>
        </p:nvSpPr>
        <p:spPr>
          <a:xfrm>
            <a:off x="7203261" y="3394266"/>
            <a:ext cx="292647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960769" y="3332530"/>
            <a:ext cx="426818" cy="4268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3574044" y="3335076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5433689" y="3329601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2133719" y="3326371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xmlns="" id="{6E51D3D3-1E4D-422A-91B8-9C943A0FBFFC}"/>
              </a:ext>
            </a:extLst>
          </p:cNvPr>
          <p:cNvSpPr/>
          <p:nvPr/>
        </p:nvSpPr>
        <p:spPr>
          <a:xfrm>
            <a:off x="7136912" y="3329601"/>
            <a:ext cx="426818" cy="426818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155" name="TextBox 154"/>
          <p:cNvSpPr txBox="1"/>
          <p:nvPr/>
        </p:nvSpPr>
        <p:spPr>
          <a:xfrm>
            <a:off x="4950984" y="3892017"/>
            <a:ext cx="1417182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sz="1050" dirty="0" smtClean="0">
                <a:latin typeface="+mn-lt"/>
              </a:rPr>
              <a:t>Функционирование</a:t>
            </a:r>
            <a:endParaRPr lang="ru-RU" sz="1050" dirty="0">
              <a:latin typeface="+mn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902457" y="4407228"/>
            <a:ext cx="2864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ОЖИДАНИЕ</a:t>
            </a:r>
          </a:p>
          <a:p>
            <a:pPr algn="ctr"/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от нескольких часов до нескольких лет</a:t>
            </a:r>
          </a:p>
        </p:txBody>
      </p:sp>
      <p:cxnSp>
        <p:nvCxnSpPr>
          <p:cNvPr id="173" name="Прямая со стрелкой 172"/>
          <p:cNvCxnSpPr/>
          <p:nvPr/>
        </p:nvCxnSpPr>
        <p:spPr>
          <a:xfrm flipV="1">
            <a:off x="1167685" y="2211081"/>
            <a:ext cx="2952416" cy="680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7136912" y="2263705"/>
            <a:ext cx="15460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БЛОКИРОВКА</a:t>
            </a:r>
          </a:p>
          <a:p>
            <a:r>
              <a:rPr lang="ru-RU" sz="105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от 10 минут до 14 дней</a:t>
            </a:r>
          </a:p>
        </p:txBody>
      </p:sp>
      <p:cxnSp>
        <p:nvCxnSpPr>
          <p:cNvPr id="178" name="Прямая со стрелкой 177"/>
          <p:cNvCxnSpPr/>
          <p:nvPr/>
        </p:nvCxnSpPr>
        <p:spPr>
          <a:xfrm>
            <a:off x="4738853" y="4325471"/>
            <a:ext cx="3135910" cy="791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687" y="256742"/>
            <a:ext cx="5895415" cy="514188"/>
          </a:xfrm>
        </p:spPr>
        <p:txBody>
          <a:bodyPr>
            <a:normAutofit/>
          </a:bodyPr>
          <a:lstStyle/>
          <a:p>
            <a:r>
              <a:rPr lang="ru-RU" sz="1800" b="1" dirty="0"/>
              <a:t>Онлайн-угрозы для бренда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20347"/>
              </p:ext>
            </p:extLst>
          </p:nvPr>
        </p:nvGraphicFramePr>
        <p:xfrm>
          <a:off x="915243" y="925393"/>
          <a:ext cx="7373351" cy="31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4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8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9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Угрозы</a:t>
                      </a:r>
                    </a:p>
                  </a:txBody>
                  <a:tcPr marL="126000" marR="126000" marT="108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Схемы </a:t>
                      </a:r>
                    </a:p>
                  </a:txBody>
                  <a:tcPr marL="126000" marR="126000" marT="108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2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2196F3"/>
                          </a:solidFill>
                        </a:rPr>
                        <a:t>Интернет-мошенничество, неправомерное использование бренда</a:t>
                      </a:r>
                    </a:p>
                  </a:txBody>
                  <a:tcPr marL="126000" marR="126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6000" indent="-216000" algn="l" defTabSz="77724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defRPr sz="1530"/>
                      </a:pPr>
                      <a:r>
                        <a:rPr lang="ru-RU" sz="1200" dirty="0"/>
                        <a:t>Мошеннические сайты, сайты-клоны, фишинг </a:t>
                      </a: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Ложное партнерство</a:t>
                      </a:r>
                    </a:p>
                    <a:p>
                      <a:pPr marL="216000" indent="-2160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Поддельные мобильные приложения</a:t>
                      </a: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Неправомерная реклама</a:t>
                      </a: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Поддельные аккаунты и группы в </a:t>
                      </a:r>
                      <a:r>
                        <a:rPr lang="ru-RU" sz="1200" dirty="0" err="1"/>
                        <a:t>соцсетях</a:t>
                      </a:r>
                      <a:endParaRPr lang="ru-RU" sz="1200" dirty="0"/>
                    </a:p>
                  </a:txBody>
                  <a:tcPr marL="126000" marR="126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2196F3"/>
                          </a:solidFill>
                        </a:rPr>
                        <a:t>Нелегальная </a:t>
                      </a:r>
                      <a:r>
                        <a:rPr lang="ru-RU" sz="1200" b="1" dirty="0" smtClean="0">
                          <a:solidFill>
                            <a:srgbClr val="2196F3"/>
                          </a:solidFill>
                        </a:rPr>
                        <a:t>онлайн-продажа</a:t>
                      </a:r>
                      <a:endParaRPr lang="ru-RU" sz="1200" b="1" dirty="0">
                        <a:solidFill>
                          <a:srgbClr val="2196F3"/>
                        </a:solidFill>
                      </a:endParaRPr>
                    </a:p>
                  </a:txBody>
                  <a:tcPr marL="126000" marR="126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Предложения по продаже контрафактной продукции</a:t>
                      </a:r>
                    </a:p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Несоблюдение партнёрской политики </a:t>
                      </a:r>
                    </a:p>
                  </a:txBody>
                  <a:tcPr marL="126000" marR="126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176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2196F3"/>
                          </a:solidFill>
                        </a:rPr>
                        <a:t>Интернет-пиратство</a:t>
                      </a:r>
                    </a:p>
                  </a:txBody>
                  <a:tcPr marL="126000" marR="126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Незаконное использование объектов 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ru-RU" sz="1200" dirty="0"/>
                        <a:t>авторского права</a:t>
                      </a:r>
                    </a:p>
                  </a:txBody>
                  <a:tcPr marL="126000" marR="126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Shape 212">
            <a:extLst>
              <a:ext uri="{FF2B5EF4-FFF2-40B4-BE49-F238E27FC236}">
                <a16:creationId xmlns:a16="http://schemas.microsoft.com/office/drawing/2014/main" xmlns="" id="{8E3EF336-80EC-491E-9EDC-9BB7BF064BCE}"/>
              </a:ext>
            </a:extLst>
          </p:cNvPr>
          <p:cNvSpPr>
            <a:spLocks noChangeAspect="1"/>
          </p:cNvSpPr>
          <p:nvPr/>
        </p:nvSpPr>
        <p:spPr>
          <a:xfrm>
            <a:off x="466772" y="1836853"/>
            <a:ext cx="391027" cy="391027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51E4D1-3941-4D30-80BD-E528C3E4C4FC}"/>
              </a:ext>
            </a:extLst>
          </p:cNvPr>
          <p:cNvSpPr/>
          <p:nvPr/>
        </p:nvSpPr>
        <p:spPr>
          <a:xfrm>
            <a:off x="570433" y="1901562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2196F3"/>
                </a:solidFill>
              </a:rPr>
              <a:t>1</a:t>
            </a:r>
            <a:endParaRPr lang="ru-RU" sz="675" dirty="0">
              <a:solidFill>
                <a:srgbClr val="2196F3"/>
              </a:solidFill>
            </a:endParaRPr>
          </a:p>
        </p:txBody>
      </p:sp>
      <p:sp>
        <p:nvSpPr>
          <p:cNvPr id="7" name="Shape 212">
            <a:extLst>
              <a:ext uri="{FF2B5EF4-FFF2-40B4-BE49-F238E27FC236}">
                <a16:creationId xmlns:a16="http://schemas.microsoft.com/office/drawing/2014/main" xmlns="" id="{5475D5A8-4FA2-4B40-914E-6D6685B48BD3}"/>
              </a:ext>
            </a:extLst>
          </p:cNvPr>
          <p:cNvSpPr>
            <a:spLocks noChangeAspect="1"/>
          </p:cNvSpPr>
          <p:nvPr/>
        </p:nvSpPr>
        <p:spPr>
          <a:xfrm>
            <a:off x="466772" y="2884322"/>
            <a:ext cx="391027" cy="391027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30FC149-CEAC-43CB-838B-A7EA1563347A}"/>
              </a:ext>
            </a:extLst>
          </p:cNvPr>
          <p:cNvSpPr/>
          <p:nvPr/>
        </p:nvSpPr>
        <p:spPr>
          <a:xfrm>
            <a:off x="570433" y="2949030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96F3"/>
                </a:solidFill>
              </a:rPr>
              <a:t>2</a:t>
            </a:r>
            <a:endParaRPr lang="ru-RU" sz="675" dirty="0">
              <a:solidFill>
                <a:srgbClr val="2196F3"/>
              </a:solidFill>
            </a:endParaRPr>
          </a:p>
        </p:txBody>
      </p:sp>
      <p:sp>
        <p:nvSpPr>
          <p:cNvPr id="9" name="Shape 212">
            <a:extLst>
              <a:ext uri="{FF2B5EF4-FFF2-40B4-BE49-F238E27FC236}">
                <a16:creationId xmlns:a16="http://schemas.microsoft.com/office/drawing/2014/main" xmlns="" id="{678862A0-024F-4916-91B0-260F1B19576F}"/>
              </a:ext>
            </a:extLst>
          </p:cNvPr>
          <p:cNvSpPr>
            <a:spLocks noChangeAspect="1"/>
          </p:cNvSpPr>
          <p:nvPr/>
        </p:nvSpPr>
        <p:spPr>
          <a:xfrm>
            <a:off x="466772" y="3529856"/>
            <a:ext cx="391027" cy="391027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  <a:effectLst>
            <a:outerShdw blurRad="254000" dist="127000" dir="5400000" algn="ctr" rotWithShape="0">
              <a:srgbClr val="000000">
                <a:alpha val="1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C5BB4F8-CAAD-4D7A-8F33-AB9F56753391}"/>
              </a:ext>
            </a:extLst>
          </p:cNvPr>
          <p:cNvSpPr/>
          <p:nvPr/>
        </p:nvSpPr>
        <p:spPr>
          <a:xfrm>
            <a:off x="570433" y="359456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96F3"/>
                </a:solidFill>
              </a:rPr>
              <a:t>3</a:t>
            </a:r>
            <a:endParaRPr lang="ru-RU" sz="675" dirty="0">
              <a:solidFill>
                <a:srgbClr val="219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b="1" dirty="0">
                <a:latin typeface="+mn-lt"/>
                <a:cs typeface="Calibri" panose="020F0502020204030204" pitchFamily="34" charset="0"/>
              </a:rPr>
              <a:t>Классический подход к решению проблем</a:t>
            </a:r>
          </a:p>
        </p:txBody>
      </p:sp>
      <p:sp>
        <p:nvSpPr>
          <p:cNvPr id="23" name="object 20"/>
          <p:cNvSpPr/>
          <p:nvPr/>
        </p:nvSpPr>
        <p:spPr>
          <a:xfrm>
            <a:off x="3693874" y="1053727"/>
            <a:ext cx="2355850" cy="654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33" name="object 21"/>
          <p:cNvSpPr/>
          <p:nvPr/>
        </p:nvSpPr>
        <p:spPr>
          <a:xfrm>
            <a:off x="3829192" y="1121627"/>
            <a:ext cx="4423854" cy="545694"/>
          </a:xfrm>
          <a:custGeom>
            <a:avLst/>
            <a:gdLst/>
            <a:ahLst/>
            <a:cxnLst/>
            <a:rect l="l" t="t" r="r" b="b"/>
            <a:pathLst>
              <a:path w="4178300" h="773430">
                <a:moveTo>
                  <a:pt x="4049014" y="0"/>
                </a:moveTo>
                <a:lnTo>
                  <a:pt x="128778" y="0"/>
                </a:lnTo>
                <a:lnTo>
                  <a:pt x="78652" y="10127"/>
                </a:lnTo>
                <a:lnTo>
                  <a:pt x="37719" y="37744"/>
                </a:lnTo>
                <a:lnTo>
                  <a:pt x="10120" y="78706"/>
                </a:lnTo>
                <a:lnTo>
                  <a:pt x="0" y="128866"/>
                </a:lnTo>
                <a:lnTo>
                  <a:pt x="0" y="644283"/>
                </a:lnTo>
                <a:lnTo>
                  <a:pt x="10120" y="694444"/>
                </a:lnTo>
                <a:lnTo>
                  <a:pt x="37719" y="735406"/>
                </a:lnTo>
                <a:lnTo>
                  <a:pt x="78652" y="763023"/>
                </a:lnTo>
                <a:lnTo>
                  <a:pt x="128778" y="773150"/>
                </a:lnTo>
                <a:lnTo>
                  <a:pt x="4049014" y="773150"/>
                </a:lnTo>
                <a:lnTo>
                  <a:pt x="4099212" y="763023"/>
                </a:lnTo>
                <a:lnTo>
                  <a:pt x="4140184" y="735406"/>
                </a:lnTo>
                <a:lnTo>
                  <a:pt x="4167796" y="694444"/>
                </a:lnTo>
                <a:lnTo>
                  <a:pt x="4177919" y="644283"/>
                </a:lnTo>
                <a:lnTo>
                  <a:pt x="4177919" y="128866"/>
                </a:lnTo>
                <a:lnTo>
                  <a:pt x="4167796" y="78706"/>
                </a:lnTo>
                <a:lnTo>
                  <a:pt x="4140184" y="37744"/>
                </a:lnTo>
                <a:lnTo>
                  <a:pt x="4099212" y="10127"/>
                </a:lnTo>
                <a:lnTo>
                  <a:pt x="4049014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34" name="object 22"/>
          <p:cNvSpPr txBox="1"/>
          <p:nvPr/>
        </p:nvSpPr>
        <p:spPr>
          <a:xfrm>
            <a:off x="4179434" y="1254435"/>
            <a:ext cx="3740580" cy="252634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spc="-3" dirty="0">
                <a:solidFill>
                  <a:srgbClr val="FFFFFF"/>
                </a:solidFill>
                <a:cs typeface="Calibri"/>
              </a:rPr>
              <a:t>Юридический отдел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object 23"/>
          <p:cNvSpPr/>
          <p:nvPr/>
        </p:nvSpPr>
        <p:spPr>
          <a:xfrm>
            <a:off x="772874" y="1079127"/>
            <a:ext cx="2362200" cy="58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9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>
          <a:xfrm>
            <a:off x="907906" y="1151517"/>
            <a:ext cx="2362486" cy="515804"/>
          </a:xfrm>
          <a:custGeom>
            <a:avLst/>
            <a:gdLst/>
            <a:ahLst/>
            <a:cxnLst/>
            <a:rect l="l" t="t" r="r" b="b"/>
            <a:pathLst>
              <a:path w="4190365" h="631189">
                <a:moveTo>
                  <a:pt x="4084929" y="0"/>
                </a:moveTo>
                <a:lnTo>
                  <a:pt x="105130" y="0"/>
                </a:lnTo>
                <a:lnTo>
                  <a:pt x="64208" y="8263"/>
                </a:lnTo>
                <a:lnTo>
                  <a:pt x="30791" y="30797"/>
                </a:lnTo>
                <a:lnTo>
                  <a:pt x="8261" y="64218"/>
                </a:lnTo>
                <a:lnTo>
                  <a:pt x="0" y="105143"/>
                </a:lnTo>
                <a:lnTo>
                  <a:pt x="0" y="525678"/>
                </a:lnTo>
                <a:lnTo>
                  <a:pt x="8261" y="566602"/>
                </a:lnTo>
                <a:lnTo>
                  <a:pt x="30791" y="600024"/>
                </a:lnTo>
                <a:lnTo>
                  <a:pt x="64208" y="622558"/>
                </a:lnTo>
                <a:lnTo>
                  <a:pt x="105130" y="630821"/>
                </a:lnTo>
                <a:lnTo>
                  <a:pt x="4084929" y="630821"/>
                </a:lnTo>
                <a:lnTo>
                  <a:pt x="4125854" y="622558"/>
                </a:lnTo>
                <a:lnTo>
                  <a:pt x="4159275" y="600024"/>
                </a:lnTo>
                <a:lnTo>
                  <a:pt x="4181809" y="566602"/>
                </a:lnTo>
                <a:lnTo>
                  <a:pt x="4190072" y="525678"/>
                </a:lnTo>
                <a:lnTo>
                  <a:pt x="4190072" y="105143"/>
                </a:lnTo>
                <a:lnTo>
                  <a:pt x="4181809" y="64218"/>
                </a:lnTo>
                <a:lnTo>
                  <a:pt x="4159275" y="30797"/>
                </a:lnTo>
                <a:lnTo>
                  <a:pt x="4125854" y="8263"/>
                </a:lnTo>
                <a:lnTo>
                  <a:pt x="4084929" y="0"/>
                </a:lnTo>
                <a:close/>
              </a:path>
            </a:pathLst>
          </a:custGeom>
          <a:solidFill>
            <a:srgbClr val="23A9F6"/>
          </a:solidFill>
        </p:spPr>
        <p:txBody>
          <a:bodyPr wrap="square" lIns="0" tIns="0" rIns="0" bIns="0" rtlCol="0"/>
          <a:lstStyle/>
          <a:p>
            <a:pPr defTabSz="685800"/>
            <a:endParaRPr sz="900" dirty="0">
              <a:solidFill>
                <a:prstClr val="black"/>
              </a:solidFill>
            </a:endParaRPr>
          </a:p>
        </p:txBody>
      </p:sp>
      <p:sp>
        <p:nvSpPr>
          <p:cNvPr id="42" name="object 25"/>
          <p:cNvSpPr txBox="1"/>
          <p:nvPr/>
        </p:nvSpPr>
        <p:spPr>
          <a:xfrm>
            <a:off x="1057836" y="1156985"/>
            <a:ext cx="2089938" cy="498856"/>
          </a:xfrm>
          <a:prstGeom prst="rect">
            <a:avLst/>
          </a:prstGeom>
        </p:spPr>
        <p:txBody>
          <a:bodyPr vert="horz" wrap="square" lIns="0" tIns="6351" rIns="0" bIns="0" rtlCol="0">
            <a:spAutoFit/>
          </a:bodyPr>
          <a:lstStyle/>
          <a:p>
            <a:pPr marL="6351" algn="ctr" defTabSz="685800">
              <a:spcBef>
                <a:spcPts val="50"/>
              </a:spcBef>
            </a:pPr>
            <a:r>
              <a:rPr lang="ru-RU" sz="1600" dirty="0">
                <a:solidFill>
                  <a:srgbClr val="FFFFFF"/>
                </a:solidFill>
                <a:cs typeface="Calibri"/>
              </a:rPr>
              <a:t>ИТ-отдел, юристы, маркетинг</a:t>
            </a:r>
            <a:endParaRPr sz="16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761533" y="1868629"/>
            <a:ext cx="2223808" cy="584200"/>
            <a:chOff x="1558448" y="4177554"/>
            <a:chExt cx="4711700" cy="1168400"/>
          </a:xfrm>
        </p:grpSpPr>
        <p:sp>
          <p:nvSpPr>
            <p:cNvPr id="44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45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46" name="object 28"/>
            <p:cNvSpPr txBox="1"/>
            <p:nvPr/>
          </p:nvSpPr>
          <p:spPr>
            <a:xfrm>
              <a:off x="1827765" y="4439542"/>
              <a:ext cx="4178300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Уведомления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69783" y="1868629"/>
            <a:ext cx="2203450" cy="584200"/>
            <a:chOff x="1558448" y="4177554"/>
            <a:chExt cx="4711700" cy="1168400"/>
          </a:xfrm>
        </p:grpSpPr>
        <p:sp>
          <p:nvSpPr>
            <p:cNvPr id="48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49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0" name="object 28"/>
            <p:cNvSpPr txBox="1"/>
            <p:nvPr/>
          </p:nvSpPr>
          <p:spPr>
            <a:xfrm>
              <a:off x="1827942" y="4452242"/>
              <a:ext cx="4178123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dirty="0">
                  <a:solidFill>
                    <a:prstClr val="black"/>
                  </a:solidFill>
                  <a:cs typeface="Calibri"/>
                </a:rPr>
                <a:t>Судебные тяжбы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cxnSp>
        <p:nvCxnSpPr>
          <p:cNvPr id="51" name="Прямая со стрелкой 50"/>
          <p:cNvCxnSpPr/>
          <p:nvPr/>
        </p:nvCxnSpPr>
        <p:spPr>
          <a:xfrm>
            <a:off x="3456610" y="2131741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032519" y="2112583"/>
            <a:ext cx="23726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888171" y="1868629"/>
            <a:ext cx="2382221" cy="584200"/>
            <a:chOff x="1558448" y="4177554"/>
            <a:chExt cx="4711700" cy="1168400"/>
          </a:xfrm>
        </p:grpSpPr>
        <p:sp>
          <p:nvSpPr>
            <p:cNvPr id="54" name="object 26"/>
            <p:cNvSpPr/>
            <p:nvPr/>
          </p:nvSpPr>
          <p:spPr>
            <a:xfrm>
              <a:off x="1558448" y="4177554"/>
              <a:ext cx="4711700" cy="116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5" name="object 27"/>
            <p:cNvSpPr/>
            <p:nvPr/>
          </p:nvSpPr>
          <p:spPr>
            <a:xfrm>
              <a:off x="1827941" y="4321458"/>
              <a:ext cx="4178300" cy="627380"/>
            </a:xfrm>
            <a:custGeom>
              <a:avLst/>
              <a:gdLst/>
              <a:ahLst/>
              <a:cxnLst/>
              <a:rect l="l" t="t" r="r" b="b"/>
              <a:pathLst>
                <a:path w="4178300" h="627379">
                  <a:moveTo>
                    <a:pt x="4073448" y="0"/>
                  </a:moveTo>
                  <a:lnTo>
                    <a:pt x="104495" y="0"/>
                  </a:lnTo>
                  <a:lnTo>
                    <a:pt x="63822" y="8212"/>
                  </a:lnTo>
                  <a:lnTo>
                    <a:pt x="30606" y="30606"/>
                  </a:lnTo>
                  <a:lnTo>
                    <a:pt x="8212" y="63822"/>
                  </a:lnTo>
                  <a:lnTo>
                    <a:pt x="0" y="104495"/>
                  </a:lnTo>
                  <a:lnTo>
                    <a:pt x="0" y="522452"/>
                  </a:lnTo>
                  <a:lnTo>
                    <a:pt x="8212" y="563123"/>
                  </a:lnTo>
                  <a:lnTo>
                    <a:pt x="30606" y="596334"/>
                  </a:lnTo>
                  <a:lnTo>
                    <a:pt x="63822" y="618725"/>
                  </a:lnTo>
                  <a:lnTo>
                    <a:pt x="104495" y="626935"/>
                  </a:lnTo>
                  <a:lnTo>
                    <a:pt x="4073448" y="626935"/>
                  </a:lnTo>
                  <a:lnTo>
                    <a:pt x="4114122" y="618725"/>
                  </a:lnTo>
                  <a:lnTo>
                    <a:pt x="4147337" y="596334"/>
                  </a:lnTo>
                  <a:lnTo>
                    <a:pt x="4169732" y="563123"/>
                  </a:lnTo>
                  <a:lnTo>
                    <a:pt x="4177944" y="522452"/>
                  </a:lnTo>
                  <a:lnTo>
                    <a:pt x="4177944" y="104495"/>
                  </a:lnTo>
                  <a:lnTo>
                    <a:pt x="4169732" y="63822"/>
                  </a:lnTo>
                  <a:lnTo>
                    <a:pt x="4147337" y="30606"/>
                  </a:lnTo>
                  <a:lnTo>
                    <a:pt x="4114122" y="8212"/>
                  </a:lnTo>
                  <a:lnTo>
                    <a:pt x="407344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pPr defTabSz="685800"/>
              <a:endParaRPr sz="900">
                <a:solidFill>
                  <a:prstClr val="black"/>
                </a:solidFill>
              </a:endParaRPr>
            </a:p>
          </p:txBody>
        </p:sp>
        <p:sp>
          <p:nvSpPr>
            <p:cNvPr id="56" name="object 28"/>
            <p:cNvSpPr txBox="1"/>
            <p:nvPr/>
          </p:nvSpPr>
          <p:spPr>
            <a:xfrm>
              <a:off x="1827777" y="4439542"/>
              <a:ext cx="4178289" cy="382158"/>
            </a:xfrm>
            <a:prstGeom prst="rect">
              <a:avLst/>
            </a:prstGeom>
          </p:spPr>
          <p:txBody>
            <a:bodyPr vert="horz" wrap="square" lIns="0" tIns="6351" rIns="0" bIns="0" rtlCol="0">
              <a:spAutoFit/>
            </a:bodyPr>
            <a:lstStyle/>
            <a:p>
              <a:pPr marL="6351" algn="ctr" defTabSz="685800">
                <a:spcBef>
                  <a:spcPts val="50"/>
                </a:spcBef>
              </a:pPr>
              <a:r>
                <a:rPr lang="ru-RU" sz="1200" spc="-3" dirty="0">
                  <a:solidFill>
                    <a:srgbClr val="262626"/>
                  </a:solidFill>
                  <a:cs typeface="Calibri"/>
                </a:rPr>
                <a:t>Обнаружение нарушений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45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oup-ib_16x9_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AFAFA"/>
        </a:solidFill>
        <a:ln w="12700">
          <a:miter lim="400000"/>
        </a:ln>
        <a:effectLst>
          <a:outerShdw blurRad="254000" dist="127000" dir="5400000" algn="ctr" rotWithShape="0">
            <a:srgbClr val="000000">
              <a:alpha val="10000"/>
            </a:srgbClr>
          </a:outerShdw>
        </a:effectLst>
      </a:spPr>
      <a:bodyPr lIns="76200" tIns="76200" rIns="76200" bIns="76200" anchor="ctr"/>
      <a:lstStyle>
        <a:defPPr>
          <a:defRPr sz="360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group-ib_16x9_2" id="{8191AC13-3C27-4615-A487-DF1AF3E9C1E1}" vid="{F90A1303-CD79-4C59-90C2-762226EDFDBC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AFAFA"/>
        </a:solidFill>
        <a:ln w="12700">
          <a:miter lim="400000"/>
        </a:ln>
        <a:effectLst>
          <a:outerShdw blurRad="254000" dist="127000" dir="5400000" algn="ctr" rotWithShape="0">
            <a:srgbClr val="000000">
              <a:alpha val="10000"/>
            </a:srgbClr>
          </a:outerShdw>
        </a:effectLst>
      </a:spPr>
      <a:bodyPr lIns="76200" tIns="76200" rIns="76200" bIns="76200" anchor="ctr"/>
      <a:lstStyle>
        <a:defPPr>
          <a:defRPr sz="3600">
            <a:solidFill>
              <a:srgbClr val="FFFFFF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group-ib_16x9_1</Template>
  <TotalTime>10329</TotalTime>
  <Words>589</Words>
  <Application>Microsoft Office PowerPoint</Application>
  <PresentationFormat>Экран (16:9)</PresentationFormat>
  <Paragraphs>208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Arial Black</vt:lpstr>
      <vt:lpstr>Brutal Type</vt:lpstr>
      <vt:lpstr>Calibri</vt:lpstr>
      <vt:lpstr>Calibri bold</vt:lpstr>
      <vt:lpstr>Calibri Light</vt:lpstr>
      <vt:lpstr>Futura New Bold</vt:lpstr>
      <vt:lpstr>Futura New Book</vt:lpstr>
      <vt:lpstr>Futura New Demi</vt:lpstr>
      <vt:lpstr>Helvetica Neue</vt:lpstr>
      <vt:lpstr>SF UI Display Light</vt:lpstr>
      <vt:lpstr>Symbol</vt:lpstr>
      <vt:lpstr>1_Специальное оформление</vt:lpstr>
      <vt:lpstr>Специальное оформление</vt:lpstr>
      <vt:lpstr>group-ib_16x9_2</vt:lpstr>
      <vt:lpstr>2_Специальное оформление</vt:lpstr>
      <vt:lpstr>Угрозы для бренда в Интернете</vt:lpstr>
      <vt:lpstr>О компании</vt:lpstr>
      <vt:lpstr>Решения Group-IB</vt:lpstr>
      <vt:lpstr>Преступления с использованием компьютерных  и телекоммуникационных технологий </vt:lpstr>
      <vt:lpstr>Структурная схема обмана</vt:lpstr>
      <vt:lpstr>Как преступники монетизируют ваш бренд</vt:lpstr>
      <vt:lpstr>Презентация PowerPoint</vt:lpstr>
      <vt:lpstr>Онлайн-угрозы для бренда</vt:lpstr>
      <vt:lpstr>Классический подход к решению проблем</vt:lpstr>
      <vt:lpstr>Классический подход к решению проблем</vt:lpstr>
      <vt:lpstr>Технологический подход к решению проблем</vt:lpstr>
      <vt:lpstr>Соотношение количества инцидентов и финансовых затрат</vt:lpstr>
      <vt:lpstr>Правовое регулирование</vt:lpstr>
      <vt:lpstr>Презентация PowerPoint</vt:lpstr>
      <vt:lpstr>Нанесение ущерба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Грунин</dc:creator>
  <cp:lastModifiedBy>Daria Shcherbinina</cp:lastModifiedBy>
  <cp:revision>765</cp:revision>
  <dcterms:modified xsi:type="dcterms:W3CDTF">2018-11-27T06:20:16Z</dcterms:modified>
</cp:coreProperties>
</file>