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5" r:id="rId3"/>
    <p:sldId id="257" r:id="rId4"/>
    <p:sldId id="258" r:id="rId5"/>
    <p:sldId id="259" r:id="rId6"/>
    <p:sldId id="260" r:id="rId7"/>
    <p:sldId id="267" r:id="rId8"/>
    <p:sldId id="264" r:id="rId9"/>
    <p:sldId id="268" r:id="rId10"/>
    <p:sldId id="263" r:id="rId11"/>
    <p:sldId id="269"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060" autoAdjust="0"/>
  </p:normalViewPr>
  <p:slideViewPr>
    <p:cSldViewPr snapToGrid="0">
      <p:cViewPr varScale="1">
        <p:scale>
          <a:sx n="54" d="100"/>
          <a:sy n="54" d="100"/>
        </p:scale>
        <p:origin x="1112"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A2812-9135-4858-BCB3-FE5F8A79463E}" type="datetimeFigureOut">
              <a:rPr lang="en-GB" smtClean="0"/>
              <a:t>26/11/2018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0E7D23-9285-4AA4-A253-C090F60CC005}" type="slidenum">
              <a:rPr lang="en-GB" smtClean="0"/>
              <a:t>‹#›</a:t>
            </a:fld>
            <a:endParaRPr lang="en-GB"/>
          </a:p>
        </p:txBody>
      </p:sp>
    </p:spTree>
    <p:extLst>
      <p:ext uri="{BB962C8B-B14F-4D97-AF65-F5344CB8AC3E}">
        <p14:creationId xmlns:p14="http://schemas.microsoft.com/office/powerpoint/2010/main" val="218223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 2018 234 final</a:t>
            </a:r>
          </a:p>
        </p:txBody>
      </p:sp>
      <p:sp>
        <p:nvSpPr>
          <p:cNvPr id="4" name="Slide Number Placeholder 3"/>
          <p:cNvSpPr>
            <a:spLocks noGrp="1"/>
          </p:cNvSpPr>
          <p:nvPr>
            <p:ph type="sldNum" sz="quarter" idx="10"/>
          </p:nvPr>
        </p:nvSpPr>
        <p:spPr/>
        <p:txBody>
          <a:bodyPr/>
          <a:lstStyle/>
          <a:p>
            <a:fld id="{7B0E7D23-9285-4AA4-A253-C090F60CC005}" type="slidenum">
              <a:rPr lang="en-GB" smtClean="0"/>
              <a:t>6</a:t>
            </a:fld>
            <a:endParaRPr lang="en-GB"/>
          </a:p>
        </p:txBody>
      </p:sp>
    </p:spTree>
    <p:extLst>
      <p:ext uri="{BB962C8B-B14F-4D97-AF65-F5344CB8AC3E}">
        <p14:creationId xmlns:p14="http://schemas.microsoft.com/office/powerpoint/2010/main" val="1635703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B0E7D23-9285-4AA4-A253-C090F60CC005}" type="slidenum">
              <a:rPr lang="en-GB" smtClean="0"/>
              <a:t>8</a:t>
            </a:fld>
            <a:endParaRPr lang="en-GB"/>
          </a:p>
        </p:txBody>
      </p:sp>
    </p:spTree>
    <p:extLst>
      <p:ext uri="{BB962C8B-B14F-4D97-AF65-F5344CB8AC3E}">
        <p14:creationId xmlns:p14="http://schemas.microsoft.com/office/powerpoint/2010/main" val="501182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0117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BA1DED5-B912-4F8B-8DAF-68D6F7C9262F}"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420637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A1DED5-B912-4F8B-8DAF-68D6F7C9262F}"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3041191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A1DED5-B912-4F8B-8DAF-68D6F7C9262F}"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414017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A1DED5-B912-4F8B-8DAF-68D6F7C9262F}"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152594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A1DED5-B912-4F8B-8DAF-68D6F7C9262F}"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422182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BA1DED5-B912-4F8B-8DAF-68D6F7C9262F}" type="datetimeFigureOut">
              <a:rPr lang="en-GB" smtClean="0"/>
              <a:t>26/11/2018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2955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BA1DED5-B912-4F8B-8DAF-68D6F7C9262F}" type="datetimeFigureOut">
              <a:rPr lang="en-GB" smtClean="0"/>
              <a:t>26/11/2018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114335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BA1DED5-B912-4F8B-8DAF-68D6F7C9262F}" type="datetimeFigureOut">
              <a:rPr lang="en-GB" smtClean="0"/>
              <a:t>26/11/2018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349587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1DED5-B912-4F8B-8DAF-68D6F7C9262F}" type="datetimeFigureOut">
              <a:rPr lang="en-GB" smtClean="0"/>
              <a:t>26/11/2018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1874235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A1DED5-B912-4F8B-8DAF-68D6F7C9262F}" type="datetimeFigureOut">
              <a:rPr lang="en-GB" smtClean="0"/>
              <a:t>26/11/2018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868074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A1DED5-B912-4F8B-8DAF-68D6F7C9262F}" type="datetimeFigureOut">
              <a:rPr lang="en-GB" smtClean="0"/>
              <a:t>26/11/2018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6C0AE4-CDFE-45C8-9C6A-C5B2179A232B}" type="slidenum">
              <a:rPr lang="en-GB" smtClean="0"/>
              <a:t>‹#›</a:t>
            </a:fld>
            <a:endParaRPr lang="en-GB"/>
          </a:p>
        </p:txBody>
      </p:sp>
    </p:spTree>
    <p:extLst>
      <p:ext uri="{BB962C8B-B14F-4D97-AF65-F5344CB8AC3E}">
        <p14:creationId xmlns:p14="http://schemas.microsoft.com/office/powerpoint/2010/main" val="62817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1DED5-B912-4F8B-8DAF-68D6F7C9262F}" type="datetimeFigureOut">
              <a:rPr lang="en-GB" smtClean="0"/>
              <a:t>26/11/2018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C0AE4-CDFE-45C8-9C6A-C5B2179A232B}" type="slidenum">
              <a:rPr lang="en-GB" smtClean="0"/>
              <a:t>‹#›</a:t>
            </a:fld>
            <a:endParaRPr lang="en-GB"/>
          </a:p>
        </p:txBody>
      </p:sp>
    </p:spTree>
    <p:extLst>
      <p:ext uri="{BB962C8B-B14F-4D97-AF65-F5344CB8AC3E}">
        <p14:creationId xmlns:p14="http://schemas.microsoft.com/office/powerpoint/2010/main" val="311278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ottingham.ac.uk/law/people/estelle.derclaye" TargetMode="External"/><Relationship Id="rId7" Type="http://schemas.openxmlformats.org/officeDocument/2006/relationships/hyperlink" Target="http://www.mikebeardphotography.co.uk/"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Estelle.derclaye@nottingham.ac.uk" TargetMode="External"/><Relationship Id="rId4" Type="http://schemas.openxmlformats.org/officeDocument/2006/relationships/hyperlink" Target="mailto:ederclaye@hotmail.co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ec.europa.eu/digital-single-market/en/news/staff-working-document-and-executive-summary-evaluation-directive-969ec-legal-prote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c.europa.eu/digital-single-market/en/news/study-support-evaluation-database-directiv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The study in support of the evaluation of the database directive and next steps</a:t>
            </a:r>
          </a:p>
        </p:txBody>
      </p:sp>
      <p:sp>
        <p:nvSpPr>
          <p:cNvPr id="3" name="Subtitle 2"/>
          <p:cNvSpPr>
            <a:spLocks noGrp="1"/>
          </p:cNvSpPr>
          <p:nvPr>
            <p:ph type="subTitle" idx="1"/>
          </p:nvPr>
        </p:nvSpPr>
        <p:spPr>
          <a:xfrm>
            <a:off x="1441621" y="4499963"/>
            <a:ext cx="9144000" cy="1655762"/>
          </a:xfrm>
        </p:spPr>
        <p:txBody>
          <a:bodyPr/>
          <a:lstStyle/>
          <a:p>
            <a:r>
              <a:rPr lang="en-GB" b="1" dirty="0" err="1"/>
              <a:t>Prof.</a:t>
            </a:r>
            <a:r>
              <a:rPr lang="en-GB" b="1" dirty="0"/>
              <a:t> Estelle Derclaye</a:t>
            </a:r>
          </a:p>
          <a:p>
            <a:r>
              <a:rPr lang="en-GB" b="1" dirty="0"/>
              <a:t>University of Nottingham </a:t>
            </a:r>
          </a:p>
          <a:p>
            <a:r>
              <a:rPr lang="en-GB" b="1" dirty="0"/>
              <a:t>Moscow</a:t>
            </a:r>
            <a:r>
              <a:rPr lang="en-GB" b="1"/>
              <a:t>, 27/11/2018</a:t>
            </a:r>
            <a:endParaRPr lang="en-GB" b="1" dirty="0"/>
          </a:p>
        </p:txBody>
      </p:sp>
    </p:spTree>
    <p:extLst>
      <p:ext uri="{BB962C8B-B14F-4D97-AF65-F5344CB8AC3E}">
        <p14:creationId xmlns:p14="http://schemas.microsoft.com/office/powerpoint/2010/main" val="203686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2582F-B3BD-4164-BBDA-40A24E205B59}"/>
              </a:ext>
            </a:extLst>
          </p:cNvPr>
          <p:cNvSpPr>
            <a:spLocks noGrp="1"/>
          </p:cNvSpPr>
          <p:nvPr>
            <p:ph type="title"/>
          </p:nvPr>
        </p:nvSpPr>
        <p:spPr/>
        <p:txBody>
          <a:bodyPr/>
          <a:lstStyle/>
          <a:p>
            <a:r>
              <a:rPr lang="en-GB" dirty="0"/>
              <a:t>Legal analysis: Relationship with public sector data</a:t>
            </a:r>
          </a:p>
        </p:txBody>
      </p:sp>
      <p:sp>
        <p:nvSpPr>
          <p:cNvPr id="3" name="Content Placeholder 2">
            <a:extLst>
              <a:ext uri="{FF2B5EF4-FFF2-40B4-BE49-F238E27FC236}">
                <a16:creationId xmlns:a16="http://schemas.microsoft.com/office/drawing/2014/main" id="{9A7AC2AA-E0E4-4032-B3C6-E781D69D0D91}"/>
              </a:ext>
            </a:extLst>
          </p:cNvPr>
          <p:cNvSpPr>
            <a:spLocks noGrp="1"/>
          </p:cNvSpPr>
          <p:nvPr>
            <p:ph idx="1"/>
          </p:nvPr>
        </p:nvSpPr>
        <p:spPr/>
        <p:txBody>
          <a:bodyPr>
            <a:normAutofit fontScale="92500" lnSpcReduction="10000"/>
          </a:bodyPr>
          <a:lstStyle/>
          <a:p>
            <a:r>
              <a:rPr lang="en-GB" dirty="0"/>
              <a:t>=&gt; Relationship between DBD and Directive on reuse of PSI: unclear, should be clarified </a:t>
            </a:r>
            <a:endParaRPr lang="en-US" dirty="0"/>
          </a:p>
          <a:p>
            <a:r>
              <a:rPr lang="en-US" dirty="0"/>
              <a:t>Similar views by </a:t>
            </a:r>
            <a:r>
              <a:rPr lang="en-GB" dirty="0"/>
              <a:t>database users and research bodies</a:t>
            </a:r>
            <a:r>
              <a:rPr lang="en-US" dirty="0"/>
              <a:t> in DBD and PSI public consultations </a:t>
            </a:r>
            <a:r>
              <a:rPr lang="en-US" dirty="0" err="1"/>
              <a:t>ie</a:t>
            </a:r>
            <a:r>
              <a:rPr lang="en-US" dirty="0"/>
              <a:t> DBD and PSI directives clash enormously &gt;&lt; </a:t>
            </a:r>
            <a:r>
              <a:rPr lang="en-GB" dirty="0"/>
              <a:t>publishers – both directives are in ‘perfect harmony’</a:t>
            </a:r>
            <a:endParaRPr lang="en-US" dirty="0"/>
          </a:p>
          <a:p>
            <a:r>
              <a:rPr lang="en-GB" dirty="0"/>
              <a:t>DBD and PSI directive evaluation reports agree and new Commission proposal amending the PSI directive addresses this: rec 53 and art. 1(5): “</a:t>
            </a:r>
            <a:r>
              <a:rPr lang="en-US" dirty="0"/>
              <a:t>The right for the maker of a database provided for in Article 7(1) of Directive 96/9/EC shall </a:t>
            </a:r>
            <a:r>
              <a:rPr lang="en-US" u="sng" dirty="0"/>
              <a:t>not be exercised </a:t>
            </a:r>
            <a:r>
              <a:rPr lang="en-US" dirty="0"/>
              <a:t>by public sector bodies in order to prevent or restrict the re-use of documents pursuant to this Directive.</a:t>
            </a:r>
            <a:r>
              <a:rPr lang="en-GB" dirty="0"/>
              <a:t>”</a:t>
            </a:r>
          </a:p>
          <a:p>
            <a:r>
              <a:rPr lang="en-GB" dirty="0"/>
              <a:t>3 December 2018 – EP votes before </a:t>
            </a:r>
            <a:r>
              <a:rPr lang="en-GB" dirty="0" err="1"/>
              <a:t>trilogues</a:t>
            </a:r>
            <a:r>
              <a:rPr lang="en-GB" dirty="0"/>
              <a:t> start</a:t>
            </a:r>
          </a:p>
          <a:p>
            <a:endParaRPr lang="en-GB" dirty="0"/>
          </a:p>
          <a:p>
            <a:endParaRPr lang="en-GB" dirty="0"/>
          </a:p>
          <a:p>
            <a:endParaRPr lang="en-GB" dirty="0"/>
          </a:p>
        </p:txBody>
      </p:sp>
    </p:spTree>
    <p:extLst>
      <p:ext uri="{BB962C8B-B14F-4D97-AF65-F5344CB8AC3E}">
        <p14:creationId xmlns:p14="http://schemas.microsoft.com/office/powerpoint/2010/main" val="3703309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D36EB-9565-4A61-9EAD-3FACDEBE2867}"/>
              </a:ext>
            </a:extLst>
          </p:cNvPr>
          <p:cNvSpPr>
            <a:spLocks noGrp="1"/>
          </p:cNvSpPr>
          <p:nvPr>
            <p:ph type="title"/>
          </p:nvPr>
        </p:nvSpPr>
        <p:spPr/>
        <p:txBody>
          <a:bodyPr/>
          <a:lstStyle/>
          <a:p>
            <a:r>
              <a:rPr lang="en-GB" dirty="0"/>
              <a:t>Conclusion: 20 years on </a:t>
            </a:r>
          </a:p>
        </p:txBody>
      </p:sp>
      <p:sp>
        <p:nvSpPr>
          <p:cNvPr id="3" name="Content Placeholder 2">
            <a:extLst>
              <a:ext uri="{FF2B5EF4-FFF2-40B4-BE49-F238E27FC236}">
                <a16:creationId xmlns:a16="http://schemas.microsoft.com/office/drawing/2014/main" id="{37A3BE1C-0E14-475F-8BFA-A7CE937BB293}"/>
              </a:ext>
            </a:extLst>
          </p:cNvPr>
          <p:cNvSpPr>
            <a:spLocks noGrp="1"/>
          </p:cNvSpPr>
          <p:nvPr>
            <p:ph idx="1"/>
          </p:nvPr>
        </p:nvSpPr>
        <p:spPr/>
        <p:txBody>
          <a:bodyPr/>
          <a:lstStyle/>
          <a:p>
            <a:r>
              <a:rPr lang="en-GB" dirty="0"/>
              <a:t>Still unclear whether database sui generis right incentivises production of databases</a:t>
            </a:r>
          </a:p>
          <a:p>
            <a:r>
              <a:rPr lang="en-GB" dirty="0"/>
              <a:t>Many notions still unclear</a:t>
            </a:r>
          </a:p>
          <a:p>
            <a:r>
              <a:rPr lang="en-GB" dirty="0"/>
              <a:t>Stakeholders still very polarised though no huge interest/upheaval</a:t>
            </a:r>
          </a:p>
          <a:p>
            <a:r>
              <a:rPr lang="en-GB" dirty="0"/>
              <a:t>Relationship with PSI will hopefully be clearer in March 2019</a:t>
            </a:r>
          </a:p>
          <a:p>
            <a:r>
              <a:rPr lang="en-GB" dirty="0"/>
              <a:t>=&gt; EU database experiment shows better to be pluralist, i.e. let one country/region experiment, see the effect before adopting or not rule universally (i.e. international convention)</a:t>
            </a:r>
          </a:p>
          <a:p>
            <a:endParaRPr lang="en-GB" dirty="0"/>
          </a:p>
        </p:txBody>
      </p:sp>
    </p:spTree>
    <p:extLst>
      <p:ext uri="{BB962C8B-B14F-4D97-AF65-F5344CB8AC3E}">
        <p14:creationId xmlns:p14="http://schemas.microsoft.com/office/powerpoint/2010/main" val="3444449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6" name="Title 1"/>
          <p:cNvSpPr>
            <a:spLocks/>
          </p:cNvSpPr>
          <p:nvPr/>
        </p:nvSpPr>
        <p:spPr bwMode="auto">
          <a:xfrm>
            <a:off x="1981200" y="124163"/>
            <a:ext cx="8229600" cy="1143000"/>
          </a:xfrm>
          <a:prstGeom prst="rect">
            <a:avLst/>
          </a:prstGeom>
          <a:noFill/>
          <a:ln w="9525">
            <a:noFill/>
            <a:miter lim="800000"/>
            <a:headEnd/>
            <a:tailEnd/>
          </a:ln>
        </p:spPr>
        <p:txBody>
          <a:bodyPr anchor="ctr"/>
          <a:lstStyle/>
          <a:p>
            <a:pPr algn="ctr"/>
            <a:r>
              <a:rPr lang="en-US" sz="4800" dirty="0">
                <a:latin typeface="Calibri" pitchFamily="34" charset="0"/>
              </a:rPr>
              <a:t>Thank you for your attention</a:t>
            </a:r>
          </a:p>
        </p:txBody>
      </p:sp>
      <p:sp>
        <p:nvSpPr>
          <p:cNvPr id="3" name="Title 2">
            <a:extLst>
              <a:ext uri="{FF2B5EF4-FFF2-40B4-BE49-F238E27FC236}">
                <a16:creationId xmlns:a16="http://schemas.microsoft.com/office/drawing/2014/main" id="{D63BD382-BC42-4515-B77D-39ED99E8374D}"/>
              </a:ext>
            </a:extLst>
          </p:cNvPr>
          <p:cNvSpPr>
            <a:spLocks noGrp="1"/>
          </p:cNvSpPr>
          <p:nvPr>
            <p:ph type="ctrTitle"/>
          </p:nvPr>
        </p:nvSpPr>
        <p:spPr>
          <a:xfrm>
            <a:off x="1524000" y="6111438"/>
            <a:ext cx="9089985" cy="613460"/>
          </a:xfrm>
        </p:spPr>
        <p:txBody>
          <a:bodyPr>
            <a:noAutofit/>
          </a:bodyPr>
          <a:lstStyle/>
          <a:p>
            <a:r>
              <a:rPr lang="en-US" sz="1800" dirty="0"/>
              <a:t>University of Nottingham School of Law</a:t>
            </a:r>
            <a:br>
              <a:rPr lang="en-US" sz="1800" dirty="0"/>
            </a:br>
            <a:r>
              <a:rPr lang="en-US" sz="1800" dirty="0">
                <a:hlinkClick r:id="rId3"/>
              </a:rPr>
              <a:t>http://www.nottingham.ac.uk/law/people/estelle.derclaye</a:t>
            </a:r>
            <a:r>
              <a:rPr lang="en-US" sz="1800" dirty="0"/>
              <a:t> </a:t>
            </a:r>
            <a:br>
              <a:rPr lang="en-US" sz="1800" dirty="0"/>
            </a:br>
            <a:r>
              <a:rPr lang="en-US" sz="1800" dirty="0">
                <a:hlinkClick r:id="rId4"/>
              </a:rPr>
              <a:t>ederclaye@hotmail.com</a:t>
            </a:r>
            <a:r>
              <a:rPr lang="en-US" sz="1800" dirty="0"/>
              <a:t> - </a:t>
            </a:r>
            <a:r>
              <a:rPr lang="en-US" sz="1800" dirty="0">
                <a:hlinkClick r:id="rId5"/>
              </a:rPr>
              <a:t>Estelle.derclaye@nottingham.ac.uk</a:t>
            </a:r>
            <a:r>
              <a:rPr lang="en-US" sz="1800" dirty="0"/>
              <a:t> </a:t>
            </a:r>
            <a:endParaRPr lang="en-GB" sz="1800" dirty="0"/>
          </a:p>
        </p:txBody>
      </p:sp>
      <p:pic>
        <p:nvPicPr>
          <p:cNvPr id="4" name="Picture 3" descr="A close up of a flower garden&#10;&#10;Description generated with very high confidence">
            <a:extLst>
              <a:ext uri="{FF2B5EF4-FFF2-40B4-BE49-F238E27FC236}">
                <a16:creationId xmlns:a16="http://schemas.microsoft.com/office/drawing/2014/main" id="{39A3FDC5-63D1-4BEB-A632-25098D53958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56964" y="1100829"/>
            <a:ext cx="5198037" cy="3988104"/>
          </a:xfrm>
          <a:prstGeom prst="rect">
            <a:avLst/>
          </a:prstGeom>
        </p:spPr>
      </p:pic>
      <p:sp>
        <p:nvSpPr>
          <p:cNvPr id="5" name="Rectangle 4">
            <a:extLst>
              <a:ext uri="{FF2B5EF4-FFF2-40B4-BE49-F238E27FC236}">
                <a16:creationId xmlns:a16="http://schemas.microsoft.com/office/drawing/2014/main" id="{67F586AD-3A2D-426F-BCBB-B5D79A4897B4}"/>
              </a:ext>
            </a:extLst>
          </p:cNvPr>
          <p:cNvSpPr/>
          <p:nvPr/>
        </p:nvSpPr>
        <p:spPr>
          <a:xfrm>
            <a:off x="3651384" y="5126969"/>
            <a:ext cx="4320413" cy="584775"/>
          </a:xfrm>
          <a:prstGeom prst="rect">
            <a:avLst/>
          </a:prstGeom>
        </p:spPr>
        <p:txBody>
          <a:bodyPr wrap="none">
            <a:spAutoFit/>
          </a:bodyPr>
          <a:lstStyle/>
          <a:p>
            <a:r>
              <a:rPr lang="en-US" sz="1600" dirty="0">
                <a:solidFill>
                  <a:srgbClr val="000000"/>
                </a:solidFill>
                <a:latin typeface="Calibri" panose="020F0502020204030204" pitchFamily="34" charset="0"/>
                <a:ea typeface="Times New Roman" panose="02020603050405020304" pitchFamily="18" charset="0"/>
              </a:rPr>
              <a:t>Photo: U</a:t>
            </a:r>
            <a:r>
              <a:rPr lang="en-US" sz="1600" dirty="0"/>
              <a:t>niversity of Nottingham School of Law by</a:t>
            </a:r>
          </a:p>
          <a:p>
            <a:pPr algn="ctr"/>
            <a:r>
              <a:rPr lang="en-GB" sz="1600" u="sng" dirty="0">
                <a:solidFill>
                  <a:srgbClr val="000000"/>
                </a:solidFill>
                <a:latin typeface="Calibri" panose="020F0502020204030204" pitchFamily="34" charset="0"/>
                <a:ea typeface="Times New Roman" panose="02020603050405020304" pitchFamily="18" charset="0"/>
                <a:hlinkClick r:id="rId7"/>
              </a:rPr>
              <a:t>www.mikebeardphotography.co.uk</a:t>
            </a:r>
            <a:endParaRPr lang="en-GB" sz="1600" dirty="0"/>
          </a:p>
        </p:txBody>
      </p:sp>
    </p:spTree>
    <p:extLst>
      <p:ext uri="{BB962C8B-B14F-4D97-AF65-F5344CB8AC3E}">
        <p14:creationId xmlns:p14="http://schemas.microsoft.com/office/powerpoint/2010/main" val="169243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F22AA-CD49-4373-A987-881E2B41F73E}"/>
              </a:ext>
            </a:extLst>
          </p:cNvPr>
          <p:cNvSpPr>
            <a:spLocks noGrp="1"/>
          </p:cNvSpPr>
          <p:nvPr>
            <p:ph type="title"/>
          </p:nvPr>
        </p:nvSpPr>
        <p:spPr/>
        <p:txBody>
          <a:bodyPr/>
          <a:lstStyle/>
          <a:p>
            <a:r>
              <a:rPr lang="en-GB" dirty="0"/>
              <a:t>Database directive – history and presentation</a:t>
            </a:r>
          </a:p>
        </p:txBody>
      </p:sp>
      <p:sp>
        <p:nvSpPr>
          <p:cNvPr id="3" name="Content Placeholder 2">
            <a:extLst>
              <a:ext uri="{FF2B5EF4-FFF2-40B4-BE49-F238E27FC236}">
                <a16:creationId xmlns:a16="http://schemas.microsoft.com/office/drawing/2014/main" id="{CF527224-A32B-450B-9CE2-3B08C5E22508}"/>
              </a:ext>
            </a:extLst>
          </p:cNvPr>
          <p:cNvSpPr>
            <a:spLocks noGrp="1"/>
          </p:cNvSpPr>
          <p:nvPr>
            <p:ph idx="1"/>
          </p:nvPr>
        </p:nvSpPr>
        <p:spPr/>
        <p:txBody>
          <a:bodyPr>
            <a:normAutofit fontScale="77500" lnSpcReduction="20000"/>
          </a:bodyPr>
          <a:lstStyle/>
          <a:p>
            <a:r>
              <a:rPr lang="en-GB" dirty="0"/>
              <a:t>Database directive 96/9, implemented in the Member States by 1/1/1998</a:t>
            </a:r>
          </a:p>
          <a:p>
            <a:r>
              <a:rPr lang="en-GB" dirty="0"/>
              <a:t>Copyright (original structure) and sui generis right (substantial investment in obtaining, verifying or presenting the contents)</a:t>
            </a:r>
          </a:p>
          <a:p>
            <a:r>
              <a:rPr lang="en-GB" dirty="0"/>
              <a:t>EU idea, database treaty, US bills </a:t>
            </a:r>
          </a:p>
          <a:p>
            <a:r>
              <a:rPr lang="en-GB" dirty="0"/>
              <a:t>‘Pure’ EU 20 years experiment (e.g. Turkey, Albania &gt;&lt; not Belarus and Ukraine)</a:t>
            </a:r>
          </a:p>
          <a:p>
            <a:r>
              <a:rPr lang="en-GB" dirty="0"/>
              <a:t>Criticised in most quarters as too protective – Jerry Reichman &amp; Pam Samuelson “IP rights in data” (1997), </a:t>
            </a:r>
            <a:r>
              <a:rPr lang="en-GB" dirty="0" err="1"/>
              <a:t>Bernt</a:t>
            </a:r>
            <a:r>
              <a:rPr lang="en-GB" dirty="0"/>
              <a:t> </a:t>
            </a:r>
            <a:r>
              <a:rPr lang="en-GB" dirty="0" err="1"/>
              <a:t>Hugenholtz</a:t>
            </a:r>
            <a:r>
              <a:rPr lang="en-GB" dirty="0"/>
              <a:t>, Matthias </a:t>
            </a:r>
            <a:r>
              <a:rPr lang="en-GB" dirty="0" err="1"/>
              <a:t>Leistner</a:t>
            </a:r>
            <a:r>
              <a:rPr lang="en-GB" dirty="0"/>
              <a:t>, Mark Davison…</a:t>
            </a:r>
          </a:p>
          <a:p>
            <a:r>
              <a:rPr lang="en-GB" dirty="0"/>
              <a:t>Court of Justice case law – 10 decisions (2004 -2015) fewer databases protected but broad scope of protection </a:t>
            </a:r>
          </a:p>
          <a:p>
            <a:r>
              <a:rPr lang="en-GB" dirty="0"/>
              <a:t>First evaluation report 2005 – status quo</a:t>
            </a:r>
          </a:p>
          <a:p>
            <a:r>
              <a:rPr lang="en-GB" dirty="0"/>
              <a:t>Second evaluation report 2018 – status quo but may change in view of developments: </a:t>
            </a:r>
            <a:r>
              <a:rPr lang="en-GB" dirty="0">
                <a:hlinkClick r:id="rId2"/>
              </a:rPr>
              <a:t>https://ec.europa.eu/digital-single-market/en/news/staff-working-document-and-executive-summary-evaluation-directive-969ec-legal-protection</a:t>
            </a:r>
            <a:r>
              <a:rPr lang="en-GB" dirty="0"/>
              <a:t> </a:t>
            </a:r>
          </a:p>
          <a:p>
            <a:endParaRPr lang="en-GB" dirty="0"/>
          </a:p>
        </p:txBody>
      </p:sp>
    </p:spTree>
    <p:extLst>
      <p:ext uri="{BB962C8B-B14F-4D97-AF65-F5344CB8AC3E}">
        <p14:creationId xmlns:p14="http://schemas.microsoft.com/office/powerpoint/2010/main" val="3442833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Study in support of the evaluation of the database directive </a:t>
            </a:r>
          </a:p>
        </p:txBody>
      </p:sp>
      <p:sp>
        <p:nvSpPr>
          <p:cNvPr id="3" name="Content Placeholder 2"/>
          <p:cNvSpPr>
            <a:spLocks noGrp="1"/>
          </p:cNvSpPr>
          <p:nvPr>
            <p:ph idx="1"/>
          </p:nvPr>
        </p:nvSpPr>
        <p:spPr/>
        <p:txBody>
          <a:bodyPr>
            <a:normAutofit fontScale="77500" lnSpcReduction="20000"/>
          </a:bodyPr>
          <a:lstStyle/>
          <a:p>
            <a:r>
              <a:rPr lang="en-GB" dirty="0">
                <a:hlinkClick r:id="rId2"/>
              </a:rPr>
              <a:t>https://ec.europa.eu/digital-single-market/en/news/study-support-evaluation-database-directive</a:t>
            </a:r>
            <a:r>
              <a:rPr lang="en-GB" dirty="0"/>
              <a:t> </a:t>
            </a:r>
          </a:p>
          <a:p>
            <a:r>
              <a:rPr lang="en-GB" dirty="0" err="1"/>
              <a:t>Bently</a:t>
            </a:r>
            <a:r>
              <a:rPr lang="en-GB" dirty="0"/>
              <a:t> &amp; Derclaye – legal experts</a:t>
            </a:r>
          </a:p>
          <a:p>
            <a:r>
              <a:rPr lang="en-GB" dirty="0"/>
              <a:t>Final report – REFIT criteria (relevance, efficiency, effectiveness, coherence, EU added value)</a:t>
            </a:r>
          </a:p>
          <a:p>
            <a:r>
              <a:rPr lang="en-GB" dirty="0"/>
              <a:t>Legal analysis: copyright, sui generis right, relationship with contracts, unfair competition, protection of TPMs, trade secrets </a:t>
            </a:r>
          </a:p>
          <a:p>
            <a:r>
              <a:rPr lang="en-GB" dirty="0"/>
              <a:t>Economic analysis </a:t>
            </a:r>
          </a:p>
          <a:p>
            <a:r>
              <a:rPr lang="en-GB" dirty="0"/>
              <a:t>Online survey – experts, database makers, users and maker-users</a:t>
            </a:r>
          </a:p>
          <a:p>
            <a:r>
              <a:rPr lang="en-GB" dirty="0"/>
              <a:t>Interviews – experts, database makers, users </a:t>
            </a:r>
          </a:p>
          <a:p>
            <a:r>
              <a:rPr lang="en-GB" dirty="0"/>
              <a:t>Workshop – EC, consortium, users and right holders</a:t>
            </a:r>
          </a:p>
          <a:p>
            <a:r>
              <a:rPr lang="en-GB" dirty="0"/>
              <a:t>Country grids – 28 Member States</a:t>
            </a:r>
          </a:p>
          <a:p>
            <a:r>
              <a:rPr lang="en-GB" dirty="0"/>
              <a:t>Bibliography </a:t>
            </a:r>
          </a:p>
        </p:txBody>
      </p:sp>
    </p:spTree>
    <p:extLst>
      <p:ext uri="{BB962C8B-B14F-4D97-AF65-F5344CB8AC3E}">
        <p14:creationId xmlns:p14="http://schemas.microsoft.com/office/powerpoint/2010/main" val="6600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analysis </a:t>
            </a:r>
          </a:p>
        </p:txBody>
      </p:sp>
      <p:sp>
        <p:nvSpPr>
          <p:cNvPr id="3" name="Content Placeholder 2"/>
          <p:cNvSpPr>
            <a:spLocks noGrp="1"/>
          </p:cNvSpPr>
          <p:nvPr>
            <p:ph idx="1"/>
          </p:nvPr>
        </p:nvSpPr>
        <p:spPr/>
        <p:txBody>
          <a:bodyPr>
            <a:normAutofit/>
          </a:bodyPr>
          <a:lstStyle/>
          <a:p>
            <a:r>
              <a:rPr lang="en-GB" dirty="0"/>
              <a:t>Hard to obtain data</a:t>
            </a:r>
          </a:p>
          <a:p>
            <a:r>
              <a:rPr lang="en-GB" dirty="0"/>
              <a:t>Best available data is still Gale Directory of Databases</a:t>
            </a:r>
          </a:p>
          <a:p>
            <a:r>
              <a:rPr lang="en-GB" dirty="0"/>
              <a:t>Not conclusive one way or the other that the SGR incentivises or not creation of databases </a:t>
            </a:r>
          </a:p>
          <a:p>
            <a:r>
              <a:rPr lang="en-GB" dirty="0"/>
              <a:t>Economic impact not proven/impossible to prove but on the books bad at best</a:t>
            </a:r>
          </a:p>
          <a:p>
            <a:endParaRPr lang="en-GB" dirty="0"/>
          </a:p>
        </p:txBody>
      </p:sp>
    </p:spTree>
    <p:extLst>
      <p:ext uri="{BB962C8B-B14F-4D97-AF65-F5344CB8AC3E}">
        <p14:creationId xmlns:p14="http://schemas.microsoft.com/office/powerpoint/2010/main" val="874719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analysis: areas of agreement and disagreement </a:t>
            </a:r>
          </a:p>
        </p:txBody>
      </p:sp>
      <p:sp>
        <p:nvSpPr>
          <p:cNvPr id="3" name="Content Placeholder 2"/>
          <p:cNvSpPr>
            <a:spLocks noGrp="1"/>
          </p:cNvSpPr>
          <p:nvPr>
            <p:ph idx="1"/>
          </p:nvPr>
        </p:nvSpPr>
        <p:spPr/>
        <p:txBody>
          <a:bodyPr>
            <a:normAutofit/>
          </a:bodyPr>
          <a:lstStyle/>
          <a:p>
            <a:r>
              <a:rPr lang="en-GB" dirty="0"/>
              <a:t>Informed by responses to the public consultation, online survey, interviews and workshop, and the literature</a:t>
            </a:r>
          </a:p>
          <a:p>
            <a:r>
              <a:rPr lang="en-GB" dirty="0"/>
              <a:t>Generally polarised views: Right holders (sui generis right vital) &gt;&lt; users (added layer of complexity and protection); experts generally against sui generis right</a:t>
            </a:r>
          </a:p>
          <a:p>
            <a:r>
              <a:rPr lang="en-GB" dirty="0"/>
              <a:t>Some areas of agreement across groups </a:t>
            </a:r>
            <a:r>
              <a:rPr lang="en-GB" dirty="0" err="1"/>
              <a:t>eg</a:t>
            </a:r>
            <a:r>
              <a:rPr lang="en-GB" dirty="0"/>
              <a:t> notion of substantial investment, obtained/created data, substantial part = unclear =&gt; legal uncertainty</a:t>
            </a:r>
          </a:p>
        </p:txBody>
      </p:sp>
    </p:spTree>
    <p:extLst>
      <p:ext uri="{BB962C8B-B14F-4D97-AF65-F5344CB8AC3E}">
        <p14:creationId xmlns:p14="http://schemas.microsoft.com/office/powerpoint/2010/main" val="22141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analysis: areas of agreement and disagreement </a:t>
            </a:r>
          </a:p>
        </p:txBody>
      </p:sp>
      <p:sp>
        <p:nvSpPr>
          <p:cNvPr id="3" name="Content Placeholder 2"/>
          <p:cNvSpPr>
            <a:spLocks noGrp="1"/>
          </p:cNvSpPr>
          <p:nvPr>
            <p:ph idx="1"/>
          </p:nvPr>
        </p:nvSpPr>
        <p:spPr/>
        <p:txBody>
          <a:bodyPr>
            <a:normAutofit/>
          </a:bodyPr>
          <a:lstStyle/>
          <a:p>
            <a:r>
              <a:rPr lang="en-GB" sz="3200" dirty="0"/>
              <a:t>Some sticking points: notions of </a:t>
            </a:r>
          </a:p>
          <a:p>
            <a:pPr lvl="1"/>
            <a:r>
              <a:rPr lang="en-GB" sz="2800" dirty="0"/>
              <a:t>substantial investment: creating &gt;&lt; obtaining data including notion of recorded data</a:t>
            </a:r>
          </a:p>
          <a:p>
            <a:pPr lvl="1"/>
            <a:r>
              <a:rPr lang="en-GB" sz="2800" dirty="0"/>
              <a:t>database maker</a:t>
            </a:r>
          </a:p>
          <a:p>
            <a:pPr lvl="1"/>
            <a:r>
              <a:rPr lang="en-GB" sz="2800" dirty="0"/>
              <a:t>exceptions to © and to sui generis right  </a:t>
            </a:r>
          </a:p>
          <a:p>
            <a:r>
              <a:rPr lang="en-GB" sz="3200" dirty="0"/>
              <a:t>The ‘only’ positive = harmonised – so-called ‘EU added-value’, including case law CJEU </a:t>
            </a:r>
          </a:p>
          <a:p>
            <a:endParaRPr lang="en-GB" dirty="0"/>
          </a:p>
          <a:p>
            <a:endParaRPr lang="en-GB" dirty="0"/>
          </a:p>
        </p:txBody>
      </p:sp>
    </p:spTree>
    <p:extLst>
      <p:ext uri="{BB962C8B-B14F-4D97-AF65-F5344CB8AC3E}">
        <p14:creationId xmlns:p14="http://schemas.microsoft.com/office/powerpoint/2010/main" val="103816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9EBE-5D16-4DEA-89EA-FF2365C54D23}"/>
              </a:ext>
            </a:extLst>
          </p:cNvPr>
          <p:cNvSpPr>
            <a:spLocks noGrp="1"/>
          </p:cNvSpPr>
          <p:nvPr>
            <p:ph type="title"/>
          </p:nvPr>
        </p:nvSpPr>
        <p:spPr/>
        <p:txBody>
          <a:bodyPr/>
          <a:lstStyle/>
          <a:p>
            <a:r>
              <a:rPr lang="en-GB" dirty="0"/>
              <a:t>Legal analysis: some possible solutions</a:t>
            </a:r>
          </a:p>
        </p:txBody>
      </p:sp>
      <p:sp>
        <p:nvSpPr>
          <p:cNvPr id="3" name="Content Placeholder 2">
            <a:extLst>
              <a:ext uri="{FF2B5EF4-FFF2-40B4-BE49-F238E27FC236}">
                <a16:creationId xmlns:a16="http://schemas.microsoft.com/office/drawing/2014/main" id="{D21723AA-86F8-4E89-8973-F5232DB6065B}"/>
              </a:ext>
            </a:extLst>
          </p:cNvPr>
          <p:cNvSpPr>
            <a:spLocks noGrp="1"/>
          </p:cNvSpPr>
          <p:nvPr>
            <p:ph idx="1"/>
          </p:nvPr>
        </p:nvSpPr>
        <p:spPr/>
        <p:txBody>
          <a:bodyPr/>
          <a:lstStyle/>
          <a:p>
            <a:r>
              <a:rPr lang="en-GB" u="sng" dirty="0"/>
              <a:t>Possible solutions:</a:t>
            </a:r>
          </a:p>
          <a:p>
            <a:r>
              <a:rPr lang="en-GB" dirty="0"/>
              <a:t>Abolition of sui generis right? Problem = relationship contract and unfair competition</a:t>
            </a:r>
          </a:p>
          <a:p>
            <a:pPr lvl="1"/>
            <a:r>
              <a:rPr lang="en-GB" dirty="0"/>
              <a:t>Creation of a user right applicable to contracts and TPMs, would reverse </a:t>
            </a:r>
            <a:r>
              <a:rPr lang="en-GB" i="1" dirty="0"/>
              <a:t>Ryanair; </a:t>
            </a:r>
            <a:r>
              <a:rPr lang="en-GB" dirty="0"/>
              <a:t>make all exceptions imperative</a:t>
            </a:r>
          </a:p>
          <a:p>
            <a:pPr lvl="1"/>
            <a:r>
              <a:rPr lang="en-GB" dirty="0"/>
              <a:t>Unfair competition could replace sui generis right only if harmonised but wasn’t that the purpose of the sui generis right?</a:t>
            </a:r>
          </a:p>
          <a:p>
            <a:r>
              <a:rPr lang="en-GB" dirty="0"/>
              <a:t>Registration? could resolve hold-ups, term, but double-edge (rent-seeking, strategic registrations)</a:t>
            </a:r>
          </a:p>
          <a:p>
            <a:endParaRPr lang="en-GB" dirty="0"/>
          </a:p>
        </p:txBody>
      </p:sp>
    </p:spTree>
    <p:extLst>
      <p:ext uri="{BB962C8B-B14F-4D97-AF65-F5344CB8AC3E}">
        <p14:creationId xmlns:p14="http://schemas.microsoft.com/office/powerpoint/2010/main" val="236624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C2EA-45B2-463D-A2D7-5013D262A0F0}"/>
              </a:ext>
            </a:extLst>
          </p:cNvPr>
          <p:cNvSpPr>
            <a:spLocks noGrp="1"/>
          </p:cNvSpPr>
          <p:nvPr>
            <p:ph type="title"/>
          </p:nvPr>
        </p:nvSpPr>
        <p:spPr/>
        <p:txBody>
          <a:bodyPr/>
          <a:lstStyle/>
          <a:p>
            <a:r>
              <a:rPr lang="en-GB" dirty="0"/>
              <a:t>Legal analysis: Relationship with public sector data</a:t>
            </a:r>
          </a:p>
        </p:txBody>
      </p:sp>
      <p:sp>
        <p:nvSpPr>
          <p:cNvPr id="3" name="Content Placeholder 2">
            <a:extLst>
              <a:ext uri="{FF2B5EF4-FFF2-40B4-BE49-F238E27FC236}">
                <a16:creationId xmlns:a16="http://schemas.microsoft.com/office/drawing/2014/main" id="{55E50E95-B422-4C56-A98C-F4DC5181841E}"/>
              </a:ext>
            </a:extLst>
          </p:cNvPr>
          <p:cNvSpPr>
            <a:spLocks noGrp="1"/>
          </p:cNvSpPr>
          <p:nvPr>
            <p:ph idx="1"/>
          </p:nvPr>
        </p:nvSpPr>
        <p:spPr/>
        <p:txBody>
          <a:bodyPr>
            <a:normAutofit fontScale="92500" lnSpcReduction="10000"/>
          </a:bodyPr>
          <a:lstStyle/>
          <a:p>
            <a:r>
              <a:rPr lang="en-GB" dirty="0"/>
              <a:t>Ex: data recorded at road tolls, aggregate data of entries at the border, data captured by CCTV cameras, meteorological data</a:t>
            </a:r>
          </a:p>
          <a:p>
            <a:r>
              <a:rPr lang="en-GB" dirty="0"/>
              <a:t>PSI directive:  Directive 2003/98/EC amended by Directive 2013/37/EU, public consultation in 2017 </a:t>
            </a:r>
          </a:p>
          <a:p>
            <a:r>
              <a:rPr lang="en-GB" dirty="0"/>
              <a:t>All printed, aurally or visually recorded, or electronically accessible documents of public-sector bodies (except documents held by educational, cultural, archival, or research establishments and those in which third parties hold intellectual property rights) must be made available for reuse for (non)commercial purposes </a:t>
            </a:r>
          </a:p>
          <a:p>
            <a:r>
              <a:rPr lang="en-GB" dirty="0"/>
              <a:t>Certain conditions for transparency and competition such as providing within reasonable time, at cost</a:t>
            </a:r>
          </a:p>
          <a:p>
            <a:endParaRPr lang="en-GB" dirty="0"/>
          </a:p>
        </p:txBody>
      </p:sp>
    </p:spTree>
    <p:extLst>
      <p:ext uri="{BB962C8B-B14F-4D97-AF65-F5344CB8AC3E}">
        <p14:creationId xmlns:p14="http://schemas.microsoft.com/office/powerpoint/2010/main" val="3337683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9AB57-2A2E-47AE-8A30-C303F71E41FA}"/>
              </a:ext>
            </a:extLst>
          </p:cNvPr>
          <p:cNvSpPr>
            <a:spLocks noGrp="1"/>
          </p:cNvSpPr>
          <p:nvPr>
            <p:ph type="title"/>
          </p:nvPr>
        </p:nvSpPr>
        <p:spPr/>
        <p:txBody>
          <a:bodyPr/>
          <a:lstStyle/>
          <a:p>
            <a:r>
              <a:rPr lang="en-GB" dirty="0"/>
              <a:t>Legal analysis: Relationship with public sector data</a:t>
            </a:r>
          </a:p>
        </p:txBody>
      </p:sp>
      <p:sp>
        <p:nvSpPr>
          <p:cNvPr id="3" name="Content Placeholder 2">
            <a:extLst>
              <a:ext uri="{FF2B5EF4-FFF2-40B4-BE49-F238E27FC236}">
                <a16:creationId xmlns:a16="http://schemas.microsoft.com/office/drawing/2014/main" id="{CD7B8D47-8168-44EE-9510-DB375D571C97}"/>
              </a:ext>
            </a:extLst>
          </p:cNvPr>
          <p:cNvSpPr>
            <a:spLocks noGrp="1"/>
          </p:cNvSpPr>
          <p:nvPr>
            <p:ph idx="1"/>
          </p:nvPr>
        </p:nvSpPr>
        <p:spPr/>
        <p:txBody>
          <a:bodyPr>
            <a:normAutofit fontScale="92500" lnSpcReduction="10000"/>
          </a:bodyPr>
          <a:lstStyle/>
          <a:p>
            <a:r>
              <a:rPr lang="en-GB" dirty="0"/>
              <a:t>Relationship between the </a:t>
            </a:r>
            <a:r>
              <a:rPr lang="en-GB" i="1" dirty="0"/>
              <a:t>sui generis</a:t>
            </a:r>
            <a:r>
              <a:rPr lang="en-GB" dirty="0"/>
              <a:t> right and the PSI directive = whether public-sector bodies </a:t>
            </a:r>
          </a:p>
          <a:p>
            <a:pPr lvl="1"/>
            <a:r>
              <a:rPr lang="en-GB" dirty="0"/>
              <a:t>1) can acquire the </a:t>
            </a:r>
            <a:r>
              <a:rPr lang="en-GB" i="1" dirty="0"/>
              <a:t>sui generis</a:t>
            </a:r>
            <a:r>
              <a:rPr lang="en-GB" dirty="0"/>
              <a:t> right and </a:t>
            </a:r>
          </a:p>
          <a:p>
            <a:pPr lvl="1"/>
            <a:r>
              <a:rPr lang="en-GB" dirty="0"/>
              <a:t>2) if so, how the PSI directive affects it</a:t>
            </a:r>
          </a:p>
          <a:p>
            <a:r>
              <a:rPr lang="en-GB" dirty="0"/>
              <a:t>Nothing in either of the two directives precludes a public-sector body from acquiring a </a:t>
            </a:r>
            <a:r>
              <a:rPr lang="en-GB" i="1" dirty="0"/>
              <a:t>sui generis</a:t>
            </a:r>
            <a:r>
              <a:rPr lang="en-GB" dirty="0"/>
              <a:t> right</a:t>
            </a:r>
          </a:p>
          <a:p>
            <a:r>
              <a:rPr lang="en-GB" dirty="0"/>
              <a:t>Member States: Article 2(4) of the Berne Convention exclusion for official texts applies to sui generis right databases? Unclear. Exception: art. 8 Dutch Database Act but para 2 makes it optional; Czech law goes further</a:t>
            </a:r>
          </a:p>
          <a:p>
            <a:r>
              <a:rPr lang="en-GB" dirty="0"/>
              <a:t>Does the sui generis right apply? Disputable that there is risk, hence an investment, because paid with taxpayer’s money</a:t>
            </a:r>
          </a:p>
          <a:p>
            <a:endParaRPr lang="en-GB" dirty="0"/>
          </a:p>
        </p:txBody>
      </p:sp>
    </p:spTree>
    <p:extLst>
      <p:ext uri="{BB962C8B-B14F-4D97-AF65-F5344CB8AC3E}">
        <p14:creationId xmlns:p14="http://schemas.microsoft.com/office/powerpoint/2010/main" val="2533322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1029</Words>
  <Application>Microsoft Office PowerPoint</Application>
  <PresentationFormat>Widescreen</PresentationFormat>
  <Paragraphs>76</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The study in support of the evaluation of the database directive and next steps</vt:lpstr>
      <vt:lpstr>Database directive – history and presentation</vt:lpstr>
      <vt:lpstr>Study in support of the evaluation of the database directive </vt:lpstr>
      <vt:lpstr>Economic analysis </vt:lpstr>
      <vt:lpstr>Legal analysis: areas of agreement and disagreement </vt:lpstr>
      <vt:lpstr>Legal analysis: areas of agreement and disagreement </vt:lpstr>
      <vt:lpstr>Legal analysis: some possible solutions</vt:lpstr>
      <vt:lpstr>Legal analysis: Relationship with public sector data</vt:lpstr>
      <vt:lpstr>Legal analysis: Relationship with public sector data</vt:lpstr>
      <vt:lpstr>Legal analysis: Relationship with public sector data</vt:lpstr>
      <vt:lpstr>Conclusion: 20 years on </vt:lpstr>
      <vt:lpstr>University of Nottingham School of Law http://www.nottingham.ac.uk/law/people/estelle.derclaye  ederclaye@hotmail.com - Estelle.derclaye@nottingham.ac.uk </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in support of the review of the database directive</dc:title>
  <dc:creator>Derclaye Estelle</dc:creator>
  <cp:lastModifiedBy>Estelle Derclaye</cp:lastModifiedBy>
  <cp:revision>65</cp:revision>
  <dcterms:created xsi:type="dcterms:W3CDTF">2018-05-22T14:29:42Z</dcterms:created>
  <dcterms:modified xsi:type="dcterms:W3CDTF">2018-11-26T13:16:48Z</dcterms:modified>
</cp:coreProperties>
</file>