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431" r:id="rId3"/>
    <p:sldId id="432" r:id="rId4"/>
    <p:sldId id="433" r:id="rId5"/>
    <p:sldId id="434" r:id="rId6"/>
    <p:sldId id="435" r:id="rId7"/>
    <p:sldId id="436" r:id="rId8"/>
    <p:sldId id="592" r:id="rId9"/>
    <p:sldId id="610" r:id="rId10"/>
    <p:sldId id="611" r:id="rId11"/>
    <p:sldId id="437" r:id="rId12"/>
    <p:sldId id="293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7" autoAdjust="0"/>
  </p:normalViewPr>
  <p:slideViewPr>
    <p:cSldViewPr>
      <p:cViewPr varScale="1">
        <p:scale>
          <a:sx n="74" d="100"/>
          <a:sy n="74" d="100"/>
        </p:scale>
        <p:origin x="14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6B27-AE64-442A-90C3-DB5ECCDCEBB3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403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99" y="9428403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271F0-3C7A-461B-BF30-92F771366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67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76B8E-034F-4240-9681-9ED13172EB2D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4BE3B-D2BE-4723-A2C1-293EBB6A06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060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4E346-524A-402D-9528-0609930F24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8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6023A-5485-4D7E-92F2-7DA1DB3A62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11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7E095-ADD0-43A1-83D6-439974B69E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7ACB4-FE87-46B4-8062-1B0EDD02D7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84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642A8-570E-4261-A380-0CD7FCBFE7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88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5A020-66E1-4682-A747-456E67E324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23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ECD08-55D4-43F3-937D-69923C6186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60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624A4-F4AD-4A1A-BEA2-CBCB54E5E7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90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1F8EB-6B7B-4194-B0CD-3144B8F722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61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CEDB65-B43E-44A7-8BAE-EA71DC9D1B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44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4D9FC-FD3C-49D0-ABE5-0C04FAB8DB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65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82D5E6-BC73-4A8C-82AF-853D155FD8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74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844824"/>
            <a:ext cx="7776864" cy="24768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2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  <a:t>Калятин В.О.</a:t>
            </a:r>
            <a:br>
              <a:rPr lang="ru-RU" sz="36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3600" b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/>
              <a:t>Проблемы совместного обладания интеллектуальной собственностью </a:t>
            </a:r>
            <a:br>
              <a:rPr lang="ru-RU" sz="3600" b="1" dirty="0"/>
            </a:br>
            <a:r>
              <a:rPr lang="ru-RU" sz="3600" b="1" dirty="0"/>
              <a:t>     в информационном обществе</a:t>
            </a:r>
            <a:r>
              <a:rPr lang="ru-RU" dirty="0"/>
              <a:t>	</a:t>
            </a:r>
            <a:br>
              <a:rPr lang="ru-RU" dirty="0"/>
            </a:b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3832" y="4653136"/>
            <a:ext cx="6400800" cy="554037"/>
          </a:xfrm>
        </p:spPr>
        <p:txBody>
          <a:bodyPr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2018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</a:rPr>
              <a:t>Проблема выделения доли в праве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Проблема определения характера права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Какой вариант соответствует экономическим потребностям?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В доктрине точки зрения разошлись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Судебная практика тяготеет к признанию возможности существования доли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Попытка </a:t>
            </a:r>
            <a:r>
              <a:rPr lang="ru-RU">
                <a:solidFill>
                  <a:schemeClr val="tx1"/>
                </a:solidFill>
              </a:rPr>
              <a:t>ввести долевое право в ГК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dirty="0">
              <a:solidFill>
                <a:schemeClr val="accent6"/>
              </a:solidFill>
            </a:endParaRPr>
          </a:p>
          <a:p>
            <a:pPr marL="114300" indent="0">
              <a:buNone/>
            </a:pPr>
            <a:endParaRPr lang="ru-RU" dirty="0">
              <a:solidFill>
                <a:schemeClr val="accent6"/>
              </a:solidFill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9E33-7BD5-4D1F-9A10-4305CD4892B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44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</a:rPr>
              <a:t>Договор между соавторами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Снижение рисков конфликтов между соавторами</a:t>
            </a:r>
          </a:p>
          <a:p>
            <a:r>
              <a:rPr lang="ru-RU" dirty="0">
                <a:solidFill>
                  <a:schemeClr val="tx1"/>
                </a:solidFill>
              </a:rPr>
              <a:t>Упрощение администрирования отношений</a:t>
            </a:r>
          </a:p>
          <a:p>
            <a:r>
              <a:rPr lang="ru-RU" dirty="0">
                <a:solidFill>
                  <a:schemeClr val="tx1"/>
                </a:solidFill>
              </a:rPr>
              <a:t>Упрощение решения спорных ситуаций</a:t>
            </a:r>
          </a:p>
          <a:p>
            <a:r>
              <a:rPr lang="ru-RU" dirty="0">
                <a:solidFill>
                  <a:schemeClr val="tx1"/>
                </a:solidFill>
              </a:rPr>
              <a:t>Защита против появления новых соавторов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7ACB4-FE87-46B4-8062-1B0EDD02D7B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052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000" dirty="0">
                <a:solidFill>
                  <a:schemeClr val="tx1"/>
                </a:solidFill>
              </a:rPr>
              <a:t>Спасибо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7ACB4-FE87-46B4-8062-1B0EDD02D7B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60582"/>
            <a:ext cx="7886700" cy="831626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2"/>
                </a:solidFill>
              </a:rPr>
              <a:t>Распоряжение совместными правами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433213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Режим исключительного права ориентирован на индивидуального правообладателя</a:t>
            </a:r>
          </a:p>
          <a:p>
            <a:r>
              <a:rPr lang="ru-RU" sz="2400" dirty="0">
                <a:solidFill>
                  <a:schemeClr val="tx1"/>
                </a:solidFill>
              </a:rPr>
              <a:t>Исключительное право – единое право</a:t>
            </a:r>
          </a:p>
          <a:p>
            <a:r>
              <a:rPr lang="ru-RU" sz="2400" dirty="0">
                <a:solidFill>
                  <a:schemeClr val="tx1"/>
                </a:solidFill>
              </a:rPr>
              <a:t>Разные типы совместного </a:t>
            </a:r>
            <a:r>
              <a:rPr lang="ru-RU" sz="2400" dirty="0" err="1">
                <a:solidFill>
                  <a:schemeClr val="tx1"/>
                </a:solidFill>
              </a:rPr>
              <a:t>правообладания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Совместное </a:t>
            </a:r>
            <a:r>
              <a:rPr lang="ru-RU" sz="2400" dirty="0" err="1">
                <a:solidFill>
                  <a:schemeClr val="tx1"/>
                </a:solidFill>
              </a:rPr>
              <a:t>правообладание</a:t>
            </a:r>
            <a:r>
              <a:rPr lang="ru-RU" sz="2400" dirty="0">
                <a:solidFill>
                  <a:schemeClr val="tx1"/>
                </a:solidFill>
              </a:rPr>
              <a:t> построено аналогично «совместной собственности»</a:t>
            </a:r>
          </a:p>
          <a:p>
            <a:r>
              <a:rPr lang="ru-RU" sz="2400" dirty="0">
                <a:solidFill>
                  <a:schemeClr val="tx1"/>
                </a:solidFill>
              </a:rPr>
              <a:t>Результат – нескольким правообладателям сложно управлять и сложно распоряжаться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9E33-7BD5-4D1F-9A10-4305CD4892B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2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</a:rPr>
              <a:t>Решение 1 - корпоративное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Право закрепляется за специально выбранным лицом</a:t>
            </a:r>
          </a:p>
          <a:p>
            <a:r>
              <a:rPr lang="ru-RU" sz="3200" dirty="0"/>
              <a:t>Управление осуществляется через корпоративные механизмы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9E33-7BD5-4D1F-9A10-4305CD4892B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0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</a:rPr>
              <a:t>Решение 2 - договорное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535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Статья 1229</a:t>
            </a:r>
          </a:p>
          <a:p>
            <a:r>
              <a:rPr lang="ru-RU" sz="2400" dirty="0">
                <a:solidFill>
                  <a:schemeClr val="tx1"/>
                </a:solidFill>
              </a:rPr>
              <a:t>…Взаимоотношения лиц, которым исключительное право принадлежит совместно, определяется соглашением между ними. Распоряжение исключительным правом … осуществляется правообладателями совместно, </a:t>
            </a:r>
            <a:r>
              <a:rPr lang="ru-RU" sz="2400" b="1" i="1" dirty="0">
                <a:solidFill>
                  <a:schemeClr val="tx1"/>
                </a:solidFill>
              </a:rPr>
              <a:t>если настоящим Кодексом или соглашением между правообладателями не предусмотрено иное</a:t>
            </a:r>
            <a:r>
              <a:rPr lang="ru-RU" sz="2400" dirty="0">
                <a:solidFill>
                  <a:schemeClr val="tx1"/>
                </a:solidFill>
              </a:rPr>
              <a:t>. Доходы от совместного использования … либо от совместного распоряжения исключительным правом… распределяются между всеми правообладателями в равных долях, если соглашением между ними не предусмотрено иное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9E33-7BD5-4D1F-9A10-4305CD4892B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1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</a:rPr>
              <a:t>О чем можно договориться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Распределение долей</a:t>
            </a:r>
          </a:p>
          <a:p>
            <a:r>
              <a:rPr lang="ru-RU" sz="3200" dirty="0"/>
              <a:t>Порядок управления</a:t>
            </a:r>
          </a:p>
          <a:p>
            <a:r>
              <a:rPr lang="ru-RU" sz="3200" dirty="0"/>
              <a:t>Кто может распоряжаться правом</a:t>
            </a:r>
          </a:p>
          <a:p>
            <a:r>
              <a:rPr lang="ru-RU" sz="3200" dirty="0"/>
              <a:t>Порядок принятия решения</a:t>
            </a:r>
          </a:p>
          <a:p>
            <a:r>
              <a:rPr lang="ru-RU" sz="3200" dirty="0"/>
              <a:t>Изменение состава правообладателей</a:t>
            </a:r>
          </a:p>
          <a:p>
            <a:r>
              <a:rPr lang="ru-RU" sz="3200" dirty="0"/>
              <a:t>Выделение доли новому правообладателю (?)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9E33-7BD5-4D1F-9A10-4305CD4892B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08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</a:rPr>
              <a:t>Модели принятия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Решение принимается совместно</a:t>
            </a:r>
          </a:p>
          <a:p>
            <a:r>
              <a:rPr lang="ru-RU" dirty="0">
                <a:solidFill>
                  <a:schemeClr val="tx1"/>
                </a:solidFill>
              </a:rPr>
              <a:t>Решение принимается каждым</a:t>
            </a:r>
          </a:p>
          <a:p>
            <a:r>
              <a:rPr lang="ru-RU" dirty="0">
                <a:solidFill>
                  <a:schemeClr val="tx1"/>
                </a:solidFill>
              </a:rPr>
              <a:t>Решение принимается частью правообладателей</a:t>
            </a:r>
          </a:p>
          <a:p>
            <a:r>
              <a:rPr lang="ru-RU" dirty="0">
                <a:solidFill>
                  <a:schemeClr val="tx1"/>
                </a:solidFill>
              </a:rPr>
              <a:t>Решение принимается частью правообладателей совместно</a:t>
            </a:r>
          </a:p>
          <a:p>
            <a:r>
              <a:rPr lang="ru-RU" dirty="0">
                <a:solidFill>
                  <a:schemeClr val="tx1"/>
                </a:solidFill>
              </a:rPr>
              <a:t>Разные варианты для разных типов решений</a:t>
            </a:r>
          </a:p>
          <a:p>
            <a:r>
              <a:rPr lang="ru-RU" dirty="0">
                <a:solidFill>
                  <a:schemeClr val="tx1"/>
                </a:solidFill>
              </a:rPr>
              <a:t>…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9E33-7BD5-4D1F-9A10-4305CD4892B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70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</a:rPr>
              <a:t>Вывод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Целесообразно заключать соглашение между правообладателями совместно</a:t>
            </a:r>
          </a:p>
          <a:p>
            <a:r>
              <a:rPr lang="ru-RU" dirty="0">
                <a:solidFill>
                  <a:schemeClr val="tx1"/>
                </a:solidFill>
              </a:rPr>
              <a:t>В соглашении нужно четко определить процедуру принятия решения</a:t>
            </a:r>
          </a:p>
          <a:p>
            <a:r>
              <a:rPr lang="ru-RU" dirty="0">
                <a:solidFill>
                  <a:schemeClr val="tx1"/>
                </a:solidFill>
              </a:rPr>
              <a:t>Стоит включить пункт об уведомлении других правообладателей</a:t>
            </a:r>
          </a:p>
          <a:p>
            <a:r>
              <a:rPr lang="ru-RU" dirty="0">
                <a:solidFill>
                  <a:schemeClr val="tx1"/>
                </a:solidFill>
              </a:rPr>
              <a:t>Преимущественное право?</a:t>
            </a:r>
          </a:p>
          <a:p>
            <a:pPr marL="114300" indent="0">
              <a:buNone/>
            </a:pPr>
            <a:endParaRPr lang="ru-RU" dirty="0">
              <a:solidFill>
                <a:schemeClr val="accent6"/>
              </a:solidFill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9E33-7BD5-4D1F-9A10-4305CD4892B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02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2"/>
                </a:solidFill>
              </a:rPr>
              <a:t>Совместное решение о продлении срока действия исключительного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5481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Заявитель: ГК РФ не предусматривает обязанность и возможность продления срока действия патента только по совместному решению всех патентообладателей, а напротив позволяет самостоятельно каждому патентообладателю осуществлять защиту своих прав</a:t>
            </a:r>
          </a:p>
          <a:p>
            <a:r>
              <a:rPr lang="ru-RU" dirty="0">
                <a:solidFill>
                  <a:schemeClr val="tx1"/>
                </a:solidFill>
              </a:rPr>
              <a:t>Ответчики:  разрешение вопроса о продлении срока действия патента на полезную модель представляет собой форму распоряжения исключительным правом, поэтому должно осуществляться совместно </a:t>
            </a:r>
          </a:p>
          <a:p>
            <a:r>
              <a:rPr lang="ru-RU" dirty="0">
                <a:solidFill>
                  <a:schemeClr val="tx1"/>
                </a:solidFill>
              </a:rPr>
              <a:t>Суд: разрешение вопроса о продлении срока действия исключительного права должно осуществляться по общему правилу - то есть по соглашению сторон, а в случае отсутствия такого соглашения патентообладатели не лишены возможности разрешить подобный спор в судебном порядке посредством подачи иска об определении порядка </a:t>
            </a:r>
            <a:r>
              <a:rPr lang="ru-RU" dirty="0" err="1">
                <a:solidFill>
                  <a:schemeClr val="tx1"/>
                </a:solidFill>
              </a:rPr>
              <a:t>соосуществления</a:t>
            </a:r>
            <a:r>
              <a:rPr lang="ru-RU" dirty="0">
                <a:solidFill>
                  <a:schemeClr val="tx1"/>
                </a:solidFill>
              </a:rPr>
              <a:t> права.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Решение СИП от 19 мая 2015 г. по делу N СИП-1057/2014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7ACB4-FE87-46B4-8062-1B0EDD02D7B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03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B89157-C741-446E-81D9-97202F984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63527"/>
            <a:ext cx="7543800" cy="1450757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Соглашение в отношении будущего объекта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4BD236-0F63-4D0F-BF9F-A235DF454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«…Судом установлено, что пунктом 8 соглашения от 05.12.2012 участники определили: подать заявку на патент о конструкции аэросаней "Экспедиция" от общества "Аэросани Экспедиция", где патентообладателем будет общество "Аэросани Экспедиция", а авторами - Минаев М.С., с долей авторского участия 50%, и Лушников С.В., с долей авторского участия 50%. Заключить соглашение между авторами и патентообладателем об авторском вознаграждении с каждой проданной модели в обществе "Аэросани Экспедиция", независимо от того с кем будет заключено лицензионное соглашение на использование…»</a:t>
            </a:r>
          </a:p>
          <a:p>
            <a:r>
              <a:rPr lang="ru-RU" b="1" dirty="0"/>
              <a:t>Решение Суда по интеллектуальным правам от 5 июня 2017 г. по делу N СИП-785/2016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25DB1B6-0293-4480-B4C1-48CA453E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7ACB4-FE87-46B4-8062-1B0EDD02D7B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856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Ретро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иний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7492</TotalTime>
  <Words>427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Wingdings</vt:lpstr>
      <vt:lpstr>Wingdings 2</vt:lpstr>
      <vt:lpstr>Ретро</vt:lpstr>
      <vt:lpstr>         Калятин В.О.    Проблемы совместного обладания интеллектуальной собственностью       в информационном обществе  </vt:lpstr>
      <vt:lpstr>Распоряжение совместными правами</vt:lpstr>
      <vt:lpstr>Решение 1 - корпоративное</vt:lpstr>
      <vt:lpstr>Решение 2 - договорное</vt:lpstr>
      <vt:lpstr>О чем можно договориться</vt:lpstr>
      <vt:lpstr>Модели принятия решения</vt:lpstr>
      <vt:lpstr>Вывод</vt:lpstr>
      <vt:lpstr>Совместное решение о продлении срока действия исключительного права</vt:lpstr>
      <vt:lpstr>Соглашение в отношении будущего объекта</vt:lpstr>
      <vt:lpstr>Проблема выделения доли в праве</vt:lpstr>
      <vt:lpstr>Договор между соавторами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Новеллы ч. IV ГК РФ</dc:title>
  <dc:creator>ER</dc:creator>
  <cp:lastModifiedBy>Либенсон Татьяна Викторовна</cp:lastModifiedBy>
  <cp:revision>350</cp:revision>
  <cp:lastPrinted>2017-07-28T13:43:51Z</cp:lastPrinted>
  <dcterms:created xsi:type="dcterms:W3CDTF">2008-04-06T06:59:07Z</dcterms:created>
  <dcterms:modified xsi:type="dcterms:W3CDTF">2018-12-06T09:50:57Z</dcterms:modified>
</cp:coreProperties>
</file>