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 id="2147483764" r:id="rId2"/>
  </p:sldMasterIdLst>
  <p:notesMasterIdLst>
    <p:notesMasterId r:id="rId86"/>
  </p:notesMasterIdLst>
  <p:sldIdLst>
    <p:sldId id="288" r:id="rId3"/>
    <p:sldId id="256" r:id="rId4"/>
    <p:sldId id="257" r:id="rId5"/>
    <p:sldId id="311" r:id="rId6"/>
    <p:sldId id="314" r:id="rId7"/>
    <p:sldId id="315" r:id="rId8"/>
    <p:sldId id="312" r:id="rId9"/>
    <p:sldId id="313" r:id="rId10"/>
    <p:sldId id="292" r:id="rId11"/>
    <p:sldId id="293" r:id="rId12"/>
    <p:sldId id="294" r:id="rId13"/>
    <p:sldId id="295" r:id="rId14"/>
    <p:sldId id="297" r:id="rId15"/>
    <p:sldId id="321" r:id="rId16"/>
    <p:sldId id="322" r:id="rId17"/>
    <p:sldId id="320" r:id="rId18"/>
    <p:sldId id="301" r:id="rId19"/>
    <p:sldId id="323" r:id="rId20"/>
    <p:sldId id="324" r:id="rId21"/>
    <p:sldId id="328" r:id="rId22"/>
    <p:sldId id="302" r:id="rId23"/>
    <p:sldId id="325" r:id="rId24"/>
    <p:sldId id="326" r:id="rId25"/>
    <p:sldId id="327" r:id="rId26"/>
    <p:sldId id="329" r:id="rId27"/>
    <p:sldId id="330" r:id="rId28"/>
    <p:sldId id="331" r:id="rId29"/>
    <p:sldId id="332" r:id="rId30"/>
    <p:sldId id="333" r:id="rId31"/>
    <p:sldId id="304" r:id="rId32"/>
    <p:sldId id="305" r:id="rId33"/>
    <p:sldId id="334" r:id="rId34"/>
    <p:sldId id="335" r:id="rId35"/>
    <p:sldId id="336" r:id="rId36"/>
    <p:sldId id="308" r:id="rId37"/>
    <p:sldId id="318" r:id="rId38"/>
    <p:sldId id="285" r:id="rId39"/>
    <p:sldId id="259" r:id="rId40"/>
    <p:sldId id="258" r:id="rId41"/>
    <p:sldId id="260" r:id="rId42"/>
    <p:sldId id="269" r:id="rId43"/>
    <p:sldId id="363" r:id="rId44"/>
    <p:sldId id="337" r:id="rId45"/>
    <p:sldId id="341" r:id="rId46"/>
    <p:sldId id="342" r:id="rId47"/>
    <p:sldId id="343" r:id="rId48"/>
    <p:sldId id="344" r:id="rId49"/>
    <p:sldId id="345" r:id="rId50"/>
    <p:sldId id="346" r:id="rId51"/>
    <p:sldId id="347" r:id="rId52"/>
    <p:sldId id="348" r:id="rId53"/>
    <p:sldId id="349" r:id="rId54"/>
    <p:sldId id="350" r:id="rId55"/>
    <p:sldId id="364" r:id="rId56"/>
    <p:sldId id="351" r:id="rId57"/>
    <p:sldId id="352" r:id="rId58"/>
    <p:sldId id="271" r:id="rId59"/>
    <p:sldId id="272" r:id="rId60"/>
    <p:sldId id="273" r:id="rId61"/>
    <p:sldId id="274" r:id="rId62"/>
    <p:sldId id="286" r:id="rId63"/>
    <p:sldId id="309" r:id="rId64"/>
    <p:sldId id="275" r:id="rId65"/>
    <p:sldId id="276" r:id="rId66"/>
    <p:sldId id="278" r:id="rId67"/>
    <p:sldId id="277" r:id="rId68"/>
    <p:sldId id="310" r:id="rId69"/>
    <p:sldId id="279" r:id="rId70"/>
    <p:sldId id="280" r:id="rId71"/>
    <p:sldId id="358" r:id="rId72"/>
    <p:sldId id="359" r:id="rId73"/>
    <p:sldId id="338" r:id="rId74"/>
    <p:sldId id="353" r:id="rId75"/>
    <p:sldId id="354" r:id="rId76"/>
    <p:sldId id="355" r:id="rId77"/>
    <p:sldId id="356" r:id="rId78"/>
    <p:sldId id="357" r:id="rId79"/>
    <p:sldId id="360" r:id="rId80"/>
    <p:sldId id="361" r:id="rId81"/>
    <p:sldId id="362" r:id="rId82"/>
    <p:sldId id="281" r:id="rId83"/>
    <p:sldId id="283" r:id="rId84"/>
    <p:sldId id="289"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96" autoAdjust="0"/>
    <p:restoredTop sz="86455" autoAdjust="0"/>
  </p:normalViewPr>
  <p:slideViewPr>
    <p:cSldViewPr>
      <p:cViewPr varScale="1">
        <p:scale>
          <a:sx n="88" d="100"/>
          <a:sy n="88" d="100"/>
        </p:scale>
        <p:origin x="-906" y="-108"/>
      </p:cViewPr>
      <p:guideLst>
        <p:guide orient="horz" pos="2160"/>
        <p:guide pos="2880"/>
      </p:guideLst>
    </p:cSldViewPr>
  </p:slideViewPr>
  <p:outlineViewPr>
    <p:cViewPr>
      <p:scale>
        <a:sx n="33" d="100"/>
        <a:sy n="33" d="100"/>
      </p:scale>
      <p:origin x="0" y="279066"/>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C8BCB4-4A78-4430-9980-1F22BC12962E}" type="datetimeFigureOut">
              <a:rPr lang="ru-RU" smtClean="0"/>
              <a:t>05.10.2016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6394E-589A-4031-8552-8D664F4969F5}" type="slidenum">
              <a:rPr lang="ru-RU" smtClean="0"/>
              <a:t>‹#›</a:t>
            </a:fld>
            <a:endParaRPr lang="ru-RU"/>
          </a:p>
        </p:txBody>
      </p:sp>
    </p:spTree>
    <p:extLst>
      <p:ext uri="{BB962C8B-B14F-4D97-AF65-F5344CB8AC3E}">
        <p14:creationId xmlns:p14="http://schemas.microsoft.com/office/powerpoint/2010/main" val="413166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10/5/2016</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13" y="273050"/>
            <a:ext cx="82264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5613" y="1598613"/>
            <a:ext cx="4037012"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5025" y="1598613"/>
            <a:ext cx="40370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5613" y="6242050"/>
            <a:ext cx="2130425" cy="474663"/>
          </a:xfrm>
        </p:spPr>
        <p:txBody>
          <a:bodyPr/>
          <a:lstStyle>
            <a:lvl1pPr>
              <a:defRPr smtClean="0"/>
            </a:lvl1pPr>
          </a:lstStyle>
          <a:p>
            <a:pPr>
              <a:defRPr/>
            </a:pPr>
            <a:endParaRPr lang="ru-RU"/>
          </a:p>
        </p:txBody>
      </p:sp>
      <p:sp>
        <p:nvSpPr>
          <p:cNvPr id="6" name="Нижний колонтитул 5"/>
          <p:cNvSpPr>
            <a:spLocks noGrp="1"/>
          </p:cNvSpPr>
          <p:nvPr>
            <p:ph type="ftr" sz="quarter" idx="11"/>
          </p:nvPr>
        </p:nvSpPr>
        <p:spPr>
          <a:xfrm>
            <a:off x="3124200" y="6242050"/>
            <a:ext cx="2895600" cy="474663"/>
          </a:xfrm>
        </p:spPr>
        <p:txBody>
          <a:bodyPr/>
          <a:lstStyle>
            <a:lvl1pPr>
              <a:defRPr smtClean="0"/>
            </a:lvl1pPr>
          </a:lstStyle>
          <a:p>
            <a:pPr>
              <a:defRPr/>
            </a:pPr>
            <a:endParaRPr lang="ru-RU"/>
          </a:p>
        </p:txBody>
      </p:sp>
      <p:sp>
        <p:nvSpPr>
          <p:cNvPr id="7" name="Номер слайда 6"/>
          <p:cNvSpPr>
            <a:spLocks noGrp="1"/>
          </p:cNvSpPr>
          <p:nvPr>
            <p:ph type="sldNum" sz="quarter" idx="12"/>
          </p:nvPr>
        </p:nvSpPr>
        <p:spPr>
          <a:xfrm>
            <a:off x="6553200" y="6242050"/>
            <a:ext cx="2130425" cy="474663"/>
          </a:xfrm>
        </p:spPr>
        <p:txBody>
          <a:bodyPr/>
          <a:lstStyle>
            <a:lvl1pPr>
              <a:defRPr smtClean="0"/>
            </a:lvl1pPr>
          </a:lstStyle>
          <a:p>
            <a:pPr>
              <a:defRPr/>
            </a:pPr>
            <a:fld id="{D2793459-83BF-4B98-A39B-C34128B2965E}" type="slidenum">
              <a:rPr lang="ru-RU"/>
              <a:pPr>
                <a:defRPr/>
              </a:pPr>
              <a:t>‹#›</a:t>
            </a:fld>
            <a:endParaRPr lang="ru-RU"/>
          </a:p>
        </p:txBody>
      </p:sp>
    </p:spTree>
    <p:extLst>
      <p:ext uri="{BB962C8B-B14F-4D97-AF65-F5344CB8AC3E}">
        <p14:creationId xmlns:p14="http://schemas.microsoft.com/office/powerpoint/2010/main" val="2296234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lgn="ctr"/>
            <a:fld id="{23A271A1-F6D6-438B-A432-4747EE7ECD40}" type="datetimeFigureOut">
              <a:rPr lang="en-US" smtClean="0">
                <a:solidFill>
                  <a:srgbClr val="564B3C"/>
                </a:solidFill>
              </a:rPr>
              <a:pPr algn="ctr"/>
              <a:t>10/5/2016</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0C94032-CD4C-4C25-B0C2-CEC720522D92}" type="slidenum">
              <a:rPr lang="en-US" smtClean="0">
                <a:solidFill>
                  <a:srgbClr val="93A299">
                    <a:lumMod val="50000"/>
                  </a:srgbClr>
                </a:solidFill>
              </a:rPr>
              <a:pPr/>
              <a:t>‹#›</a:t>
            </a:fld>
            <a:endParaRPr lang="en-US" dirty="0">
              <a:solidFill>
                <a:srgbClr val="564B3C"/>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extLst>
      <p:ext uri="{BB962C8B-B14F-4D97-AF65-F5344CB8AC3E}">
        <p14:creationId xmlns:p14="http://schemas.microsoft.com/office/powerpoint/2010/main" val="2524549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dirty="0">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dirty="0">
              <a:solidFill>
                <a:srgbClr val="FFFFFF"/>
              </a:solidFill>
            </a:endParaRPr>
          </a:p>
        </p:txBody>
      </p:sp>
    </p:spTree>
    <p:extLst>
      <p:ext uri="{BB962C8B-B14F-4D97-AF65-F5344CB8AC3E}">
        <p14:creationId xmlns:p14="http://schemas.microsoft.com/office/powerpoint/2010/main" val="558499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pPr algn="ctr"/>
            <a:fld id="{F0C94032-CD4C-4C25-B0C2-CEC720522D92}" type="slidenum">
              <a:rPr lang="en-US" smtClean="0">
                <a:solidFill>
                  <a:srgbClr val="564B3C"/>
                </a:solidFill>
              </a:rPr>
              <a:pPr algn="ctr"/>
              <a:t>‹#›</a:t>
            </a:fld>
            <a:endParaRPr lang="en-US" sz="2400" dirty="0">
              <a:solidFill>
                <a:srgbClr val="FFFFFF"/>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1960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pPr algn="ctr"/>
            <a:fld id="{F0C94032-CD4C-4C25-B0C2-CEC720522D92}" type="slidenum">
              <a:rPr lang="en-US" smtClean="0">
                <a:solidFill>
                  <a:srgbClr val="564B3C"/>
                </a:solidFill>
              </a:rPr>
              <a:pPr algn="ctr"/>
              <a:t>‹#›</a:t>
            </a:fld>
            <a:endParaRPr lang="en-US">
              <a:solidFill>
                <a:srgbClr val="564B3C"/>
              </a:solidFill>
            </a:endParaRPr>
          </a:p>
        </p:txBody>
      </p:sp>
    </p:spTree>
    <p:extLst>
      <p:ext uri="{BB962C8B-B14F-4D97-AF65-F5344CB8AC3E}">
        <p14:creationId xmlns:p14="http://schemas.microsoft.com/office/powerpoint/2010/main" val="1179260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pPr algn="ctr"/>
            <a:fld id="{F0C94032-CD4C-4C25-B0C2-CEC720522D92}" type="slidenum">
              <a:rPr lang="en-US" smtClean="0">
                <a:solidFill>
                  <a:srgbClr val="564B3C"/>
                </a:solidFill>
              </a:rPr>
              <a:pPr algn="ctr"/>
              <a:t>‹#›</a:t>
            </a:fld>
            <a:endParaRPr lang="en-US">
              <a:solidFill>
                <a:srgbClr val="564B3C"/>
              </a:solidFill>
            </a:endParaRPr>
          </a:p>
        </p:txBody>
      </p:sp>
    </p:spTree>
    <p:extLst>
      <p:ext uri="{BB962C8B-B14F-4D97-AF65-F5344CB8AC3E}">
        <p14:creationId xmlns:p14="http://schemas.microsoft.com/office/powerpoint/2010/main" val="3268259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dirty="0">
              <a:solidFill>
                <a:srgbClr val="FFFFFF"/>
              </a:solidFill>
            </a:endParaRPr>
          </a:p>
        </p:txBody>
      </p:sp>
    </p:spTree>
    <p:extLst>
      <p:ext uri="{BB962C8B-B14F-4D97-AF65-F5344CB8AC3E}">
        <p14:creationId xmlns:p14="http://schemas.microsoft.com/office/powerpoint/2010/main" val="4119942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dirty="0">
              <a:solidFill>
                <a:srgbClr val="564B3C"/>
              </a:solidFill>
            </a:endParaRPr>
          </a:p>
        </p:txBody>
      </p:sp>
      <p:sp>
        <p:nvSpPr>
          <p:cNvPr id="4" name="Slide Number Placeholder 3"/>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dirty="0">
              <a:solidFill>
                <a:srgbClr val="564B3C"/>
              </a:solidFill>
            </a:endParaRPr>
          </a:p>
        </p:txBody>
      </p:sp>
    </p:spTree>
    <p:extLst>
      <p:ext uri="{BB962C8B-B14F-4D97-AF65-F5344CB8AC3E}">
        <p14:creationId xmlns:p14="http://schemas.microsoft.com/office/powerpoint/2010/main" val="199904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dirty="0">
              <a:solidFill>
                <a:srgbClr val="FFFFFF"/>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extLst>
      <p:ext uri="{BB962C8B-B14F-4D97-AF65-F5344CB8AC3E}">
        <p14:creationId xmlns:p14="http://schemas.microsoft.com/office/powerpoint/2010/main" val="2955852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7" name="Slide Number Placeholder 6"/>
          <p:cNvSpPr>
            <a:spLocks noGrp="1"/>
          </p:cNvSpPr>
          <p:nvPr>
            <p:ph type="sldNum" sz="quarter" idx="12"/>
          </p:nvPr>
        </p:nvSpPr>
        <p:spPr/>
        <p:txBody>
          <a:bodyPr/>
          <a:lstStyle/>
          <a:p>
            <a:pPr algn="ctr"/>
            <a:fld id="{F0C94032-CD4C-4C25-B0C2-CEC720522D92}" type="slidenum">
              <a:rPr lang="en-US" smtClean="0">
                <a:solidFill>
                  <a:srgbClr val="564B3C"/>
                </a:solidFill>
              </a:rPr>
              <a:pPr algn="ctr"/>
              <a:t>‹#›</a:t>
            </a:fld>
            <a:endParaRPr lang="en-US" sz="2800" dirty="0">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dirty="0">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extLst>
      <p:ext uri="{BB962C8B-B14F-4D97-AF65-F5344CB8AC3E}">
        <p14:creationId xmlns:p14="http://schemas.microsoft.com/office/powerpoint/2010/main" val="3835355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4225950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3A271A1-F6D6-438B-A432-4747EE7ECD40}" type="datetimeFigureOut">
              <a:rPr lang="en-US" smtClean="0">
                <a:solidFill>
                  <a:srgbClr val="564B3C"/>
                </a:solidFill>
              </a:rPr>
              <a:pPr/>
              <a:t>10/5/2016</a:t>
            </a:fld>
            <a:endParaRPr lang="en-US" dirty="0">
              <a:solidFill>
                <a:srgbClr val="564B3C"/>
              </a:solidFill>
            </a:endParaRPr>
          </a:p>
        </p:txBody>
      </p:sp>
      <p:sp>
        <p:nvSpPr>
          <p:cNvPr id="5" name="Footer Placeholder 4"/>
          <p:cNvSpPr>
            <a:spLocks noGrp="1"/>
          </p:cNvSpPr>
          <p:nvPr>
            <p:ph type="ftr" sz="quarter" idx="11"/>
          </p:nvPr>
        </p:nvSpPr>
        <p:spPr/>
        <p:txBody>
          <a:bodyPr/>
          <a:lstStyle/>
          <a:p>
            <a:endParaRPr lang="en-US" dirty="0">
              <a:solidFill>
                <a:srgbClr val="564B3C"/>
              </a:solidFill>
            </a:endParaRPr>
          </a:p>
        </p:txBody>
      </p:sp>
      <p:sp>
        <p:nvSpPr>
          <p:cNvPr id="6" name="Slide Number Placeholder 5"/>
          <p:cNvSpPr>
            <a:spLocks noGrp="1"/>
          </p:cNvSpPr>
          <p:nvPr>
            <p:ph type="sldNum" sz="quarter" idx="12"/>
          </p:nvPr>
        </p:nvSpPr>
        <p:spPr/>
        <p:txBody>
          <a:bodyPr/>
          <a:lstStyle/>
          <a:p>
            <a:fld id="{F0C94032-CD4C-4C25-B0C2-CEC720522D92}" type="slidenum">
              <a:rPr lang="en-US" smtClean="0">
                <a:solidFill>
                  <a:srgbClr val="564B3C"/>
                </a:solidFill>
              </a:rPr>
              <a:pPr/>
              <a:t>‹#›</a:t>
            </a:fld>
            <a:endParaRPr lang="en-US" dirty="0">
              <a:solidFill>
                <a:srgbClr val="564B3C"/>
              </a:solidFill>
            </a:endParaRPr>
          </a:p>
        </p:txBody>
      </p:sp>
    </p:spTree>
    <p:extLst>
      <p:ext uri="{BB962C8B-B14F-4D97-AF65-F5344CB8AC3E}">
        <p14:creationId xmlns:p14="http://schemas.microsoft.com/office/powerpoint/2010/main" val="73843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13" y="273050"/>
            <a:ext cx="82264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5613" y="1598613"/>
            <a:ext cx="4037012"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5025" y="1598613"/>
            <a:ext cx="40370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5613" y="6242050"/>
            <a:ext cx="2130425" cy="474663"/>
          </a:xfrm>
        </p:spPr>
        <p:txBody>
          <a:bodyPr/>
          <a:lstStyle>
            <a:lvl1pPr>
              <a:defRPr smtClean="0"/>
            </a:lvl1pPr>
          </a:lstStyle>
          <a:p>
            <a:pPr>
              <a:defRPr/>
            </a:pPr>
            <a:endParaRPr lang="ru-RU">
              <a:solidFill>
                <a:srgbClr val="564B3C"/>
              </a:solidFill>
            </a:endParaRPr>
          </a:p>
        </p:txBody>
      </p:sp>
      <p:sp>
        <p:nvSpPr>
          <p:cNvPr id="6" name="Нижний колонтитул 5"/>
          <p:cNvSpPr>
            <a:spLocks noGrp="1"/>
          </p:cNvSpPr>
          <p:nvPr>
            <p:ph type="ftr" sz="quarter" idx="11"/>
          </p:nvPr>
        </p:nvSpPr>
        <p:spPr>
          <a:xfrm>
            <a:off x="3124200" y="6242050"/>
            <a:ext cx="2895600" cy="474663"/>
          </a:xfrm>
        </p:spPr>
        <p:txBody>
          <a:bodyPr/>
          <a:lstStyle>
            <a:lvl1pPr>
              <a:defRPr smtClean="0"/>
            </a:lvl1pPr>
          </a:lstStyle>
          <a:p>
            <a:pPr>
              <a:defRPr/>
            </a:pPr>
            <a:endParaRPr lang="ru-RU">
              <a:solidFill>
                <a:srgbClr val="564B3C"/>
              </a:solidFill>
            </a:endParaRPr>
          </a:p>
        </p:txBody>
      </p:sp>
      <p:sp>
        <p:nvSpPr>
          <p:cNvPr id="7" name="Номер слайда 6"/>
          <p:cNvSpPr>
            <a:spLocks noGrp="1"/>
          </p:cNvSpPr>
          <p:nvPr>
            <p:ph type="sldNum" sz="quarter" idx="12"/>
          </p:nvPr>
        </p:nvSpPr>
        <p:spPr>
          <a:xfrm>
            <a:off x="6553200" y="6242050"/>
            <a:ext cx="2130425" cy="474663"/>
          </a:xfrm>
        </p:spPr>
        <p:txBody>
          <a:bodyPr/>
          <a:lstStyle>
            <a:lvl1pPr>
              <a:defRPr smtClean="0"/>
            </a:lvl1pPr>
          </a:lstStyle>
          <a:p>
            <a:pPr>
              <a:defRPr/>
            </a:pPr>
            <a:fld id="{D2793459-83BF-4B98-A39B-C34128B2965E}" type="slidenum">
              <a:rPr lang="ru-RU">
                <a:solidFill>
                  <a:srgbClr val="564B3C"/>
                </a:solidFill>
              </a:rPr>
              <a:pPr>
                <a:defRPr/>
              </a:pPr>
              <a:t>‹#›</a:t>
            </a:fld>
            <a:endParaRPr lang="ru-RU">
              <a:solidFill>
                <a:srgbClr val="564B3C"/>
              </a:solidFill>
            </a:endParaRPr>
          </a:p>
        </p:txBody>
      </p:sp>
    </p:spTree>
    <p:extLst>
      <p:ext uri="{BB962C8B-B14F-4D97-AF65-F5344CB8AC3E}">
        <p14:creationId xmlns:p14="http://schemas.microsoft.com/office/powerpoint/2010/main" val="259803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10/5/2016</a:t>
            </a:fld>
            <a:endParaRPr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3A271A1-F6D6-438B-A432-4747EE7ECD40}" type="datetimeFigureOut">
              <a:rPr lang="en-US" smtClean="0">
                <a:solidFill>
                  <a:srgbClr val="775F55"/>
                </a:solidFill>
              </a:rPr>
              <a:pPr/>
              <a:t>10/5/2016</a:t>
            </a:fld>
            <a:endParaRPr lang="en-US" dirty="0">
              <a:solidFill>
                <a:srgbClr val="775F55"/>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775F55"/>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0C94032-CD4C-4C25-B0C2-CEC720522D92}"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3A271A1-F6D6-438B-A432-4747EE7ECD40}" type="datetimeFigureOut">
              <a:rPr lang="en-US" smtClean="0">
                <a:solidFill>
                  <a:srgbClr val="775F55"/>
                </a:solidFill>
              </a:rPr>
              <a:pPr/>
              <a:t>10/5/2016</a:t>
            </a:fld>
            <a:endParaRPr lang="en-US" dirty="0">
              <a:solidFill>
                <a:srgbClr val="775F55"/>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775F55"/>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0C94032-CD4C-4C25-B0C2-CEC720522D92}" type="slidenum">
              <a:rPr lang="en-US" smtClean="0">
                <a:solidFill>
                  <a:srgbClr val="564B3C"/>
                </a:solidFill>
              </a:rPr>
              <a:pPr/>
              <a:t>‹#›</a:t>
            </a:fld>
            <a:endParaRPr lang="en-US" dirty="0">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extLst>
      <p:ext uri="{BB962C8B-B14F-4D97-AF65-F5344CB8AC3E}">
        <p14:creationId xmlns:p14="http://schemas.microsoft.com/office/powerpoint/2010/main" val="142640040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consultantplus://offline/ref=D73352364645C326247316CC7D74300A1532E01E1CA94E397E20293EE1218EC94CED68O2O2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consultantplus://offline/ref=8D9A69937F6E2BCFB33474F1BE0ACD7E8AC07EC9EE92A442C9722B24165C39E348CB09uFhB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consultantplus://offline/ref=60DF4A02BC4DA5AF443C8C8B4BA8DF4DA693B0C7057B29D2A48504A35AD3CC60DE4404018F677A52gD3BN" TargetMode="Externa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2.png"/><Relationship Id="rId4" Type="http://schemas.openxmlformats.org/officeDocument/2006/relationships/hyperlink" Target="consultantplus://offline/ref=60DF4A02BC4DA5AF443C8C8B4BA8DF4DA59AB5CA0D7829D2A48504A35AD3CC60DE4404018F677A54gD33N"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4.xml"/><Relationship Id="rId1" Type="http://schemas.openxmlformats.org/officeDocument/2006/relationships/themeOverride" Target="../theme/themeOverride1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themeOverride" Target="../theme/themeOverride1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7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7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7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ru-RU" b="1" dirty="0" smtClean="0">
                <a:solidFill>
                  <a:schemeClr val="bg1"/>
                </a:solidFill>
              </a:rPr>
              <a:t>Цитата дня</a:t>
            </a:r>
          </a:p>
        </p:txBody>
      </p:sp>
      <p:sp>
        <p:nvSpPr>
          <p:cNvPr id="61443" name="Rectangle 3"/>
          <p:cNvSpPr>
            <a:spLocks noGrp="1" noChangeArrowheads="1"/>
          </p:cNvSpPr>
          <p:nvPr>
            <p:ph idx="1"/>
          </p:nvPr>
        </p:nvSpPr>
        <p:spPr>
          <a:xfrm>
            <a:off x="395536" y="1600200"/>
            <a:ext cx="8496944" cy="4997152"/>
          </a:xfrm>
        </p:spPr>
        <p:txBody>
          <a:bodyPr>
            <a:normAutofit lnSpcReduction="10000"/>
          </a:bodyPr>
          <a:lstStyle/>
          <a:p>
            <a:pPr marL="0" indent="0">
              <a:buNone/>
            </a:pPr>
            <a:r>
              <a:rPr lang="ru-RU" sz="3200" b="1" dirty="0" smtClean="0"/>
              <a:t>«В </a:t>
            </a:r>
            <a:r>
              <a:rPr lang="ru-RU" sz="3200" b="1" dirty="0"/>
              <a:t>наше время многие политики имеют обыкновение с апломбом рассуждать о том, будто народ не заслуживает свободы до тех пор, пока не научится ею пользоваться. Это умозаключение сделало бы честь дураку из старой сказки, который решил не идти в воду, пока не научится </a:t>
            </a:r>
            <a:r>
              <a:rPr lang="ru-RU" sz="3200" b="1" dirty="0" smtClean="0"/>
              <a:t>плавать». </a:t>
            </a:r>
          </a:p>
          <a:p>
            <a:pPr marL="0" indent="0">
              <a:buNone/>
            </a:pPr>
            <a:endParaRPr lang="ru-RU" sz="2600" b="1" i="1" dirty="0" smtClean="0"/>
          </a:p>
          <a:p>
            <a:pPr marL="0" indent="0">
              <a:buNone/>
            </a:pPr>
            <a:r>
              <a:rPr lang="ru-RU" sz="2800" b="1" i="1" dirty="0" smtClean="0"/>
              <a:t>Томас </a:t>
            </a:r>
            <a:r>
              <a:rPr lang="ru-RU" sz="2800" b="1" i="1" dirty="0" err="1" smtClean="0"/>
              <a:t>Маколей</a:t>
            </a:r>
            <a:r>
              <a:rPr lang="ru-RU" sz="2800" b="1" i="1" dirty="0" smtClean="0"/>
              <a:t> </a:t>
            </a:r>
            <a:r>
              <a:rPr lang="ru-RU" sz="2600" i="1" dirty="0" smtClean="0"/>
              <a:t>– британский </a:t>
            </a:r>
            <a:r>
              <a:rPr lang="ru-RU" sz="2600" i="1" dirty="0"/>
              <a:t>государственный деятель, историк, </a:t>
            </a:r>
            <a:r>
              <a:rPr lang="ru-RU" sz="2600" i="1" dirty="0" smtClean="0"/>
              <a:t>писатель (1800 –1859)</a:t>
            </a:r>
            <a:endParaRPr lang="ru-RU" sz="2600" i="1" dirty="0"/>
          </a:p>
          <a:p>
            <a:pPr marL="0" indent="0" algn="ctr">
              <a:buNone/>
            </a:pPr>
            <a:endParaRPr lang="ru-RU" sz="2600" i="1" dirty="0" smtClean="0"/>
          </a:p>
          <a:p>
            <a:pPr marL="0" indent="0" algn="ctr">
              <a:buNone/>
            </a:pPr>
            <a:endParaRPr lang="ru-RU" sz="2600" b="1" i="1" dirty="0"/>
          </a:p>
          <a:p>
            <a:pPr marL="0" indent="0" algn="ctr">
              <a:buNone/>
            </a:pPr>
            <a:endParaRPr lang="ru-RU" sz="2600" b="1" i="1" dirty="0" smtClean="0"/>
          </a:p>
        </p:txBody>
      </p:sp>
      <p:sp>
        <p:nvSpPr>
          <p:cNvPr id="6" name="Номер слайда 5"/>
          <p:cNvSpPr>
            <a:spLocks noGrp="1"/>
          </p:cNvSpPr>
          <p:nvPr>
            <p:ph type="sldNum" sz="quarter" idx="12"/>
          </p:nvPr>
        </p:nvSpPr>
        <p:spPr/>
        <p:txBody>
          <a:bodyPr>
            <a:normAutofit/>
          </a:bodyPr>
          <a:lstStyle/>
          <a:p>
            <a:pPr>
              <a:defRPr/>
            </a:pPr>
            <a:fld id="{1D445CA1-F385-4493-A1E2-430110F3761E}" type="slidenum">
              <a:rPr lang="ru-RU"/>
              <a:pPr>
                <a:defRPr/>
              </a:pPr>
              <a:t>1</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86865"/>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2267724"/>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ru-RU" b="1" dirty="0" smtClean="0">
                <a:solidFill>
                  <a:schemeClr val="bg1"/>
                </a:solidFill>
              </a:rPr>
              <a:t>Этимология</a:t>
            </a:r>
            <a:r>
              <a:rPr lang="ru-RU" dirty="0" smtClean="0">
                <a:solidFill>
                  <a:schemeClr val="bg1"/>
                </a:solidFill>
              </a:rPr>
              <a:t> </a:t>
            </a:r>
          </a:p>
        </p:txBody>
      </p:sp>
      <p:sp>
        <p:nvSpPr>
          <p:cNvPr id="50179" name="Rectangle 3"/>
          <p:cNvSpPr>
            <a:spLocks noGrp="1" noChangeArrowheads="1"/>
          </p:cNvSpPr>
          <p:nvPr>
            <p:ph idx="1"/>
          </p:nvPr>
        </p:nvSpPr>
        <p:spPr/>
        <p:txBody>
          <a:bodyPr/>
          <a:lstStyle/>
          <a:p>
            <a:pPr lvl="1" eaLnBrk="1" hangingPunct="1">
              <a:lnSpc>
                <a:spcPct val="180000"/>
              </a:lnSpc>
            </a:pPr>
            <a:endParaRPr lang="ru-RU" dirty="0" smtClean="0"/>
          </a:p>
          <a:p>
            <a:pPr lvl="1" eaLnBrk="1" hangingPunct="1">
              <a:lnSpc>
                <a:spcPct val="180000"/>
              </a:lnSpc>
            </a:pPr>
            <a:r>
              <a:rPr lang="ru-RU" dirty="0" smtClean="0"/>
              <a:t>Русский язык – горожанин</a:t>
            </a:r>
          </a:p>
          <a:p>
            <a:pPr lvl="1" eaLnBrk="1" hangingPunct="1">
              <a:lnSpc>
                <a:spcPct val="180000"/>
              </a:lnSpc>
            </a:pPr>
            <a:r>
              <a:rPr lang="ru-RU" dirty="0" smtClean="0"/>
              <a:t>Немецкий язык – </a:t>
            </a:r>
            <a:r>
              <a:rPr lang="en-US" dirty="0" smtClean="0"/>
              <a:t>burger</a:t>
            </a:r>
            <a:r>
              <a:rPr lang="ru-RU" dirty="0" smtClean="0"/>
              <a:t> (житель замка)</a:t>
            </a:r>
          </a:p>
          <a:p>
            <a:pPr lvl="1" eaLnBrk="1" hangingPunct="1">
              <a:lnSpc>
                <a:spcPct val="180000"/>
              </a:lnSpc>
            </a:pPr>
            <a:r>
              <a:rPr lang="ru-RU" dirty="0" smtClean="0"/>
              <a:t>Английский язык – </a:t>
            </a:r>
            <a:r>
              <a:rPr lang="en-US" dirty="0" smtClean="0"/>
              <a:t>citizen (</a:t>
            </a:r>
            <a:r>
              <a:rPr lang="ru-RU" dirty="0" smtClean="0"/>
              <a:t>горожанин)</a:t>
            </a:r>
          </a:p>
          <a:p>
            <a:pPr lvl="1" eaLnBrk="1" hangingPunct="1">
              <a:lnSpc>
                <a:spcPct val="180000"/>
              </a:lnSpc>
            </a:pPr>
            <a:r>
              <a:rPr lang="ru-RU" dirty="0" smtClean="0"/>
              <a:t>Французский язык </a:t>
            </a:r>
            <a:r>
              <a:rPr lang="en-US" dirty="0" smtClean="0"/>
              <a:t>– </a:t>
            </a:r>
            <a:r>
              <a:rPr lang="fr-FR" altLang="zh-CN" dirty="0" smtClean="0"/>
              <a:t>citoyen </a:t>
            </a:r>
            <a:r>
              <a:rPr lang="en-US" dirty="0" smtClean="0"/>
              <a:t>(</a:t>
            </a:r>
            <a:r>
              <a:rPr lang="ru-RU" dirty="0" smtClean="0"/>
              <a:t>горожанин)</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914022"/>
      </p:ext>
    </p:extLst>
  </p:cSld>
  <p:clrMapOvr>
    <a:overrideClrMapping bg1="dk1" tx1="lt1" bg2="dk2" tx2="lt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r>
              <a:rPr lang="ru-RU" sz="4000" dirty="0" smtClean="0">
                <a:solidFill>
                  <a:schemeClr val="bg1"/>
                </a:solidFill>
              </a:rPr>
              <a:t>Взаимные права гражданина и государства</a:t>
            </a:r>
          </a:p>
        </p:txBody>
      </p:sp>
      <p:sp>
        <p:nvSpPr>
          <p:cNvPr id="51203" name="Rectangle 4"/>
          <p:cNvSpPr>
            <a:spLocks noGrp="1" noChangeArrowheads="1"/>
          </p:cNvSpPr>
          <p:nvPr>
            <p:ph sz="half" idx="1"/>
          </p:nvPr>
        </p:nvSpPr>
        <p:spPr/>
        <p:txBody>
          <a:bodyPr>
            <a:normAutofit lnSpcReduction="10000"/>
          </a:bodyPr>
          <a:lstStyle/>
          <a:p>
            <a:pPr indent="20638" algn="ctr" eaLnBrk="1" hangingPunct="1">
              <a:lnSpc>
                <a:spcPct val="90000"/>
              </a:lnSpc>
              <a:buFont typeface="Wingdings" pitchFamily="2" charset="2"/>
              <a:buNone/>
            </a:pPr>
            <a:r>
              <a:rPr lang="ru-RU" sz="2400" u="sng" dirty="0" smtClean="0"/>
              <a:t>Права гражданина</a:t>
            </a:r>
          </a:p>
          <a:p>
            <a:pPr indent="20638" eaLnBrk="1" hangingPunct="1">
              <a:lnSpc>
                <a:spcPct val="90000"/>
              </a:lnSpc>
            </a:pPr>
            <a:r>
              <a:rPr lang="ru-RU" sz="2400" dirty="0" smtClean="0"/>
              <a:t> Обладать в полном объеме всеми правами и свободами, признаваемыми РФ</a:t>
            </a:r>
          </a:p>
          <a:p>
            <a:pPr indent="20638" eaLnBrk="1" hangingPunct="1">
              <a:lnSpc>
                <a:spcPct val="90000"/>
              </a:lnSpc>
            </a:pPr>
            <a:r>
              <a:rPr lang="ru-RU" sz="2400" dirty="0" smtClean="0"/>
              <a:t> Иметь второе гражданство</a:t>
            </a:r>
          </a:p>
          <a:p>
            <a:pPr indent="20638" eaLnBrk="1" hangingPunct="1">
              <a:lnSpc>
                <a:spcPct val="90000"/>
              </a:lnSpc>
            </a:pPr>
            <a:r>
              <a:rPr lang="ru-RU" sz="2400" dirty="0" smtClean="0"/>
              <a:t> Отказаться от российского гражданства</a:t>
            </a:r>
          </a:p>
          <a:p>
            <a:pPr indent="20638" eaLnBrk="1" hangingPunct="1">
              <a:lnSpc>
                <a:spcPct val="90000"/>
              </a:lnSpc>
            </a:pPr>
            <a:r>
              <a:rPr lang="ru-RU" sz="2400" dirty="0" smtClean="0"/>
              <a:t> Жить вне России без потери гражданства</a:t>
            </a:r>
          </a:p>
        </p:txBody>
      </p:sp>
      <p:sp>
        <p:nvSpPr>
          <p:cNvPr id="51204" name="Rectangle 5"/>
          <p:cNvSpPr>
            <a:spLocks noGrp="1" noChangeArrowheads="1"/>
          </p:cNvSpPr>
          <p:nvPr>
            <p:ph sz="half" idx="2"/>
          </p:nvPr>
        </p:nvSpPr>
        <p:spPr/>
        <p:txBody>
          <a:bodyPr>
            <a:normAutofit lnSpcReduction="10000"/>
          </a:bodyPr>
          <a:lstStyle/>
          <a:p>
            <a:pPr indent="20638" algn="ctr" eaLnBrk="1" hangingPunct="1">
              <a:lnSpc>
                <a:spcPct val="90000"/>
              </a:lnSpc>
              <a:buFont typeface="Wingdings" pitchFamily="2" charset="2"/>
              <a:buNone/>
            </a:pPr>
            <a:r>
              <a:rPr lang="ru-RU" sz="2400" u="sng" dirty="0" smtClean="0"/>
              <a:t>Права государства</a:t>
            </a:r>
          </a:p>
          <a:p>
            <a:pPr indent="20638" eaLnBrk="1" hangingPunct="1">
              <a:lnSpc>
                <a:spcPct val="90000"/>
              </a:lnSpc>
            </a:pPr>
            <a:r>
              <a:rPr lang="ru-RU" sz="2400" dirty="0" smtClean="0"/>
              <a:t> Устанавливать обязанности граждан</a:t>
            </a:r>
          </a:p>
          <a:p>
            <a:pPr indent="20638" eaLnBrk="1" hangingPunct="1">
              <a:lnSpc>
                <a:spcPct val="90000"/>
              </a:lnSpc>
            </a:pPr>
            <a:r>
              <a:rPr lang="ru-RU" sz="2400" dirty="0" smtClean="0"/>
              <a:t> Контролировать исполнение обязанностей</a:t>
            </a:r>
          </a:p>
          <a:p>
            <a:pPr indent="20638" eaLnBrk="1" hangingPunct="1">
              <a:lnSpc>
                <a:spcPct val="90000"/>
              </a:lnSpc>
            </a:pPr>
            <a:r>
              <a:rPr lang="ru-RU" sz="2400" dirty="0" smtClean="0"/>
              <a:t> Принуждать к исполнению и наказывать за неисполнение или нарушение обязанностей</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1625899"/>
      </p:ext>
    </p:extLst>
  </p:cSld>
  <p:clrMapOvr>
    <a:overrideClrMapping bg1="dk1" tx1="lt1" bg2="dk2" tx2="lt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ru-RU" sz="4000" dirty="0" smtClean="0">
                <a:solidFill>
                  <a:schemeClr val="bg1"/>
                </a:solidFill>
              </a:rPr>
              <a:t>Взаимные обязанности гражданина и государства</a:t>
            </a:r>
          </a:p>
        </p:txBody>
      </p:sp>
      <p:sp>
        <p:nvSpPr>
          <p:cNvPr id="52227" name="Rectangle 4"/>
          <p:cNvSpPr>
            <a:spLocks noGrp="1" noChangeArrowheads="1"/>
          </p:cNvSpPr>
          <p:nvPr>
            <p:ph sz="half" idx="1"/>
          </p:nvPr>
        </p:nvSpPr>
        <p:spPr>
          <a:xfrm>
            <a:off x="457200" y="1600200"/>
            <a:ext cx="4038600" cy="5257800"/>
          </a:xfrm>
        </p:spPr>
        <p:txBody>
          <a:bodyPr/>
          <a:lstStyle/>
          <a:p>
            <a:pPr algn="ctr" eaLnBrk="1" hangingPunct="1">
              <a:lnSpc>
                <a:spcPct val="90000"/>
              </a:lnSpc>
              <a:buFont typeface="Wingdings" pitchFamily="2" charset="2"/>
              <a:buNone/>
            </a:pPr>
            <a:r>
              <a:rPr lang="ru-RU" sz="2000" u="sng" dirty="0" smtClean="0"/>
              <a:t>Обязанности гражданина</a:t>
            </a:r>
          </a:p>
          <a:p>
            <a:pPr eaLnBrk="1" hangingPunct="1">
              <a:lnSpc>
                <a:spcPct val="105000"/>
              </a:lnSpc>
            </a:pPr>
            <a:r>
              <a:rPr lang="ru-RU" sz="2000" dirty="0" smtClean="0"/>
              <a:t>Соблюдать Конституцию РФ, законы и правила поведения, установленные в иных нормативно-правовых актах</a:t>
            </a:r>
          </a:p>
          <a:p>
            <a:pPr eaLnBrk="1" hangingPunct="1">
              <a:lnSpc>
                <a:spcPct val="105000"/>
              </a:lnSpc>
            </a:pPr>
            <a:r>
              <a:rPr lang="ru-RU" sz="2000" dirty="0" smtClean="0"/>
              <a:t>Платить налоги</a:t>
            </a:r>
          </a:p>
          <a:p>
            <a:pPr eaLnBrk="1" hangingPunct="1">
              <a:lnSpc>
                <a:spcPct val="105000"/>
              </a:lnSpc>
            </a:pPr>
            <a:r>
              <a:rPr lang="ru-RU" sz="2000" dirty="0" smtClean="0"/>
              <a:t>Защищать отечество</a:t>
            </a:r>
          </a:p>
          <a:p>
            <a:pPr eaLnBrk="1" hangingPunct="1">
              <a:lnSpc>
                <a:spcPct val="105000"/>
              </a:lnSpc>
            </a:pPr>
            <a:r>
              <a:rPr lang="ru-RU" sz="2000" dirty="0" smtClean="0"/>
              <a:t>Беречь природу</a:t>
            </a:r>
          </a:p>
        </p:txBody>
      </p:sp>
      <p:sp>
        <p:nvSpPr>
          <p:cNvPr id="52228" name="Rectangle 5"/>
          <p:cNvSpPr>
            <a:spLocks noGrp="1" noChangeArrowheads="1"/>
          </p:cNvSpPr>
          <p:nvPr>
            <p:ph sz="half" idx="2"/>
          </p:nvPr>
        </p:nvSpPr>
        <p:spPr>
          <a:xfrm>
            <a:off x="4648200" y="1600200"/>
            <a:ext cx="4038600" cy="5257800"/>
          </a:xfrm>
        </p:spPr>
        <p:txBody>
          <a:bodyPr/>
          <a:lstStyle/>
          <a:p>
            <a:pPr marL="363538" indent="-87313" algn="ctr" eaLnBrk="1" hangingPunct="1">
              <a:lnSpc>
                <a:spcPct val="90000"/>
              </a:lnSpc>
              <a:buFont typeface="Wingdings" pitchFamily="2" charset="2"/>
              <a:buNone/>
            </a:pPr>
            <a:r>
              <a:rPr lang="ru-RU" sz="2000" u="sng" dirty="0" smtClean="0"/>
              <a:t>Обязанности государства</a:t>
            </a:r>
            <a:r>
              <a:rPr lang="ru-RU" sz="2000" dirty="0" smtClean="0"/>
              <a:t> </a:t>
            </a:r>
          </a:p>
          <a:p>
            <a:pPr marL="363538" indent="-87313" eaLnBrk="1" hangingPunct="1">
              <a:lnSpc>
                <a:spcPct val="90000"/>
              </a:lnSpc>
            </a:pPr>
            <a:r>
              <a:rPr lang="ru-RU" sz="2000" dirty="0" smtClean="0"/>
              <a:t>Защищать права граждан</a:t>
            </a:r>
          </a:p>
          <a:p>
            <a:pPr marL="363538" indent="-87313" eaLnBrk="1" hangingPunct="1">
              <a:lnSpc>
                <a:spcPct val="90000"/>
              </a:lnSpc>
            </a:pPr>
            <a:r>
              <a:rPr lang="ru-RU" sz="2000" dirty="0" smtClean="0"/>
              <a:t>Защищать граждан России за рубежом</a:t>
            </a:r>
          </a:p>
          <a:p>
            <a:pPr marL="363538" indent="-87313" eaLnBrk="1" hangingPunct="1">
              <a:lnSpc>
                <a:spcPct val="90000"/>
              </a:lnSpc>
            </a:pPr>
            <a:r>
              <a:rPr lang="ru-RU" sz="2000" dirty="0" smtClean="0"/>
              <a:t>Недопустимость высылки гражданина из страны</a:t>
            </a:r>
          </a:p>
          <a:p>
            <a:pPr marL="363538" indent="-87313" eaLnBrk="1" hangingPunct="1">
              <a:lnSpc>
                <a:spcPct val="90000"/>
              </a:lnSpc>
            </a:pPr>
            <a:r>
              <a:rPr lang="ru-RU" sz="2000" dirty="0" smtClean="0"/>
              <a:t>Недопустимость лишить российского гражданства</a:t>
            </a:r>
          </a:p>
          <a:p>
            <a:pPr marL="363538" indent="-87313" eaLnBrk="1" hangingPunct="1">
              <a:lnSpc>
                <a:spcPct val="90000"/>
              </a:lnSpc>
            </a:pPr>
            <a:r>
              <a:rPr lang="ru-RU" sz="2000" dirty="0" smtClean="0"/>
              <a:t>Недопустимость выдачи гражданина другому государству</a:t>
            </a:r>
          </a:p>
          <a:p>
            <a:pPr marL="363538" indent="-87313" eaLnBrk="1" hangingPunct="1">
              <a:lnSpc>
                <a:spcPct val="90000"/>
              </a:lnSpc>
            </a:pPr>
            <a:r>
              <a:rPr lang="ru-RU" sz="2000" dirty="0" smtClean="0"/>
              <a:t>Обеспечивать свободу въезда и выезда в Россию, а также свободное перемещение по ней</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544" y="6021288"/>
            <a:ext cx="823263" cy="795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1911633"/>
      </p:ext>
    </p:extLst>
  </p:cSld>
  <p:clrMapOvr>
    <a:overrideClrMapping bg1="dk1" tx1="lt1" bg2="dk2" tx2="lt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eaLnBrk="1" hangingPunct="1"/>
            <a:r>
              <a:rPr lang="ru-RU" sz="4000" b="1" dirty="0" smtClean="0">
                <a:solidFill>
                  <a:schemeClr val="bg1"/>
                </a:solidFill>
              </a:rPr>
              <a:t>Принципы российского гражданства</a:t>
            </a:r>
            <a:r>
              <a:rPr lang="ru-RU" sz="4000" dirty="0" smtClean="0">
                <a:solidFill>
                  <a:schemeClr val="bg1"/>
                </a:solidFill>
              </a:rPr>
              <a:t> </a:t>
            </a:r>
          </a:p>
        </p:txBody>
      </p:sp>
      <p:sp>
        <p:nvSpPr>
          <p:cNvPr id="54275" name="Rectangle 3"/>
          <p:cNvSpPr>
            <a:spLocks noGrp="1" noChangeArrowheads="1"/>
          </p:cNvSpPr>
          <p:nvPr>
            <p:ph idx="1"/>
          </p:nvPr>
        </p:nvSpPr>
        <p:spPr>
          <a:xfrm>
            <a:off x="468313" y="1773238"/>
            <a:ext cx="8229600" cy="4824412"/>
          </a:xfrm>
        </p:spPr>
        <p:txBody>
          <a:bodyPr/>
          <a:lstStyle/>
          <a:p>
            <a:pPr eaLnBrk="1" hangingPunct="1"/>
            <a:r>
              <a:rPr lang="ru-RU" dirty="0" smtClean="0"/>
              <a:t>Единство гражданства </a:t>
            </a:r>
          </a:p>
          <a:p>
            <a:pPr eaLnBrk="1" hangingPunct="1"/>
            <a:r>
              <a:rPr lang="ru-RU" dirty="0" smtClean="0"/>
              <a:t>Равенство гражданства </a:t>
            </a:r>
          </a:p>
          <a:p>
            <a:pPr eaLnBrk="1" hangingPunct="1"/>
            <a:r>
              <a:rPr lang="ru-RU" dirty="0" smtClean="0"/>
              <a:t>Сохранение гражданства вне зависимости от места проживания </a:t>
            </a:r>
          </a:p>
          <a:p>
            <a:pPr eaLnBrk="1" hangingPunct="1"/>
            <a:r>
              <a:rPr lang="ru-RU" dirty="0" smtClean="0"/>
              <a:t>Недопустимость лишения гражданства </a:t>
            </a:r>
          </a:p>
          <a:p>
            <a:pPr eaLnBrk="1" hangingPunct="1"/>
            <a:r>
              <a:rPr lang="ru-RU" dirty="0" smtClean="0"/>
              <a:t>Недопустимость высылки и выдачи </a:t>
            </a:r>
          </a:p>
          <a:p>
            <a:pPr eaLnBrk="1" hangingPunct="1"/>
            <a:r>
              <a:rPr lang="ru-RU" dirty="0" smtClean="0"/>
              <a:t>Совмещение «принципа почвы» и принципа крови»</a:t>
            </a:r>
          </a:p>
          <a:p>
            <a:pPr eaLnBrk="1" hangingPunct="1">
              <a:buFont typeface="Wingdings" pitchFamily="2" charset="2"/>
              <a:buNone/>
            </a:pPr>
            <a:endParaRPr lang="ru-RU"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5156496"/>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7782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42697" y="332656"/>
            <a:ext cx="8229600" cy="1224136"/>
          </a:xfrm>
        </p:spPr>
        <p:txBody>
          <a:bodyPr>
            <a:normAutofit/>
          </a:bodyPr>
          <a:lstStyle/>
          <a:p>
            <a:pPr eaLnBrk="1" hangingPunct="1"/>
            <a:r>
              <a:rPr lang="ru-RU" sz="2800" dirty="0" smtClean="0">
                <a:solidFill>
                  <a:schemeClr val="bg1"/>
                </a:solidFill>
              </a:rPr>
              <a:t>Приобретение гражданства </a:t>
            </a:r>
            <a:r>
              <a:rPr lang="ru-RU" sz="2800" b="1" i="1" dirty="0" smtClean="0">
                <a:solidFill>
                  <a:schemeClr val="bg1"/>
                </a:solidFill>
              </a:rPr>
              <a:t>по рождению</a:t>
            </a:r>
            <a:endParaRPr lang="ru-RU" sz="3600" b="1" dirty="0" smtClean="0">
              <a:solidFill>
                <a:schemeClr val="bg1"/>
              </a:solidFill>
            </a:endParaRPr>
          </a:p>
        </p:txBody>
      </p:sp>
      <p:sp>
        <p:nvSpPr>
          <p:cNvPr id="56323" name="Rectangle 3"/>
          <p:cNvSpPr>
            <a:spLocks noGrp="1" noChangeArrowheads="1"/>
          </p:cNvSpPr>
          <p:nvPr>
            <p:ph idx="1"/>
          </p:nvPr>
        </p:nvSpPr>
        <p:spPr>
          <a:xfrm>
            <a:off x="179512" y="1729208"/>
            <a:ext cx="8640960" cy="5157192"/>
          </a:xfrm>
        </p:spPr>
        <p:txBody>
          <a:bodyPr>
            <a:normAutofit fontScale="92500" lnSpcReduction="20000"/>
          </a:bodyPr>
          <a:lstStyle/>
          <a:p>
            <a:pPr algn="ctr" eaLnBrk="1" hangingPunct="1">
              <a:lnSpc>
                <a:spcPct val="80000"/>
              </a:lnSpc>
              <a:buFont typeface="Wingdings" pitchFamily="2" charset="2"/>
              <a:buNone/>
            </a:pPr>
            <a:r>
              <a:rPr lang="ru-RU" sz="1800" b="1" dirty="0" smtClean="0"/>
              <a:t>Ребенок приобретает гражданство по рождению, если на день его рождения:</a:t>
            </a:r>
          </a:p>
          <a:p>
            <a:pPr algn="ctr" eaLnBrk="1" hangingPunct="1">
              <a:lnSpc>
                <a:spcPct val="80000"/>
              </a:lnSpc>
              <a:buFont typeface="Wingdings" pitchFamily="2" charset="2"/>
              <a:buNone/>
            </a:pPr>
            <a:endParaRPr lang="ru-RU" sz="1800" b="1" dirty="0" smtClean="0"/>
          </a:p>
          <a:p>
            <a:pPr eaLnBrk="1" hangingPunct="1">
              <a:spcBef>
                <a:spcPct val="30000"/>
              </a:spcBef>
              <a:spcAft>
                <a:spcPct val="5000"/>
              </a:spcAft>
              <a:buFont typeface="Wingdings" pitchFamily="2" charset="2"/>
              <a:buNone/>
            </a:pPr>
            <a:r>
              <a:rPr lang="ru-RU" sz="1800" dirty="0" smtClean="0"/>
              <a:t>а) оба его родителя или </a:t>
            </a:r>
            <a:r>
              <a:rPr lang="ru-RU" sz="1800" i="1" dirty="0" smtClean="0"/>
              <a:t>единственный</a:t>
            </a:r>
            <a:r>
              <a:rPr lang="ru-RU" sz="1800" dirty="0" smtClean="0"/>
              <a:t> его родитель имеют гражданство РФ (независимо от места рождения ребенка);</a:t>
            </a:r>
          </a:p>
          <a:p>
            <a:pPr eaLnBrk="1" hangingPunct="1">
              <a:spcBef>
                <a:spcPct val="30000"/>
              </a:spcBef>
              <a:spcAft>
                <a:spcPct val="5000"/>
              </a:spcAft>
              <a:buFont typeface="Wingdings" pitchFamily="2" charset="2"/>
              <a:buNone/>
            </a:pPr>
            <a:r>
              <a:rPr lang="ru-RU" sz="1800" dirty="0" smtClean="0"/>
              <a:t>б) один из его родителей имеет гражданство РФ, а другой родитель является лицом без гражданства, или признан безвестно отсутствующим, или место его нахождения неизвестно (независимо от места рождения ребенка);</a:t>
            </a:r>
          </a:p>
          <a:p>
            <a:pPr eaLnBrk="1" hangingPunct="1">
              <a:spcBef>
                <a:spcPct val="30000"/>
              </a:spcBef>
              <a:spcAft>
                <a:spcPct val="5000"/>
              </a:spcAft>
              <a:buFont typeface="Wingdings" pitchFamily="2" charset="2"/>
              <a:buNone/>
            </a:pPr>
            <a:r>
              <a:rPr lang="ru-RU" sz="1800" dirty="0" smtClean="0"/>
              <a:t>в) один из его родителей имеет гражданство РФ, а другой родитель является </a:t>
            </a:r>
            <a:r>
              <a:rPr lang="ru-RU" sz="1800" i="1" dirty="0" smtClean="0"/>
              <a:t>иностранным</a:t>
            </a:r>
            <a:r>
              <a:rPr lang="ru-RU" sz="1800" dirty="0" smtClean="0"/>
              <a:t> гражданином, при условии, что </a:t>
            </a:r>
            <a:r>
              <a:rPr lang="ru-RU" sz="1800" i="1" dirty="0" smtClean="0"/>
              <a:t>ребенок родился на территории РФ</a:t>
            </a:r>
            <a:r>
              <a:rPr lang="ru-RU" sz="1800" dirty="0" smtClean="0"/>
              <a:t> либо </a:t>
            </a:r>
            <a:r>
              <a:rPr lang="ru-RU" sz="1800" i="1" dirty="0" smtClean="0"/>
              <a:t>если в ином случае он станет лицом без гражданства</a:t>
            </a:r>
            <a:r>
              <a:rPr lang="ru-RU" sz="1800" dirty="0" smtClean="0"/>
              <a:t>;</a:t>
            </a:r>
          </a:p>
          <a:p>
            <a:pPr eaLnBrk="1" hangingPunct="1">
              <a:spcBef>
                <a:spcPct val="30000"/>
              </a:spcBef>
              <a:spcAft>
                <a:spcPct val="5000"/>
              </a:spcAft>
              <a:buFont typeface="Wingdings" pitchFamily="2" charset="2"/>
              <a:buNone/>
            </a:pPr>
            <a:r>
              <a:rPr lang="ru-RU" sz="1800" dirty="0" smtClean="0"/>
              <a:t>г) оба его родителя или единственный его родитель, проживающие на территории РФ, являются </a:t>
            </a:r>
            <a:r>
              <a:rPr lang="ru-RU" sz="1800" i="1" dirty="0" smtClean="0"/>
              <a:t>иностранными гражданами или лицами без гражданства</a:t>
            </a:r>
            <a:r>
              <a:rPr lang="ru-RU" sz="1800" dirty="0" smtClean="0"/>
              <a:t>, при условии, что ребенок родился </a:t>
            </a:r>
            <a:r>
              <a:rPr lang="ru-RU" sz="1800" i="1" dirty="0" smtClean="0"/>
              <a:t>на территории РФ</a:t>
            </a:r>
            <a:r>
              <a:rPr lang="ru-RU" sz="1800" dirty="0" smtClean="0"/>
              <a:t>, а государство, гражданами которого являются его родители или единственный его родитель, </a:t>
            </a:r>
            <a:r>
              <a:rPr lang="ru-RU" sz="1800" i="1" dirty="0" smtClean="0"/>
              <a:t>не предоставляет ребенку свое гражданство</a:t>
            </a:r>
          </a:p>
          <a:p>
            <a:pPr eaLnBrk="1" hangingPunct="1">
              <a:spcBef>
                <a:spcPct val="30000"/>
              </a:spcBef>
              <a:spcAft>
                <a:spcPct val="5000"/>
              </a:spcAft>
              <a:buFont typeface="Wingdings" pitchFamily="2" charset="2"/>
              <a:buNone/>
            </a:pPr>
            <a:r>
              <a:rPr lang="ru-RU" sz="1800" dirty="0" smtClean="0"/>
              <a:t>д)</a:t>
            </a:r>
            <a:r>
              <a:rPr lang="ru-RU" sz="1800" i="1" dirty="0" smtClean="0"/>
              <a:t> родители неизвестны</a:t>
            </a:r>
            <a:r>
              <a:rPr lang="ru-RU" sz="1800" dirty="0" smtClean="0"/>
              <a:t> и не объявятся в течение шести месяцев со дня его обнаружения (</a:t>
            </a:r>
            <a:r>
              <a:rPr lang="ru-RU" sz="1800" i="1" dirty="0" smtClean="0"/>
              <a:t>подкидыши</a:t>
            </a:r>
            <a:r>
              <a:rPr lang="ru-RU" sz="1800" dirty="0" smtClean="0"/>
              <a:t>).</a:t>
            </a:r>
          </a:p>
          <a:p>
            <a:pPr eaLnBrk="1" hangingPunct="1">
              <a:spcBef>
                <a:spcPct val="30000"/>
              </a:spcBef>
              <a:spcAft>
                <a:spcPct val="5000"/>
              </a:spcAft>
              <a:buFont typeface="Wingdings" pitchFamily="2" charset="2"/>
              <a:buNone/>
            </a:pPr>
            <a:endParaRPr lang="ru-RU" sz="1600" i="1" dirty="0" smtClean="0"/>
          </a:p>
          <a:p>
            <a:pPr eaLnBrk="1" hangingPunct="1">
              <a:spcBef>
                <a:spcPct val="30000"/>
              </a:spcBef>
              <a:spcAft>
                <a:spcPct val="5000"/>
              </a:spcAft>
              <a:buFont typeface="Wingdings" pitchFamily="2" charset="2"/>
              <a:buNone/>
            </a:pPr>
            <a:endParaRPr lang="ru-RU" sz="1200" i="1" dirty="0" smtClean="0"/>
          </a:p>
          <a:p>
            <a:pPr eaLnBrk="1" hangingPunct="1">
              <a:lnSpc>
                <a:spcPct val="80000"/>
              </a:lnSpc>
            </a:pPr>
            <a:endParaRPr lang="ru-RU" sz="1200" i="1" dirty="0" smtClean="0"/>
          </a:p>
        </p:txBody>
      </p:sp>
      <p:sp>
        <p:nvSpPr>
          <p:cNvPr id="6" name="Номер слайда 5"/>
          <p:cNvSpPr>
            <a:spLocks noGrp="1"/>
          </p:cNvSpPr>
          <p:nvPr>
            <p:ph type="sldNum" sz="quarter" idx="12"/>
          </p:nvPr>
        </p:nvSpPr>
        <p:spPr/>
        <p:txBody>
          <a:bodyPr>
            <a:normAutofit/>
          </a:bodyPr>
          <a:lstStyle/>
          <a:p>
            <a:pPr>
              <a:defRPr/>
            </a:pPr>
            <a:fld id="{3064ACED-0BE0-4826-81C5-FCFD7C4D61AD}" type="slidenum">
              <a:rPr lang="ru-RU"/>
              <a:pPr>
                <a:defRPr/>
              </a:pPr>
              <a:t>14</a:t>
            </a:fld>
            <a:endParaRPr lang="ru-RU"/>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2666704"/>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 name="Rectangle 43"/>
          <p:cNvSpPr>
            <a:spLocks noGrp="1" noChangeArrowheads="1"/>
          </p:cNvSpPr>
          <p:nvPr>
            <p:ph type="sldNum" sz="quarter" idx="12"/>
          </p:nvPr>
        </p:nvSpPr>
        <p:spPr/>
        <p:txBody>
          <a:bodyPr/>
          <a:lstStyle/>
          <a:p>
            <a:pPr>
              <a:defRPr/>
            </a:pPr>
            <a:endParaRPr lang="ru-RU" dirty="0">
              <a:solidFill>
                <a:srgbClr val="EBDDC3"/>
              </a:solidFill>
            </a:endParaRPr>
          </a:p>
        </p:txBody>
      </p:sp>
      <p:sp>
        <p:nvSpPr>
          <p:cNvPr id="90118" name="Rectangle 6"/>
          <p:cNvSpPr>
            <a:spLocks noGrp="1" noChangeArrowheads="1"/>
          </p:cNvSpPr>
          <p:nvPr>
            <p:ph type="subTitle" idx="1"/>
          </p:nvPr>
        </p:nvSpPr>
        <p:spPr>
          <a:xfrm>
            <a:off x="683568" y="3645024"/>
            <a:ext cx="6400800" cy="1536576"/>
          </a:xfrm>
        </p:spPr>
        <p:txBody>
          <a:bodyPr rtlCol="0">
            <a:normAutofit fontScale="92500" lnSpcReduction="10000"/>
          </a:bodyPr>
          <a:lstStyle/>
          <a:p>
            <a:pPr eaLnBrk="1" fontAlgn="auto" hangingPunct="1">
              <a:lnSpc>
                <a:spcPct val="90000"/>
              </a:lnSpc>
              <a:spcAft>
                <a:spcPts val="0"/>
              </a:spcAft>
              <a:buFont typeface="Arial" pitchFamily="34" charset="0"/>
              <a:buNone/>
              <a:defRPr/>
            </a:pPr>
            <a:r>
              <a:rPr lang="ru-RU" sz="2400" dirty="0" smtClean="0">
                <a:solidFill>
                  <a:schemeClr val="bg1"/>
                </a:solidFill>
              </a:rPr>
              <a:t>РЕБЕНОК РОЖДАЕТСЯ ОТ РОССИЙСКОЙ ГРАЖДАНКИ И ИНОСТРАНЦА ЗА РУБЕЖОМ.</a:t>
            </a:r>
          </a:p>
          <a:p>
            <a:pPr eaLnBrk="1" fontAlgn="auto" hangingPunct="1">
              <a:lnSpc>
                <a:spcPct val="90000"/>
              </a:lnSpc>
              <a:spcAft>
                <a:spcPts val="0"/>
              </a:spcAft>
              <a:buFont typeface="Arial" pitchFamily="34" charset="0"/>
              <a:buNone/>
              <a:defRPr/>
            </a:pPr>
            <a:r>
              <a:rPr lang="ru-RU" sz="2400" dirty="0" smtClean="0">
                <a:solidFill>
                  <a:schemeClr val="bg1"/>
                </a:solidFill>
              </a:rPr>
              <a:t> </a:t>
            </a:r>
            <a:r>
              <a:rPr lang="ru-RU" sz="2400" b="1" dirty="0" smtClean="0">
                <a:solidFill>
                  <a:schemeClr val="bg1"/>
                </a:solidFill>
              </a:rPr>
              <a:t>КАКОЕ ГРАЖДАНСТВО БУДЕТ У РЕБЕНКА?</a:t>
            </a:r>
            <a:r>
              <a:rPr lang="ru-RU" sz="2400" dirty="0" smtClean="0">
                <a:solidFill>
                  <a:schemeClr val="bg1"/>
                </a:solidFill>
              </a:rPr>
              <a:t> </a:t>
            </a:r>
          </a:p>
        </p:txBody>
      </p:sp>
      <p:sp>
        <p:nvSpPr>
          <p:cNvPr id="57346" name="Rectangle 5"/>
          <p:cNvSpPr>
            <a:spLocks noGrp="1" noChangeArrowheads="1"/>
          </p:cNvSpPr>
          <p:nvPr>
            <p:ph type="ctrTitle"/>
          </p:nvPr>
        </p:nvSpPr>
        <p:spPr>
          <a:xfrm>
            <a:off x="827088" y="620713"/>
            <a:ext cx="7772400" cy="1736725"/>
          </a:xfrm>
        </p:spPr>
        <p:txBody>
          <a:bodyPr/>
          <a:lstStyle/>
          <a:p>
            <a:pPr eaLnBrk="1" hangingPunct="1"/>
            <a:r>
              <a:rPr lang="ru-RU" dirty="0" smtClean="0">
                <a:solidFill>
                  <a:schemeClr val="tx1"/>
                </a:solidFill>
              </a:rPr>
              <a:t>ТЕСТ</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9736839"/>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ru-RU" sz="4000" dirty="0" smtClean="0">
                <a:solidFill>
                  <a:schemeClr val="bg1"/>
                </a:solidFill>
              </a:rPr>
              <a:t>Восстановление в гражданстве</a:t>
            </a:r>
          </a:p>
        </p:txBody>
      </p:sp>
      <p:sp>
        <p:nvSpPr>
          <p:cNvPr id="60419" name="Rectangle 3"/>
          <p:cNvSpPr>
            <a:spLocks noGrp="1" noChangeArrowheads="1"/>
          </p:cNvSpPr>
          <p:nvPr>
            <p:ph idx="1"/>
          </p:nvPr>
        </p:nvSpPr>
        <p:spPr/>
        <p:txBody>
          <a:bodyPr/>
          <a:lstStyle/>
          <a:p>
            <a:pPr algn="just" eaLnBrk="1" hangingPunct="1">
              <a:buFont typeface="Wingdings" pitchFamily="2" charset="2"/>
              <a:buNone/>
            </a:pPr>
            <a:endParaRPr lang="ru-RU" dirty="0" smtClean="0"/>
          </a:p>
          <a:p>
            <a:pPr algn="just" eaLnBrk="1" hangingPunct="1">
              <a:buFont typeface="Wingdings" pitchFamily="2" charset="2"/>
              <a:buNone/>
            </a:pPr>
            <a:r>
              <a:rPr lang="ru-RU" dirty="0" smtClean="0"/>
              <a:t>Иностранные граждане и лица без гражданства, ранее имевшие гражданство РФ, могут быть восстановлены в гражданстве в общем порядке </a:t>
            </a:r>
            <a:r>
              <a:rPr lang="ru-RU" i="1" dirty="0" smtClean="0"/>
              <a:t>приема в гражданство</a:t>
            </a:r>
            <a:r>
              <a:rPr lang="ru-RU" dirty="0" smtClean="0"/>
              <a:t>. При этом срок их проживания на территории РФ сокращается </a:t>
            </a:r>
            <a:r>
              <a:rPr lang="ru-RU" i="1" dirty="0" smtClean="0"/>
              <a:t>до трех лет</a:t>
            </a:r>
            <a:r>
              <a:rPr lang="ru-RU" dirty="0" smtClean="0"/>
              <a:t>.</a:t>
            </a:r>
          </a:p>
          <a:p>
            <a:pPr algn="ctr" eaLnBrk="1" hangingPunct="1">
              <a:buFont typeface="Wingdings" pitchFamily="2" charset="2"/>
              <a:buNone/>
            </a:pPr>
            <a:r>
              <a:rPr lang="ru-RU" i="1" dirty="0" smtClean="0"/>
              <a:t>Фактически это – не восстановление, а приобретение</a:t>
            </a:r>
          </a:p>
          <a:p>
            <a:pPr eaLnBrk="1" hangingPunct="1">
              <a:buFont typeface="Wingdings" pitchFamily="2" charset="2"/>
              <a:buNone/>
            </a:pPr>
            <a:endParaRPr lang="ru-RU" i="1" dirty="0" smtClean="0"/>
          </a:p>
        </p:txBody>
      </p:sp>
      <p:sp>
        <p:nvSpPr>
          <p:cNvPr id="6" name="Номер слайда 5"/>
          <p:cNvSpPr>
            <a:spLocks noGrp="1"/>
          </p:cNvSpPr>
          <p:nvPr>
            <p:ph type="sldNum" sz="quarter" idx="12"/>
          </p:nvPr>
        </p:nvSpPr>
        <p:spPr/>
        <p:txBody>
          <a:bodyPr>
            <a:normAutofit/>
          </a:bodyPr>
          <a:lstStyle/>
          <a:p>
            <a:pPr>
              <a:defRPr/>
            </a:pPr>
            <a:fld id="{1DB6A055-7B2A-4205-8C18-C8E11888E17C}" type="slidenum">
              <a:rPr lang="ru-RU"/>
              <a:pPr>
                <a:defRPr/>
              </a:pPr>
              <a:t>16</a:t>
            </a:fld>
            <a:endParaRPr lang="ru-RU"/>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8269398"/>
      </p:ext>
    </p:extLst>
  </p:cSld>
  <p:clrMapOvr>
    <a:overrideClrMapping bg1="dk1" tx1="lt1" bg2="dk2" tx2="lt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Autofit/>
          </a:bodyPr>
          <a:lstStyle/>
          <a:p>
            <a:pPr eaLnBrk="1" hangingPunct="1"/>
            <a:r>
              <a:rPr lang="ru-RU" sz="3200" dirty="0" smtClean="0">
                <a:solidFill>
                  <a:schemeClr val="bg1"/>
                </a:solidFill>
              </a:rPr>
              <a:t>Прием в гражданство </a:t>
            </a:r>
            <a:r>
              <a:rPr lang="ru-RU" sz="3200" b="1" i="1" dirty="0" smtClean="0">
                <a:solidFill>
                  <a:schemeClr val="bg1"/>
                </a:solidFill>
              </a:rPr>
              <a:t>в общем порядке</a:t>
            </a:r>
            <a:endParaRPr lang="ru-RU" sz="3200" dirty="0" smtClean="0">
              <a:solidFill>
                <a:schemeClr val="bg1"/>
              </a:solidFill>
            </a:endParaRPr>
          </a:p>
        </p:txBody>
      </p:sp>
      <p:sp>
        <p:nvSpPr>
          <p:cNvPr id="58371" name="Rectangle 3"/>
          <p:cNvSpPr>
            <a:spLocks noGrp="1" noChangeArrowheads="1"/>
          </p:cNvSpPr>
          <p:nvPr>
            <p:ph idx="1"/>
          </p:nvPr>
        </p:nvSpPr>
        <p:spPr>
          <a:xfrm>
            <a:off x="0" y="1600200"/>
            <a:ext cx="9144000" cy="5068888"/>
          </a:xfrm>
        </p:spPr>
        <p:txBody>
          <a:bodyPr/>
          <a:lstStyle/>
          <a:p>
            <a:pPr algn="ctr" eaLnBrk="1" hangingPunct="1">
              <a:lnSpc>
                <a:spcPct val="80000"/>
              </a:lnSpc>
              <a:buFont typeface="Wingdings" pitchFamily="2" charset="2"/>
              <a:buNone/>
            </a:pPr>
            <a:r>
              <a:rPr lang="ru-RU" sz="2400" b="1" dirty="0" smtClean="0"/>
              <a:t>Условия:</a:t>
            </a:r>
          </a:p>
          <a:p>
            <a:pPr eaLnBrk="1" hangingPunct="1">
              <a:lnSpc>
                <a:spcPct val="80000"/>
              </a:lnSpc>
              <a:buFont typeface="Wingdings" pitchFamily="2" charset="2"/>
              <a:buNone/>
            </a:pPr>
            <a:r>
              <a:rPr lang="ru-RU" sz="2400" dirty="0" smtClean="0"/>
              <a:t>а) проживает на территории РФ со дня получения вида на жительство и до дня обращения с заявлениями о приеме в гражданство Российской Федерации в течение </a:t>
            </a:r>
            <a:r>
              <a:rPr lang="ru-RU" sz="2400" i="1" dirty="0" smtClean="0"/>
              <a:t>пяти лет</a:t>
            </a:r>
            <a:r>
              <a:rPr lang="ru-RU" sz="2400" dirty="0" smtClean="0"/>
              <a:t> непрерывно. </a:t>
            </a:r>
            <a:r>
              <a:rPr lang="ru-RU" sz="2400" i="1" dirty="0" smtClean="0"/>
              <a:t>Срок считается непрерывным, если лицо выезжало за пределы РФ не более чем на три месяца в течение одного года;</a:t>
            </a:r>
          </a:p>
          <a:p>
            <a:pPr eaLnBrk="1" hangingPunct="1">
              <a:lnSpc>
                <a:spcPct val="80000"/>
              </a:lnSpc>
              <a:buFont typeface="Wingdings" pitchFamily="2" charset="2"/>
              <a:buNone/>
            </a:pPr>
            <a:r>
              <a:rPr lang="ru-RU" sz="2400" dirty="0" smtClean="0"/>
              <a:t>б) обязуется соблюдать Конституцию и законодательство РФ;</a:t>
            </a:r>
          </a:p>
          <a:p>
            <a:pPr eaLnBrk="1" hangingPunct="1">
              <a:lnSpc>
                <a:spcPct val="80000"/>
              </a:lnSpc>
              <a:buFont typeface="Wingdings" pitchFamily="2" charset="2"/>
              <a:buNone/>
            </a:pPr>
            <a:r>
              <a:rPr lang="ru-RU" sz="2400" dirty="0" smtClean="0"/>
              <a:t>в) имеет законный источник средств к существованию;</a:t>
            </a:r>
          </a:p>
          <a:p>
            <a:pPr eaLnBrk="1" hangingPunct="1">
              <a:lnSpc>
                <a:spcPct val="80000"/>
              </a:lnSpc>
              <a:buFont typeface="Wingdings" pitchFamily="2" charset="2"/>
              <a:buNone/>
            </a:pPr>
            <a:r>
              <a:rPr lang="ru-RU" sz="2400" dirty="0" smtClean="0"/>
              <a:t>г) обратился в полномочный орган иностранного государства </a:t>
            </a:r>
            <a:r>
              <a:rPr lang="ru-RU" sz="2400" i="1" dirty="0" smtClean="0"/>
              <a:t>с заявлением об отказе от имеющегося иного гражданства;</a:t>
            </a:r>
            <a:endParaRPr lang="ru-RU" sz="2400" dirty="0" smtClean="0"/>
          </a:p>
          <a:p>
            <a:pPr eaLnBrk="1" hangingPunct="1">
              <a:lnSpc>
                <a:spcPct val="80000"/>
              </a:lnSpc>
              <a:buFont typeface="Wingdings" pitchFamily="2" charset="2"/>
              <a:buNone/>
            </a:pPr>
            <a:r>
              <a:rPr lang="ru-RU" sz="2400" dirty="0" smtClean="0"/>
              <a:t>д) владеет русским языком.</a:t>
            </a:r>
          </a:p>
          <a:p>
            <a:pPr eaLnBrk="1" hangingPunct="1">
              <a:lnSpc>
                <a:spcPct val="80000"/>
              </a:lnSpc>
              <a:buFont typeface="Wingdings" pitchFamily="2" charset="2"/>
              <a:buNone/>
            </a:pPr>
            <a:endParaRPr lang="ru-RU" sz="2400" dirty="0" smtClean="0"/>
          </a:p>
          <a:p>
            <a:pPr eaLnBrk="1" hangingPunct="1">
              <a:lnSpc>
                <a:spcPct val="80000"/>
              </a:lnSpc>
            </a:pPr>
            <a:endParaRPr lang="ru-RU" sz="2400" dirty="0" smtClean="0"/>
          </a:p>
        </p:txBody>
      </p:sp>
      <p:sp>
        <p:nvSpPr>
          <p:cNvPr id="6" name="Номер слайда 5"/>
          <p:cNvSpPr>
            <a:spLocks noGrp="1"/>
          </p:cNvSpPr>
          <p:nvPr>
            <p:ph type="sldNum" sz="quarter" idx="12"/>
          </p:nvPr>
        </p:nvSpPr>
        <p:spPr/>
        <p:txBody>
          <a:bodyPr>
            <a:normAutofit/>
          </a:bodyPr>
          <a:lstStyle/>
          <a:p>
            <a:pPr>
              <a:defRPr/>
            </a:pPr>
            <a:fld id="{139AA992-B464-4B96-84CD-2F056094AAE5}" type="slidenum">
              <a:rPr lang="ru-RU"/>
              <a:pPr>
                <a:defRPr/>
              </a:pPr>
              <a:t>17</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441073"/>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153400" cy="1512168"/>
          </a:xfrm>
        </p:spPr>
        <p:txBody>
          <a:bodyPr>
            <a:noAutofit/>
          </a:bodyPr>
          <a:lstStyle/>
          <a:p>
            <a:r>
              <a:rPr lang="ru-RU" sz="2800" b="1" dirty="0" smtClean="0">
                <a:solidFill>
                  <a:srgbClr val="EBDDC3"/>
                </a:solidFill>
              </a:rPr>
              <a:t/>
            </a:r>
            <a:br>
              <a:rPr lang="ru-RU" sz="2800" b="1" dirty="0" smtClean="0">
                <a:solidFill>
                  <a:srgbClr val="EBDDC3"/>
                </a:solidFill>
              </a:rPr>
            </a:br>
            <a:r>
              <a:rPr lang="ru-RU" sz="2800" b="1" dirty="0" smtClean="0">
                <a:solidFill>
                  <a:schemeClr val="bg1"/>
                </a:solidFill>
              </a:rPr>
              <a:t>Прием </a:t>
            </a:r>
            <a:r>
              <a:rPr lang="ru-RU" sz="2800" b="1" dirty="0">
                <a:solidFill>
                  <a:schemeClr val="bg1"/>
                </a:solidFill>
              </a:rPr>
              <a:t>в гражданство </a:t>
            </a:r>
            <a:r>
              <a:rPr lang="ru-RU" sz="2800" b="1" i="1" dirty="0">
                <a:solidFill>
                  <a:schemeClr val="bg1"/>
                </a:solidFill>
              </a:rPr>
              <a:t>в общем </a:t>
            </a:r>
            <a:r>
              <a:rPr lang="ru-RU" sz="2800" b="1" i="1" dirty="0" smtClean="0">
                <a:solidFill>
                  <a:schemeClr val="bg1"/>
                </a:solidFill>
              </a:rPr>
              <a:t>порядке</a:t>
            </a:r>
            <a:r>
              <a:rPr lang="ru-RU" sz="2800" b="1" dirty="0" smtClean="0">
                <a:solidFill>
                  <a:schemeClr val="bg1"/>
                </a:solidFill>
              </a:rPr>
              <a:t>, но с сокращением срока проживания до 1 года</a:t>
            </a:r>
            <a:r>
              <a:rPr lang="ru-RU" sz="2800" b="1" dirty="0">
                <a:solidFill>
                  <a:schemeClr val="bg1"/>
                </a:solidFill>
              </a:rPr>
              <a:t/>
            </a:r>
            <a:br>
              <a:rPr lang="ru-RU" sz="2800" b="1" dirty="0">
                <a:solidFill>
                  <a:schemeClr val="bg1"/>
                </a:solidFill>
              </a:rPr>
            </a:br>
            <a:endParaRPr lang="ru-RU" sz="3600" b="1" dirty="0">
              <a:solidFill>
                <a:schemeClr val="bg1"/>
              </a:solidFill>
            </a:endParaRPr>
          </a:p>
        </p:txBody>
      </p:sp>
      <p:sp>
        <p:nvSpPr>
          <p:cNvPr id="3" name="Объект 2"/>
          <p:cNvSpPr>
            <a:spLocks noGrp="1"/>
          </p:cNvSpPr>
          <p:nvPr>
            <p:ph idx="1"/>
          </p:nvPr>
        </p:nvSpPr>
        <p:spPr/>
        <p:txBody>
          <a:bodyPr>
            <a:normAutofit/>
          </a:bodyPr>
          <a:lstStyle/>
          <a:p>
            <a:endParaRPr lang="ru-RU" dirty="0" smtClean="0"/>
          </a:p>
          <a:p>
            <a:r>
              <a:rPr lang="ru-RU" dirty="0" smtClean="0"/>
              <a:t>наличие высоких </a:t>
            </a:r>
            <a:r>
              <a:rPr lang="ru-RU" dirty="0"/>
              <a:t>достижений в области науки, техники и культуры; обладание </a:t>
            </a:r>
            <a:r>
              <a:rPr lang="ru-RU" dirty="0" smtClean="0"/>
              <a:t>профессией </a:t>
            </a:r>
            <a:r>
              <a:rPr lang="ru-RU" dirty="0"/>
              <a:t>либо квалификацией, представляющими интерес для </a:t>
            </a:r>
            <a:r>
              <a:rPr lang="ru-RU" dirty="0" smtClean="0"/>
              <a:t>России;</a:t>
            </a:r>
            <a:endParaRPr lang="ru-RU" dirty="0"/>
          </a:p>
          <a:p>
            <a:r>
              <a:rPr lang="ru-RU" dirty="0" smtClean="0"/>
              <a:t>предоставление </a:t>
            </a:r>
            <a:r>
              <a:rPr lang="ru-RU" dirty="0"/>
              <a:t>лицу политического убежища на территории </a:t>
            </a:r>
            <a:r>
              <a:rPr lang="ru-RU" dirty="0" smtClean="0"/>
              <a:t>РФ;</a:t>
            </a:r>
            <a:endParaRPr lang="ru-RU" dirty="0"/>
          </a:p>
          <a:p>
            <a:r>
              <a:rPr lang="ru-RU" dirty="0" smtClean="0"/>
              <a:t>признание </a:t>
            </a:r>
            <a:r>
              <a:rPr lang="ru-RU" dirty="0"/>
              <a:t>лица </a:t>
            </a:r>
            <a:r>
              <a:rPr lang="ru-RU" dirty="0" smtClean="0"/>
              <a:t>беженцем.</a:t>
            </a:r>
            <a:endParaRPr lang="ru-RU" dirty="0"/>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535463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Особые случаи принятия в российское гражданство (ст.13)</a:t>
            </a:r>
            <a:endParaRPr lang="ru-RU" sz="3200" b="1" dirty="0"/>
          </a:p>
        </p:txBody>
      </p:sp>
      <p:sp>
        <p:nvSpPr>
          <p:cNvPr id="3" name="Объект 2"/>
          <p:cNvSpPr>
            <a:spLocks noGrp="1"/>
          </p:cNvSpPr>
          <p:nvPr>
            <p:ph idx="1"/>
          </p:nvPr>
        </p:nvSpPr>
        <p:spPr/>
        <p:txBody>
          <a:bodyPr>
            <a:normAutofit fontScale="85000" lnSpcReduction="10000"/>
          </a:bodyPr>
          <a:lstStyle/>
          <a:p>
            <a:pPr algn="just"/>
            <a:r>
              <a:rPr lang="ru-RU" sz="3200" dirty="0" smtClean="0">
                <a:latin typeface="Arial"/>
              </a:rPr>
              <a:t>особые </a:t>
            </a:r>
            <a:r>
              <a:rPr lang="ru-RU" sz="3200" dirty="0">
                <a:latin typeface="Arial"/>
              </a:rPr>
              <a:t>заслуги перед Российской Федерацией, может быть принято в гражданство </a:t>
            </a:r>
            <a:r>
              <a:rPr lang="ru-RU" sz="3200" dirty="0" smtClean="0">
                <a:latin typeface="Arial"/>
              </a:rPr>
              <a:t>без </a:t>
            </a:r>
            <a:r>
              <a:rPr lang="ru-RU" sz="3200" dirty="0">
                <a:latin typeface="Arial"/>
              </a:rPr>
              <a:t>соблюдения </a:t>
            </a:r>
            <a:r>
              <a:rPr lang="ru-RU" sz="3200" dirty="0" smtClean="0">
                <a:latin typeface="Arial"/>
              </a:rPr>
              <a:t>любых условий</a:t>
            </a:r>
            <a:r>
              <a:rPr lang="ru-RU" sz="3200" dirty="0">
                <a:latin typeface="Arial"/>
              </a:rPr>
              <a:t>, предусмотренных </a:t>
            </a:r>
            <a:r>
              <a:rPr lang="ru-RU" sz="3200" dirty="0" smtClean="0">
                <a:latin typeface="Arial"/>
              </a:rPr>
              <a:t>для вступления в гражданство в общем порядке (в т.ч. проживание в России);</a:t>
            </a:r>
          </a:p>
          <a:p>
            <a:pPr algn="just"/>
            <a:r>
              <a:rPr lang="ru-RU" sz="3200" dirty="0" smtClean="0">
                <a:latin typeface="Arial"/>
              </a:rPr>
              <a:t>граждане </a:t>
            </a:r>
            <a:r>
              <a:rPr lang="ru-RU" sz="3200" dirty="0">
                <a:latin typeface="Arial"/>
              </a:rPr>
              <a:t>государств, входивших в состав СССР, проходящие не менее трех лет военную службу по контракту в </a:t>
            </a:r>
            <a:r>
              <a:rPr lang="ru-RU" sz="3200" dirty="0" smtClean="0">
                <a:latin typeface="Arial"/>
              </a:rPr>
              <a:t>ВС России, </a:t>
            </a:r>
            <a:r>
              <a:rPr lang="ru-RU" sz="3200" dirty="0">
                <a:latin typeface="Arial"/>
              </a:rPr>
              <a:t>других войсках или воинских </a:t>
            </a:r>
            <a:r>
              <a:rPr lang="ru-RU" sz="3200" dirty="0" smtClean="0">
                <a:latin typeface="Arial"/>
              </a:rPr>
              <a:t>формированиях – без </a:t>
            </a:r>
            <a:r>
              <a:rPr lang="ru-RU" sz="3200" dirty="0">
                <a:latin typeface="Arial"/>
              </a:rPr>
              <a:t>соблюдения </a:t>
            </a:r>
            <a:r>
              <a:rPr lang="ru-RU" sz="3200" dirty="0" smtClean="0">
                <a:latin typeface="Arial"/>
              </a:rPr>
              <a:t>срока проживания и </a:t>
            </a:r>
            <a:r>
              <a:rPr lang="ru-RU" sz="3200" dirty="0">
                <a:latin typeface="Arial"/>
              </a:rPr>
              <a:t>без представления вида на </a:t>
            </a:r>
            <a:r>
              <a:rPr lang="ru-RU" sz="3200" dirty="0" smtClean="0">
                <a:latin typeface="Arial"/>
              </a:rPr>
              <a:t>жительство.</a:t>
            </a:r>
            <a:endParaRPr lang="ru-RU" sz="3200" dirty="0">
              <a:latin typeface="Arial"/>
            </a:endParaRPr>
          </a:p>
          <a:p>
            <a:pPr algn="just"/>
            <a:endParaRPr lang="ru-RU" sz="3200" dirty="0">
              <a:latin typeface="Arial"/>
              <a:hlinkClick r:id="rId2"/>
            </a:endParaRPr>
          </a:p>
          <a:p>
            <a:endParaRPr lang="ru-R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458183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5656" y="3573016"/>
            <a:ext cx="6705600" cy="685800"/>
          </a:xfrm>
        </p:spPr>
        <p:txBody>
          <a:bodyPr/>
          <a:lstStyle/>
          <a:p>
            <a:pPr algn="ctr"/>
            <a:r>
              <a:rPr lang="ru-RU" b="1" dirty="0" smtClean="0"/>
              <a:t>(6 час.)</a:t>
            </a:r>
            <a:endParaRPr lang="ru-RU" b="1" dirty="0"/>
          </a:p>
        </p:txBody>
      </p:sp>
      <p:sp>
        <p:nvSpPr>
          <p:cNvPr id="2" name="Заголовок 1"/>
          <p:cNvSpPr>
            <a:spLocks noGrp="1"/>
          </p:cNvSpPr>
          <p:nvPr>
            <p:ph type="ctrTitle"/>
          </p:nvPr>
        </p:nvSpPr>
        <p:spPr>
          <a:xfrm>
            <a:off x="539552" y="3429000"/>
            <a:ext cx="6477000" cy="1828800"/>
          </a:xfrm>
        </p:spPr>
        <p:txBody>
          <a:bodyPr>
            <a:noAutofit/>
          </a:bodyPr>
          <a:lstStyle/>
          <a:p>
            <a:r>
              <a:rPr lang="ru-RU" sz="2800" dirty="0" smtClean="0">
                <a:solidFill>
                  <a:schemeClr val="bg1"/>
                </a:solidFill>
              </a:rPr>
              <a:t/>
            </a:r>
            <a:br>
              <a:rPr lang="ru-RU" sz="2800" dirty="0" smtClean="0">
                <a:solidFill>
                  <a:schemeClr val="bg1"/>
                </a:solidFill>
              </a:rPr>
            </a:br>
            <a:r>
              <a:rPr lang="ru-RU" sz="2800" dirty="0" smtClean="0">
                <a:solidFill>
                  <a:schemeClr val="bg1"/>
                </a:solidFill>
              </a:rPr>
              <a:t/>
            </a:r>
            <a:br>
              <a:rPr lang="ru-RU" sz="2800" dirty="0" smtClean="0">
                <a:solidFill>
                  <a:schemeClr val="bg1"/>
                </a:solidFill>
              </a:rPr>
            </a:br>
            <a:r>
              <a:rPr lang="ru-RU" sz="2800" b="1" dirty="0" smtClean="0">
                <a:solidFill>
                  <a:schemeClr val="bg1"/>
                </a:solidFill>
              </a:rPr>
              <a:t>Человек </a:t>
            </a:r>
            <a:r>
              <a:rPr lang="ru-RU" sz="2800" b="1" dirty="0">
                <a:solidFill>
                  <a:schemeClr val="bg1"/>
                </a:solidFill>
              </a:rPr>
              <a:t>как высшая ценность. Гражданство. Правовое, социальное, светское </a:t>
            </a:r>
            <a:r>
              <a:rPr lang="ru-RU" sz="2800" b="1" dirty="0" smtClean="0">
                <a:solidFill>
                  <a:schemeClr val="bg1"/>
                </a:solidFill>
              </a:rPr>
              <a:t>государство</a:t>
            </a:r>
            <a:br>
              <a:rPr lang="ru-RU" sz="2800" b="1" dirty="0" smtClean="0">
                <a:solidFill>
                  <a:schemeClr val="bg1"/>
                </a:solidFill>
              </a:rPr>
            </a:br>
            <a:r>
              <a:rPr lang="ru-RU" sz="2800" b="1" dirty="0" smtClean="0">
                <a:solidFill>
                  <a:schemeClr val="bg1"/>
                </a:solidFill>
              </a:rPr>
              <a:t>(6 час.)</a:t>
            </a:r>
            <a:endParaRPr lang="ru-RU" sz="2800" b="1"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1058" y="5373216"/>
            <a:ext cx="1428750"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2987824" y="1960563"/>
            <a:ext cx="1691489" cy="523220"/>
          </a:xfrm>
          <a:prstGeom prst="rect">
            <a:avLst/>
          </a:prstGeom>
        </p:spPr>
        <p:txBody>
          <a:bodyPr wrap="none">
            <a:spAutoFit/>
          </a:bodyPr>
          <a:lstStyle/>
          <a:p>
            <a:r>
              <a:rPr lang="ru-RU" sz="2800" cap="all" dirty="0">
                <a:solidFill>
                  <a:srgbClr val="FFC000"/>
                </a:solidFill>
                <a:latin typeface="Book Antiqua"/>
                <a:ea typeface="+mj-ea"/>
                <a:cs typeface="+mj-cs"/>
              </a:rPr>
              <a:t>ТЕМА 5. </a:t>
            </a:r>
            <a:endParaRPr lang="ru-RU" dirty="0"/>
          </a:p>
        </p:txBody>
      </p:sp>
    </p:spTree>
    <p:extLst>
      <p:ext uri="{BB962C8B-B14F-4D97-AF65-F5344CB8AC3E}">
        <p14:creationId xmlns:p14="http://schemas.microsoft.com/office/powerpoint/2010/main" val="136885925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solidFill>
                  <a:schemeClr val="bg1"/>
                </a:solidFill>
              </a:rPr>
              <a:t>Прием </a:t>
            </a:r>
            <a:r>
              <a:rPr lang="ru-RU" sz="2800" dirty="0">
                <a:solidFill>
                  <a:schemeClr val="bg1"/>
                </a:solidFill>
              </a:rPr>
              <a:t>в гражданство </a:t>
            </a:r>
            <a:r>
              <a:rPr lang="ru-RU" sz="2800" b="1" i="1" dirty="0">
                <a:solidFill>
                  <a:schemeClr val="bg1"/>
                </a:solidFill>
              </a:rPr>
              <a:t>в упрощенном порядке </a:t>
            </a:r>
            <a:endParaRPr lang="ru-RU" sz="2800" dirty="0">
              <a:solidFill>
                <a:schemeClr val="bg1"/>
              </a:solidFill>
            </a:endParaRPr>
          </a:p>
        </p:txBody>
      </p:sp>
      <p:sp>
        <p:nvSpPr>
          <p:cNvPr id="3" name="Объект 2"/>
          <p:cNvSpPr>
            <a:spLocks noGrp="1"/>
          </p:cNvSpPr>
          <p:nvPr>
            <p:ph idx="1"/>
          </p:nvPr>
        </p:nvSpPr>
        <p:spPr/>
        <p:txBody>
          <a:bodyPr/>
          <a:lstStyle/>
          <a:p>
            <a:pPr marL="0" indent="0">
              <a:buNone/>
            </a:pPr>
            <a:r>
              <a:rPr lang="ru-RU" dirty="0" smtClean="0"/>
              <a:t>«</a:t>
            </a:r>
            <a:r>
              <a:rPr lang="ru-RU" sz="3600" b="1" dirty="0" smtClean="0"/>
              <a:t>Упрощенный </a:t>
            </a:r>
            <a:r>
              <a:rPr lang="ru-RU" sz="3600" b="1" dirty="0"/>
              <a:t>порядок </a:t>
            </a:r>
            <a:r>
              <a:rPr lang="ru-RU" dirty="0"/>
              <a:t>приобретения или прекращения гражданства Российской Федерации </a:t>
            </a:r>
            <a:r>
              <a:rPr lang="ru-RU" dirty="0" smtClean="0"/>
              <a:t>– </a:t>
            </a:r>
            <a:r>
              <a:rPr lang="ru-RU" dirty="0"/>
              <a:t>порядок рассмотрения вопросов гражданства и принятия решений по вопросам гражданства Российской Федерации в отношении лиц, на которых распространяются </a:t>
            </a:r>
            <a:r>
              <a:rPr lang="ru-RU" b="1" i="1" dirty="0"/>
              <a:t>льготные условия</a:t>
            </a:r>
            <a:r>
              <a:rPr lang="ru-RU" dirty="0"/>
              <a:t>, предусмотренные настоящим Федеральным </a:t>
            </a:r>
            <a:r>
              <a:rPr lang="ru-RU" dirty="0" smtClean="0"/>
              <a:t>законом».</a:t>
            </a:r>
          </a:p>
          <a:p>
            <a:pPr marL="0" indent="0" algn="ctr">
              <a:buNone/>
            </a:pPr>
            <a:r>
              <a:rPr lang="ru-RU" dirty="0" smtClean="0"/>
              <a:t>Льготные условия могут быть разными</a:t>
            </a:r>
            <a:endParaRPr lang="ru-RU" dirty="0"/>
          </a:p>
          <a:p>
            <a:endParaRPr lang="ru-RU"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916986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ru-RU" sz="2800" dirty="0">
                <a:solidFill>
                  <a:schemeClr val="bg1"/>
                </a:solidFill>
              </a:rPr>
              <a:t>1. </a:t>
            </a:r>
            <a:r>
              <a:rPr lang="ru-RU" sz="2800" dirty="0" smtClean="0">
                <a:solidFill>
                  <a:schemeClr val="bg1"/>
                </a:solidFill>
              </a:rPr>
              <a:t>Прием в гражданство </a:t>
            </a:r>
            <a:r>
              <a:rPr lang="ru-RU" sz="2800" b="1" i="1" dirty="0" smtClean="0">
                <a:solidFill>
                  <a:schemeClr val="bg1"/>
                </a:solidFill>
              </a:rPr>
              <a:t>в упрощенном порядке </a:t>
            </a:r>
            <a:r>
              <a:rPr lang="ru-RU" sz="4000" dirty="0" smtClean="0"/>
              <a:t/>
            </a:r>
            <a:br>
              <a:rPr lang="ru-RU" sz="4000" dirty="0" smtClean="0"/>
            </a:br>
            <a:endParaRPr lang="ru-RU" sz="1800" dirty="0" smtClean="0"/>
          </a:p>
        </p:txBody>
      </p:sp>
      <p:sp>
        <p:nvSpPr>
          <p:cNvPr id="59395" name="Rectangle 3"/>
          <p:cNvSpPr>
            <a:spLocks noGrp="1" noChangeArrowheads="1"/>
          </p:cNvSpPr>
          <p:nvPr>
            <p:ph idx="1"/>
          </p:nvPr>
        </p:nvSpPr>
        <p:spPr>
          <a:xfrm>
            <a:off x="0" y="1600200"/>
            <a:ext cx="9144000" cy="5257800"/>
          </a:xfrm>
        </p:spPr>
        <p:txBody>
          <a:bodyPr>
            <a:normAutofit fontScale="92500" lnSpcReduction="10000"/>
          </a:bodyPr>
          <a:lstStyle/>
          <a:p>
            <a:pPr algn="ctr" eaLnBrk="1" hangingPunct="1">
              <a:lnSpc>
                <a:spcPct val="80000"/>
              </a:lnSpc>
              <a:buFont typeface="Wingdings" pitchFamily="2" charset="2"/>
              <a:buNone/>
            </a:pPr>
            <a:endParaRPr lang="ru-RU" sz="2000" b="1" dirty="0" smtClean="0"/>
          </a:p>
          <a:p>
            <a:pPr algn="ctr" eaLnBrk="1" hangingPunct="1">
              <a:lnSpc>
                <a:spcPct val="80000"/>
              </a:lnSpc>
              <a:buFont typeface="Wingdings" pitchFamily="2" charset="2"/>
              <a:buNone/>
            </a:pPr>
            <a:r>
              <a:rPr lang="ru-RU" sz="2800" b="1" dirty="0" smtClean="0"/>
              <a:t>Иностранцы и апатриды, </a:t>
            </a:r>
            <a:r>
              <a:rPr lang="ru-RU" sz="2800" b="1" i="1" dirty="0" smtClean="0"/>
              <a:t>проживающие </a:t>
            </a:r>
            <a:r>
              <a:rPr lang="ru-RU" sz="2800" b="1" i="1" dirty="0" smtClean="0">
                <a:solidFill>
                  <a:srgbClr val="FFFF00"/>
                </a:solidFill>
              </a:rPr>
              <a:t>за пределами </a:t>
            </a:r>
            <a:r>
              <a:rPr lang="ru-RU" sz="2800" b="1" i="1" dirty="0" smtClean="0"/>
              <a:t>России </a:t>
            </a:r>
            <a:r>
              <a:rPr lang="ru-RU" sz="2800" b="1" dirty="0" smtClean="0"/>
              <a:t>– без соблюдения срока проживания на территории России</a:t>
            </a:r>
          </a:p>
          <a:p>
            <a:pPr algn="ctr" eaLnBrk="1" hangingPunct="1">
              <a:lnSpc>
                <a:spcPct val="80000"/>
              </a:lnSpc>
              <a:buFont typeface="Wingdings" pitchFamily="2" charset="2"/>
              <a:buNone/>
            </a:pPr>
            <a:r>
              <a:rPr lang="ru-RU" sz="2800" b="1" i="1" dirty="0" smtClean="0"/>
              <a:t>Если:</a:t>
            </a:r>
            <a:endParaRPr lang="ru-RU" sz="2800" b="1" i="1" dirty="0"/>
          </a:p>
          <a:p>
            <a:pPr eaLnBrk="1" hangingPunct="1">
              <a:lnSpc>
                <a:spcPct val="110000"/>
              </a:lnSpc>
              <a:buFont typeface="Wingdings" pitchFamily="2" charset="2"/>
              <a:buNone/>
            </a:pPr>
            <a:r>
              <a:rPr lang="ru-RU" sz="2800" dirty="0" smtClean="0"/>
              <a:t>а) имеют хотя бы одного родителя, имеющего гражданство РФ и проживающего на территории РФ;</a:t>
            </a:r>
          </a:p>
          <a:p>
            <a:pPr eaLnBrk="1" hangingPunct="1">
              <a:lnSpc>
                <a:spcPct val="110000"/>
              </a:lnSpc>
              <a:buFont typeface="Wingdings" pitchFamily="2" charset="2"/>
              <a:buNone/>
            </a:pPr>
            <a:r>
              <a:rPr lang="ru-RU" sz="2800" dirty="0" smtClean="0"/>
              <a:t>б) имели гражданство СССР, проживали и проживают в государствах, входивших в состав СССР, не получили гражданства этих государств и остаются в результате этого лицами без гражданства.</a:t>
            </a:r>
          </a:p>
          <a:p>
            <a:pPr eaLnBrk="1" hangingPunct="1">
              <a:lnSpc>
                <a:spcPct val="110000"/>
              </a:lnSpc>
              <a:buFont typeface="Wingdings" pitchFamily="2" charset="2"/>
              <a:buNone/>
            </a:pPr>
            <a:endParaRPr lang="ru-RU" sz="2800" dirty="0" smtClean="0"/>
          </a:p>
          <a:p>
            <a:pPr eaLnBrk="1" hangingPunct="1">
              <a:lnSpc>
                <a:spcPct val="110000"/>
              </a:lnSpc>
              <a:buFont typeface="Wingdings" pitchFamily="2" charset="2"/>
              <a:buNone/>
            </a:pPr>
            <a:endParaRPr lang="ru-RU" sz="2000" dirty="0" smtClean="0"/>
          </a:p>
        </p:txBody>
      </p:sp>
      <p:sp>
        <p:nvSpPr>
          <p:cNvPr id="6" name="Номер слайда 5"/>
          <p:cNvSpPr>
            <a:spLocks noGrp="1"/>
          </p:cNvSpPr>
          <p:nvPr>
            <p:ph type="sldNum" sz="quarter" idx="12"/>
          </p:nvPr>
        </p:nvSpPr>
        <p:spPr/>
        <p:txBody>
          <a:bodyPr>
            <a:normAutofit/>
          </a:bodyPr>
          <a:lstStyle/>
          <a:p>
            <a:pPr>
              <a:defRPr/>
            </a:pPr>
            <a:fld id="{6100F3C2-9DEB-4FF4-B11C-989FBB566D8C}" type="slidenum">
              <a:rPr lang="ru-RU"/>
              <a:pPr>
                <a:defRPr/>
              </a:pPr>
              <a:t>21</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5718701"/>
      </p:ext>
    </p:extLst>
  </p:cSld>
  <p:clrMapOvr>
    <a:overrideClrMapping bg1="dk1" tx1="lt1" bg2="dk2" tx2="lt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chemeClr val="bg1"/>
                </a:solidFill>
              </a:rPr>
              <a:t>2. Прием </a:t>
            </a:r>
            <a:r>
              <a:rPr lang="ru-RU" sz="2800" dirty="0">
                <a:solidFill>
                  <a:schemeClr val="bg1"/>
                </a:solidFill>
              </a:rPr>
              <a:t>в гражданство </a:t>
            </a:r>
            <a:r>
              <a:rPr lang="ru-RU" sz="2800" b="1" i="1" dirty="0">
                <a:solidFill>
                  <a:schemeClr val="bg1"/>
                </a:solidFill>
              </a:rPr>
              <a:t>в упрощенном порядке </a:t>
            </a:r>
            <a:endParaRPr lang="ru-RU" sz="2800" dirty="0">
              <a:solidFill>
                <a:schemeClr val="bg1"/>
              </a:solidFill>
            </a:endParaRPr>
          </a:p>
        </p:txBody>
      </p:sp>
      <p:sp>
        <p:nvSpPr>
          <p:cNvPr id="3" name="Объект 2"/>
          <p:cNvSpPr>
            <a:spLocks noGrp="1"/>
          </p:cNvSpPr>
          <p:nvPr>
            <p:ph idx="1"/>
          </p:nvPr>
        </p:nvSpPr>
        <p:spPr>
          <a:xfrm>
            <a:off x="395536" y="1600200"/>
            <a:ext cx="8352928" cy="5069160"/>
          </a:xfrm>
        </p:spPr>
        <p:txBody>
          <a:bodyPr>
            <a:normAutofit fontScale="55000" lnSpcReduction="20000"/>
          </a:bodyPr>
          <a:lstStyle/>
          <a:p>
            <a:pPr algn="ctr">
              <a:lnSpc>
                <a:spcPct val="80000"/>
              </a:lnSpc>
              <a:buClr>
                <a:srgbClr val="DD8047"/>
              </a:buClr>
              <a:buNone/>
            </a:pPr>
            <a:r>
              <a:rPr lang="ru-RU" sz="4400" b="1" dirty="0">
                <a:solidFill>
                  <a:prstClr val="white"/>
                </a:solidFill>
              </a:rPr>
              <a:t>Иностранцы и апатриды, </a:t>
            </a:r>
            <a:r>
              <a:rPr lang="ru-RU" sz="4400" b="1" i="1" dirty="0">
                <a:solidFill>
                  <a:prstClr val="white"/>
                </a:solidFill>
              </a:rPr>
              <a:t>проживающие </a:t>
            </a:r>
            <a:r>
              <a:rPr lang="ru-RU" sz="4400" b="1" i="1" dirty="0">
                <a:solidFill>
                  <a:srgbClr val="FFFF00"/>
                </a:solidFill>
              </a:rPr>
              <a:t>на территории </a:t>
            </a:r>
            <a:r>
              <a:rPr lang="ru-RU" sz="4400" b="1" i="1" dirty="0">
                <a:solidFill>
                  <a:prstClr val="white"/>
                </a:solidFill>
              </a:rPr>
              <a:t>России</a:t>
            </a:r>
          </a:p>
          <a:p>
            <a:pPr lvl="0" algn="ctr">
              <a:lnSpc>
                <a:spcPct val="80000"/>
              </a:lnSpc>
              <a:buClr>
                <a:srgbClr val="DD8047"/>
              </a:buClr>
              <a:buNone/>
            </a:pPr>
            <a:r>
              <a:rPr lang="ru-RU" sz="4400" b="1" dirty="0" smtClean="0">
                <a:solidFill>
                  <a:prstClr val="white"/>
                </a:solidFill>
              </a:rPr>
              <a:t>– </a:t>
            </a:r>
            <a:r>
              <a:rPr lang="ru-RU" sz="4400" b="1" dirty="0">
                <a:solidFill>
                  <a:prstClr val="white"/>
                </a:solidFill>
              </a:rPr>
              <a:t>без соблюдения срока проживания </a:t>
            </a:r>
            <a:endParaRPr lang="ru-RU" sz="4400" b="1" dirty="0" smtClean="0">
              <a:solidFill>
                <a:prstClr val="white"/>
              </a:solidFill>
            </a:endParaRPr>
          </a:p>
          <a:p>
            <a:pPr lvl="0" algn="ctr">
              <a:lnSpc>
                <a:spcPct val="80000"/>
              </a:lnSpc>
              <a:buClr>
                <a:srgbClr val="DD8047"/>
              </a:buClr>
              <a:buNone/>
            </a:pPr>
            <a:r>
              <a:rPr lang="ru-RU" sz="4400" b="1" i="1" dirty="0" smtClean="0">
                <a:solidFill>
                  <a:prstClr val="white"/>
                </a:solidFill>
              </a:rPr>
              <a:t>Если</a:t>
            </a:r>
            <a:r>
              <a:rPr lang="ru-RU" sz="4400" b="1" i="1" dirty="0">
                <a:solidFill>
                  <a:prstClr val="white"/>
                </a:solidFill>
              </a:rPr>
              <a:t>:</a:t>
            </a:r>
          </a:p>
          <a:p>
            <a:pPr marL="0" indent="0">
              <a:buNone/>
            </a:pPr>
            <a:r>
              <a:rPr lang="ru-RU" sz="3600" dirty="0">
                <a:latin typeface="Arial" panose="020B0604020202020204" pitchFamily="34" charset="0"/>
                <a:cs typeface="Arial" panose="020B0604020202020204" pitchFamily="34" charset="0"/>
              </a:rPr>
              <a:t>а) родились на территории РСФСР и имели гражданство бывшего СССР;</a:t>
            </a:r>
          </a:p>
          <a:p>
            <a:pPr marL="0" indent="0">
              <a:buNone/>
            </a:pPr>
            <a:r>
              <a:rPr lang="ru-RU" sz="3600" dirty="0">
                <a:latin typeface="Arial" panose="020B0604020202020204" pitchFamily="34" charset="0"/>
                <a:cs typeface="Arial" panose="020B0604020202020204" pitchFamily="34" charset="0"/>
              </a:rPr>
              <a:t>б) состоят в браке с гражданином </a:t>
            </a:r>
            <a:r>
              <a:rPr lang="ru-RU" sz="3600" dirty="0" smtClean="0">
                <a:latin typeface="Arial" panose="020B0604020202020204" pitchFamily="34" charset="0"/>
                <a:cs typeface="Arial" panose="020B0604020202020204" pitchFamily="34" charset="0"/>
              </a:rPr>
              <a:t>РФ не </a:t>
            </a:r>
            <a:r>
              <a:rPr lang="ru-RU" sz="3600" dirty="0">
                <a:latin typeface="Arial" panose="020B0604020202020204" pitchFamily="34" charset="0"/>
                <a:cs typeface="Arial" panose="020B0604020202020204" pitchFamily="34" charset="0"/>
              </a:rPr>
              <a:t>менее трех лет;</a:t>
            </a:r>
          </a:p>
          <a:p>
            <a:pPr marL="0" indent="0">
              <a:buNone/>
            </a:pPr>
            <a:r>
              <a:rPr lang="ru-RU" sz="3600" dirty="0">
                <a:latin typeface="Arial" panose="020B0604020202020204" pitchFamily="34" charset="0"/>
                <a:cs typeface="Arial" panose="020B0604020202020204" pitchFamily="34" charset="0"/>
              </a:rPr>
              <a:t>в) являются нетрудоспособными и имеют дееспособных сына или дочь, достигших возраста </a:t>
            </a:r>
            <a:r>
              <a:rPr lang="ru-RU" sz="3600" dirty="0" smtClean="0">
                <a:latin typeface="Arial" panose="020B0604020202020204" pitchFamily="34" charset="0"/>
                <a:cs typeface="Arial" panose="020B0604020202020204" pitchFamily="34" charset="0"/>
              </a:rPr>
              <a:t>18 лет </a:t>
            </a:r>
            <a:r>
              <a:rPr lang="ru-RU" sz="3600" dirty="0">
                <a:latin typeface="Arial" panose="020B0604020202020204" pitchFamily="34" charset="0"/>
                <a:cs typeface="Arial" panose="020B0604020202020204" pitchFamily="34" charset="0"/>
              </a:rPr>
              <a:t>и являющихся гражданами </a:t>
            </a:r>
            <a:r>
              <a:rPr lang="ru-RU" sz="3600" dirty="0" smtClean="0">
                <a:latin typeface="Arial" panose="020B0604020202020204" pitchFamily="34" charset="0"/>
                <a:cs typeface="Arial" panose="020B0604020202020204" pitchFamily="34" charset="0"/>
              </a:rPr>
              <a:t>РФ;</a:t>
            </a:r>
            <a:endParaRPr lang="ru-RU" sz="3600" dirty="0">
              <a:latin typeface="Arial" panose="020B0604020202020204" pitchFamily="34" charset="0"/>
              <a:cs typeface="Arial" panose="020B0604020202020204" pitchFamily="34" charset="0"/>
            </a:endParaRPr>
          </a:p>
          <a:p>
            <a:pPr marL="0" indent="0">
              <a:buNone/>
            </a:pPr>
            <a:r>
              <a:rPr lang="ru-RU" sz="3600" dirty="0">
                <a:latin typeface="Arial" panose="020B0604020202020204" pitchFamily="34" charset="0"/>
                <a:cs typeface="Arial" panose="020B0604020202020204" pitchFamily="34" charset="0"/>
              </a:rPr>
              <a:t>г) имеют ребенка, являющегося гражданином </a:t>
            </a:r>
            <a:r>
              <a:rPr lang="ru-RU" sz="3600" dirty="0" smtClean="0">
                <a:latin typeface="Arial" panose="020B0604020202020204" pitchFamily="34" charset="0"/>
                <a:cs typeface="Arial" panose="020B0604020202020204" pitchFamily="34" charset="0"/>
              </a:rPr>
              <a:t>РФ, </a:t>
            </a:r>
            <a:r>
              <a:rPr lang="ru-RU" sz="3600" dirty="0">
                <a:latin typeface="Arial" panose="020B0604020202020204" pitchFamily="34" charset="0"/>
                <a:cs typeface="Arial" panose="020B0604020202020204" pitchFamily="34" charset="0"/>
              </a:rPr>
              <a:t>- в случае, если другой родитель этого ребенка, являющийся гражданином </a:t>
            </a:r>
            <a:r>
              <a:rPr lang="ru-RU" sz="3600" dirty="0" smtClean="0">
                <a:latin typeface="Arial" panose="020B0604020202020204" pitchFamily="34" charset="0"/>
                <a:cs typeface="Arial" panose="020B0604020202020204" pitchFamily="34" charset="0"/>
              </a:rPr>
              <a:t>РФ отсутствует (умер, пропал, лишен род. прав и т.п.);</a:t>
            </a:r>
            <a:endParaRPr lang="ru-RU" sz="3600" dirty="0">
              <a:latin typeface="Arial" panose="020B0604020202020204" pitchFamily="34" charset="0"/>
              <a:cs typeface="Arial" panose="020B0604020202020204" pitchFamily="34" charset="0"/>
            </a:endParaRPr>
          </a:p>
          <a:p>
            <a:pPr marL="0" indent="0">
              <a:buNone/>
            </a:pPr>
            <a:r>
              <a:rPr lang="ru-RU" sz="3600" dirty="0">
                <a:latin typeface="Arial" panose="020B0604020202020204" pitchFamily="34" charset="0"/>
                <a:cs typeface="Arial" panose="020B0604020202020204" pitchFamily="34" charset="0"/>
              </a:rPr>
              <a:t>д) имеют сына или дочь, достигших возраста </a:t>
            </a:r>
            <a:r>
              <a:rPr lang="ru-RU" sz="3600" dirty="0" smtClean="0">
                <a:latin typeface="Arial" panose="020B0604020202020204" pitchFamily="34" charset="0"/>
                <a:cs typeface="Arial" panose="020B0604020202020204" pitchFamily="34" charset="0"/>
              </a:rPr>
              <a:t>18 лет</a:t>
            </a:r>
            <a:r>
              <a:rPr lang="ru-RU" sz="3600" dirty="0">
                <a:latin typeface="Arial" panose="020B0604020202020204" pitchFamily="34" charset="0"/>
                <a:cs typeface="Arial" panose="020B0604020202020204" pitchFamily="34" charset="0"/>
              </a:rPr>
              <a:t>, являющихся гражданами </a:t>
            </a:r>
            <a:r>
              <a:rPr lang="ru-RU" sz="3600" dirty="0" smtClean="0">
                <a:latin typeface="Arial" panose="020B0604020202020204" pitchFamily="34" charset="0"/>
                <a:cs typeface="Arial" panose="020B0604020202020204" pitchFamily="34" charset="0"/>
              </a:rPr>
              <a:t>РФ, </a:t>
            </a:r>
            <a:r>
              <a:rPr lang="ru-RU" sz="3600" dirty="0">
                <a:latin typeface="Arial" panose="020B0604020202020204" pitchFamily="34" charset="0"/>
                <a:cs typeface="Arial" panose="020B0604020202020204" pitchFamily="34" charset="0"/>
              </a:rPr>
              <a:t>признанных недееспособными или ограниченными в дееспособности, - </a:t>
            </a:r>
            <a:r>
              <a:rPr lang="ru-RU" sz="3600" dirty="0" smtClean="0">
                <a:latin typeface="Arial" panose="020B0604020202020204" pitchFamily="34" charset="0"/>
                <a:cs typeface="Arial" panose="020B0604020202020204" pitchFamily="34" charset="0"/>
              </a:rPr>
              <a:t>если </a:t>
            </a:r>
            <a:r>
              <a:rPr lang="ru-RU" sz="3600" dirty="0">
                <a:latin typeface="Arial" panose="020B0604020202020204" pitchFamily="34" charset="0"/>
                <a:cs typeface="Arial" panose="020B0604020202020204" pitchFamily="34" charset="0"/>
              </a:rPr>
              <a:t>другой </a:t>
            </a:r>
            <a:r>
              <a:rPr lang="ru-RU" sz="3600" dirty="0" smtClean="0">
                <a:latin typeface="Arial" panose="020B0604020202020204" pitchFamily="34" charset="0"/>
                <a:cs typeface="Arial" panose="020B0604020202020204" pitchFamily="34" charset="0"/>
              </a:rPr>
              <a:t>родитель, </a:t>
            </a:r>
            <a:r>
              <a:rPr lang="ru-RU" sz="3600" dirty="0">
                <a:latin typeface="Arial" panose="020B0604020202020204" pitchFamily="34" charset="0"/>
                <a:cs typeface="Arial" panose="020B0604020202020204" pitchFamily="34" charset="0"/>
              </a:rPr>
              <a:t>являющийся гражданином </a:t>
            </a:r>
            <a:r>
              <a:rPr lang="ru-RU" sz="3600" dirty="0" smtClean="0">
                <a:latin typeface="Arial" panose="020B0604020202020204" pitchFamily="34" charset="0"/>
                <a:cs typeface="Arial" panose="020B0604020202020204" pitchFamily="34" charset="0"/>
              </a:rPr>
              <a:t>РФ, </a:t>
            </a:r>
            <a:r>
              <a:rPr lang="ru-RU" sz="3600" dirty="0">
                <a:latin typeface="Arial" panose="020B0604020202020204" pitchFamily="34" charset="0"/>
                <a:cs typeface="Arial" panose="020B0604020202020204" pitchFamily="34" charset="0"/>
              </a:rPr>
              <a:t>умер либо </a:t>
            </a:r>
            <a:r>
              <a:rPr lang="ru-RU" sz="3600" dirty="0" smtClean="0">
                <a:latin typeface="Arial" panose="020B0604020202020204" pitchFamily="34" charset="0"/>
                <a:cs typeface="Arial" panose="020B0604020202020204" pitchFamily="34" charset="0"/>
              </a:rPr>
              <a:t>признан </a:t>
            </a:r>
            <a:r>
              <a:rPr lang="ru-RU" sz="3600" dirty="0">
                <a:latin typeface="Arial" panose="020B0604020202020204" pitchFamily="34" charset="0"/>
                <a:cs typeface="Arial" panose="020B0604020202020204" pitchFamily="34" charset="0"/>
              </a:rPr>
              <a:t>безвестно отсутствующим, недееспособным или ограниченным в дееспособности, лишен родительских прав или ограничен в родительских правах</a:t>
            </a:r>
            <a:r>
              <a:rPr lang="ru-RU" sz="3600" dirty="0" smtClean="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7850411"/>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chemeClr val="bg1"/>
                </a:solidFill>
              </a:rPr>
              <a:t>3. Прием </a:t>
            </a:r>
            <a:r>
              <a:rPr lang="ru-RU" sz="2800" dirty="0">
                <a:solidFill>
                  <a:schemeClr val="bg1"/>
                </a:solidFill>
              </a:rPr>
              <a:t>в гражданство </a:t>
            </a:r>
            <a:r>
              <a:rPr lang="ru-RU" sz="2800" b="1" i="1" dirty="0">
                <a:solidFill>
                  <a:schemeClr val="bg1"/>
                </a:solidFill>
              </a:rPr>
              <a:t>в упрощенном порядке</a:t>
            </a:r>
            <a:endParaRPr lang="ru-RU" sz="2800" dirty="0">
              <a:solidFill>
                <a:schemeClr val="bg1"/>
              </a:solidFill>
            </a:endParaRPr>
          </a:p>
        </p:txBody>
      </p:sp>
      <p:sp>
        <p:nvSpPr>
          <p:cNvPr id="3" name="Объект 2"/>
          <p:cNvSpPr>
            <a:spLocks noGrp="1"/>
          </p:cNvSpPr>
          <p:nvPr>
            <p:ph idx="1"/>
          </p:nvPr>
        </p:nvSpPr>
        <p:spPr>
          <a:xfrm>
            <a:off x="251520" y="1600200"/>
            <a:ext cx="8712968" cy="5141168"/>
          </a:xfrm>
        </p:spPr>
        <p:txBody>
          <a:bodyPr>
            <a:normAutofit lnSpcReduction="10000"/>
          </a:bodyPr>
          <a:lstStyle/>
          <a:p>
            <a:pPr lvl="0" algn="ctr">
              <a:lnSpc>
                <a:spcPct val="80000"/>
              </a:lnSpc>
              <a:buClr>
                <a:srgbClr val="DD8047"/>
              </a:buClr>
              <a:buNone/>
            </a:pPr>
            <a:r>
              <a:rPr lang="ru-RU" sz="1600" b="1" dirty="0" smtClean="0">
                <a:solidFill>
                  <a:prstClr val="white"/>
                </a:solidFill>
                <a:latin typeface="Arial" panose="020B0604020202020204" pitchFamily="34" charset="0"/>
                <a:cs typeface="Arial" panose="020B0604020202020204" pitchFamily="34" charset="0"/>
              </a:rPr>
              <a:t>(</a:t>
            </a:r>
            <a:r>
              <a:rPr lang="ru-RU" sz="1600" b="1" i="1" dirty="0" smtClean="0">
                <a:solidFill>
                  <a:prstClr val="white"/>
                </a:solidFill>
                <a:latin typeface="Arial" panose="020B0604020202020204" pitchFamily="34" charset="0"/>
                <a:cs typeface="Arial" panose="020B0604020202020204" pitchFamily="34" charset="0"/>
              </a:rPr>
              <a:t>продолжение</a:t>
            </a:r>
            <a:r>
              <a:rPr lang="ru-RU" sz="1600" b="1" dirty="0" smtClean="0">
                <a:solidFill>
                  <a:prstClr val="white"/>
                </a:solidFill>
                <a:latin typeface="Arial" panose="020B0604020202020204" pitchFamily="34" charset="0"/>
                <a:cs typeface="Arial" panose="020B0604020202020204" pitchFamily="34" charset="0"/>
              </a:rPr>
              <a:t>) Иностранцы </a:t>
            </a:r>
            <a:r>
              <a:rPr lang="ru-RU" sz="1600" b="1" dirty="0">
                <a:solidFill>
                  <a:prstClr val="white"/>
                </a:solidFill>
                <a:latin typeface="Arial" panose="020B0604020202020204" pitchFamily="34" charset="0"/>
                <a:cs typeface="Arial" panose="020B0604020202020204" pitchFamily="34" charset="0"/>
              </a:rPr>
              <a:t>и апатриды, </a:t>
            </a:r>
            <a:r>
              <a:rPr lang="ru-RU" sz="1600" b="1" i="1" dirty="0">
                <a:solidFill>
                  <a:prstClr val="white"/>
                </a:solidFill>
                <a:latin typeface="Arial" panose="020B0604020202020204" pitchFamily="34" charset="0"/>
                <a:cs typeface="Arial" panose="020B0604020202020204" pitchFamily="34" charset="0"/>
              </a:rPr>
              <a:t>проживающие </a:t>
            </a:r>
            <a:r>
              <a:rPr lang="ru-RU" sz="1600" b="1" i="1" dirty="0">
                <a:solidFill>
                  <a:srgbClr val="FFFF00"/>
                </a:solidFill>
                <a:latin typeface="Arial" panose="020B0604020202020204" pitchFamily="34" charset="0"/>
                <a:cs typeface="Arial" panose="020B0604020202020204" pitchFamily="34" charset="0"/>
              </a:rPr>
              <a:t>на территории </a:t>
            </a:r>
            <a:r>
              <a:rPr lang="ru-RU" sz="1600" b="1" i="1" dirty="0" smtClean="0">
                <a:solidFill>
                  <a:prstClr val="white"/>
                </a:solidFill>
                <a:latin typeface="Arial" panose="020B0604020202020204" pitchFamily="34" charset="0"/>
                <a:cs typeface="Arial" panose="020B0604020202020204" pitchFamily="34" charset="0"/>
              </a:rPr>
              <a:t>России </a:t>
            </a:r>
            <a:r>
              <a:rPr lang="ru-RU" sz="1600" b="1" dirty="0" smtClean="0">
                <a:solidFill>
                  <a:prstClr val="white"/>
                </a:solidFill>
                <a:latin typeface="Arial" panose="020B0604020202020204" pitchFamily="34" charset="0"/>
                <a:cs typeface="Arial" panose="020B0604020202020204" pitchFamily="34" charset="0"/>
              </a:rPr>
              <a:t>– </a:t>
            </a:r>
            <a:r>
              <a:rPr lang="ru-RU" sz="1600" b="1" dirty="0">
                <a:solidFill>
                  <a:prstClr val="white"/>
                </a:solidFill>
                <a:latin typeface="Arial" panose="020B0604020202020204" pitchFamily="34" charset="0"/>
                <a:cs typeface="Arial" panose="020B0604020202020204" pitchFamily="34" charset="0"/>
              </a:rPr>
              <a:t>без соблюдения срока проживания </a:t>
            </a:r>
          </a:p>
          <a:p>
            <a:pPr lvl="0" algn="ctr">
              <a:lnSpc>
                <a:spcPct val="80000"/>
              </a:lnSpc>
              <a:buClr>
                <a:srgbClr val="DD8047"/>
              </a:buClr>
              <a:buNone/>
            </a:pPr>
            <a:r>
              <a:rPr lang="ru-RU" sz="1600" b="1" i="1" dirty="0">
                <a:solidFill>
                  <a:prstClr val="white"/>
                </a:solidFill>
                <a:latin typeface="Arial" panose="020B0604020202020204" pitchFamily="34" charset="0"/>
                <a:cs typeface="Arial" panose="020B0604020202020204" pitchFamily="34" charset="0"/>
              </a:rPr>
              <a:t>Если:</a:t>
            </a:r>
          </a:p>
          <a:p>
            <a:pPr marL="0" indent="0">
              <a:buNone/>
            </a:pPr>
            <a:r>
              <a:rPr lang="ru-RU" sz="1800" dirty="0" smtClean="0">
                <a:latin typeface="Arial" panose="020B0604020202020204" pitchFamily="34" charset="0"/>
                <a:cs typeface="Arial" panose="020B0604020202020204" pitchFamily="34" charset="0"/>
              </a:rPr>
              <a:t>е</a:t>
            </a:r>
            <a:r>
              <a:rPr lang="ru-RU" sz="1800" dirty="0">
                <a:latin typeface="Arial" panose="020B0604020202020204" pitchFamily="34" charset="0"/>
                <a:cs typeface="Arial" panose="020B0604020202020204" pitchFamily="34" charset="0"/>
              </a:rPr>
              <a:t>) получили после 1 июля 2002 </a:t>
            </a:r>
            <a:r>
              <a:rPr lang="ru-RU" sz="1800" dirty="0" smtClean="0">
                <a:latin typeface="Arial" panose="020B0604020202020204" pitchFamily="34" charset="0"/>
                <a:cs typeface="Arial" panose="020B0604020202020204" pitchFamily="34" charset="0"/>
              </a:rPr>
              <a:t>г.  </a:t>
            </a:r>
            <a:r>
              <a:rPr lang="ru-RU" sz="1800" dirty="0">
                <a:latin typeface="Arial" panose="020B0604020202020204" pitchFamily="34" charset="0"/>
                <a:cs typeface="Arial" panose="020B0604020202020204" pitchFamily="34" charset="0"/>
              </a:rPr>
              <a:t>профессиональное образование по основным профессиональным образовательным программам, имеющим государственную аккредитацию, в образовательных или научных организациях </a:t>
            </a:r>
            <a:r>
              <a:rPr lang="ru-RU" sz="1800" dirty="0" smtClean="0">
                <a:latin typeface="Arial" panose="020B0604020202020204" pitchFamily="34" charset="0"/>
                <a:cs typeface="Arial" panose="020B0604020202020204" pitchFamily="34" charset="0"/>
              </a:rPr>
              <a:t>РФ на </a:t>
            </a:r>
            <a:r>
              <a:rPr lang="ru-RU" sz="1800" dirty="0">
                <a:latin typeface="Arial" panose="020B0604020202020204" pitchFamily="34" charset="0"/>
                <a:cs typeface="Arial" panose="020B0604020202020204" pitchFamily="34" charset="0"/>
              </a:rPr>
              <a:t>ее территории и осуществляют трудовую деятельность в </a:t>
            </a:r>
            <a:r>
              <a:rPr lang="ru-RU" sz="1800" dirty="0" smtClean="0">
                <a:latin typeface="Arial" panose="020B0604020202020204" pitchFamily="34" charset="0"/>
                <a:cs typeface="Arial" panose="020B0604020202020204" pitchFamily="34" charset="0"/>
              </a:rPr>
              <a:t>России </a:t>
            </a:r>
            <a:r>
              <a:rPr lang="ru-RU" sz="1800" dirty="0">
                <a:latin typeface="Arial" panose="020B0604020202020204" pitchFamily="34" charset="0"/>
                <a:cs typeface="Arial" panose="020B0604020202020204" pitchFamily="34" charset="0"/>
              </a:rPr>
              <a:t>в совокупности не менее </a:t>
            </a:r>
            <a:r>
              <a:rPr lang="ru-RU" sz="1800" dirty="0" smtClean="0">
                <a:latin typeface="Arial" panose="020B0604020202020204" pitchFamily="34" charset="0"/>
                <a:cs typeface="Arial" panose="020B0604020202020204" pitchFamily="34" charset="0"/>
              </a:rPr>
              <a:t>3 лет </a:t>
            </a:r>
            <a:r>
              <a:rPr lang="ru-RU" sz="1800" dirty="0">
                <a:latin typeface="Arial" panose="020B0604020202020204" pitchFamily="34" charset="0"/>
                <a:cs typeface="Arial" panose="020B0604020202020204" pitchFamily="34" charset="0"/>
              </a:rPr>
              <a:t>до дня обращения с заявлением о приеме в </a:t>
            </a:r>
            <a:r>
              <a:rPr lang="ru-RU" sz="1800" dirty="0" smtClean="0">
                <a:latin typeface="Arial" panose="020B0604020202020204" pitchFamily="34" charset="0"/>
                <a:cs typeface="Arial" panose="020B0604020202020204" pitchFamily="34" charset="0"/>
              </a:rPr>
              <a:t>гражданство;</a:t>
            </a:r>
            <a:endParaRPr lang="ru-RU" sz="1800" dirty="0">
              <a:latin typeface="Arial" panose="020B0604020202020204" pitchFamily="34" charset="0"/>
              <a:cs typeface="Arial" panose="020B0604020202020204" pitchFamily="34" charset="0"/>
            </a:endParaRPr>
          </a:p>
          <a:p>
            <a:pPr marL="0" indent="0">
              <a:buNone/>
            </a:pPr>
            <a:r>
              <a:rPr lang="ru-RU" sz="1800" dirty="0">
                <a:latin typeface="Arial" panose="020B0604020202020204" pitchFamily="34" charset="0"/>
                <a:cs typeface="Arial" panose="020B0604020202020204" pitchFamily="34" charset="0"/>
              </a:rPr>
              <a:t>ж) являются индивидуальными предпринимателями и осуществляют </a:t>
            </a:r>
            <a:r>
              <a:rPr lang="ru-RU" sz="1800" dirty="0" smtClean="0">
                <a:latin typeface="Arial" panose="020B0604020202020204" pitchFamily="34" charset="0"/>
                <a:cs typeface="Arial" panose="020B0604020202020204" pitchFamily="34" charset="0"/>
              </a:rPr>
              <a:t>предпринимательскую </a:t>
            </a:r>
            <a:r>
              <a:rPr lang="ru-RU" sz="1800" dirty="0">
                <a:latin typeface="Arial" panose="020B0604020202020204" pitchFamily="34" charset="0"/>
                <a:cs typeface="Arial" panose="020B0604020202020204" pitchFamily="34" charset="0"/>
              </a:rPr>
              <a:t>деятельность в </a:t>
            </a:r>
            <a:r>
              <a:rPr lang="ru-RU" sz="1800" dirty="0" smtClean="0">
                <a:latin typeface="Arial" panose="020B0604020202020204" pitchFamily="34" charset="0"/>
                <a:cs typeface="Arial" panose="020B0604020202020204" pitchFamily="34" charset="0"/>
              </a:rPr>
              <a:t>РФ не </a:t>
            </a:r>
            <a:r>
              <a:rPr lang="ru-RU" sz="1800" dirty="0">
                <a:latin typeface="Arial" panose="020B0604020202020204" pitchFamily="34" charset="0"/>
                <a:cs typeface="Arial" panose="020B0604020202020204" pitchFamily="34" charset="0"/>
              </a:rPr>
              <a:t>менее </a:t>
            </a:r>
            <a:r>
              <a:rPr lang="ru-RU" sz="1800" dirty="0" smtClean="0">
                <a:latin typeface="Arial" panose="020B0604020202020204" pitchFamily="34" charset="0"/>
                <a:cs typeface="Arial" panose="020B0604020202020204" pitchFamily="34" charset="0"/>
              </a:rPr>
              <a:t>3 лет</a:t>
            </a:r>
            <a:r>
              <a:rPr lang="ru-RU" sz="1800" dirty="0">
                <a:latin typeface="Arial" panose="020B0604020202020204" pitchFamily="34" charset="0"/>
                <a:cs typeface="Arial" panose="020B0604020202020204" pitchFamily="34" charset="0"/>
              </a:rPr>
              <a:t>, предшествующих году обращения с заявлением о приеме в гражданство </a:t>
            </a:r>
            <a:r>
              <a:rPr lang="ru-RU" sz="1800" dirty="0" smtClean="0">
                <a:latin typeface="Arial" panose="020B0604020202020204" pitchFamily="34" charset="0"/>
                <a:cs typeface="Arial" panose="020B0604020202020204" pitchFamily="34" charset="0"/>
              </a:rPr>
              <a:t>РФ, </a:t>
            </a:r>
            <a:r>
              <a:rPr lang="ru-RU" sz="1800" dirty="0">
                <a:latin typeface="Arial" panose="020B0604020202020204" pitchFamily="34" charset="0"/>
                <a:cs typeface="Arial" panose="020B0604020202020204" pitchFamily="34" charset="0"/>
              </a:rPr>
              <a:t>и в этот период их ежегодная выручка </a:t>
            </a:r>
            <a:r>
              <a:rPr lang="ru-RU" sz="1800" dirty="0" smtClean="0">
                <a:latin typeface="Arial" panose="020B0604020202020204" pitchFamily="34" charset="0"/>
                <a:cs typeface="Arial" panose="020B0604020202020204" pitchFamily="34" charset="0"/>
              </a:rPr>
              <a:t>составляет </a:t>
            </a:r>
            <a:r>
              <a:rPr lang="ru-RU" sz="1800" dirty="0">
                <a:latin typeface="Arial" panose="020B0604020202020204" pitchFamily="34" charset="0"/>
                <a:cs typeface="Arial" panose="020B0604020202020204" pitchFamily="34" charset="0"/>
              </a:rPr>
              <a:t>не менее 10 миллионов рублей;</a:t>
            </a:r>
          </a:p>
          <a:p>
            <a:pPr marL="0" indent="0">
              <a:buNone/>
            </a:pPr>
            <a:r>
              <a:rPr lang="ru-RU" sz="1800" dirty="0">
                <a:latin typeface="Arial" panose="020B0604020202020204" pitchFamily="34" charset="0"/>
                <a:cs typeface="Arial" panose="020B0604020202020204" pitchFamily="34" charset="0"/>
              </a:rPr>
              <a:t>з) являются инвесторами, чья доля вклада в уставном (складочном) капитале российского юридического лица, осуществляющего деятельность на территории </a:t>
            </a:r>
            <a:r>
              <a:rPr lang="ru-RU" sz="1800" dirty="0" smtClean="0">
                <a:latin typeface="Arial" panose="020B0604020202020204" pitchFamily="34" charset="0"/>
                <a:cs typeface="Arial" panose="020B0604020202020204" pitchFamily="34" charset="0"/>
              </a:rPr>
              <a:t>РФ в </a:t>
            </a:r>
            <a:r>
              <a:rPr lang="ru-RU" sz="1800" dirty="0">
                <a:latin typeface="Arial" panose="020B0604020202020204" pitchFamily="34" charset="0"/>
                <a:cs typeface="Arial" panose="020B0604020202020204" pitchFamily="34" charset="0"/>
              </a:rPr>
              <a:t>установленных Правительством </a:t>
            </a:r>
            <a:r>
              <a:rPr lang="ru-RU" sz="1800" dirty="0" smtClean="0">
                <a:latin typeface="Arial" panose="020B0604020202020204" pitchFamily="34" charset="0"/>
                <a:cs typeface="Arial" panose="020B0604020202020204" pitchFamily="34" charset="0"/>
              </a:rPr>
              <a:t>РФ видах деятельности</a:t>
            </a:r>
            <a:r>
              <a:rPr lang="ru-RU" sz="1800" dirty="0">
                <a:latin typeface="Arial" panose="020B0604020202020204" pitchFamily="34" charset="0"/>
                <a:cs typeface="Arial" panose="020B0604020202020204" pitchFamily="34" charset="0"/>
              </a:rPr>
              <a:t>, составляет не менее 10 </a:t>
            </a:r>
            <a:r>
              <a:rPr lang="ru-RU" sz="1800" dirty="0" smtClean="0">
                <a:latin typeface="Arial" panose="020B0604020202020204" pitchFamily="34" charset="0"/>
                <a:cs typeface="Arial" panose="020B0604020202020204" pitchFamily="34" charset="0"/>
              </a:rPr>
              <a:t>% (в Законе ряд других условий);</a:t>
            </a:r>
            <a:endParaRPr lang="ru-RU" sz="1800" dirty="0">
              <a:latin typeface="Arial" panose="020B0604020202020204" pitchFamily="34" charset="0"/>
              <a:cs typeface="Arial" panose="020B0604020202020204" pitchFamily="34" charset="0"/>
            </a:endParaRPr>
          </a:p>
          <a:p>
            <a:pPr marL="0" indent="0">
              <a:buNone/>
            </a:pPr>
            <a:r>
              <a:rPr lang="ru-RU" sz="1800" dirty="0">
                <a:latin typeface="Arial" panose="020B0604020202020204" pitchFamily="34" charset="0"/>
                <a:cs typeface="Arial" panose="020B0604020202020204" pitchFamily="34" charset="0"/>
              </a:rPr>
              <a:t>и) осуществляют не менее </a:t>
            </a:r>
            <a:r>
              <a:rPr lang="ru-RU" sz="1800" dirty="0" smtClean="0">
                <a:latin typeface="Arial" panose="020B0604020202020204" pitchFamily="34" charset="0"/>
                <a:cs typeface="Arial" panose="020B0604020202020204" pitchFamily="34" charset="0"/>
              </a:rPr>
              <a:t>3 лет </a:t>
            </a:r>
            <a:r>
              <a:rPr lang="ru-RU" sz="1800" dirty="0">
                <a:latin typeface="Arial" panose="020B0604020202020204" pitchFamily="34" charset="0"/>
                <a:cs typeface="Arial" panose="020B0604020202020204" pitchFamily="34" charset="0"/>
              </a:rPr>
              <a:t>до дня обращения с заявлением о приеме в гражданство </a:t>
            </a:r>
            <a:r>
              <a:rPr lang="ru-RU" sz="1800" dirty="0" smtClean="0">
                <a:latin typeface="Arial" panose="020B0604020202020204" pitchFamily="34" charset="0"/>
                <a:cs typeface="Arial" panose="020B0604020202020204" pitchFamily="34" charset="0"/>
              </a:rPr>
              <a:t>РФ трудовую </a:t>
            </a:r>
            <a:r>
              <a:rPr lang="ru-RU" sz="1800" dirty="0">
                <a:latin typeface="Arial" panose="020B0604020202020204" pitchFamily="34" charset="0"/>
                <a:cs typeface="Arial" panose="020B0604020202020204" pitchFamily="34" charset="0"/>
              </a:rPr>
              <a:t>деятельность в Российской Федерации по </a:t>
            </a:r>
            <a:r>
              <a:rPr lang="ru-RU" sz="1800" dirty="0" smtClean="0">
                <a:latin typeface="Arial" panose="020B0604020202020204" pitchFamily="34" charset="0"/>
                <a:cs typeface="Arial" panose="020B0604020202020204" pitchFamily="34" charset="0"/>
              </a:rPr>
              <a:t>определённой профессии </a:t>
            </a:r>
            <a:r>
              <a:rPr lang="ru-RU" sz="1800" dirty="0">
                <a:latin typeface="Arial" panose="020B0604020202020204" pitchFamily="34" charset="0"/>
                <a:cs typeface="Arial" panose="020B0604020202020204" pitchFamily="34" charset="0"/>
              </a:rPr>
              <a:t>(специальности, должности</a:t>
            </a:r>
            <a:r>
              <a:rPr lang="ru-RU" sz="1800" dirty="0" smtClean="0">
                <a:latin typeface="Arial" panose="020B0604020202020204" pitchFamily="34" charset="0"/>
                <a:cs typeface="Arial" panose="020B0604020202020204" pitchFamily="34" charset="0"/>
              </a:rPr>
              <a:t>).</a:t>
            </a:r>
            <a:endParaRPr lang="ru-RU" sz="18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3490" y="6453336"/>
            <a:ext cx="376317" cy="363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0951628"/>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4.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179512" y="1600200"/>
            <a:ext cx="8586536" cy="5141168"/>
          </a:xfrm>
        </p:spPr>
        <p:txBody>
          <a:bodyPr>
            <a:normAutofit fontScale="92500"/>
          </a:bodyPr>
          <a:lstStyle/>
          <a:p>
            <a:pPr marL="0" indent="0" algn="ctr">
              <a:buNone/>
            </a:pPr>
            <a:r>
              <a:rPr lang="ru-RU" sz="3200" b="1" dirty="0">
                <a:solidFill>
                  <a:prstClr val="white"/>
                </a:solidFill>
              </a:rPr>
              <a:t>Иностранцы и </a:t>
            </a:r>
            <a:r>
              <a:rPr lang="ru-RU" sz="3200" b="1" dirty="0" smtClean="0">
                <a:solidFill>
                  <a:prstClr val="white"/>
                </a:solidFill>
              </a:rPr>
              <a:t>апатриды,</a:t>
            </a:r>
            <a:r>
              <a:rPr lang="ru-RU" sz="3200" b="1" i="1" dirty="0" smtClean="0">
                <a:solidFill>
                  <a:prstClr val="white"/>
                </a:solidFill>
              </a:rPr>
              <a:t> </a:t>
            </a:r>
            <a:r>
              <a:rPr lang="ru-RU" sz="3200" b="1" i="1" dirty="0">
                <a:solidFill>
                  <a:prstClr val="white"/>
                </a:solidFill>
              </a:rPr>
              <a:t>проживающие </a:t>
            </a:r>
            <a:r>
              <a:rPr lang="ru-RU" sz="3200" b="1" i="1" dirty="0">
                <a:solidFill>
                  <a:srgbClr val="FFFF00"/>
                </a:solidFill>
              </a:rPr>
              <a:t>на территории </a:t>
            </a:r>
            <a:r>
              <a:rPr lang="ru-RU" sz="3200" b="1" i="1" dirty="0">
                <a:solidFill>
                  <a:prstClr val="white"/>
                </a:solidFill>
              </a:rPr>
              <a:t>России </a:t>
            </a:r>
            <a:r>
              <a:rPr lang="ru-RU" sz="3100" b="1" dirty="0">
                <a:solidFill>
                  <a:prstClr val="white"/>
                </a:solidFill>
              </a:rPr>
              <a:t>и признанные </a:t>
            </a:r>
            <a:r>
              <a:rPr lang="ru-RU" sz="3100" b="1" i="1" dirty="0">
                <a:solidFill>
                  <a:srgbClr val="FFFF00"/>
                </a:solidFill>
              </a:rPr>
              <a:t>носителями</a:t>
            </a:r>
            <a:r>
              <a:rPr lang="ru-RU" sz="3100" b="1" i="1" dirty="0">
                <a:solidFill>
                  <a:prstClr val="white"/>
                </a:solidFill>
              </a:rPr>
              <a:t> русского языка </a:t>
            </a:r>
          </a:p>
          <a:p>
            <a:pPr marL="0" indent="0" algn="ctr">
              <a:buNone/>
            </a:pPr>
            <a:r>
              <a:rPr lang="ru-RU" b="1" i="1" dirty="0" smtClean="0"/>
              <a:t>Если :</a:t>
            </a:r>
            <a:endParaRPr lang="ru-RU" b="1" i="1" dirty="0"/>
          </a:p>
          <a:p>
            <a:pPr marL="0" indent="0">
              <a:buNone/>
            </a:pPr>
            <a:r>
              <a:rPr lang="ru-RU" dirty="0"/>
              <a:t>а) обязуются соблюдать Конституцию и законодательство </a:t>
            </a:r>
            <a:r>
              <a:rPr lang="ru-RU" dirty="0" smtClean="0"/>
              <a:t>РФ;</a:t>
            </a:r>
            <a:endParaRPr lang="ru-RU" dirty="0"/>
          </a:p>
          <a:p>
            <a:pPr marL="0" indent="0">
              <a:buNone/>
            </a:pPr>
            <a:r>
              <a:rPr lang="ru-RU" dirty="0"/>
              <a:t>б) имеют законный источник средств к существованию;</a:t>
            </a:r>
          </a:p>
          <a:p>
            <a:pPr marL="0" indent="0">
              <a:buNone/>
            </a:pPr>
            <a:r>
              <a:rPr lang="ru-RU" dirty="0"/>
              <a:t>в) отказались от имеющегося у них гражданства иностранного </a:t>
            </a:r>
            <a:r>
              <a:rPr lang="ru-RU" dirty="0" smtClean="0"/>
              <a:t>государства (отказ </a:t>
            </a:r>
            <a:r>
              <a:rPr lang="ru-RU" dirty="0"/>
              <a:t>от гражданства иностранного государства не требуется, если это предусмотрено международным договором </a:t>
            </a:r>
            <a:r>
              <a:rPr lang="ru-RU" dirty="0" smtClean="0"/>
              <a:t>РФ либо </a:t>
            </a:r>
            <a:r>
              <a:rPr lang="ru-RU" dirty="0"/>
              <a:t>если отказ от гражданства иностранного государства невозможен в силу не зависящих от лица </a:t>
            </a:r>
            <a:r>
              <a:rPr lang="ru-RU" dirty="0" smtClean="0"/>
              <a:t>причин).</a:t>
            </a:r>
            <a:endParaRPr lang="ru-RU" dirty="0"/>
          </a:p>
          <a:p>
            <a:pPr marL="0" indent="0">
              <a:buNone/>
            </a:pP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624106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5.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467544" y="1600200"/>
            <a:ext cx="8298504" cy="4997152"/>
          </a:xfrm>
        </p:spPr>
        <p:txBody>
          <a:bodyPr>
            <a:normAutofit/>
          </a:bodyPr>
          <a:lstStyle/>
          <a:p>
            <a:pPr marL="0" indent="0" algn="just">
              <a:buNone/>
            </a:pPr>
            <a:endParaRPr lang="ru-RU" sz="3200" dirty="0" smtClean="0">
              <a:latin typeface="Arial"/>
            </a:endParaRPr>
          </a:p>
          <a:p>
            <a:pPr marL="0" indent="0" algn="just">
              <a:buNone/>
            </a:pPr>
            <a:r>
              <a:rPr lang="ru-RU" sz="3200" dirty="0" smtClean="0">
                <a:latin typeface="Arial"/>
              </a:rPr>
              <a:t>Нетрудоспособные иностранцы </a:t>
            </a:r>
            <a:r>
              <a:rPr lang="ru-RU" sz="3200" dirty="0">
                <a:latin typeface="Arial"/>
              </a:rPr>
              <a:t>и </a:t>
            </a:r>
            <a:r>
              <a:rPr lang="ru-RU" sz="3200" dirty="0" smtClean="0">
                <a:latin typeface="Arial"/>
              </a:rPr>
              <a:t>апатриды, </a:t>
            </a:r>
            <a:r>
              <a:rPr lang="ru-RU" sz="3200" dirty="0">
                <a:latin typeface="Arial"/>
              </a:rPr>
              <a:t>прибывшие в </a:t>
            </a:r>
            <a:r>
              <a:rPr lang="ru-RU" sz="3200" dirty="0" smtClean="0">
                <a:latin typeface="Arial"/>
              </a:rPr>
              <a:t>Россию из </a:t>
            </a:r>
            <a:r>
              <a:rPr lang="ru-RU" sz="3200" dirty="0">
                <a:latin typeface="Arial"/>
              </a:rPr>
              <a:t>государств, входивших в состав СССР, и зарегистрированные по месту жительства в </a:t>
            </a:r>
            <a:r>
              <a:rPr lang="ru-RU" sz="3200" dirty="0" smtClean="0">
                <a:latin typeface="Arial"/>
              </a:rPr>
              <a:t>РФ по </a:t>
            </a:r>
            <a:r>
              <a:rPr lang="ru-RU" sz="3200" dirty="0">
                <a:latin typeface="Arial"/>
              </a:rPr>
              <a:t>состоянию на 1 июля 2002 </a:t>
            </a:r>
            <a:r>
              <a:rPr lang="ru-RU" sz="3200" dirty="0" smtClean="0">
                <a:latin typeface="Arial"/>
              </a:rPr>
              <a:t>г. – без </a:t>
            </a:r>
            <a:r>
              <a:rPr lang="ru-RU" sz="3200" dirty="0">
                <a:latin typeface="Arial"/>
              </a:rPr>
              <a:t>соблюдения условия о сроке </a:t>
            </a:r>
            <a:r>
              <a:rPr lang="ru-RU" sz="3200" dirty="0" smtClean="0">
                <a:latin typeface="Arial"/>
              </a:rPr>
              <a:t>проживания </a:t>
            </a:r>
            <a:r>
              <a:rPr lang="ru-RU" sz="3200" dirty="0">
                <a:latin typeface="Arial"/>
              </a:rPr>
              <a:t>и без представления вида на жительство.</a:t>
            </a:r>
          </a:p>
          <a:p>
            <a:pPr marL="0" indent="0" algn="just">
              <a:buNone/>
            </a:pPr>
            <a:endParaRPr lang="ru-RU" sz="3200" dirty="0">
              <a:solidFill>
                <a:srgbClr val="0000FF"/>
              </a:solidFill>
              <a:latin typeface="Arial"/>
              <a:hlinkClick r:id="rId2"/>
            </a:endParaRPr>
          </a:p>
          <a:p>
            <a:endParaRPr lang="ru-R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77007"/>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6.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179512" y="1600200"/>
            <a:ext cx="8586536" cy="5069160"/>
          </a:xfrm>
        </p:spPr>
        <p:txBody>
          <a:bodyPr>
            <a:normAutofit/>
          </a:bodyPr>
          <a:lstStyle/>
          <a:p>
            <a:pPr marL="0" indent="0">
              <a:buNone/>
            </a:pPr>
            <a:r>
              <a:rPr lang="ru-RU" sz="2800" dirty="0" smtClean="0">
                <a:latin typeface="Arial"/>
              </a:rPr>
              <a:t>Иностранцы </a:t>
            </a:r>
            <a:r>
              <a:rPr lang="ru-RU" sz="2800" dirty="0">
                <a:latin typeface="Arial"/>
              </a:rPr>
              <a:t>и апатриды</a:t>
            </a:r>
            <a:r>
              <a:rPr lang="ru-RU" dirty="0" smtClean="0"/>
              <a:t>, </a:t>
            </a:r>
            <a:r>
              <a:rPr lang="ru-RU" dirty="0"/>
              <a:t>имевшие гражданство СССР, прибывшие в </a:t>
            </a:r>
            <a:r>
              <a:rPr lang="ru-RU" dirty="0" smtClean="0"/>
              <a:t>РФ из </a:t>
            </a:r>
            <a:r>
              <a:rPr lang="ru-RU" dirty="0"/>
              <a:t>государств, входивших в состав СССР, и зарегистрированные по месту жительства в </a:t>
            </a:r>
            <a:r>
              <a:rPr lang="ru-RU" dirty="0" smtClean="0"/>
              <a:t>РФ по </a:t>
            </a:r>
            <a:r>
              <a:rPr lang="ru-RU" dirty="0"/>
              <a:t>состоянию на 1 июля 2002 </a:t>
            </a:r>
            <a:r>
              <a:rPr lang="ru-RU" dirty="0" smtClean="0"/>
              <a:t>г. </a:t>
            </a:r>
            <a:r>
              <a:rPr lang="ru-RU" dirty="0"/>
              <a:t>либо получившие разрешение на временное проживание в </a:t>
            </a:r>
            <a:r>
              <a:rPr lang="ru-RU" dirty="0" smtClean="0"/>
              <a:t>РФ или </a:t>
            </a:r>
            <a:r>
              <a:rPr lang="ru-RU" dirty="0"/>
              <a:t>вид на жительство, </a:t>
            </a:r>
            <a:r>
              <a:rPr lang="ru-RU" dirty="0" smtClean="0"/>
              <a:t>если </a:t>
            </a:r>
            <a:r>
              <a:rPr lang="ru-RU" dirty="0"/>
              <a:t>они до 1 июля 2009 г. заявят о своем желании приобрести </a:t>
            </a:r>
            <a:r>
              <a:rPr lang="ru-RU" dirty="0" smtClean="0"/>
              <a:t>гражданство – без </a:t>
            </a:r>
            <a:r>
              <a:rPr lang="ru-RU" dirty="0"/>
              <a:t>соблюдения </a:t>
            </a:r>
            <a:r>
              <a:rPr lang="ru-RU" dirty="0" smtClean="0"/>
              <a:t>условий:</a:t>
            </a:r>
          </a:p>
          <a:p>
            <a:pPr lvl="1"/>
            <a:r>
              <a:rPr lang="ru-RU" sz="2000" i="1" dirty="0" smtClean="0"/>
              <a:t>срока проживания на территории России;</a:t>
            </a:r>
          </a:p>
          <a:p>
            <a:pPr lvl="1">
              <a:buClr>
                <a:srgbClr val="DD8047"/>
              </a:buClr>
            </a:pPr>
            <a:r>
              <a:rPr lang="ru-RU" sz="2000" i="1" dirty="0">
                <a:solidFill>
                  <a:prstClr val="white"/>
                </a:solidFill>
              </a:rPr>
              <a:t>наличия законного  источника средств к существованию;</a:t>
            </a:r>
          </a:p>
          <a:p>
            <a:pPr lvl="1">
              <a:buClr>
                <a:srgbClr val="DD8047"/>
              </a:buClr>
            </a:pPr>
            <a:r>
              <a:rPr lang="ru-RU" sz="2000" i="1" dirty="0">
                <a:solidFill>
                  <a:prstClr val="white"/>
                </a:solidFill>
              </a:rPr>
              <a:t>владения русским языком</a:t>
            </a:r>
            <a:r>
              <a:rPr lang="ru-RU" sz="2000" i="1" dirty="0" smtClean="0"/>
              <a:t>.</a:t>
            </a:r>
            <a:endParaRPr lang="ru-RU" sz="2000" i="1" dirty="0"/>
          </a:p>
          <a:p>
            <a:endParaRPr lang="ru-RU" dirty="0" smtClean="0"/>
          </a:p>
          <a:p>
            <a:endParaRPr lang="ru-RU" dirty="0"/>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424" y="6090771"/>
            <a:ext cx="751384" cy="72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653239"/>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7.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107504" y="1600200"/>
            <a:ext cx="8658544" cy="5141168"/>
          </a:xfrm>
        </p:spPr>
        <p:txBody>
          <a:bodyPr>
            <a:normAutofit/>
          </a:bodyPr>
          <a:lstStyle/>
          <a:p>
            <a:pPr marL="0" indent="0">
              <a:buNone/>
            </a:pPr>
            <a:r>
              <a:rPr lang="ru-RU" dirty="0" smtClean="0"/>
              <a:t>Ветераны </a:t>
            </a:r>
            <a:r>
              <a:rPr lang="ru-RU" dirty="0"/>
              <a:t>Великой Отечественной войны, имевшие гражданство бывшего СССР и проживающие на территории Российской </a:t>
            </a:r>
            <a:r>
              <a:rPr lang="ru-RU" dirty="0" smtClean="0"/>
              <a:t>Федерации – без </a:t>
            </a:r>
            <a:r>
              <a:rPr lang="ru-RU" dirty="0"/>
              <a:t>представления вида на жительство</a:t>
            </a:r>
            <a:r>
              <a:rPr lang="ru-RU" dirty="0" smtClean="0"/>
              <a:t> и без </a:t>
            </a:r>
            <a:r>
              <a:rPr lang="ru-RU" dirty="0"/>
              <a:t>соблюдения </a:t>
            </a:r>
            <a:r>
              <a:rPr lang="ru-RU" dirty="0" smtClean="0"/>
              <a:t>условий:</a:t>
            </a:r>
          </a:p>
          <a:p>
            <a:pPr lvl="0">
              <a:buClr>
                <a:srgbClr val="DD8047"/>
              </a:buClr>
            </a:pPr>
            <a:r>
              <a:rPr lang="ru-RU" sz="2400" i="1" dirty="0" smtClean="0">
                <a:solidFill>
                  <a:prstClr val="white"/>
                </a:solidFill>
              </a:rPr>
              <a:t>срока </a:t>
            </a:r>
            <a:r>
              <a:rPr lang="ru-RU" sz="2400" i="1" dirty="0">
                <a:solidFill>
                  <a:prstClr val="white"/>
                </a:solidFill>
              </a:rPr>
              <a:t>проживания на территории России;</a:t>
            </a:r>
          </a:p>
          <a:p>
            <a:pPr lvl="0">
              <a:buClr>
                <a:srgbClr val="DD8047"/>
              </a:buClr>
            </a:pPr>
            <a:r>
              <a:rPr lang="ru-RU" sz="2400" i="1" dirty="0" smtClean="0">
                <a:solidFill>
                  <a:prstClr val="white"/>
                </a:solidFill>
              </a:rPr>
              <a:t>выхода из другого гражданства;</a:t>
            </a:r>
          </a:p>
          <a:p>
            <a:pPr lvl="0">
              <a:buClr>
                <a:srgbClr val="DD8047"/>
              </a:buClr>
            </a:pPr>
            <a:r>
              <a:rPr lang="ru-RU" sz="2400" i="1" dirty="0" smtClean="0">
                <a:solidFill>
                  <a:prstClr val="white"/>
                </a:solidFill>
              </a:rPr>
              <a:t>наличия законного  источника </a:t>
            </a:r>
            <a:r>
              <a:rPr lang="ru-RU" sz="2400" i="1" dirty="0">
                <a:solidFill>
                  <a:prstClr val="white"/>
                </a:solidFill>
              </a:rPr>
              <a:t>средств к существованию;</a:t>
            </a:r>
          </a:p>
          <a:p>
            <a:pPr lvl="0">
              <a:buClr>
                <a:srgbClr val="DD8047"/>
              </a:buClr>
            </a:pPr>
            <a:r>
              <a:rPr lang="ru-RU" sz="2400" i="1" dirty="0" smtClean="0">
                <a:solidFill>
                  <a:prstClr val="white"/>
                </a:solidFill>
              </a:rPr>
              <a:t>владения </a:t>
            </a:r>
            <a:r>
              <a:rPr lang="ru-RU" sz="2400" i="1" dirty="0">
                <a:solidFill>
                  <a:prstClr val="white"/>
                </a:solidFill>
              </a:rPr>
              <a:t>русским </a:t>
            </a:r>
            <a:r>
              <a:rPr lang="ru-RU" sz="2400" i="1" dirty="0" smtClean="0">
                <a:solidFill>
                  <a:prstClr val="white"/>
                </a:solidFill>
              </a:rPr>
              <a:t>языком.</a:t>
            </a:r>
          </a:p>
          <a:p>
            <a:pPr lvl="0">
              <a:buClr>
                <a:srgbClr val="DD8047"/>
              </a:buClr>
            </a:pPr>
            <a:endParaRPr lang="ru-RU" sz="2400" i="1" dirty="0" smtClean="0">
              <a:solidFill>
                <a:prstClr val="white"/>
              </a:solidFill>
            </a:endParaRPr>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5489543"/>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8.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323528" y="1600200"/>
            <a:ext cx="8442520" cy="5069160"/>
          </a:xfrm>
        </p:spPr>
        <p:txBody>
          <a:bodyPr>
            <a:normAutofit fontScale="47500" lnSpcReduction="20000"/>
          </a:bodyPr>
          <a:lstStyle/>
          <a:p>
            <a:pPr marL="0" indent="0" algn="ctr">
              <a:buNone/>
            </a:pPr>
            <a:r>
              <a:rPr lang="ru-RU" sz="4400" b="1" dirty="0" smtClean="0">
                <a:latin typeface="Arial" panose="020B0604020202020204" pitchFamily="34" charset="0"/>
                <a:cs typeface="Arial" panose="020B0604020202020204" pitchFamily="34" charset="0"/>
              </a:rPr>
              <a:t>Ребенок </a:t>
            </a:r>
            <a:r>
              <a:rPr lang="ru-RU" sz="4400" b="1" dirty="0">
                <a:latin typeface="Arial" panose="020B0604020202020204" pitchFamily="34" charset="0"/>
                <a:cs typeface="Arial" panose="020B0604020202020204" pitchFamily="34" charset="0"/>
              </a:rPr>
              <a:t>и недееспособное лицо, являющиеся </a:t>
            </a:r>
            <a:r>
              <a:rPr lang="ru-RU" sz="4400" b="1" dirty="0" smtClean="0">
                <a:latin typeface="Arial" panose="020B0604020202020204" pitchFamily="34" charset="0"/>
                <a:cs typeface="Arial" panose="020B0604020202020204" pitchFamily="34" charset="0"/>
              </a:rPr>
              <a:t>иностранцами и апатридами – без всяких условий, </a:t>
            </a:r>
            <a:r>
              <a:rPr lang="ru-RU" sz="4400" b="1" i="1" dirty="0" smtClean="0">
                <a:latin typeface="Arial" panose="020B0604020202020204" pitchFamily="34" charset="0"/>
                <a:cs typeface="Arial" panose="020B0604020202020204" pitchFamily="34" charset="0"/>
              </a:rPr>
              <a:t>если:</a:t>
            </a:r>
          </a:p>
          <a:p>
            <a:pPr marL="0" indent="0" algn="ctr">
              <a:buNone/>
            </a:pPr>
            <a:endParaRPr lang="ru-RU" sz="4400" b="1" i="1" dirty="0" smtClean="0">
              <a:latin typeface="Arial" panose="020B0604020202020204" pitchFamily="34" charset="0"/>
              <a:cs typeface="Arial" panose="020B0604020202020204" pitchFamily="34" charset="0"/>
            </a:endParaRPr>
          </a:p>
          <a:p>
            <a:pPr marL="0" indent="0">
              <a:buNone/>
            </a:pPr>
            <a:r>
              <a:rPr lang="ru-RU" sz="4400" dirty="0">
                <a:latin typeface="Arial" panose="020B0604020202020204" pitchFamily="34" charset="0"/>
                <a:cs typeface="Arial" panose="020B0604020202020204" pitchFamily="34" charset="0"/>
              </a:rPr>
              <a:t>а) ребенок, один из родителей которого имеет гражданство </a:t>
            </a:r>
            <a:r>
              <a:rPr lang="ru-RU" sz="4400" dirty="0" smtClean="0">
                <a:latin typeface="Arial" panose="020B0604020202020204" pitchFamily="34" charset="0"/>
                <a:cs typeface="Arial" panose="020B0604020202020204" pitchFamily="34" charset="0"/>
              </a:rPr>
              <a:t>РФ, при </a:t>
            </a:r>
            <a:r>
              <a:rPr lang="ru-RU" sz="4400" dirty="0">
                <a:latin typeface="Arial" panose="020B0604020202020204" pitchFamily="34" charset="0"/>
                <a:cs typeface="Arial" panose="020B0604020202020204" pitchFamily="34" charset="0"/>
              </a:rPr>
              <a:t>наличии согласия другого </a:t>
            </a:r>
            <a:r>
              <a:rPr lang="ru-RU" sz="4400" dirty="0" smtClean="0">
                <a:latin typeface="Arial" panose="020B0604020202020204" pitchFamily="34" charset="0"/>
                <a:cs typeface="Arial" panose="020B0604020202020204" pitchFamily="34" charset="0"/>
              </a:rPr>
              <a:t>родителя. </a:t>
            </a:r>
            <a:r>
              <a:rPr lang="ru-RU" sz="4400" dirty="0">
                <a:latin typeface="Arial" panose="020B0604020202020204" pitchFamily="34" charset="0"/>
                <a:cs typeface="Arial" panose="020B0604020202020204" pitchFamily="34" charset="0"/>
              </a:rPr>
              <a:t>Такое согласие не требуется, если ребенок проживает на территории </a:t>
            </a:r>
            <a:r>
              <a:rPr lang="ru-RU" sz="4400" dirty="0" smtClean="0">
                <a:latin typeface="Arial" panose="020B0604020202020204" pitchFamily="34" charset="0"/>
                <a:cs typeface="Arial" panose="020B0604020202020204" pitchFamily="34" charset="0"/>
              </a:rPr>
              <a:t>РФ;</a:t>
            </a:r>
            <a:endParaRPr lang="ru-RU" sz="4400" dirty="0">
              <a:latin typeface="Arial" panose="020B0604020202020204" pitchFamily="34" charset="0"/>
              <a:cs typeface="Arial" panose="020B0604020202020204" pitchFamily="34" charset="0"/>
            </a:endParaRPr>
          </a:p>
          <a:p>
            <a:pPr marL="0" indent="0">
              <a:buNone/>
            </a:pPr>
            <a:r>
              <a:rPr lang="ru-RU" sz="4400" dirty="0">
                <a:latin typeface="Arial" panose="020B0604020202020204" pitchFamily="34" charset="0"/>
                <a:cs typeface="Arial" panose="020B0604020202020204" pitchFamily="34" charset="0"/>
              </a:rPr>
              <a:t>б) ребенок, единственный родитель которого имеет гражданство </a:t>
            </a:r>
            <a:r>
              <a:rPr lang="ru-RU" sz="4400" dirty="0" smtClean="0">
                <a:latin typeface="Arial" panose="020B0604020202020204" pitchFamily="34" charset="0"/>
                <a:cs typeface="Arial" panose="020B0604020202020204" pitchFamily="34" charset="0"/>
              </a:rPr>
              <a:t>РФ;</a:t>
            </a:r>
            <a:endParaRPr lang="ru-RU" sz="4400" dirty="0">
              <a:latin typeface="Arial" panose="020B0604020202020204" pitchFamily="34" charset="0"/>
              <a:cs typeface="Arial" panose="020B0604020202020204" pitchFamily="34" charset="0"/>
            </a:endParaRPr>
          </a:p>
          <a:p>
            <a:pPr marL="0" indent="0">
              <a:buNone/>
            </a:pPr>
            <a:r>
              <a:rPr lang="ru-RU" sz="4400" dirty="0">
                <a:latin typeface="Arial" panose="020B0604020202020204" pitchFamily="34" charset="0"/>
                <a:cs typeface="Arial" panose="020B0604020202020204" pitchFamily="34" charset="0"/>
              </a:rPr>
              <a:t>в) ребенок или недееспособное лицо, над которыми установлены опека или попечительство гражданина </a:t>
            </a:r>
            <a:r>
              <a:rPr lang="ru-RU" sz="4400" dirty="0" smtClean="0">
                <a:latin typeface="Arial" panose="020B0604020202020204" pitchFamily="34" charset="0"/>
                <a:cs typeface="Arial" panose="020B0604020202020204" pitchFamily="34" charset="0"/>
              </a:rPr>
              <a:t>РФ (есть исключения);</a:t>
            </a:r>
            <a:endParaRPr lang="ru-RU" sz="4400" dirty="0">
              <a:latin typeface="Arial" panose="020B0604020202020204" pitchFamily="34" charset="0"/>
              <a:cs typeface="Arial" panose="020B0604020202020204" pitchFamily="34" charset="0"/>
            </a:endParaRPr>
          </a:p>
          <a:p>
            <a:pPr marL="0" indent="0">
              <a:buNone/>
            </a:pPr>
            <a:r>
              <a:rPr lang="ru-RU" sz="4400" dirty="0">
                <a:latin typeface="Arial" panose="020B0604020202020204" pitchFamily="34" charset="0"/>
                <a:cs typeface="Arial" panose="020B0604020202020204" pitchFamily="34" charset="0"/>
              </a:rPr>
              <a:t>г) ребенок, помещенный под надзор в российскую организацию для детей-сирот и детей, оставшихся без попечения </a:t>
            </a:r>
            <a:r>
              <a:rPr lang="ru-RU" sz="4400" dirty="0" smtClean="0">
                <a:latin typeface="Arial" panose="020B0604020202020204" pitchFamily="34" charset="0"/>
                <a:cs typeface="Arial" panose="020B0604020202020204" pitchFamily="34" charset="0"/>
              </a:rPr>
              <a:t>родителей (есть исключения) </a:t>
            </a:r>
            <a:r>
              <a:rPr lang="ru-RU" sz="4400" dirty="0">
                <a:latin typeface="Arial" panose="020B0604020202020204" pitchFamily="34" charset="0"/>
                <a:cs typeface="Arial" panose="020B0604020202020204" pitchFamily="34" charset="0"/>
              </a:rPr>
              <a:t>- по заявлению руководителя </a:t>
            </a:r>
            <a:r>
              <a:rPr lang="ru-RU" sz="4400" dirty="0" smtClean="0">
                <a:latin typeface="Arial" panose="020B0604020202020204" pitchFamily="34" charset="0"/>
                <a:cs typeface="Arial" panose="020B0604020202020204" pitchFamily="34" charset="0"/>
              </a:rPr>
              <a:t>организации;</a:t>
            </a:r>
            <a:endParaRPr lang="ru-RU" sz="4400" dirty="0">
              <a:latin typeface="Arial" panose="020B0604020202020204" pitchFamily="34" charset="0"/>
              <a:cs typeface="Arial" panose="020B0604020202020204" pitchFamily="34" charset="0"/>
            </a:endParaRPr>
          </a:p>
          <a:p>
            <a:pPr marL="0" indent="0">
              <a:buNone/>
            </a:pPr>
            <a:r>
              <a:rPr lang="ru-RU" sz="4400" dirty="0">
                <a:latin typeface="Arial" panose="020B0604020202020204" pitchFamily="34" charset="0"/>
                <a:cs typeface="Arial" panose="020B0604020202020204" pitchFamily="34" charset="0"/>
              </a:rPr>
              <a:t>д) недееспособное лицо, помещенное под надзор в российскую </a:t>
            </a:r>
            <a:r>
              <a:rPr lang="ru-RU" sz="4400" dirty="0" smtClean="0">
                <a:latin typeface="Arial" panose="020B0604020202020204" pitchFamily="34" charset="0"/>
                <a:cs typeface="Arial" panose="020B0604020202020204" pitchFamily="34" charset="0"/>
              </a:rPr>
              <a:t>образовательную, медицинскую, социальную организацию или </a:t>
            </a:r>
            <a:r>
              <a:rPr lang="ru-RU" sz="4400" dirty="0">
                <a:latin typeface="Arial" panose="020B0604020202020204" pitchFamily="34" charset="0"/>
                <a:cs typeface="Arial" panose="020B0604020202020204" pitchFamily="34" charset="0"/>
              </a:rPr>
              <a:t>иную российскую </a:t>
            </a:r>
            <a:r>
              <a:rPr lang="ru-RU" sz="4400" dirty="0" smtClean="0">
                <a:latin typeface="Arial" panose="020B0604020202020204" pitchFamily="34" charset="0"/>
                <a:cs typeface="Arial" panose="020B0604020202020204" pitchFamily="34" charset="0"/>
              </a:rPr>
              <a:t>организацию </a:t>
            </a:r>
            <a:r>
              <a:rPr lang="ru-RU" sz="4400" dirty="0">
                <a:latin typeface="Arial" panose="020B0604020202020204" pitchFamily="34" charset="0"/>
                <a:cs typeface="Arial" panose="020B0604020202020204" pitchFamily="34" charset="0"/>
              </a:rPr>
              <a:t>- по заявлению руководителя </a:t>
            </a:r>
            <a:r>
              <a:rPr lang="ru-RU" sz="4400" dirty="0" smtClean="0">
                <a:latin typeface="Arial" panose="020B0604020202020204" pitchFamily="34" charset="0"/>
                <a:cs typeface="Arial" panose="020B0604020202020204" pitchFamily="34" charset="0"/>
              </a:rPr>
              <a:t>организации</a:t>
            </a:r>
            <a:r>
              <a:rPr lang="ru-RU" sz="3800" dirty="0" smtClean="0"/>
              <a:t>.</a:t>
            </a:r>
            <a:endParaRPr lang="ru-RU" sz="3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432" y="5992447"/>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957428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chemeClr val="bg1"/>
                </a:solidFill>
              </a:rPr>
              <a:t>9. Прием </a:t>
            </a:r>
            <a:r>
              <a:rPr lang="ru-RU" sz="2800" dirty="0">
                <a:solidFill>
                  <a:schemeClr val="bg1"/>
                </a:solidFill>
              </a:rPr>
              <a:t>в гражданство </a:t>
            </a:r>
            <a:r>
              <a:rPr lang="ru-RU" sz="2800" b="1" i="1" dirty="0">
                <a:solidFill>
                  <a:schemeClr val="bg1"/>
                </a:solidFill>
              </a:rPr>
              <a:t>в упрощенном порядке</a:t>
            </a:r>
            <a:endParaRPr lang="ru-RU" dirty="0">
              <a:solidFill>
                <a:schemeClr val="bg1"/>
              </a:solidFill>
            </a:endParaRPr>
          </a:p>
        </p:txBody>
      </p:sp>
      <p:sp>
        <p:nvSpPr>
          <p:cNvPr id="3" name="Объект 2"/>
          <p:cNvSpPr>
            <a:spLocks noGrp="1"/>
          </p:cNvSpPr>
          <p:nvPr>
            <p:ph idx="1"/>
          </p:nvPr>
        </p:nvSpPr>
        <p:spPr>
          <a:xfrm>
            <a:off x="323528" y="1600200"/>
            <a:ext cx="8640960" cy="5141168"/>
          </a:xfrm>
        </p:spPr>
        <p:txBody>
          <a:bodyPr>
            <a:normAutofit/>
          </a:bodyPr>
          <a:lstStyle/>
          <a:p>
            <a:pPr marL="0" indent="0" algn="ctr">
              <a:buNone/>
            </a:pPr>
            <a:r>
              <a:rPr lang="ru-RU" b="1" dirty="0" smtClean="0"/>
              <a:t>Иностранцы и апатриды, </a:t>
            </a:r>
            <a:r>
              <a:rPr lang="ru-RU" b="1" dirty="0"/>
              <a:t>являющиеся участниками Государственной программы по оказанию содействия добровольному переселению </a:t>
            </a:r>
            <a:r>
              <a:rPr lang="ru-RU" b="1" dirty="0" smtClean="0"/>
              <a:t>соотечественников и </a:t>
            </a:r>
            <a:r>
              <a:rPr lang="ru-RU" b="1" dirty="0"/>
              <a:t>члены их </a:t>
            </a:r>
            <a:r>
              <a:rPr lang="ru-RU" b="1" dirty="0" smtClean="0"/>
              <a:t>семей, </a:t>
            </a:r>
            <a:r>
              <a:rPr lang="ru-RU" b="1" i="1" dirty="0" smtClean="0"/>
              <a:t>если: </a:t>
            </a:r>
          </a:p>
          <a:p>
            <a:pPr marL="0" indent="0">
              <a:buNone/>
            </a:pPr>
            <a:r>
              <a:rPr lang="ru-RU" dirty="0" smtClean="0"/>
              <a:t>имеют </a:t>
            </a:r>
            <a:r>
              <a:rPr lang="ru-RU" dirty="0"/>
              <a:t>регистрацию по месту жительства на территории субъекта </a:t>
            </a:r>
            <a:r>
              <a:rPr lang="ru-RU" dirty="0" smtClean="0"/>
              <a:t>РФ, </a:t>
            </a:r>
            <a:r>
              <a:rPr lang="ru-RU" dirty="0"/>
              <a:t>выбранного ими для постоянного проживания в соответствии с указанной Государственной </a:t>
            </a:r>
            <a:r>
              <a:rPr lang="ru-RU" dirty="0" smtClean="0"/>
              <a:t>программой – </a:t>
            </a:r>
            <a:r>
              <a:rPr lang="ru-RU" dirty="0"/>
              <a:t>без соблюдения </a:t>
            </a:r>
            <a:r>
              <a:rPr lang="ru-RU" dirty="0" smtClean="0"/>
              <a:t>условий:</a:t>
            </a:r>
          </a:p>
          <a:p>
            <a:pPr lvl="1">
              <a:buClr>
                <a:srgbClr val="DD8047"/>
              </a:buClr>
            </a:pPr>
            <a:r>
              <a:rPr lang="ru-RU" sz="2000" i="1" dirty="0">
                <a:solidFill>
                  <a:prstClr val="white"/>
                </a:solidFill>
              </a:rPr>
              <a:t>срока проживания на территории России;</a:t>
            </a:r>
          </a:p>
          <a:p>
            <a:pPr lvl="1">
              <a:buClr>
                <a:srgbClr val="DD8047"/>
              </a:buClr>
            </a:pPr>
            <a:r>
              <a:rPr lang="ru-RU" sz="2000" i="1" dirty="0" smtClean="0">
                <a:solidFill>
                  <a:prstClr val="white"/>
                </a:solidFill>
              </a:rPr>
              <a:t>наличия </a:t>
            </a:r>
            <a:r>
              <a:rPr lang="ru-RU" sz="2000" i="1" dirty="0">
                <a:solidFill>
                  <a:prstClr val="white"/>
                </a:solidFill>
              </a:rPr>
              <a:t>законного  источника средств к существованию;</a:t>
            </a:r>
          </a:p>
          <a:p>
            <a:pPr lvl="1">
              <a:buClr>
                <a:srgbClr val="DD8047"/>
              </a:buClr>
            </a:pPr>
            <a:r>
              <a:rPr lang="ru-RU" sz="2000" i="1" dirty="0">
                <a:solidFill>
                  <a:prstClr val="white"/>
                </a:solidFill>
              </a:rPr>
              <a:t>владения русским языком.</a:t>
            </a:r>
          </a:p>
          <a:p>
            <a:pPr marL="0" indent="0">
              <a:buNone/>
            </a:pPr>
            <a:endParaRPr lang="ru-RU" dirty="0" smtClean="0"/>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424" y="6090771"/>
            <a:ext cx="751384" cy="72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15206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1"/>
                </a:solidFill>
              </a:rPr>
              <a:t>Вопросы темы</a:t>
            </a:r>
            <a:endParaRPr lang="ru-RU" b="1" dirty="0">
              <a:solidFill>
                <a:schemeClr val="bg1"/>
              </a:solidFill>
            </a:endParaRPr>
          </a:p>
        </p:txBody>
      </p:sp>
      <p:sp>
        <p:nvSpPr>
          <p:cNvPr id="3" name="Объект 2"/>
          <p:cNvSpPr>
            <a:spLocks noGrp="1"/>
          </p:cNvSpPr>
          <p:nvPr>
            <p:ph idx="1"/>
          </p:nvPr>
        </p:nvSpPr>
        <p:spPr>
          <a:xfrm>
            <a:off x="612648" y="1628800"/>
            <a:ext cx="8351840" cy="5112568"/>
          </a:xfrm>
        </p:spPr>
        <p:txBody>
          <a:bodyPr>
            <a:normAutofit fontScale="40000" lnSpcReduction="20000"/>
          </a:bodyPr>
          <a:lstStyle/>
          <a:p>
            <a:pPr marL="514350" lvl="0" indent="-514350">
              <a:buClrTx/>
              <a:buSzPct val="100000"/>
              <a:buFont typeface="+mj-lt"/>
              <a:buAutoNum type="arabicPeriod"/>
            </a:pPr>
            <a:r>
              <a:rPr lang="ru-RU" sz="4000" dirty="0"/>
              <a:t>Человек как высшая ценность. Смысл и значение ст.2 Конституции РФ.</a:t>
            </a:r>
          </a:p>
          <a:p>
            <a:pPr marL="514350" lvl="0" indent="-514350">
              <a:buClrTx/>
              <a:buSzPct val="100000"/>
              <a:buFont typeface="+mj-lt"/>
              <a:buAutoNum type="arabicPeriod"/>
            </a:pPr>
            <a:r>
              <a:rPr lang="ru-RU" sz="4000" dirty="0"/>
              <a:t>Российское гражданство как одно из проявлений приоритета личности.</a:t>
            </a:r>
            <a:endParaRPr lang="ru-RU" sz="3400" dirty="0"/>
          </a:p>
          <a:p>
            <a:pPr lvl="2"/>
            <a:r>
              <a:rPr lang="ru-RU" sz="2900" dirty="0"/>
              <a:t>Понятие и принципы гражданства Российской Федерации. </a:t>
            </a:r>
          </a:p>
          <a:p>
            <a:pPr lvl="2"/>
            <a:r>
              <a:rPr lang="ru-RU" sz="2900" dirty="0"/>
              <a:t>Основания и порядок приобретения гражданства. Основание и порядок прекращения гражданства. </a:t>
            </a:r>
          </a:p>
          <a:p>
            <a:pPr lvl="2"/>
            <a:r>
              <a:rPr lang="ru-RU" sz="2900" dirty="0"/>
              <a:t>Гражданство детей. </a:t>
            </a:r>
          </a:p>
          <a:p>
            <a:pPr lvl="2"/>
            <a:r>
              <a:rPr lang="ru-RU" sz="2900" dirty="0"/>
              <a:t>Государственные органы, ведающие вопросами гражданства в Российской Федерации.</a:t>
            </a:r>
          </a:p>
          <a:p>
            <a:pPr marL="514350" indent="-514350">
              <a:buClrTx/>
              <a:buSzPct val="100000"/>
              <a:buFont typeface="+mj-lt"/>
              <a:buAutoNum type="arabicPeriod"/>
            </a:pPr>
            <a:r>
              <a:rPr lang="ru-RU" sz="4000" dirty="0"/>
              <a:t>Смысл правового государства. Естественное и позитивное правопонимание. «</a:t>
            </a:r>
            <a:r>
              <a:rPr lang="de-DE" sz="4000" dirty="0"/>
              <a:t>Rechtstaat</a:t>
            </a:r>
            <a:r>
              <a:rPr lang="ru-RU" sz="4000" dirty="0"/>
              <a:t>» и «</a:t>
            </a:r>
            <a:r>
              <a:rPr lang="en-US" sz="4000" dirty="0"/>
              <a:t>Rule of Law</a:t>
            </a:r>
            <a:r>
              <a:rPr lang="ru-RU" sz="4000" dirty="0"/>
              <a:t>». Основные проявления правового государства </a:t>
            </a:r>
            <a:r>
              <a:rPr lang="ru-RU" sz="4000" dirty="0" smtClean="0"/>
              <a:t>:</a:t>
            </a:r>
            <a:endParaRPr lang="ru-RU" sz="4000" dirty="0"/>
          </a:p>
          <a:p>
            <a:pPr lvl="2"/>
            <a:r>
              <a:rPr lang="ru-RU" sz="3000" dirty="0"/>
              <a:t>Связанность государства правом.</a:t>
            </a:r>
          </a:p>
          <a:p>
            <a:pPr lvl="2"/>
            <a:r>
              <a:rPr lang="ru-RU" sz="3000" dirty="0"/>
              <a:t>Открытость законов и иных нормативных правовых актов как условие их применения. </a:t>
            </a:r>
          </a:p>
          <a:p>
            <a:pPr lvl="2"/>
            <a:r>
              <a:rPr lang="ru-RU" sz="3000" dirty="0"/>
              <a:t>Равноправие.</a:t>
            </a:r>
          </a:p>
          <a:p>
            <a:pPr lvl="2"/>
            <a:r>
              <a:rPr lang="ru-RU" sz="3000" dirty="0"/>
              <a:t>Доступная судебная защита прав и свобод. Принципы и правила правосудия, гарантирующие справедливую судебную защиту.</a:t>
            </a:r>
          </a:p>
          <a:p>
            <a:pPr lvl="2"/>
            <a:r>
              <a:rPr lang="ru-RU" sz="3000" dirty="0"/>
              <a:t>Независимость судей.</a:t>
            </a:r>
          </a:p>
          <a:p>
            <a:pPr marL="514350" lvl="0" indent="-514350">
              <a:buClrTx/>
              <a:buSzPct val="100000"/>
              <a:buFont typeface="+mj-lt"/>
              <a:buAutoNum type="arabicPeriod"/>
            </a:pPr>
            <a:r>
              <a:rPr lang="ru-RU" sz="4000" dirty="0"/>
              <a:t>Социальное государство.</a:t>
            </a:r>
          </a:p>
          <a:p>
            <a:pPr lvl="2"/>
            <a:r>
              <a:rPr lang="ru-RU" sz="3000" dirty="0"/>
              <a:t>Возникновение идеи социального государства. </a:t>
            </a:r>
          </a:p>
          <a:p>
            <a:pPr lvl="2"/>
            <a:r>
              <a:rPr lang="ru-RU" sz="3000" dirty="0"/>
              <a:t>Социальное государство в понимании Конституции РФ. Критерии социального государства. </a:t>
            </a:r>
          </a:p>
          <a:p>
            <a:pPr lvl="2"/>
            <a:r>
              <a:rPr lang="ru-RU" sz="3000" dirty="0"/>
              <a:t>Основные проблемы, возникающие при реализации идеи социального государства. </a:t>
            </a:r>
          </a:p>
          <a:p>
            <a:pPr marL="514350" indent="-514350">
              <a:buClrTx/>
              <a:buSzPct val="100000"/>
              <a:buFont typeface="+mj-lt"/>
              <a:buAutoNum type="arabicPeriod"/>
            </a:pPr>
            <a:r>
              <a:rPr lang="ru-RU" sz="4000" dirty="0"/>
              <a:t>Светское государство. </a:t>
            </a:r>
            <a:endParaRPr lang="ru-RU" sz="4000" dirty="0" smtClean="0"/>
          </a:p>
          <a:p>
            <a:pPr lvl="2"/>
            <a:r>
              <a:rPr lang="ru-RU" sz="3000" dirty="0"/>
              <a:t>Сущность светского государства. </a:t>
            </a:r>
          </a:p>
          <a:p>
            <a:pPr lvl="2"/>
            <a:r>
              <a:rPr lang="ru-RU" sz="3000" dirty="0"/>
              <a:t>Принципы светского государства.</a:t>
            </a:r>
          </a:p>
          <a:p>
            <a:pPr lvl="2"/>
            <a:r>
              <a:rPr lang="ru-RU" sz="3000" dirty="0"/>
              <a:t>Конституционные основы взаимоотношений государства и религиозных организаций.</a:t>
            </a:r>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256" y="5992447"/>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248249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ru-RU" b="1" dirty="0" smtClean="0">
                <a:solidFill>
                  <a:schemeClr val="bg1"/>
                </a:solidFill>
              </a:rPr>
              <a:t>Прекращение гражданства</a:t>
            </a:r>
            <a:r>
              <a:rPr lang="ru-RU" dirty="0" smtClean="0">
                <a:solidFill>
                  <a:schemeClr val="bg1"/>
                </a:solidFill>
              </a:rPr>
              <a:t> </a:t>
            </a:r>
          </a:p>
        </p:txBody>
      </p:sp>
      <p:sp>
        <p:nvSpPr>
          <p:cNvPr id="61443" name="Rectangle 3"/>
          <p:cNvSpPr>
            <a:spLocks noGrp="1" noChangeArrowheads="1"/>
          </p:cNvSpPr>
          <p:nvPr>
            <p:ph idx="1"/>
          </p:nvPr>
        </p:nvSpPr>
        <p:spPr>
          <a:xfrm>
            <a:off x="0" y="1600200"/>
            <a:ext cx="9144000" cy="5257800"/>
          </a:xfrm>
        </p:spPr>
        <p:txBody>
          <a:bodyPr>
            <a:normAutofit fontScale="92500"/>
          </a:bodyPr>
          <a:lstStyle/>
          <a:p>
            <a:pPr eaLnBrk="1" hangingPunct="1">
              <a:lnSpc>
                <a:spcPct val="105000"/>
              </a:lnSpc>
            </a:pPr>
            <a:r>
              <a:rPr lang="ru-RU" sz="2400" dirty="0" smtClean="0"/>
              <a:t>вследствие выхода из гражданства РФ;</a:t>
            </a:r>
          </a:p>
          <a:p>
            <a:pPr eaLnBrk="1" hangingPunct="1">
              <a:lnSpc>
                <a:spcPct val="105000"/>
              </a:lnSpc>
            </a:pPr>
            <a:r>
              <a:rPr lang="ru-RU" sz="2400" dirty="0" smtClean="0"/>
              <a:t>по иным основаниям, предусмотренным Законом или международным договором РФ (</a:t>
            </a:r>
            <a:r>
              <a:rPr lang="ru-RU" sz="2400" i="1" dirty="0" smtClean="0"/>
              <a:t>имеется в виду</a:t>
            </a:r>
            <a:r>
              <a:rPr lang="ru-RU" sz="2400" dirty="0" smtClean="0"/>
              <a:t> </a:t>
            </a:r>
            <a:r>
              <a:rPr lang="ru-RU" sz="2400" i="1" dirty="0" smtClean="0"/>
              <a:t>выбор иного гражданства в случае изменения Госграницы</a:t>
            </a:r>
            <a:r>
              <a:rPr lang="ru-RU" sz="2400" dirty="0" smtClean="0"/>
              <a:t>).</a:t>
            </a:r>
          </a:p>
          <a:p>
            <a:pPr algn="ctr" eaLnBrk="1" hangingPunct="1">
              <a:lnSpc>
                <a:spcPct val="105000"/>
              </a:lnSpc>
              <a:buFont typeface="Wingdings" pitchFamily="2" charset="2"/>
              <a:buNone/>
            </a:pPr>
            <a:endParaRPr lang="ru-RU" sz="2400" b="1" dirty="0" smtClean="0"/>
          </a:p>
          <a:p>
            <a:pPr algn="ctr" eaLnBrk="1" hangingPunct="1">
              <a:lnSpc>
                <a:spcPct val="105000"/>
              </a:lnSpc>
              <a:buFont typeface="Wingdings" pitchFamily="2" charset="2"/>
              <a:buNone/>
            </a:pPr>
            <a:r>
              <a:rPr lang="ru-RU" sz="2400" b="1" dirty="0" smtClean="0"/>
              <a:t>Условия запрета выхода из российского гражданства:</a:t>
            </a:r>
          </a:p>
          <a:p>
            <a:pPr eaLnBrk="1" hangingPunct="1">
              <a:lnSpc>
                <a:spcPct val="105000"/>
              </a:lnSpc>
              <a:buFont typeface="Wingdings" pitchFamily="2" charset="2"/>
              <a:buNone/>
            </a:pPr>
            <a:r>
              <a:rPr lang="ru-RU" sz="2400" dirty="0" smtClean="0"/>
              <a:t>а) имеет не выполненное перед РФ обязательство, установленное федеральным законом;</a:t>
            </a:r>
          </a:p>
          <a:p>
            <a:pPr eaLnBrk="1" hangingPunct="1">
              <a:lnSpc>
                <a:spcPct val="105000"/>
              </a:lnSpc>
              <a:buFont typeface="Wingdings" pitchFamily="2" charset="2"/>
              <a:buNone/>
            </a:pPr>
            <a:r>
              <a:rPr lang="ru-RU" sz="2400" dirty="0" smtClean="0"/>
              <a:t>б) привлечен в качестве обвиняемого по уголовному делу либо в отношении его имеется вступивший в законную силу и подлежащий исполнению обвинительный приговор суда;</a:t>
            </a:r>
          </a:p>
          <a:p>
            <a:pPr eaLnBrk="1" hangingPunct="1">
              <a:lnSpc>
                <a:spcPct val="105000"/>
              </a:lnSpc>
              <a:buFont typeface="Wingdings" pitchFamily="2" charset="2"/>
              <a:buNone/>
            </a:pPr>
            <a:r>
              <a:rPr lang="ru-RU" sz="2400" dirty="0" smtClean="0"/>
              <a:t>в) не имеет иного гражданства и гарантий его приобретения.</a:t>
            </a:r>
          </a:p>
          <a:p>
            <a:pPr algn="just" eaLnBrk="1" hangingPunct="1">
              <a:lnSpc>
                <a:spcPct val="105000"/>
              </a:lnSpc>
            </a:pPr>
            <a:endParaRPr lang="ru-RU" sz="2400" dirty="0" smtClean="0"/>
          </a:p>
        </p:txBody>
      </p:sp>
      <p:sp>
        <p:nvSpPr>
          <p:cNvPr id="6" name="Номер слайда 5"/>
          <p:cNvSpPr>
            <a:spLocks noGrp="1"/>
          </p:cNvSpPr>
          <p:nvPr>
            <p:ph type="sldNum" sz="quarter" idx="12"/>
          </p:nvPr>
        </p:nvSpPr>
        <p:spPr/>
        <p:txBody>
          <a:bodyPr>
            <a:normAutofit/>
          </a:bodyPr>
          <a:lstStyle/>
          <a:p>
            <a:pPr>
              <a:defRPr/>
            </a:pPr>
            <a:fld id="{265D3260-CD49-43F3-AA4B-8CBC1FDAF76D}" type="slidenum">
              <a:rPr lang="ru-RU"/>
              <a:pPr>
                <a:defRPr/>
              </a:pPr>
              <a:t>30</a:t>
            </a:fld>
            <a:endParaRPr lang="ru-RU"/>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440" y="6229987"/>
            <a:ext cx="607368" cy="587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4220335"/>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7620" y="620688"/>
            <a:ext cx="8154488" cy="896144"/>
          </a:xfrm>
        </p:spPr>
        <p:txBody>
          <a:bodyPr>
            <a:noAutofit/>
          </a:bodyPr>
          <a:lstStyle/>
          <a:p>
            <a:pPr eaLnBrk="1" hangingPunct="1"/>
            <a:r>
              <a:rPr lang="ru-RU" sz="3200" b="1" dirty="0" smtClean="0">
                <a:solidFill>
                  <a:schemeClr val="bg1"/>
                </a:solidFill>
              </a:rPr>
              <a:t>Органы, ведающие вопросами гражданства</a:t>
            </a:r>
          </a:p>
        </p:txBody>
      </p:sp>
      <p:sp>
        <p:nvSpPr>
          <p:cNvPr id="62467" name="Rectangle 3"/>
          <p:cNvSpPr>
            <a:spLocks noGrp="1" noChangeArrowheads="1"/>
          </p:cNvSpPr>
          <p:nvPr>
            <p:ph idx="1"/>
          </p:nvPr>
        </p:nvSpPr>
        <p:spPr/>
        <p:txBody>
          <a:bodyPr/>
          <a:lstStyle/>
          <a:p>
            <a:pPr eaLnBrk="1" hangingPunct="1">
              <a:lnSpc>
                <a:spcPct val="90000"/>
              </a:lnSpc>
            </a:pPr>
            <a:endParaRPr lang="ru-RU" sz="2800" dirty="0" smtClean="0"/>
          </a:p>
          <a:p>
            <a:pPr eaLnBrk="1" hangingPunct="1">
              <a:lnSpc>
                <a:spcPct val="90000"/>
              </a:lnSpc>
            </a:pPr>
            <a:endParaRPr lang="ru-RU" sz="2800" dirty="0" smtClean="0"/>
          </a:p>
          <a:p>
            <a:pPr eaLnBrk="1" hangingPunct="1">
              <a:lnSpc>
                <a:spcPct val="90000"/>
              </a:lnSpc>
            </a:pPr>
            <a:r>
              <a:rPr lang="ru-RU" sz="2800" dirty="0" smtClean="0"/>
              <a:t>Президент РФ</a:t>
            </a:r>
          </a:p>
          <a:p>
            <a:pPr eaLnBrk="1" hangingPunct="1">
              <a:lnSpc>
                <a:spcPct val="90000"/>
              </a:lnSpc>
            </a:pPr>
            <a:endParaRPr lang="ru-RU" sz="2800" dirty="0" smtClean="0"/>
          </a:p>
          <a:p>
            <a:pPr eaLnBrk="1" hangingPunct="1">
              <a:lnSpc>
                <a:spcPct val="90000"/>
              </a:lnSpc>
            </a:pPr>
            <a:r>
              <a:rPr lang="ru-RU" sz="2800" dirty="0" smtClean="0"/>
              <a:t>МВД России</a:t>
            </a:r>
          </a:p>
          <a:p>
            <a:pPr eaLnBrk="1" hangingPunct="1">
              <a:lnSpc>
                <a:spcPct val="90000"/>
              </a:lnSpc>
            </a:pPr>
            <a:endParaRPr lang="ru-RU" sz="2800" dirty="0" smtClean="0"/>
          </a:p>
          <a:p>
            <a:pPr eaLnBrk="1" hangingPunct="1">
              <a:lnSpc>
                <a:spcPct val="90000"/>
              </a:lnSpc>
            </a:pPr>
            <a:r>
              <a:rPr lang="ru-RU" sz="2800" dirty="0" smtClean="0"/>
              <a:t>МИД России с диппредставительствами и консульскими учреждениями РФ</a:t>
            </a:r>
          </a:p>
        </p:txBody>
      </p:sp>
      <p:sp>
        <p:nvSpPr>
          <p:cNvPr id="6" name="Номер слайда 5"/>
          <p:cNvSpPr>
            <a:spLocks noGrp="1"/>
          </p:cNvSpPr>
          <p:nvPr>
            <p:ph type="sldNum" sz="quarter" idx="12"/>
          </p:nvPr>
        </p:nvSpPr>
        <p:spPr/>
        <p:txBody>
          <a:bodyPr>
            <a:normAutofit/>
          </a:bodyPr>
          <a:lstStyle/>
          <a:p>
            <a:pPr>
              <a:defRPr/>
            </a:pPr>
            <a:fld id="{71559835-112C-4C2D-9697-77D7A9B6E60C}" type="slidenum">
              <a:rPr lang="ru-RU"/>
              <a:pPr>
                <a:defRPr/>
              </a:pPr>
              <a:t>31</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1342945"/>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rPr>
              <a:t>Полномочия Президента РФ в сфере вопросов гражданства</a:t>
            </a:r>
            <a:endParaRPr lang="ru-RU" b="1" dirty="0">
              <a:solidFill>
                <a:schemeClr val="bg1"/>
              </a:solidFill>
            </a:endParaRPr>
          </a:p>
        </p:txBody>
      </p:sp>
      <p:sp>
        <p:nvSpPr>
          <p:cNvPr id="3" name="Объект 2"/>
          <p:cNvSpPr>
            <a:spLocks noGrp="1"/>
          </p:cNvSpPr>
          <p:nvPr>
            <p:ph idx="1"/>
          </p:nvPr>
        </p:nvSpPr>
        <p:spPr/>
        <p:txBody>
          <a:bodyPr>
            <a:normAutofit fontScale="92500" lnSpcReduction="10000"/>
          </a:bodyPr>
          <a:lstStyle/>
          <a:p>
            <a:pPr marL="114300" indent="0">
              <a:buNone/>
            </a:pPr>
            <a:r>
              <a:rPr lang="ru-RU" b="1" dirty="0" smtClean="0"/>
              <a:t>1. Решает вопросы:</a:t>
            </a:r>
          </a:p>
          <a:p>
            <a:pPr lvl="1"/>
            <a:r>
              <a:rPr lang="ru-RU" dirty="0" smtClean="0"/>
              <a:t>приема в </a:t>
            </a:r>
            <a:r>
              <a:rPr lang="ru-RU" dirty="0"/>
              <a:t>гражданство </a:t>
            </a:r>
            <a:r>
              <a:rPr lang="ru-RU" dirty="0" smtClean="0"/>
              <a:t>в </a:t>
            </a:r>
            <a:r>
              <a:rPr lang="ru-RU" dirty="0"/>
              <a:t>общем </a:t>
            </a:r>
            <a:r>
              <a:rPr lang="ru-RU" dirty="0" smtClean="0"/>
              <a:t>порядке</a:t>
            </a:r>
            <a:endParaRPr lang="ru-RU" dirty="0">
              <a:hlinkClick r:id="rId3"/>
            </a:endParaRPr>
          </a:p>
          <a:p>
            <a:pPr lvl="1"/>
            <a:r>
              <a:rPr lang="ru-RU" dirty="0" smtClean="0"/>
              <a:t>восстановления </a:t>
            </a:r>
            <a:r>
              <a:rPr lang="ru-RU" dirty="0"/>
              <a:t>в гражданстве </a:t>
            </a:r>
            <a:r>
              <a:rPr lang="ru-RU" dirty="0" smtClean="0"/>
              <a:t>в </a:t>
            </a:r>
            <a:r>
              <a:rPr lang="ru-RU" dirty="0"/>
              <a:t>общем порядке </a:t>
            </a:r>
            <a:endParaRPr lang="ru-RU" dirty="0" smtClean="0"/>
          </a:p>
          <a:p>
            <a:pPr lvl="1"/>
            <a:r>
              <a:rPr lang="ru-RU" dirty="0" smtClean="0"/>
              <a:t>выхода </a:t>
            </a:r>
            <a:r>
              <a:rPr lang="ru-RU" dirty="0"/>
              <a:t>из гражданства </a:t>
            </a:r>
            <a:r>
              <a:rPr lang="ru-RU" dirty="0" smtClean="0"/>
              <a:t>в </a:t>
            </a:r>
            <a:r>
              <a:rPr lang="ru-RU" dirty="0"/>
              <a:t>общем порядке </a:t>
            </a:r>
            <a:endParaRPr lang="ru-RU" dirty="0" smtClean="0"/>
          </a:p>
          <a:p>
            <a:pPr marL="114300" indent="0">
              <a:buNone/>
            </a:pPr>
            <a:r>
              <a:rPr lang="ru-RU" b="1" dirty="0" smtClean="0"/>
              <a:t>2. Отменяет решения </a:t>
            </a:r>
            <a:r>
              <a:rPr lang="ru-RU" b="1" dirty="0"/>
              <a:t>по вопросам гражданства </a:t>
            </a:r>
          </a:p>
          <a:p>
            <a:pPr marL="114300" indent="0">
              <a:buNone/>
            </a:pPr>
            <a:r>
              <a:rPr lang="ru-RU" b="1" dirty="0" smtClean="0"/>
              <a:t>3. Утверждает Положение о порядке рассмотрения вопросов гражданства РФ</a:t>
            </a:r>
            <a:endParaRPr lang="ru-RU" sz="2500" b="1" dirty="0">
              <a:solidFill>
                <a:schemeClr val="tx1"/>
              </a:solidFill>
              <a:hlinkClick r:id="rId4"/>
            </a:endParaRPr>
          </a:p>
          <a:p>
            <a:pPr marL="114300" indent="0">
              <a:buNone/>
            </a:pPr>
            <a:r>
              <a:rPr lang="ru-RU" b="1" dirty="0" smtClean="0"/>
              <a:t>4. Имеет право рассмотреть вопрос о приеме в гражданство или о восстановлении в гражданстве РФ в случаях, когда заявителю отказывают по причинам совершенных им правонарушений</a:t>
            </a:r>
          </a:p>
          <a:p>
            <a:pPr marL="114300" indent="0">
              <a:buNone/>
            </a:pPr>
            <a:r>
              <a:rPr lang="ru-RU" dirty="0" smtClean="0"/>
              <a:t> </a:t>
            </a:r>
            <a:endParaRPr lang="ru-RU" dirty="0"/>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424" y="6090772"/>
            <a:ext cx="751384" cy="72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0417659"/>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rPr>
              <a:t>Полномочия органов внутренних дел</a:t>
            </a:r>
            <a:endParaRPr lang="ru-RU" b="1" dirty="0">
              <a:solidFill>
                <a:schemeClr val="bg1"/>
              </a:solidFill>
            </a:endParaRPr>
          </a:p>
        </p:txBody>
      </p:sp>
      <p:sp>
        <p:nvSpPr>
          <p:cNvPr id="3" name="Объект 2"/>
          <p:cNvSpPr>
            <a:spLocks noGrp="1"/>
          </p:cNvSpPr>
          <p:nvPr>
            <p:ph idx="1"/>
          </p:nvPr>
        </p:nvSpPr>
        <p:spPr>
          <a:xfrm>
            <a:off x="457200" y="1752600"/>
            <a:ext cx="8229600" cy="4844752"/>
          </a:xfrm>
        </p:spPr>
        <p:txBody>
          <a:bodyPr>
            <a:normAutofit fontScale="92500" lnSpcReduction="20000"/>
          </a:bodyPr>
          <a:lstStyle/>
          <a:p>
            <a:pPr marL="114300" indent="0" algn="ctr">
              <a:buNone/>
            </a:pPr>
            <a:r>
              <a:rPr lang="ru-RU" dirty="0" smtClean="0"/>
              <a:t>В частности:</a:t>
            </a:r>
          </a:p>
          <a:p>
            <a:r>
              <a:rPr lang="ru-RU" dirty="0" smtClean="0"/>
              <a:t>принимают </a:t>
            </a:r>
            <a:r>
              <a:rPr lang="ru-RU" dirty="0"/>
              <a:t>от лиц, проживающих на территории Российской Федерации, заявления по вопросам гражданства </a:t>
            </a:r>
            <a:r>
              <a:rPr lang="ru-RU" dirty="0" smtClean="0"/>
              <a:t>РФ;</a:t>
            </a:r>
            <a:endParaRPr lang="ru-RU" dirty="0"/>
          </a:p>
          <a:p>
            <a:r>
              <a:rPr lang="ru-RU" dirty="0" smtClean="0"/>
              <a:t>проверяют </a:t>
            </a:r>
            <a:r>
              <a:rPr lang="ru-RU" dirty="0"/>
              <a:t>факты и представленные для обоснования заявлений по вопросам гражданства </a:t>
            </a:r>
            <a:r>
              <a:rPr lang="ru-RU" dirty="0" smtClean="0"/>
              <a:t>РФ документы </a:t>
            </a:r>
            <a:r>
              <a:rPr lang="ru-RU" dirty="0"/>
              <a:t>и в случае необходимости запрашивают дополнительные сведения в соответствующих государственных органах, </a:t>
            </a:r>
            <a:r>
              <a:rPr lang="ru-RU" dirty="0" smtClean="0"/>
              <a:t>организациях</a:t>
            </a:r>
          </a:p>
          <a:p>
            <a:r>
              <a:rPr lang="ru-RU" dirty="0"/>
              <a:t>направляют Президенту </a:t>
            </a:r>
            <a:r>
              <a:rPr lang="ru-RU" dirty="0" smtClean="0"/>
              <a:t>РФ </a:t>
            </a:r>
            <a:r>
              <a:rPr lang="ru-RU" dirty="0"/>
              <a:t>заявления по вопросам гражданства </a:t>
            </a:r>
            <a:r>
              <a:rPr lang="ru-RU" dirty="0" smtClean="0"/>
              <a:t> РФ, </a:t>
            </a:r>
            <a:r>
              <a:rPr lang="ru-RU" dirty="0"/>
              <a:t>представленные для их обоснования </a:t>
            </a:r>
            <a:r>
              <a:rPr lang="ru-RU" dirty="0" smtClean="0"/>
              <a:t>документы  </a:t>
            </a:r>
            <a:r>
              <a:rPr lang="ru-RU" dirty="0"/>
              <a:t>и </a:t>
            </a:r>
            <a:r>
              <a:rPr lang="ru-RU" dirty="0" smtClean="0"/>
              <a:t> иные </a:t>
            </a:r>
            <a:r>
              <a:rPr lang="ru-RU" dirty="0"/>
              <a:t>материалы, а также заключения </a:t>
            </a:r>
            <a:r>
              <a:rPr lang="ru-RU" dirty="0" smtClean="0"/>
              <a:t> на  данные </a:t>
            </a:r>
            <a:r>
              <a:rPr lang="ru-RU" dirty="0"/>
              <a:t>заявления</a:t>
            </a:r>
            <a:r>
              <a:rPr lang="ru-RU" dirty="0" smtClean="0"/>
              <a:t>,  </a:t>
            </a:r>
            <a:r>
              <a:rPr lang="ru-RU" dirty="0"/>
              <a:t>документы </a:t>
            </a:r>
            <a:r>
              <a:rPr lang="ru-RU" dirty="0" smtClean="0"/>
              <a:t> и материалы</a:t>
            </a:r>
          </a:p>
          <a:p>
            <a:r>
              <a:rPr lang="ru-RU" dirty="0" smtClean="0"/>
              <a:t>и т.д.</a:t>
            </a:r>
            <a:endParaRPr lang="ru-RU" dirty="0"/>
          </a:p>
          <a:p>
            <a:endParaRPr lang="ru-RU" dirty="0"/>
          </a:p>
          <a:p>
            <a:pPr marL="114300" indent="0" algn="ctr">
              <a:buNone/>
            </a:pPr>
            <a:endParaRPr lang="ru-R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6090772"/>
            <a:ext cx="751384" cy="72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6746050"/>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bg1"/>
                </a:solidFill>
              </a:rPr>
              <a:t>Полномочия органов </a:t>
            </a:r>
            <a:r>
              <a:rPr lang="ru-RU" b="1" dirty="0" smtClean="0">
                <a:solidFill>
                  <a:schemeClr val="bg1"/>
                </a:solidFill>
              </a:rPr>
              <a:t>иностранных дел</a:t>
            </a:r>
            <a:endParaRPr lang="ru-RU" dirty="0"/>
          </a:p>
        </p:txBody>
      </p:sp>
      <p:sp>
        <p:nvSpPr>
          <p:cNvPr id="3" name="Объект 2"/>
          <p:cNvSpPr>
            <a:spLocks noGrp="1"/>
          </p:cNvSpPr>
          <p:nvPr>
            <p:ph idx="1"/>
          </p:nvPr>
        </p:nvSpPr>
        <p:spPr/>
        <p:txBody>
          <a:bodyPr/>
          <a:lstStyle/>
          <a:p>
            <a:endParaRPr lang="ru-RU" dirty="0" smtClean="0"/>
          </a:p>
          <a:p>
            <a:endParaRPr lang="ru-RU" dirty="0"/>
          </a:p>
          <a:p>
            <a:pPr marL="114300" indent="0">
              <a:buNone/>
            </a:pPr>
            <a:r>
              <a:rPr lang="ru-RU" dirty="0" smtClean="0"/>
              <a:t>То же, что у МВД, но в отношении лиц, проживающих за рубежом</a:t>
            </a:r>
            <a:endParaRPr lang="ru-R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6090772"/>
            <a:ext cx="751384" cy="72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84053"/>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cap="all" dirty="0">
                <a:solidFill>
                  <a:schemeClr val="bg1"/>
                </a:solidFill>
              </a:rPr>
              <a:t>Цитата дня</a:t>
            </a:r>
            <a:endParaRPr lang="ru-RU" b="1" dirty="0">
              <a:solidFill>
                <a:schemeClr val="bg1"/>
              </a:solidFill>
            </a:endParaRPr>
          </a:p>
        </p:txBody>
      </p:sp>
      <p:sp>
        <p:nvSpPr>
          <p:cNvPr id="3" name="Объект 2"/>
          <p:cNvSpPr>
            <a:spLocks noGrp="1"/>
          </p:cNvSpPr>
          <p:nvPr>
            <p:ph idx="1"/>
          </p:nvPr>
        </p:nvSpPr>
        <p:spPr/>
        <p:txBody>
          <a:bodyPr>
            <a:normAutofit/>
          </a:bodyPr>
          <a:lstStyle/>
          <a:p>
            <a:pPr marL="0" indent="0">
              <a:buNone/>
            </a:pPr>
            <a:r>
              <a:rPr lang="ru-RU" b="1" dirty="0"/>
              <a:t>Единство и конституционная организация, законное самоограничение государства по отношению к индивиду— таковы существенные признаки того, что мы называем современным государством, и того, что в совокупности этих признаков отличает его от всех государственных образований прошлого. </a:t>
            </a:r>
            <a:endParaRPr lang="ru-RU" b="1" dirty="0" smtClean="0"/>
          </a:p>
          <a:p>
            <a:pPr marL="0" indent="0">
              <a:buNone/>
            </a:pPr>
            <a:endParaRPr lang="ru-RU" dirty="0"/>
          </a:p>
          <a:p>
            <a:pPr marL="0" indent="0">
              <a:buNone/>
            </a:pPr>
            <a:r>
              <a:rPr lang="ru-RU" sz="3200" b="1" i="1" dirty="0" smtClean="0"/>
              <a:t>Георг Еллинек </a:t>
            </a:r>
            <a:r>
              <a:rPr lang="ru-RU" i="1" dirty="0" smtClean="0"/>
              <a:t>– немецкий государствовед и философ права (1851–1911)</a:t>
            </a:r>
            <a:endParaRPr lang="ru-RU"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07784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971600" y="2203242"/>
            <a:ext cx="7632848" cy="2308324"/>
          </a:xfrm>
          <a:prstGeom prst="rect">
            <a:avLst/>
          </a:prstGeom>
        </p:spPr>
        <p:txBody>
          <a:bodyPr wrap="square">
            <a:spAutoFit/>
          </a:bodyPr>
          <a:lstStyle/>
          <a:p>
            <a:pPr lvl="0">
              <a:spcBef>
                <a:spcPct val="0"/>
              </a:spcBef>
            </a:pPr>
            <a:r>
              <a:rPr lang="ru-RU" sz="7200" b="1" dirty="0">
                <a:solidFill>
                  <a:srgbClr val="EBDDC3"/>
                </a:solidFill>
                <a:ea typeface="+mj-ea"/>
                <a:cs typeface="+mj-cs"/>
              </a:rPr>
              <a:t>Правовое государство</a:t>
            </a:r>
          </a:p>
        </p:txBody>
      </p:sp>
    </p:spTree>
    <p:extLst>
      <p:ext uri="{BB962C8B-B14F-4D97-AF65-F5344CB8AC3E}">
        <p14:creationId xmlns:p14="http://schemas.microsoft.com/office/powerpoint/2010/main" val="12990889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ts val="3900"/>
              </a:lnSpc>
            </a:pPr>
            <a:r>
              <a:rPr lang="ru-RU" b="1" dirty="0" smtClean="0">
                <a:solidFill>
                  <a:schemeClr val="bg1"/>
                </a:solidFill>
              </a:rPr>
              <a:t>Краткая история понятия «правовое государство»</a:t>
            </a:r>
            <a:endParaRPr lang="ru-RU" b="1" dirty="0">
              <a:solidFill>
                <a:schemeClr val="bg1"/>
              </a:solidFill>
            </a:endParaRPr>
          </a:p>
        </p:txBody>
      </p:sp>
      <p:sp>
        <p:nvSpPr>
          <p:cNvPr id="3" name="Объект 2"/>
          <p:cNvSpPr>
            <a:spLocks noGrp="1"/>
          </p:cNvSpPr>
          <p:nvPr>
            <p:ph idx="1"/>
          </p:nvPr>
        </p:nvSpPr>
        <p:spPr>
          <a:xfrm>
            <a:off x="251520" y="1752600"/>
            <a:ext cx="8712968" cy="4916760"/>
          </a:xfrm>
        </p:spPr>
        <p:txBody>
          <a:bodyPr>
            <a:normAutofit lnSpcReduction="10000"/>
          </a:bodyPr>
          <a:lstStyle/>
          <a:p>
            <a:r>
              <a:rPr lang="ru-RU" dirty="0" smtClean="0">
                <a:latin typeface="Arial" panose="020B0604020202020204" pitchFamily="34" charset="0"/>
                <a:cs typeface="Arial" panose="020B0604020202020204" pitchFamily="34" charset="0"/>
              </a:rPr>
              <a:t>Конец </a:t>
            </a:r>
            <a:r>
              <a:rPr lang="en-US" dirty="0" smtClean="0">
                <a:latin typeface="Arial" panose="020B0604020202020204" pitchFamily="34" charset="0"/>
                <a:cs typeface="Arial" panose="020B0604020202020204" pitchFamily="34" charset="0"/>
              </a:rPr>
              <a:t>XVIII </a:t>
            </a:r>
            <a:r>
              <a:rPr lang="ru-RU" dirty="0" smtClean="0">
                <a:latin typeface="Arial" panose="020B0604020202020204" pitchFamily="34" charset="0"/>
                <a:cs typeface="Arial" panose="020B0604020202020204" pitchFamily="34" charset="0"/>
              </a:rPr>
              <a:t>в. – </a:t>
            </a:r>
            <a:r>
              <a:rPr lang="ru-RU" b="1" dirty="0" smtClean="0">
                <a:latin typeface="Arial" panose="020B0604020202020204" pitchFamily="34" charset="0"/>
                <a:cs typeface="Arial" panose="020B0604020202020204" pitchFamily="34" charset="0"/>
              </a:rPr>
              <a:t>И. Кант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обоснование</a:t>
            </a:r>
            <a:r>
              <a:rPr lang="ru-RU"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1798 г. – </a:t>
            </a:r>
            <a:r>
              <a:rPr lang="ru-RU" b="1" dirty="0" smtClean="0">
                <a:latin typeface="Arial" panose="020B0604020202020204" pitchFamily="34" charset="0"/>
                <a:cs typeface="Arial" panose="020B0604020202020204" pitchFamily="34" charset="0"/>
              </a:rPr>
              <a:t>Иоганн </a:t>
            </a:r>
            <a:r>
              <a:rPr lang="ru-RU" b="1" dirty="0" err="1" smtClean="0">
                <a:latin typeface="Arial" panose="020B0604020202020204" pitchFamily="34" charset="0"/>
                <a:cs typeface="Arial" panose="020B0604020202020204" pitchFamily="34" charset="0"/>
              </a:rPr>
              <a:t>Плацидус</a:t>
            </a: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рождение термина</a:t>
            </a:r>
            <a:r>
              <a:rPr lang="ru-RU" dirty="0" smtClean="0">
                <a:latin typeface="Arial" panose="020B0604020202020204" pitchFamily="34" charset="0"/>
                <a:cs typeface="Arial" panose="020B0604020202020204" pitchFamily="34" charset="0"/>
              </a:rPr>
              <a:t>). Некоторые считают, что это – Карл </a:t>
            </a:r>
            <a:r>
              <a:rPr lang="ru-RU" dirty="0" err="1" smtClean="0">
                <a:latin typeface="Arial" panose="020B0604020202020204" pitchFamily="34" charset="0"/>
                <a:cs typeface="Arial" panose="020B0604020202020204" pitchFamily="34" charset="0"/>
              </a:rPr>
              <a:t>Велькер</a:t>
            </a:r>
            <a:r>
              <a:rPr lang="ru-RU" dirty="0" smtClean="0">
                <a:latin typeface="Arial" panose="020B0604020202020204" pitchFamily="34" charset="0"/>
                <a:cs typeface="Arial" panose="020B0604020202020204" pitchFamily="34" charset="0"/>
              </a:rPr>
              <a:t> (1813 г.)</a:t>
            </a:r>
          </a:p>
          <a:p>
            <a:r>
              <a:rPr lang="ru-RU" dirty="0" smtClean="0">
                <a:latin typeface="Arial" panose="020B0604020202020204" pitchFamily="34" charset="0"/>
                <a:cs typeface="Arial" panose="020B0604020202020204" pitchFamily="34" charset="0"/>
              </a:rPr>
              <a:t>Первая половина </a:t>
            </a:r>
            <a:r>
              <a:rPr lang="en-US" dirty="0" smtClean="0">
                <a:latin typeface="Arial" panose="020B0604020202020204" pitchFamily="34" charset="0"/>
                <a:cs typeface="Arial" panose="020B0604020202020204" pitchFamily="34" charset="0"/>
              </a:rPr>
              <a:t>XIX</a:t>
            </a:r>
            <a:r>
              <a:rPr lang="ru-RU" dirty="0" smtClean="0">
                <a:latin typeface="Arial" panose="020B0604020202020204" pitchFamily="34" charset="0"/>
                <a:cs typeface="Arial" panose="020B0604020202020204" pitchFamily="34" charset="0"/>
              </a:rPr>
              <a:t> в. – </a:t>
            </a:r>
            <a:r>
              <a:rPr lang="ru-RU" b="1" dirty="0" smtClean="0">
                <a:latin typeface="Arial" panose="020B0604020202020204" pitchFamily="34" charset="0"/>
                <a:cs typeface="Arial" panose="020B0604020202020204" pitchFamily="34" charset="0"/>
              </a:rPr>
              <a:t>Р. фон Моль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введение понятия ПГ в широкий научный оборот</a:t>
            </a:r>
            <a:r>
              <a:rPr lang="ru-RU"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Вторая половина </a:t>
            </a:r>
            <a:r>
              <a:rPr lang="en-US" dirty="0" smtClean="0">
                <a:latin typeface="Arial" panose="020B0604020202020204" pitchFamily="34" charset="0"/>
                <a:cs typeface="Arial" panose="020B0604020202020204" pitchFamily="34" charset="0"/>
              </a:rPr>
              <a:t>XIX</a:t>
            </a:r>
            <a:r>
              <a:rPr lang="ru-RU" dirty="0" smtClean="0">
                <a:latin typeface="Arial" panose="020B0604020202020204" pitchFamily="34" charset="0"/>
                <a:cs typeface="Arial" panose="020B0604020202020204" pitchFamily="34" charset="0"/>
              </a:rPr>
              <a:t> в. – </a:t>
            </a:r>
            <a:r>
              <a:rPr lang="ru-RU" b="1" dirty="0" smtClean="0">
                <a:latin typeface="Arial" panose="020B0604020202020204" pitchFamily="34" charset="0"/>
                <a:cs typeface="Arial" panose="020B0604020202020204" pitchFamily="34" charset="0"/>
              </a:rPr>
              <a:t>Г. Еллинек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развитие и распространение</a:t>
            </a:r>
            <a:r>
              <a:rPr lang="ru-RU"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Конец </a:t>
            </a:r>
            <a:r>
              <a:rPr lang="en-US" dirty="0" smtClean="0">
                <a:latin typeface="Arial" panose="020B0604020202020204" pitchFamily="34" charset="0"/>
                <a:cs typeface="Arial" panose="020B0604020202020204" pitchFamily="34" charset="0"/>
              </a:rPr>
              <a:t>XIX</a:t>
            </a:r>
            <a:r>
              <a:rPr lang="ru-RU" dirty="0" smtClean="0">
                <a:latin typeface="Arial" panose="020B0604020202020204" pitchFamily="34" charset="0"/>
                <a:cs typeface="Arial" panose="020B0604020202020204" pitchFamily="34" charset="0"/>
              </a:rPr>
              <a:t> – начало ХХ вв. – </a:t>
            </a:r>
            <a:r>
              <a:rPr lang="ru-RU" b="1" dirty="0" smtClean="0">
                <a:latin typeface="Arial" panose="020B0604020202020204" pitchFamily="34" charset="0"/>
                <a:cs typeface="Arial" panose="020B0604020202020204" pitchFamily="34" charset="0"/>
              </a:rPr>
              <a:t>А. Дайси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господство права</a:t>
            </a:r>
            <a:r>
              <a:rPr lang="ru-RU"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Середина ХХ в. (– </a:t>
            </a:r>
            <a:r>
              <a:rPr lang="ru-RU" b="1" dirty="0" smtClean="0">
                <a:latin typeface="Arial" panose="020B0604020202020204" pitchFamily="34" charset="0"/>
                <a:cs typeface="Arial" panose="020B0604020202020204" pitchFamily="34" charset="0"/>
              </a:rPr>
              <a:t>Г. </a:t>
            </a:r>
            <a:r>
              <a:rPr lang="ru-RU" b="1" dirty="0" err="1" smtClean="0">
                <a:latin typeface="Arial" panose="020B0604020202020204" pitchFamily="34" charset="0"/>
                <a:cs typeface="Arial" panose="020B0604020202020204" pitchFamily="34" charset="0"/>
              </a:rPr>
              <a:t>Радбрух</a:t>
            </a:r>
            <a:r>
              <a:rPr lang="ru-RU" b="1" dirty="0" smtClean="0">
                <a:latin typeface="Arial" panose="020B0604020202020204" pitchFamily="34" charset="0"/>
                <a:cs typeface="Arial" panose="020B0604020202020204" pitchFamily="34" charset="0"/>
              </a:rPr>
              <a:t> и др. </a:t>
            </a:r>
            <a:r>
              <a:rPr lang="ru-RU" dirty="0" smtClean="0">
                <a:latin typeface="Arial" panose="020B0604020202020204" pitchFamily="34" charset="0"/>
                <a:cs typeface="Arial" panose="020B0604020202020204" pitchFamily="34" charset="0"/>
              </a:rPr>
              <a:t>(</a:t>
            </a:r>
            <a:r>
              <a:rPr lang="ru-RU" i="1" dirty="0" smtClean="0">
                <a:latin typeface="Arial" panose="020B0604020202020204" pitchFamily="34" charset="0"/>
                <a:cs typeface="Arial" panose="020B0604020202020204" pitchFamily="34" charset="0"/>
              </a:rPr>
              <a:t>переход от понимания правового государства как подчинения власти формальному закону к разграничению понятий «закон» и «право», т.е. к </a:t>
            </a:r>
            <a:r>
              <a:rPr lang="ru-RU" i="1" dirty="0" err="1" smtClean="0">
                <a:latin typeface="Arial" panose="020B0604020202020204" pitchFamily="34" charset="0"/>
                <a:cs typeface="Arial" panose="020B0604020202020204" pitchFamily="34" charset="0"/>
              </a:rPr>
              <a:t>юснатурализму</a:t>
            </a:r>
            <a:r>
              <a:rPr lang="ru-RU" dirty="0" smtClean="0">
                <a:latin typeface="Arial" panose="020B0604020202020204" pitchFamily="34" charset="0"/>
                <a:cs typeface="Arial" panose="020B0604020202020204" pitchFamily="34" charset="0"/>
              </a:rPr>
              <a:t>)</a:t>
            </a:r>
          </a:p>
          <a:p>
            <a:endParaRPr lang="ru-RU" dirty="0">
              <a:latin typeface="+mj-lt"/>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440" y="6229987"/>
            <a:ext cx="607368" cy="587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4738020"/>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chemeClr val="bg1"/>
                </a:solidFill>
              </a:rPr>
              <a:t>Отрицание концепции правового государства советской теорией</a:t>
            </a:r>
            <a:endParaRPr lang="ru-RU" sz="2800" b="1" dirty="0">
              <a:solidFill>
                <a:schemeClr val="bg1"/>
              </a:solidFill>
            </a:endParaRPr>
          </a:p>
        </p:txBody>
      </p:sp>
      <p:sp>
        <p:nvSpPr>
          <p:cNvPr id="3" name="Объект 2"/>
          <p:cNvSpPr>
            <a:spLocks noGrp="1"/>
          </p:cNvSpPr>
          <p:nvPr>
            <p:ph idx="1"/>
          </p:nvPr>
        </p:nvSpPr>
        <p:spPr>
          <a:xfrm>
            <a:off x="179512" y="1600200"/>
            <a:ext cx="8856984" cy="5141168"/>
          </a:xfrm>
        </p:spPr>
        <p:txBody>
          <a:bodyPr>
            <a:normAutofit/>
          </a:bodyPr>
          <a:lstStyle/>
          <a:p>
            <a:pPr marL="87313" indent="38100" algn="just">
              <a:lnSpc>
                <a:spcPct val="80000"/>
              </a:lnSpc>
              <a:buFont typeface="Wingdings" pitchFamily="2" charset="2"/>
              <a:buNone/>
            </a:pP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Вопрос о соотношении политической власти, государства, с одной стороны, и </a:t>
            </a:r>
            <a:r>
              <a:rPr lang="ru-RU" b="1" i="1" dirty="0">
                <a:latin typeface="Arial" panose="020B0604020202020204" pitchFamily="34" charset="0"/>
                <a:cs typeface="Arial" panose="020B0604020202020204" pitchFamily="34" charset="0"/>
              </a:rPr>
              <a:t>буржуазного права</a:t>
            </a:r>
            <a:r>
              <a:rPr lang="ru-RU" b="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 с другой, пользуется неизменным вниманием </a:t>
            </a:r>
            <a:r>
              <a:rPr lang="ru-RU" b="1" i="1" dirty="0">
                <a:latin typeface="Arial" panose="020B0604020202020204" pitchFamily="34" charset="0"/>
                <a:cs typeface="Arial" panose="020B0604020202020204" pitchFamily="34" charset="0"/>
              </a:rPr>
              <a:t>буржуазной науки</a:t>
            </a:r>
            <a:r>
              <a:rPr lang="ru-RU" dirty="0">
                <a:latin typeface="Arial" panose="020B0604020202020204" pitchFamily="34" charset="0"/>
                <a:cs typeface="Arial" panose="020B0604020202020204" pitchFamily="34" charset="0"/>
              </a:rPr>
              <a:t>. Основная концепция данной проблемы сводится </a:t>
            </a:r>
            <a:r>
              <a:rPr lang="ru-RU" i="1" dirty="0">
                <a:latin typeface="Arial" panose="020B0604020202020204" pitchFamily="34" charset="0"/>
                <a:cs typeface="Arial" panose="020B0604020202020204" pitchFamily="34" charset="0"/>
              </a:rPr>
              <a:t>к </a:t>
            </a:r>
            <a:r>
              <a:rPr lang="ru-RU" b="1" i="1" dirty="0">
                <a:latin typeface="Arial" panose="020B0604020202020204" pitchFamily="34" charset="0"/>
                <a:cs typeface="Arial" panose="020B0604020202020204" pitchFamily="34" charset="0"/>
              </a:rPr>
              <a:t>так называемому </a:t>
            </a:r>
            <a:r>
              <a:rPr lang="ru-RU" b="1" i="1" dirty="0" smtClean="0">
                <a:latin typeface="Arial" panose="020B0604020202020204" pitchFamily="34" charset="0"/>
                <a:cs typeface="Arial" panose="020B0604020202020204" pitchFamily="34" charset="0"/>
              </a:rPr>
              <a:t>"правовому государству"</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или </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господству права</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над государством (кроме нее имеют хождение и некоторые </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этатистские</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теории примата государства над правом). Мысль о том, что </a:t>
            </a:r>
            <a:r>
              <a:rPr lang="ru-RU" i="1" dirty="0">
                <a:latin typeface="Arial" panose="020B0604020202020204" pitchFamily="34" charset="0"/>
                <a:cs typeface="Arial" panose="020B0604020202020204" pitchFamily="34" charset="0"/>
              </a:rPr>
              <a:t>право</a:t>
            </a:r>
            <a:r>
              <a:rPr lang="ru-RU" dirty="0">
                <a:latin typeface="Arial" panose="020B0604020202020204" pitchFamily="34" charset="0"/>
                <a:cs typeface="Arial" panose="020B0604020202020204" pitchFamily="34" charset="0"/>
              </a:rPr>
              <a:t>, понимаемое или как надклассовая норма долженствования, или как абстрактная всеобщая справедливость, или как </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естественные</a:t>
            </a:r>
            <a:r>
              <a:rPr lang="ru-RU" b="1" i="1" dirty="0" smtClean="0">
                <a:latin typeface="Arial" panose="020B0604020202020204" pitchFamily="34" charset="0"/>
                <a:cs typeface="Arial" panose="020B0604020202020204" pitchFamily="34" charset="0"/>
              </a:rPr>
              <a:t>"</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права человека, </a:t>
            </a:r>
            <a:r>
              <a:rPr lang="ru-RU" b="1" i="1" dirty="0">
                <a:latin typeface="Arial" panose="020B0604020202020204" pitchFamily="34" charset="0"/>
                <a:cs typeface="Arial" panose="020B0604020202020204" pitchFamily="34" charset="0"/>
              </a:rPr>
              <a:t>господствует над государством, над политической властью, связывает и ограничивает ее, в существе своем есть прикрытие классовой диктатуры</a:t>
            </a:r>
            <a:r>
              <a:rPr lang="ru-RU" dirty="0" smtClean="0">
                <a:latin typeface="Arial" panose="020B0604020202020204" pitchFamily="34" charset="0"/>
                <a:cs typeface="Arial" panose="020B0604020202020204" pitchFamily="34" charset="0"/>
              </a:rPr>
              <a:t>».</a:t>
            </a:r>
          </a:p>
          <a:p>
            <a:pPr marL="87313" indent="38100">
              <a:lnSpc>
                <a:spcPct val="80000"/>
              </a:lnSpc>
              <a:buFont typeface="Wingdings" pitchFamily="2" charset="2"/>
              <a:buNone/>
            </a:pPr>
            <a:endParaRPr lang="ru-RU" sz="1800" dirty="0" smtClean="0">
              <a:latin typeface="Arial" panose="020B0604020202020204" pitchFamily="34" charset="0"/>
              <a:cs typeface="Arial" panose="020B0604020202020204" pitchFamily="34" charset="0"/>
            </a:endParaRPr>
          </a:p>
          <a:p>
            <a:pPr marL="87313" indent="38100">
              <a:lnSpc>
                <a:spcPct val="80000"/>
              </a:lnSpc>
              <a:buFont typeface="Wingdings" pitchFamily="2" charset="2"/>
              <a:buNone/>
            </a:pPr>
            <a:r>
              <a:rPr lang="ru-RU" sz="1800" dirty="0" smtClean="0">
                <a:latin typeface="Arial" panose="020B0604020202020204" pitchFamily="34" charset="0"/>
                <a:cs typeface="Arial" panose="020B0604020202020204" pitchFamily="34" charset="0"/>
              </a:rPr>
              <a:t>(</a:t>
            </a:r>
            <a:r>
              <a:rPr lang="ru-RU" sz="1800" i="1" dirty="0">
                <a:latin typeface="Arial" panose="020B0604020202020204" pitchFamily="34" charset="0"/>
                <a:cs typeface="Arial" panose="020B0604020202020204" pitchFamily="34" charset="0"/>
              </a:rPr>
              <a:t>Марксистско-ленинская общая теория государства и права. Исторические </a:t>
            </a:r>
            <a:endParaRPr lang="ru-RU" sz="1800" i="1" dirty="0" smtClean="0">
              <a:latin typeface="Arial" panose="020B0604020202020204" pitchFamily="34" charset="0"/>
              <a:cs typeface="Arial" panose="020B0604020202020204" pitchFamily="34" charset="0"/>
            </a:endParaRPr>
          </a:p>
          <a:p>
            <a:pPr marL="87313" indent="38100">
              <a:lnSpc>
                <a:spcPct val="80000"/>
              </a:lnSpc>
              <a:buFont typeface="Wingdings" pitchFamily="2" charset="2"/>
              <a:buNone/>
            </a:pPr>
            <a:r>
              <a:rPr lang="ru-RU" sz="1800" i="1" dirty="0" smtClean="0">
                <a:latin typeface="Arial" panose="020B0604020202020204" pitchFamily="34" charset="0"/>
                <a:cs typeface="Arial" panose="020B0604020202020204" pitchFamily="34" charset="0"/>
              </a:rPr>
              <a:t>типы </a:t>
            </a:r>
            <a:r>
              <a:rPr lang="ru-RU" sz="1800" i="1" dirty="0">
                <a:latin typeface="Arial" panose="020B0604020202020204" pitchFamily="34" charset="0"/>
                <a:cs typeface="Arial" panose="020B0604020202020204" pitchFamily="34" charset="0"/>
              </a:rPr>
              <a:t>государства и права. М., 1971</a:t>
            </a:r>
            <a:r>
              <a:rPr lang="ru-RU" sz="1800" dirty="0">
                <a:latin typeface="Arial" panose="020B0604020202020204" pitchFamily="34" charset="0"/>
                <a:cs typeface="Arial" panose="020B0604020202020204" pitchFamily="34" charset="0"/>
              </a:rPr>
              <a:t>). </a:t>
            </a:r>
          </a:p>
          <a:p>
            <a:endParaRPr lang="ru-RU"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9203540"/>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chemeClr val="bg1"/>
                </a:solidFill>
              </a:rPr>
              <a:t>Правовое государство – категория естественно-правовой концепции </a:t>
            </a:r>
          </a:p>
        </p:txBody>
      </p:sp>
      <p:sp>
        <p:nvSpPr>
          <p:cNvPr id="3" name="Объект 2"/>
          <p:cNvSpPr>
            <a:spLocks noGrp="1"/>
          </p:cNvSpPr>
          <p:nvPr>
            <p:ph idx="1"/>
          </p:nvPr>
        </p:nvSpPr>
        <p:spPr/>
        <p:txBody>
          <a:bodyPr/>
          <a:lstStyle/>
          <a:p>
            <a:pPr algn="ctr">
              <a:buFont typeface="Wingdings" pitchFamily="2" charset="2"/>
              <a:buNone/>
            </a:pPr>
            <a:endParaRPr lang="ru-RU" dirty="0" smtClean="0"/>
          </a:p>
          <a:p>
            <a:pPr algn="ctr">
              <a:buFont typeface="Wingdings" pitchFamily="2" charset="2"/>
              <a:buNone/>
            </a:pPr>
            <a:endParaRPr lang="ru-RU" dirty="0"/>
          </a:p>
          <a:p>
            <a:pPr algn="ctr">
              <a:buFont typeface="Wingdings" pitchFamily="2" charset="2"/>
              <a:buNone/>
            </a:pPr>
            <a:r>
              <a:rPr lang="ru-RU" b="1" dirty="0" smtClean="0"/>
              <a:t>Право </a:t>
            </a:r>
            <a:r>
              <a:rPr lang="en-US" b="1" dirty="0">
                <a:cs typeface="Arial" pitchFamily="34" charset="0"/>
              </a:rPr>
              <a:t>&gt;</a:t>
            </a:r>
            <a:r>
              <a:rPr lang="ru-RU" b="1" dirty="0">
                <a:cs typeface="Arial" pitchFamily="34" charset="0"/>
              </a:rPr>
              <a:t> Закон</a:t>
            </a:r>
          </a:p>
          <a:p>
            <a:pPr algn="ctr">
              <a:buFont typeface="Wingdings" pitchFamily="2" charset="2"/>
              <a:buNone/>
            </a:pPr>
            <a:endParaRPr lang="ru-RU" dirty="0">
              <a:cs typeface="Arial" pitchFamily="34" charset="0"/>
            </a:endParaRPr>
          </a:p>
          <a:p>
            <a:pPr algn="ctr">
              <a:buFont typeface="Wingdings" pitchFamily="2" charset="2"/>
              <a:buNone/>
            </a:pPr>
            <a:r>
              <a:rPr lang="ru-RU" dirty="0">
                <a:cs typeface="Arial" pitchFamily="34" charset="0"/>
              </a:rPr>
              <a:t>«Диктатура закона» и правовое государство</a:t>
            </a:r>
            <a:endParaRPr lang="en-US" dirty="0">
              <a:cs typeface="Arial" pitchFamily="34" charset="0"/>
            </a:endParaRPr>
          </a:p>
          <a:p>
            <a:pPr marL="0" indent="0">
              <a:buNone/>
            </a:pP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5520740"/>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solidFill>
              </a:rPr>
              <a:t>Человек – высшая ценность</a:t>
            </a:r>
            <a:endParaRPr lang="ru-RU" dirty="0">
              <a:solidFill>
                <a:schemeClr val="bg1"/>
              </a:solidFill>
            </a:endParaRPr>
          </a:p>
        </p:txBody>
      </p:sp>
      <p:sp>
        <p:nvSpPr>
          <p:cNvPr id="3" name="Объект 2"/>
          <p:cNvSpPr>
            <a:spLocks noGrp="1"/>
          </p:cNvSpPr>
          <p:nvPr>
            <p:ph idx="1"/>
          </p:nvPr>
        </p:nvSpPr>
        <p:spPr/>
        <p:txBody>
          <a:bodyPr/>
          <a:lstStyle/>
          <a:p>
            <a:pPr marL="0" indent="0" algn="ctr">
              <a:buNone/>
            </a:pPr>
            <a:r>
              <a:rPr lang="ru-RU" altLang="zh-CN" sz="3200" u="sng" dirty="0" smtClean="0"/>
              <a:t>Статья 2 </a:t>
            </a:r>
          </a:p>
          <a:p>
            <a:pPr marL="0" indent="0">
              <a:buNone/>
            </a:pPr>
            <a:endParaRPr lang="ru-RU" altLang="zh-CN" sz="3200" dirty="0" smtClean="0"/>
          </a:p>
          <a:p>
            <a:pPr marL="0" indent="0" algn="ctr">
              <a:buNone/>
            </a:pPr>
            <a:r>
              <a:rPr lang="ru-RU" altLang="zh-CN" sz="3200" dirty="0" smtClean="0"/>
              <a:t>«Человек</a:t>
            </a:r>
            <a:r>
              <a:rPr lang="ru-RU" altLang="zh-CN" sz="3200" dirty="0"/>
              <a:t>, его права и свободы являются </a:t>
            </a:r>
            <a:r>
              <a:rPr lang="ru-RU" altLang="zh-CN" sz="3200" b="1" i="1" dirty="0">
                <a:solidFill>
                  <a:srgbClr val="FFFF00"/>
                </a:solidFill>
              </a:rPr>
              <a:t>высшей </a:t>
            </a:r>
            <a:r>
              <a:rPr lang="ru-RU" altLang="zh-CN" sz="3200" b="1" i="1" dirty="0" smtClean="0">
                <a:solidFill>
                  <a:srgbClr val="FFFF00"/>
                </a:solidFill>
              </a:rPr>
              <a:t>ценностью</a:t>
            </a:r>
            <a:r>
              <a:rPr lang="ru-RU" altLang="zh-CN" sz="3200" dirty="0" smtClean="0"/>
              <a:t>». </a:t>
            </a:r>
            <a:endParaRPr lang="ru-RU" altLang="zh-CN" sz="3200" dirty="0"/>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7088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solidFill>
                  <a:schemeClr val="bg1"/>
                </a:solidFill>
              </a:rPr>
              <a:t>Резолюция Парламентской </a:t>
            </a:r>
            <a:r>
              <a:rPr lang="ru-RU" sz="2400" b="1" dirty="0" smtClean="0">
                <a:solidFill>
                  <a:schemeClr val="bg1"/>
                </a:solidFill>
              </a:rPr>
              <a:t>ассамблеи </a:t>
            </a:r>
            <a:r>
              <a:rPr lang="ru-RU" sz="2400" b="1" dirty="0">
                <a:solidFill>
                  <a:schemeClr val="bg1"/>
                </a:solidFill>
              </a:rPr>
              <a:t>Совета Европы № 1594 (2007) «Принцип </a:t>
            </a:r>
            <a:r>
              <a:rPr lang="en-US" sz="2400" b="1" dirty="0">
                <a:solidFill>
                  <a:schemeClr val="bg1"/>
                </a:solidFill>
              </a:rPr>
              <a:t>Rule of Law</a:t>
            </a:r>
            <a:r>
              <a:rPr lang="ru-RU" sz="2400" b="1" dirty="0">
                <a:solidFill>
                  <a:schemeClr val="bg1"/>
                </a:solidFill>
              </a:rPr>
              <a:t>» </a:t>
            </a:r>
          </a:p>
        </p:txBody>
      </p:sp>
      <p:sp>
        <p:nvSpPr>
          <p:cNvPr id="3" name="Объект 2"/>
          <p:cNvSpPr>
            <a:spLocks noGrp="1"/>
          </p:cNvSpPr>
          <p:nvPr>
            <p:ph idx="1"/>
          </p:nvPr>
        </p:nvSpPr>
        <p:spPr>
          <a:xfrm>
            <a:off x="179512" y="1600200"/>
            <a:ext cx="8784976" cy="5069160"/>
          </a:xfrm>
        </p:spPr>
        <p:txBody>
          <a:bodyPr>
            <a:normAutofit fontScale="62500" lnSpcReduction="20000"/>
          </a:bodyPr>
          <a:lstStyle/>
          <a:p>
            <a:pPr marL="0" indent="457200" algn="just">
              <a:buNone/>
            </a:pPr>
            <a:endParaRPr lang="ru-RU" sz="3200" dirty="0" smtClean="0">
              <a:latin typeface="Arial" panose="020B0604020202020204" pitchFamily="34" charset="0"/>
              <a:cs typeface="Arial" panose="020B0604020202020204" pitchFamily="34" charset="0"/>
            </a:endParaRPr>
          </a:p>
          <a:p>
            <a:pPr marL="0" indent="457200" algn="just">
              <a:buNone/>
            </a:pPr>
            <a:r>
              <a:rPr lang="ru-RU" sz="3200" dirty="0" smtClean="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Парламентская Ассамблея обращает внимание на тот факт, что в некоторых молодых демократических государствах Восточной Европы юристы в основном склоняются к пониманию термина "</a:t>
            </a:r>
            <a:r>
              <a:rPr lang="en-US" sz="3200"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как "</a:t>
            </a:r>
            <a:r>
              <a:rPr lang="en-US" sz="3200" dirty="0">
                <a:latin typeface="Arial" panose="020B0604020202020204" pitchFamily="34" charset="0"/>
                <a:cs typeface="Arial" panose="020B0604020202020204" pitchFamily="34" charset="0"/>
              </a:rPr>
              <a:t>supremacy of statute law</a:t>
            </a:r>
            <a:r>
              <a:rPr lang="ru-RU" sz="3200" dirty="0">
                <a:latin typeface="Arial" panose="020B0604020202020204" pitchFamily="34" charset="0"/>
                <a:cs typeface="Arial" panose="020B0604020202020204" pitchFamily="34" charset="0"/>
              </a:rPr>
              <a:t>", т.е. </a:t>
            </a:r>
            <a:r>
              <a:rPr lang="ru-RU" sz="3200" i="1" dirty="0">
                <a:latin typeface="Arial" panose="020B0604020202020204" pitchFamily="34" charset="0"/>
                <a:cs typeface="Arial" panose="020B0604020202020204" pitchFamily="34" charset="0"/>
              </a:rPr>
              <a:t>верховенство закона</a:t>
            </a:r>
            <a:r>
              <a:rPr lang="ru-RU" sz="3200" dirty="0">
                <a:latin typeface="Arial" panose="020B0604020202020204" pitchFamily="34" charset="0"/>
                <a:cs typeface="Arial" panose="020B0604020202020204" pitchFamily="34" charset="0"/>
              </a:rPr>
              <a:t>. Однако термин "</a:t>
            </a:r>
            <a:r>
              <a:rPr lang="en-US" sz="3200" i="1"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следует переводить на русский язык как </a:t>
            </a:r>
            <a:r>
              <a:rPr lang="ru-RU" sz="3200" i="1" dirty="0">
                <a:latin typeface="Arial" panose="020B0604020202020204" pitchFamily="34" charset="0"/>
                <a:cs typeface="Arial" panose="020B0604020202020204" pitchFamily="34" charset="0"/>
              </a:rPr>
              <a:t>верховенство права</a:t>
            </a:r>
            <a:r>
              <a:rPr lang="ru-RU" sz="3200" dirty="0">
                <a:latin typeface="Arial" panose="020B0604020202020204" pitchFamily="34" charset="0"/>
                <a:cs typeface="Arial" panose="020B0604020202020204" pitchFamily="34" charset="0"/>
              </a:rPr>
              <a:t>, так как правильным переводом термина "</a:t>
            </a:r>
            <a:r>
              <a:rPr lang="en-US" sz="3200"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на французский язык является "</a:t>
            </a:r>
            <a:r>
              <a:rPr lang="en-US" sz="3200" dirty="0">
                <a:latin typeface="Arial" panose="020B0604020202020204" pitchFamily="34" charset="0"/>
                <a:cs typeface="Arial" panose="020B0604020202020204" pitchFamily="34" charset="0"/>
              </a:rPr>
              <a:t>preeminence </a:t>
            </a:r>
            <a:r>
              <a:rPr lang="fr-BE" sz="3200" dirty="0">
                <a:latin typeface="Arial" panose="020B0604020202020204" pitchFamily="34" charset="0"/>
                <a:cs typeface="Arial" panose="020B0604020202020204" pitchFamily="34" charset="0"/>
              </a:rPr>
              <a:t>du droit</a:t>
            </a:r>
            <a:r>
              <a:rPr lang="ru-RU" sz="3200" dirty="0">
                <a:latin typeface="Arial" panose="020B0604020202020204" pitchFamily="34" charset="0"/>
                <a:cs typeface="Arial" panose="020B0604020202020204" pitchFamily="34" charset="0"/>
              </a:rPr>
              <a:t>", а не "</a:t>
            </a:r>
            <a:r>
              <a:rPr lang="en-US" sz="3200" dirty="0">
                <a:latin typeface="Arial" panose="020B0604020202020204" pitchFamily="34" charset="0"/>
                <a:cs typeface="Arial" panose="020B0604020202020204" pitchFamily="34" charset="0"/>
              </a:rPr>
              <a:t>preeminence de la </a:t>
            </a:r>
            <a:r>
              <a:rPr lang="fr-BE" sz="3200" dirty="0">
                <a:latin typeface="Arial" panose="020B0604020202020204" pitchFamily="34" charset="0"/>
                <a:cs typeface="Arial" panose="020B0604020202020204" pitchFamily="34" charset="0"/>
              </a:rPr>
              <a:t>loi</a:t>
            </a:r>
            <a:r>
              <a:rPr lang="ru-RU" sz="3200" dirty="0">
                <a:latin typeface="Arial" panose="020B0604020202020204" pitchFamily="34" charset="0"/>
                <a:cs typeface="Arial" panose="020B0604020202020204" pitchFamily="34" charset="0"/>
              </a:rPr>
              <a:t>" (аналогичным образом термины "</a:t>
            </a:r>
            <a:r>
              <a:rPr lang="de-DE" sz="3200" dirty="0">
                <a:latin typeface="Arial" panose="020B0604020202020204" pitchFamily="34" charset="0"/>
                <a:cs typeface="Arial" panose="020B0604020202020204" pitchFamily="34" charset="0"/>
              </a:rPr>
              <a:t>recht</a:t>
            </a:r>
            <a:r>
              <a:rPr lang="ru-RU" sz="3200" dirty="0">
                <a:latin typeface="Arial" panose="020B0604020202020204" pitchFamily="34" charset="0"/>
                <a:cs typeface="Arial" panose="020B0604020202020204" pitchFamily="34" charset="0"/>
              </a:rPr>
              <a:t>" и "</a:t>
            </a:r>
            <a:r>
              <a:rPr lang="fr-BE" sz="3200" dirty="0">
                <a:latin typeface="Arial" panose="020B0604020202020204" pitchFamily="34" charset="0"/>
                <a:cs typeface="Arial" panose="020B0604020202020204" pitchFamily="34" charset="0"/>
              </a:rPr>
              <a:t>droit</a:t>
            </a:r>
            <a:r>
              <a:rPr lang="ru-RU" sz="3200" dirty="0">
                <a:latin typeface="Arial" panose="020B0604020202020204" pitchFamily="34" charset="0"/>
                <a:cs typeface="Arial" panose="020B0604020202020204" pitchFamily="34" charset="0"/>
              </a:rPr>
              <a:t>" в выражениях </a:t>
            </a:r>
            <a:r>
              <a:rPr lang="de-DE" sz="3200" dirty="0">
                <a:latin typeface="Arial" panose="020B0604020202020204" pitchFamily="34" charset="0"/>
                <a:cs typeface="Arial" panose="020B0604020202020204" pitchFamily="34" charset="0"/>
              </a:rPr>
              <a:t>Rechtsstaat</a:t>
            </a:r>
            <a:r>
              <a:rPr lang="ru-RU" sz="3200" dirty="0">
                <a:latin typeface="Arial" panose="020B0604020202020204" pitchFamily="34" charset="0"/>
                <a:cs typeface="Arial" panose="020B0604020202020204" pitchFamily="34" charset="0"/>
              </a:rPr>
              <a:t>/</a:t>
            </a:r>
            <a:r>
              <a:rPr lang="fr-BE" sz="3200" dirty="0" err="1">
                <a:latin typeface="Arial" panose="020B0604020202020204" pitchFamily="34" charset="0"/>
                <a:cs typeface="Arial" panose="020B0604020202020204" pitchFamily="34" charset="0"/>
              </a:rPr>
              <a:t>Etat</a:t>
            </a:r>
            <a:r>
              <a:rPr lang="fr-BE"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de </a:t>
            </a:r>
            <a:r>
              <a:rPr lang="fr-BE" sz="3200" dirty="0">
                <a:latin typeface="Arial" panose="020B0604020202020204" pitchFamily="34" charset="0"/>
                <a:cs typeface="Arial" panose="020B0604020202020204" pitchFamily="34" charset="0"/>
              </a:rPr>
              <a:t>droit</a:t>
            </a:r>
            <a:r>
              <a:rPr lang="ru-RU" sz="3200" dirty="0">
                <a:latin typeface="Arial" panose="020B0604020202020204" pitchFamily="34" charset="0"/>
                <a:cs typeface="Arial" panose="020B0604020202020204" pitchFamily="34" charset="0"/>
              </a:rPr>
              <a:t> следует переводить на русский язык как право). Перевод термина "</a:t>
            </a:r>
            <a:r>
              <a:rPr lang="en-US" sz="3200"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как верховенство закона вызывает серьезную озабоченность, поскольку в некоторых этих странах все еще присутствуют, несмотря на верховенство права, определенные традиции тоталитарного государства, как в теории, так и на практике. Такая формалистическая интерпретация терминов "</a:t>
            </a:r>
            <a:r>
              <a:rPr lang="en-US" sz="3200"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и "</a:t>
            </a:r>
            <a:r>
              <a:rPr lang="fr-BE" sz="3200" dirty="0" err="1">
                <a:latin typeface="Arial" panose="020B0604020202020204" pitchFamily="34" charset="0"/>
                <a:cs typeface="Arial" panose="020B0604020202020204" pitchFamily="34" charset="0"/>
              </a:rPr>
              <a:t>Etat</a:t>
            </a:r>
            <a:r>
              <a:rPr lang="fr-BE"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de </a:t>
            </a:r>
            <a:r>
              <a:rPr lang="fr-BE" sz="3200" dirty="0">
                <a:latin typeface="Arial" panose="020B0604020202020204" pitchFamily="34" charset="0"/>
                <a:cs typeface="Arial" panose="020B0604020202020204" pitchFamily="34" charset="0"/>
              </a:rPr>
              <a:t>droit</a:t>
            </a:r>
            <a:r>
              <a:rPr lang="ru-RU" sz="3200" dirty="0">
                <a:latin typeface="Arial" panose="020B0604020202020204" pitchFamily="34" charset="0"/>
                <a:cs typeface="Arial" panose="020B0604020202020204" pitchFamily="34" charset="0"/>
              </a:rPr>
              <a:t>", а также "</a:t>
            </a:r>
            <a:r>
              <a:rPr lang="de-DE" sz="3200" dirty="0">
                <a:latin typeface="Arial" panose="020B0604020202020204" pitchFamily="34" charset="0"/>
                <a:cs typeface="Arial" panose="020B0604020202020204" pitchFamily="34" charset="0"/>
              </a:rPr>
              <a:t>Rechtsstaat</a:t>
            </a:r>
            <a:r>
              <a:rPr lang="ru-RU" sz="3200" dirty="0">
                <a:latin typeface="Arial" panose="020B0604020202020204" pitchFamily="34" charset="0"/>
                <a:cs typeface="Arial" panose="020B0604020202020204" pitchFamily="34" charset="0"/>
              </a:rPr>
              <a:t>" противоречит сути как понятия "</a:t>
            </a:r>
            <a:r>
              <a:rPr lang="en-US" sz="3200" dirty="0">
                <a:latin typeface="Arial" panose="020B0604020202020204" pitchFamily="34" charset="0"/>
                <a:cs typeface="Arial" panose="020B0604020202020204" pitchFamily="34" charset="0"/>
              </a:rPr>
              <a:t>Rule of Law</a:t>
            </a:r>
            <a:r>
              <a:rPr lang="ru-RU" sz="3200" dirty="0">
                <a:latin typeface="Arial" panose="020B0604020202020204" pitchFamily="34" charset="0"/>
                <a:cs typeface="Arial" panose="020B0604020202020204" pitchFamily="34" charset="0"/>
              </a:rPr>
              <a:t>", так и понятия "</a:t>
            </a:r>
            <a:r>
              <a:rPr lang="en-US" sz="3200" dirty="0">
                <a:latin typeface="Arial" panose="020B0604020202020204" pitchFamily="34" charset="0"/>
                <a:cs typeface="Arial" panose="020B0604020202020204" pitchFamily="34" charset="0"/>
              </a:rPr>
              <a:t>preeminence </a:t>
            </a:r>
            <a:r>
              <a:rPr lang="fr-BE" sz="3200" dirty="0">
                <a:latin typeface="Arial" panose="020B0604020202020204" pitchFamily="34" charset="0"/>
                <a:cs typeface="Arial" panose="020B0604020202020204" pitchFamily="34" charset="0"/>
              </a:rPr>
              <a:t>du droit</a:t>
            </a:r>
            <a:r>
              <a:rPr lang="ru-RU" sz="3200" dirty="0">
                <a:latin typeface="Arial" panose="020B0604020202020204" pitchFamily="34" charset="0"/>
                <a:cs typeface="Arial" panose="020B0604020202020204" pitchFamily="34" charset="0"/>
              </a:rPr>
              <a:t>". Несомненно, в этих случаях имеют место </a:t>
            </a:r>
            <a:r>
              <a:rPr lang="ru-RU" sz="3200" i="1" dirty="0">
                <a:latin typeface="Arial" panose="020B0604020202020204" pitchFamily="34" charset="0"/>
                <a:cs typeface="Arial" panose="020B0604020202020204" pitchFamily="34" charset="0"/>
              </a:rPr>
              <a:t>недопустимая непоследовательность и нечеткость при переводе юридических терминов на языки государств-членов</a:t>
            </a:r>
            <a:r>
              <a:rPr lang="ru-RU" sz="3200" dirty="0">
                <a:latin typeface="Arial" panose="020B0604020202020204" pitchFamily="34" charset="0"/>
                <a:cs typeface="Arial" panose="020B0604020202020204" pitchFamily="34" charset="0"/>
              </a:rPr>
              <a:t>».</a:t>
            </a:r>
          </a:p>
          <a:p>
            <a:pPr marL="0" indent="0" algn="just">
              <a:buNone/>
            </a:pPr>
            <a:endParaRPr lang="ru-RU"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96300" y="6425223"/>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04780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ru-RU" sz="2800" b="1" dirty="0" smtClean="0">
                <a:solidFill>
                  <a:schemeClr val="bg1"/>
                </a:solidFill>
              </a:rPr>
              <a:t>Проявления правового государства в конституционном праве России</a:t>
            </a:r>
          </a:p>
        </p:txBody>
      </p:sp>
      <p:sp>
        <p:nvSpPr>
          <p:cNvPr id="30723" name="Rectangle 3"/>
          <p:cNvSpPr>
            <a:spLocks noGrp="1" noChangeArrowheads="1"/>
          </p:cNvSpPr>
          <p:nvPr>
            <p:ph idx="1"/>
          </p:nvPr>
        </p:nvSpPr>
        <p:spPr>
          <a:xfrm>
            <a:off x="179512" y="1600200"/>
            <a:ext cx="8712968" cy="4997152"/>
          </a:xfrm>
        </p:spPr>
        <p:txBody>
          <a:bodyPr/>
          <a:lstStyle/>
          <a:p>
            <a:pPr marL="609600" indent="-609600" algn="ctr">
              <a:lnSpc>
                <a:spcPct val="80000"/>
              </a:lnSpc>
              <a:buFont typeface="Wingdings" pitchFamily="2" charset="2"/>
              <a:buNone/>
            </a:pPr>
            <a:endParaRPr lang="ru-RU" sz="1600" b="1" u="sng" dirty="0" smtClean="0"/>
          </a:p>
          <a:p>
            <a:pPr marL="609600" indent="-609600" algn="ctr">
              <a:lnSpc>
                <a:spcPct val="80000"/>
              </a:lnSpc>
              <a:buFont typeface="Wingdings" pitchFamily="2" charset="2"/>
              <a:buNone/>
            </a:pPr>
            <a:r>
              <a:rPr lang="ru-RU" sz="1600" b="1" u="sng" dirty="0" smtClean="0">
                <a:latin typeface="Arial" panose="020B0604020202020204" pitchFamily="34" charset="0"/>
                <a:cs typeface="Arial" panose="020B0604020202020204" pitchFamily="34" charset="0"/>
              </a:rPr>
              <a:t>1.</a:t>
            </a:r>
            <a:r>
              <a:rPr lang="ru-RU" sz="1600" b="1" i="1" u="sng" dirty="0" smtClean="0">
                <a:latin typeface="Arial" panose="020B0604020202020204" pitchFamily="34" charset="0"/>
                <a:cs typeface="Arial" panose="020B0604020202020204" pitchFamily="34" charset="0"/>
              </a:rPr>
              <a:t> Верховенство Конституции как концентрированного выражения права:</a:t>
            </a:r>
            <a:endParaRPr lang="ru-RU" sz="1600" u="sng" dirty="0" smtClean="0">
              <a:latin typeface="Arial" panose="020B0604020202020204" pitchFamily="34" charset="0"/>
              <a:cs typeface="Arial" panose="020B0604020202020204" pitchFamily="34" charset="0"/>
            </a:endParaRPr>
          </a:p>
          <a:p>
            <a:pPr marL="609600" indent="-609600">
              <a:lnSpc>
                <a:spcPct val="80000"/>
              </a:lnSpc>
            </a:pPr>
            <a:endParaRPr lang="ru-RU" sz="1600" u="sng" dirty="0" smtClean="0">
              <a:latin typeface="Arial" panose="020B0604020202020204" pitchFamily="34" charset="0"/>
              <a:cs typeface="Arial" panose="020B0604020202020204" pitchFamily="34" charset="0"/>
            </a:endParaRPr>
          </a:p>
          <a:p>
            <a:pPr marL="609600" indent="-609600">
              <a:lnSpc>
                <a:spcPct val="80000"/>
              </a:lnSpc>
              <a:buClrTx/>
              <a:buSzPct val="100000"/>
              <a:buFont typeface="Wingdings" pitchFamily="2" charset="2"/>
              <a:buAutoNum type="arabicParenR"/>
            </a:pPr>
            <a:r>
              <a:rPr lang="ru-RU" sz="1600" dirty="0" smtClean="0">
                <a:latin typeface="Arial" panose="020B0604020202020204" pitchFamily="34" charset="0"/>
                <a:cs typeface="Arial" panose="020B0604020202020204" pitchFamily="34" charset="0"/>
              </a:rPr>
              <a:t>Конституция РФ и федеральные законы имеют верховенство на всей территории Российской Федерации (ст.4);</a:t>
            </a:r>
          </a:p>
          <a:p>
            <a:pPr marL="609600" indent="-609600">
              <a:lnSpc>
                <a:spcPct val="80000"/>
              </a:lnSpc>
              <a:buClrTx/>
              <a:buSzPct val="100000"/>
              <a:buFont typeface="Wingdings" pitchFamily="2" charset="2"/>
              <a:buAutoNum type="arabicParenR"/>
            </a:pPr>
            <a:r>
              <a:rPr lang="ru-RU" sz="1600" dirty="0" smtClean="0">
                <a:latin typeface="Arial" panose="020B0604020202020204" pitchFamily="34" charset="0"/>
                <a:cs typeface="Arial" panose="020B0604020202020204" pitchFamily="34" charset="0"/>
              </a:rPr>
              <a:t>законы и иные правовые акты, принимаемые в Российской Федерации, не должны противоречить Конституции РФ (ст.15);</a:t>
            </a:r>
          </a:p>
          <a:p>
            <a:pPr marL="609600" indent="-609600">
              <a:lnSpc>
                <a:spcPct val="80000"/>
              </a:lnSpc>
              <a:buClrTx/>
              <a:buSzPct val="100000"/>
              <a:buFont typeface="Wingdings" pitchFamily="2" charset="2"/>
              <a:buAutoNum type="arabicParenR"/>
            </a:pPr>
            <a:r>
              <a:rPr lang="ru-RU" sz="1600" dirty="0" smtClean="0">
                <a:latin typeface="Arial" panose="020B0604020202020204" pitchFamily="34" charset="0"/>
                <a:cs typeface="Arial" panose="020B0604020202020204" pitchFamily="34" charset="0"/>
              </a:rPr>
              <a:t>Конституция РФ имеет высшую юридическую силу, прямое действие и применяется на всей территории Российской Федерации (ст.15);</a:t>
            </a:r>
          </a:p>
          <a:p>
            <a:pPr marL="609600" indent="-609600">
              <a:lnSpc>
                <a:spcPct val="80000"/>
              </a:lnSpc>
              <a:buClrTx/>
              <a:buSzPct val="100000"/>
              <a:buFont typeface="Wingdings" pitchFamily="2" charset="2"/>
              <a:buAutoNum type="arabicParenR"/>
            </a:pPr>
            <a:r>
              <a:rPr lang="ru-RU" sz="1600" dirty="0" smtClean="0">
                <a:latin typeface="Arial" panose="020B0604020202020204" pitchFamily="34" charset="0"/>
                <a:cs typeface="Arial" panose="020B0604020202020204" pitchFamily="34" charset="0"/>
              </a:rPr>
              <a:t>органы государственной власти, органы местного самоуправления, должностные лица, граждане и их объединения обязаны соблюдать Конституцию РФ и законы (ст.15);</a:t>
            </a:r>
          </a:p>
          <a:p>
            <a:pPr marL="609600" indent="-609600">
              <a:lnSpc>
                <a:spcPct val="80000"/>
              </a:lnSpc>
              <a:buClrTx/>
              <a:buSzPct val="100000"/>
              <a:buFont typeface="Wingdings" pitchFamily="2" charset="2"/>
              <a:buAutoNum type="arabicParenR"/>
            </a:pPr>
            <a:r>
              <a:rPr lang="ru-RU" sz="1600" dirty="0" smtClean="0">
                <a:latin typeface="Arial" panose="020B0604020202020204" pitchFamily="34" charset="0"/>
                <a:cs typeface="Arial" panose="020B0604020202020204" pitchFamily="34" charset="0"/>
              </a:rPr>
              <a:t>Конституционный Суд РФ разрешает дела о соответствии Конституции Российской Федерации (ст.125):</a:t>
            </a:r>
          </a:p>
          <a:p>
            <a:pPr marL="990600" lvl="1" indent="-533400">
              <a:lnSpc>
                <a:spcPct val="80000"/>
              </a:lnSpc>
              <a:buClrTx/>
              <a:buSzPct val="100000"/>
              <a:buFont typeface="Wingdings" pitchFamily="2" charset="2"/>
              <a:buChar char="ü"/>
            </a:pPr>
            <a:r>
              <a:rPr lang="ru-RU" sz="1600" dirty="0" smtClean="0">
                <a:latin typeface="Arial" panose="020B0604020202020204" pitchFamily="34" charset="0"/>
                <a:cs typeface="Arial" panose="020B0604020202020204" pitchFamily="34" charset="0"/>
              </a:rPr>
              <a:t>федеральных законов, нормативных актов Президента РФ, Совета Федерации, Государственной Думы, Правительства РФ;</a:t>
            </a:r>
          </a:p>
          <a:p>
            <a:pPr marL="990600" lvl="1" indent="-533400">
              <a:lnSpc>
                <a:spcPct val="80000"/>
              </a:lnSpc>
              <a:buClrTx/>
              <a:buSzPct val="100000"/>
              <a:buFont typeface="Wingdings" pitchFamily="2" charset="2"/>
              <a:buChar char="ü"/>
            </a:pPr>
            <a:r>
              <a:rPr lang="ru-RU" sz="1600" dirty="0" smtClean="0">
                <a:latin typeface="Arial" panose="020B0604020202020204" pitchFamily="34" charset="0"/>
                <a:cs typeface="Arial" panose="020B0604020202020204" pitchFamily="34" charset="0"/>
              </a:rPr>
              <a:t>конституций республик, уставов, а также законов и иных нормативных актов субъектов РФ;</a:t>
            </a:r>
          </a:p>
          <a:p>
            <a:pPr marL="990600" lvl="1" indent="-533400">
              <a:lnSpc>
                <a:spcPct val="80000"/>
              </a:lnSpc>
              <a:buClrTx/>
              <a:buSzPct val="100000"/>
              <a:buFont typeface="Wingdings" pitchFamily="2" charset="2"/>
              <a:buChar char="ü"/>
            </a:pPr>
            <a:r>
              <a:rPr lang="ru-RU" sz="1600" dirty="0" smtClean="0">
                <a:latin typeface="Arial" panose="020B0604020202020204" pitchFamily="34" charset="0"/>
                <a:cs typeface="Arial" panose="020B0604020202020204" pitchFamily="34" charset="0"/>
              </a:rPr>
              <a:t>договоров между органами государственной власти РФ и органами государственной власти субъектов РФ;</a:t>
            </a:r>
          </a:p>
          <a:p>
            <a:pPr marL="990600" lvl="1" indent="-533400">
              <a:lnSpc>
                <a:spcPct val="80000"/>
              </a:lnSpc>
              <a:buClrTx/>
              <a:buSzPct val="100000"/>
              <a:buFont typeface="Wingdings" pitchFamily="2" charset="2"/>
              <a:buChar char="ü"/>
            </a:pPr>
            <a:r>
              <a:rPr lang="ru-RU" sz="1600" dirty="0" smtClean="0">
                <a:latin typeface="Arial" panose="020B0604020202020204" pitchFamily="34" charset="0"/>
                <a:cs typeface="Arial" panose="020B0604020202020204" pitchFamily="34" charset="0"/>
              </a:rPr>
              <a:t>не вступивших в силу международных договоров Российской Федерации.</a:t>
            </a:r>
          </a:p>
          <a:p>
            <a:pPr marL="609600" indent="-609600">
              <a:lnSpc>
                <a:spcPct val="80000"/>
              </a:lnSpc>
            </a:pPr>
            <a:endParaRPr lang="ru-RU" sz="1600" dirty="0" smtClean="0"/>
          </a:p>
        </p:txBody>
      </p:sp>
      <p:sp>
        <p:nvSpPr>
          <p:cNvPr id="6" name="Номер слайда 5"/>
          <p:cNvSpPr>
            <a:spLocks noGrp="1"/>
          </p:cNvSpPr>
          <p:nvPr>
            <p:ph type="sldNum" sz="quarter" idx="12"/>
          </p:nvPr>
        </p:nvSpPr>
        <p:spPr/>
        <p:txBody>
          <a:bodyPr>
            <a:normAutofit/>
          </a:bodyPr>
          <a:lstStyle/>
          <a:p>
            <a:pPr>
              <a:defRPr/>
            </a:pPr>
            <a:fld id="{E2B0BA10-A3E2-465F-B7D0-A50A980BF1CF}" type="slidenum">
              <a:rPr lang="ru-RU"/>
              <a:pPr>
                <a:defRPr/>
              </a:pPr>
              <a:t>41</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0379"/>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429552"/>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ru-RU" sz="2800" b="1" dirty="0" smtClean="0">
                <a:solidFill>
                  <a:schemeClr val="bg1"/>
                </a:solidFill>
              </a:rPr>
              <a:t>Проявления правового государства в конституционном праве России</a:t>
            </a:r>
          </a:p>
        </p:txBody>
      </p:sp>
      <p:sp>
        <p:nvSpPr>
          <p:cNvPr id="31747" name="Rectangle 3"/>
          <p:cNvSpPr>
            <a:spLocks noGrp="1" noChangeArrowheads="1"/>
          </p:cNvSpPr>
          <p:nvPr>
            <p:ph idx="1"/>
          </p:nvPr>
        </p:nvSpPr>
        <p:spPr>
          <a:xfrm>
            <a:off x="457200" y="1752600"/>
            <a:ext cx="8229600" cy="4916760"/>
          </a:xfrm>
        </p:spPr>
        <p:txBody>
          <a:bodyPr>
            <a:normAutofit fontScale="92500" lnSpcReduction="10000"/>
          </a:bodyPr>
          <a:lstStyle/>
          <a:p>
            <a:pPr algn="ctr">
              <a:lnSpc>
                <a:spcPct val="80000"/>
              </a:lnSpc>
              <a:buFont typeface="Wingdings" pitchFamily="2" charset="2"/>
              <a:buNone/>
            </a:pPr>
            <a:endParaRPr lang="ru-RU" sz="1400" u="sng" dirty="0" smtClean="0"/>
          </a:p>
          <a:p>
            <a:pPr algn="ctr">
              <a:lnSpc>
                <a:spcPct val="80000"/>
              </a:lnSpc>
              <a:buFont typeface="Wingdings" pitchFamily="2" charset="2"/>
              <a:buNone/>
            </a:pPr>
            <a:r>
              <a:rPr lang="ru-RU" sz="1800" b="1" u="sng" dirty="0" smtClean="0">
                <a:latin typeface="Arial" panose="020B0604020202020204" pitchFamily="34" charset="0"/>
                <a:cs typeface="Arial" panose="020B0604020202020204" pitchFamily="34" charset="0"/>
              </a:rPr>
              <a:t>2.</a:t>
            </a:r>
            <a:r>
              <a:rPr lang="ru-RU" sz="1800" u="sng" dirty="0" smtClean="0">
                <a:latin typeface="Arial" panose="020B0604020202020204" pitchFamily="34" charset="0"/>
                <a:cs typeface="Arial" panose="020B0604020202020204" pitchFamily="34" charset="0"/>
              </a:rPr>
              <a:t> </a:t>
            </a:r>
            <a:r>
              <a:rPr lang="ru-RU" sz="1800" i="1" u="sng" dirty="0" smtClean="0">
                <a:latin typeface="Arial" panose="020B0604020202020204" pitchFamily="34" charset="0"/>
                <a:cs typeface="Arial" panose="020B0604020202020204" pitchFamily="34" charset="0"/>
              </a:rPr>
              <a:t>Равноправие и</a:t>
            </a:r>
            <a:r>
              <a:rPr lang="ru-RU" sz="1800" u="sng" dirty="0" smtClean="0">
                <a:latin typeface="Arial" panose="020B0604020202020204" pitchFamily="34" charset="0"/>
                <a:cs typeface="Arial" panose="020B0604020202020204" pitchFamily="34" charset="0"/>
              </a:rPr>
              <a:t> </a:t>
            </a:r>
            <a:r>
              <a:rPr lang="ru-RU" sz="1800" i="1" u="sng" dirty="0" smtClean="0">
                <a:latin typeface="Arial" panose="020B0604020202020204" pitchFamily="34" charset="0"/>
                <a:cs typeface="Arial" panose="020B0604020202020204" pitchFamily="34" charset="0"/>
              </a:rPr>
              <a:t>приоритет прав и свобод человека и гражданина:</a:t>
            </a:r>
          </a:p>
          <a:p>
            <a:pPr algn="ctr">
              <a:lnSpc>
                <a:spcPct val="80000"/>
              </a:lnSpc>
              <a:buFont typeface="Wingdings" pitchFamily="2" charset="2"/>
              <a:buNone/>
            </a:pPr>
            <a:endParaRPr lang="ru-RU" sz="1800" dirty="0" smtClean="0">
              <a:latin typeface="Arial" panose="020B0604020202020204" pitchFamily="34" charset="0"/>
              <a:cs typeface="Arial" panose="020B0604020202020204" pitchFamily="34" charset="0"/>
            </a:endParaRPr>
          </a:p>
          <a:p>
            <a:pPr>
              <a:lnSpc>
                <a:spcPct val="80000"/>
              </a:lnSpc>
              <a:buClrTx/>
              <a:buSzPct val="100000"/>
              <a:buFont typeface="Wingdings" pitchFamily="2" charset="2"/>
              <a:buAutoNum type="arabicParenR"/>
            </a:pPr>
            <a:r>
              <a:rPr lang="ru-RU" sz="1800" dirty="0">
                <a:latin typeface="Arial" panose="020B0604020202020204" pitchFamily="34" charset="0"/>
                <a:cs typeface="Arial" panose="020B0604020202020204" pitchFamily="34" charset="0"/>
              </a:rPr>
              <a:t>«Человек, его права и свободы являются </a:t>
            </a:r>
            <a:r>
              <a:rPr lang="ru-RU" sz="1800" i="1" dirty="0">
                <a:latin typeface="Arial" panose="020B0604020202020204" pitchFamily="34" charset="0"/>
                <a:cs typeface="Arial" panose="020B0604020202020204" pitchFamily="34" charset="0"/>
              </a:rPr>
              <a:t>высшей ценностью</a:t>
            </a:r>
            <a:r>
              <a:rPr lang="ru-RU" sz="1800" dirty="0">
                <a:latin typeface="Arial" panose="020B0604020202020204" pitchFamily="34" charset="0"/>
                <a:cs typeface="Arial" panose="020B0604020202020204" pitchFamily="34" charset="0"/>
              </a:rPr>
              <a:t>. Признание, соблюдение и защита прав и свобод человека и гражданина – обязанность государства» (ст.2);</a:t>
            </a:r>
          </a:p>
          <a:p>
            <a:pPr>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«Каждый гражданин Российской Федерации обладает на ее территории всеми правами и свободами и несет равные обязанности, предусмотренные Конституцией Российской Федерации» (ст.6);</a:t>
            </a:r>
          </a:p>
          <a:p>
            <a:pPr>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a:t>
            </a:r>
            <a:r>
              <a:rPr lang="ru-RU" sz="1800" dirty="0" smtClean="0">
                <a:solidFill>
                  <a:srgbClr val="FF0000"/>
                </a:solidFill>
                <a:latin typeface="Arial" panose="020B0604020202020204" pitchFamily="34" charset="0"/>
                <a:cs typeface="Arial" panose="020B0604020202020204" pitchFamily="34" charset="0"/>
              </a:rPr>
              <a:t>Законы </a:t>
            </a:r>
            <a:r>
              <a:rPr lang="ru-RU" sz="1800" dirty="0">
                <a:solidFill>
                  <a:srgbClr val="FF0000"/>
                </a:solidFill>
                <a:latin typeface="Arial" panose="020B0604020202020204" pitchFamily="34" charset="0"/>
                <a:cs typeface="Arial" panose="020B0604020202020204" pitchFamily="34" charset="0"/>
              </a:rPr>
              <a:t>подлежат официальному опубликованию. Неопубликованные законы не применяются. Любые нормативные правовые акты, затрагивающие права, свободы и обязанности человека и гражданина, не могут применяться, если они не опубликованы официально для всеобщего </a:t>
            </a:r>
            <a:r>
              <a:rPr lang="ru-RU" sz="1800" dirty="0" smtClean="0">
                <a:solidFill>
                  <a:srgbClr val="FF0000"/>
                </a:solidFill>
                <a:latin typeface="Arial" panose="020B0604020202020204" pitchFamily="34" charset="0"/>
                <a:cs typeface="Arial" panose="020B0604020202020204" pitchFamily="34" charset="0"/>
              </a:rPr>
              <a:t>сведения</a:t>
            </a:r>
            <a:r>
              <a:rPr lang="ru-RU" sz="1800" dirty="0" smtClean="0">
                <a:latin typeface="Arial" panose="020B0604020202020204" pitchFamily="34" charset="0"/>
                <a:cs typeface="Arial" panose="020B0604020202020204" pitchFamily="34" charset="0"/>
              </a:rPr>
              <a:t>» (ст.15);</a:t>
            </a:r>
            <a:endParaRPr lang="ru-RU" sz="1800" dirty="0" smtClean="0">
              <a:latin typeface="Arial" panose="020B0604020202020204" pitchFamily="34" charset="0"/>
              <a:cs typeface="Arial" panose="020B0604020202020204" pitchFamily="34" charset="0"/>
            </a:endParaRPr>
          </a:p>
          <a:p>
            <a:pPr>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 Основные права и свободы человека </a:t>
            </a:r>
            <a:r>
              <a:rPr lang="ru-RU" sz="1800" i="1" dirty="0" smtClean="0">
                <a:latin typeface="Arial" panose="020B0604020202020204" pitchFamily="34" charset="0"/>
                <a:cs typeface="Arial" panose="020B0604020202020204" pitchFamily="34" charset="0"/>
              </a:rPr>
              <a:t>неотчуждаемы и принадлежат каждому от рождения</a:t>
            </a:r>
            <a:r>
              <a:rPr lang="ru-RU" sz="1800" dirty="0" smtClean="0">
                <a:latin typeface="Arial" panose="020B0604020202020204" pitchFamily="34" charset="0"/>
                <a:cs typeface="Arial" panose="020B0604020202020204" pitchFamily="34" charset="0"/>
              </a:rPr>
              <a:t>» (ст.17);</a:t>
            </a:r>
          </a:p>
          <a:p>
            <a:pPr>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«Права и свободы человека и гражданина являются непосредственно действующими и что они </a:t>
            </a:r>
            <a:r>
              <a:rPr lang="ru-RU" sz="1800" i="1" dirty="0" smtClean="0">
                <a:latin typeface="Arial" panose="020B0604020202020204" pitchFamily="34" charset="0"/>
                <a:cs typeface="Arial" panose="020B0604020202020204" pitchFamily="34" charset="0"/>
              </a:rPr>
              <a:t>определяют смысл, содержание и применение </a:t>
            </a:r>
            <a:r>
              <a:rPr lang="ru-RU" sz="1800" dirty="0" smtClean="0">
                <a:latin typeface="Arial" panose="020B0604020202020204" pitchFamily="34" charset="0"/>
                <a:cs typeface="Arial" panose="020B0604020202020204" pitchFamily="34" charset="0"/>
              </a:rPr>
              <a:t>законов, деятельность законодательной и исполнительной власти, местного самоуправления и обеспечиваются правосудием</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(ст</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18).</a:t>
            </a:r>
          </a:p>
        </p:txBody>
      </p:sp>
      <p:sp>
        <p:nvSpPr>
          <p:cNvPr id="6" name="Номер слайда 5"/>
          <p:cNvSpPr>
            <a:spLocks noGrp="1"/>
          </p:cNvSpPr>
          <p:nvPr>
            <p:ph type="sldNum" sz="quarter" idx="12"/>
          </p:nvPr>
        </p:nvSpPr>
        <p:spPr/>
        <p:txBody>
          <a:bodyPr>
            <a:normAutofit/>
          </a:bodyPr>
          <a:lstStyle/>
          <a:p>
            <a:pPr>
              <a:defRPr/>
            </a:pPr>
            <a:fld id="{DA8E2659-F9F6-4FA8-B5DA-CAD61E3AFA76}" type="slidenum">
              <a:rPr lang="ru-RU"/>
              <a:pPr>
                <a:defRPr/>
              </a:pPr>
              <a:t>42</a:t>
            </a:fld>
            <a:endParaRPr lang="ru-RU"/>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934832"/>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332656"/>
            <a:ext cx="8260672" cy="1224136"/>
          </a:xfrm>
        </p:spPr>
        <p:txBody>
          <a:bodyPr>
            <a:noAutofit/>
          </a:bodyPr>
          <a:lstStyle/>
          <a:p>
            <a:r>
              <a:rPr lang="ru-RU" sz="1600" b="1" dirty="0" smtClean="0">
                <a:solidFill>
                  <a:schemeClr val="bg1"/>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(1)</a:t>
            </a:r>
            <a:endParaRPr lang="ru-RU" sz="1600" b="1"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51520" y="1752600"/>
            <a:ext cx="8784976" cy="4988768"/>
          </a:xfrm>
        </p:spPr>
        <p:txBody>
          <a:bodyPr>
            <a:normAutofit fontScale="55000" lnSpcReduction="20000"/>
          </a:bodyPr>
          <a:lstStyle/>
          <a:p>
            <a:endParaRPr lang="ru-RU" sz="2600" dirty="0" smtClean="0">
              <a:latin typeface="Arial" panose="020B0604020202020204" pitchFamily="34" charset="0"/>
              <a:cs typeface="Arial" panose="020B0604020202020204" pitchFamily="34" charset="0"/>
            </a:endParaRPr>
          </a:p>
          <a:p>
            <a:pPr marL="114300" indent="0">
              <a:buNone/>
            </a:pPr>
            <a:r>
              <a:rPr lang="ru-RU" sz="2900" dirty="0" smtClean="0">
                <a:latin typeface="Arial" panose="020B0604020202020204" pitchFamily="34" charset="0"/>
                <a:cs typeface="Arial" panose="020B0604020202020204" pitchFamily="34" charset="0"/>
              </a:rPr>
              <a:t>При возвращении в РФ из КНР Ушаков отказался платить таможенную пошлину по более высокой ставке. </a:t>
            </a:r>
          </a:p>
          <a:p>
            <a:pPr marL="114300" indent="0">
              <a:buNone/>
            </a:pPr>
            <a:r>
              <a:rPr lang="ru-RU" sz="2900" dirty="0" smtClean="0">
                <a:latin typeface="Arial" panose="020B0604020202020204" pitchFamily="34" charset="0"/>
                <a:cs typeface="Arial" panose="020B0604020202020204" pitchFamily="34" charset="0"/>
              </a:rPr>
              <a:t>Суд общей юрисдикции:</a:t>
            </a:r>
          </a:p>
          <a:p>
            <a:r>
              <a:rPr lang="ru-RU" sz="2900" dirty="0" smtClean="0">
                <a:latin typeface="Arial" panose="020B0604020202020204" pitchFamily="34" charset="0"/>
                <a:cs typeface="Arial" panose="020B0604020202020204" pitchFamily="34" charset="0"/>
              </a:rPr>
              <a:t>удовлетворил иск таможенного органа о взыскании с Ушакова недоимки и пени за просрочку</a:t>
            </a:r>
          </a:p>
          <a:p>
            <a:r>
              <a:rPr lang="ru-RU" sz="2900" dirty="0" smtClean="0">
                <a:latin typeface="Arial" panose="020B0604020202020204" pitchFamily="34" charset="0"/>
                <a:cs typeface="Arial" panose="020B0604020202020204" pitchFamily="34" charset="0"/>
              </a:rPr>
              <a:t>отверг </a:t>
            </a:r>
            <a:r>
              <a:rPr lang="ru-RU" sz="2900" dirty="0">
                <a:latin typeface="Arial" panose="020B0604020202020204" pitchFamily="34" charset="0"/>
                <a:cs typeface="Arial" panose="020B0604020202020204" pitchFamily="34" charset="0"/>
              </a:rPr>
              <a:t>доводы ответчика, полагавшего, что Соглашение от 18 июня 2010 </a:t>
            </a:r>
            <a:r>
              <a:rPr lang="ru-RU" sz="2900" dirty="0" smtClean="0">
                <a:latin typeface="Arial" panose="020B0604020202020204" pitchFamily="34" charset="0"/>
                <a:cs typeface="Arial" panose="020B0604020202020204" pitchFamily="34" charset="0"/>
              </a:rPr>
              <a:t>г. </a:t>
            </a:r>
            <a:r>
              <a:rPr lang="ru-RU" sz="2900" b="1" dirty="0">
                <a:latin typeface="Arial" panose="020B0604020202020204" pitchFamily="34" charset="0"/>
                <a:cs typeface="Arial" panose="020B0604020202020204" pitchFamily="34" charset="0"/>
              </a:rPr>
              <a:t>не было официально опубликовано </a:t>
            </a:r>
            <a:r>
              <a:rPr lang="ru-RU" sz="2900" dirty="0">
                <a:latin typeface="Arial" panose="020B0604020202020204" pitchFamily="34" charset="0"/>
                <a:cs typeface="Arial" panose="020B0604020202020204" pitchFamily="34" charset="0"/>
              </a:rPr>
              <a:t>и, следовательно, не подлежало </a:t>
            </a:r>
            <a:r>
              <a:rPr lang="ru-RU" sz="2900" dirty="0" smtClean="0">
                <a:latin typeface="Arial" panose="020B0604020202020204" pitchFamily="34" charset="0"/>
                <a:cs typeface="Arial" panose="020B0604020202020204" pitchFamily="34" charset="0"/>
              </a:rPr>
              <a:t>применению</a:t>
            </a:r>
          </a:p>
          <a:p>
            <a:r>
              <a:rPr lang="ru-RU" sz="2900" dirty="0" smtClean="0">
                <a:latin typeface="Arial" panose="020B0604020202020204" pitchFamily="34" charset="0"/>
                <a:cs typeface="Arial" panose="020B0604020202020204" pitchFamily="34" charset="0"/>
              </a:rPr>
              <a:t>сослался </a:t>
            </a:r>
            <a:r>
              <a:rPr lang="ru-RU" sz="2900" dirty="0">
                <a:latin typeface="Arial" panose="020B0604020202020204" pitchFamily="34" charset="0"/>
                <a:cs typeface="Arial" panose="020B0604020202020204" pitchFamily="34" charset="0"/>
              </a:rPr>
              <a:t>на </a:t>
            </a:r>
            <a:r>
              <a:rPr lang="ru-RU" sz="2900" dirty="0" smtClean="0">
                <a:latin typeface="Arial" panose="020B0604020202020204" pitchFamily="34" charset="0"/>
                <a:cs typeface="Arial" panose="020B0604020202020204" pitchFamily="34" charset="0"/>
              </a:rPr>
              <a:t>п.1 ст.23 ФЗ </a:t>
            </a:r>
            <a:r>
              <a:rPr lang="ru-RU" sz="2900" dirty="0">
                <a:latin typeface="Arial" panose="020B0604020202020204" pitchFamily="34" charset="0"/>
                <a:cs typeface="Arial" panose="020B0604020202020204" pitchFamily="34" charset="0"/>
              </a:rPr>
              <a:t>"О международных договорах Российской Федерации" и указал, что данный международный договор подлежал </a:t>
            </a:r>
            <a:r>
              <a:rPr lang="ru-RU" sz="2900" b="1" dirty="0">
                <a:latin typeface="Arial" panose="020B0604020202020204" pitchFamily="34" charset="0"/>
                <a:cs typeface="Arial" panose="020B0604020202020204" pitchFamily="34" charset="0"/>
              </a:rPr>
              <a:t>временному применению </a:t>
            </a:r>
            <a:r>
              <a:rPr lang="ru-RU" sz="2900" dirty="0">
                <a:latin typeface="Arial" panose="020B0604020202020204" pitchFamily="34" charset="0"/>
                <a:cs typeface="Arial" panose="020B0604020202020204" pitchFamily="34" charset="0"/>
              </a:rPr>
              <a:t>на территории Российской Федерации с 1 июля </a:t>
            </a:r>
            <a:r>
              <a:rPr lang="ru-RU" sz="2900" dirty="0" smtClean="0">
                <a:latin typeface="Arial" panose="020B0604020202020204" pitchFamily="34" charset="0"/>
                <a:cs typeface="Arial" panose="020B0604020202020204" pitchFamily="34" charset="0"/>
              </a:rPr>
              <a:t>2010 г.</a:t>
            </a:r>
          </a:p>
          <a:p>
            <a:pPr marL="114300" indent="0">
              <a:buNone/>
            </a:pPr>
            <a:r>
              <a:rPr lang="ru-RU" sz="3300" dirty="0" smtClean="0">
                <a:latin typeface="Arial" panose="020B0604020202020204" pitchFamily="34" charset="0"/>
                <a:cs typeface="Arial" panose="020B0604020202020204" pitchFamily="34" charset="0"/>
              </a:rPr>
              <a:t>Ушаков </a:t>
            </a:r>
            <a:r>
              <a:rPr lang="ru-RU" sz="3300" dirty="0" smtClean="0">
                <a:latin typeface="Arial" panose="020B0604020202020204" pitchFamily="34" charset="0"/>
                <a:cs typeface="Arial" panose="020B0604020202020204" pitchFamily="34" charset="0"/>
              </a:rPr>
              <a:t>просил признать нормы этого ФЗ не соответствующими Конституции, т.к. </a:t>
            </a:r>
            <a:r>
              <a:rPr lang="ru-RU" sz="3300" dirty="0">
                <a:latin typeface="Arial" panose="020B0604020202020204" pitchFamily="34" charset="0"/>
                <a:cs typeface="Arial" panose="020B0604020202020204" pitchFamily="34" charset="0"/>
              </a:rPr>
              <a:t>они допускают </a:t>
            </a:r>
            <a:r>
              <a:rPr lang="ru-RU" sz="3300" b="1" dirty="0">
                <a:latin typeface="Arial" panose="020B0604020202020204" pitchFamily="34" charset="0"/>
                <a:cs typeface="Arial" panose="020B0604020202020204" pitchFamily="34" charset="0"/>
              </a:rPr>
              <a:t>временное применение международных договоров </a:t>
            </a:r>
            <a:r>
              <a:rPr lang="ru-RU" sz="3300" dirty="0">
                <a:latin typeface="Arial" panose="020B0604020202020204" pitchFamily="34" charset="0"/>
                <a:cs typeface="Arial" panose="020B0604020202020204" pitchFamily="34" charset="0"/>
              </a:rPr>
              <a:t>Российской Федерации, затрагивающих права, свободы и обязанности человека и гражданина, до их вступления в силу </a:t>
            </a:r>
            <a:r>
              <a:rPr lang="ru-RU" sz="3300" b="1" dirty="0">
                <a:latin typeface="Arial" panose="020B0604020202020204" pitchFamily="34" charset="0"/>
                <a:cs typeface="Arial" panose="020B0604020202020204" pitchFamily="34" charset="0"/>
              </a:rPr>
              <a:t>без официального опубликования для всеобщего </a:t>
            </a:r>
            <a:r>
              <a:rPr lang="ru-RU" sz="3300" b="1" dirty="0" smtClean="0">
                <a:latin typeface="Arial" panose="020B0604020202020204" pitchFamily="34" charset="0"/>
                <a:cs typeface="Arial" panose="020B0604020202020204" pitchFamily="34" charset="0"/>
              </a:rPr>
              <a:t>сведения</a:t>
            </a:r>
            <a:r>
              <a:rPr lang="ru-RU" sz="3300" dirty="0" smtClean="0">
                <a:latin typeface="Arial" panose="020B0604020202020204" pitchFamily="34" charset="0"/>
                <a:cs typeface="Arial" panose="020B0604020202020204" pitchFamily="34" charset="0"/>
              </a:rPr>
              <a:t>.</a:t>
            </a:r>
          </a:p>
          <a:p>
            <a:pPr marL="114300" indent="0" algn="ctr">
              <a:buNone/>
            </a:pPr>
            <a:r>
              <a:rPr lang="ru-RU" sz="3300" b="1" dirty="0" smtClean="0">
                <a:latin typeface="Arial" panose="020B0604020202020204" pitchFamily="34" charset="0"/>
                <a:cs typeface="Arial" panose="020B0604020202020204" pitchFamily="34" charset="0"/>
              </a:rPr>
              <a:t>***</a:t>
            </a:r>
          </a:p>
          <a:p>
            <a:pPr marL="114300" indent="0">
              <a:buNone/>
            </a:pPr>
            <a:r>
              <a:rPr lang="ru-RU" sz="3300" b="1" dirty="0" smtClean="0">
                <a:latin typeface="Arial" panose="020B0604020202020204" pitchFamily="34" charset="0"/>
                <a:cs typeface="Arial" panose="020B0604020202020204" pitchFamily="34" charset="0"/>
              </a:rPr>
              <a:t>п.1 </a:t>
            </a:r>
            <a:r>
              <a:rPr lang="ru-RU" sz="3300" b="1" dirty="0">
                <a:latin typeface="Arial" panose="020B0604020202020204" pitchFamily="34" charset="0"/>
                <a:cs typeface="Arial" panose="020B0604020202020204" pitchFamily="34" charset="0"/>
              </a:rPr>
              <a:t>ст.23: </a:t>
            </a:r>
            <a:r>
              <a:rPr lang="ru-RU" sz="3300" b="1" dirty="0" smtClean="0">
                <a:latin typeface="Arial" panose="020B0604020202020204" pitchFamily="34" charset="0"/>
                <a:cs typeface="Arial" panose="020B0604020202020204" pitchFamily="34" charset="0"/>
              </a:rPr>
              <a:t>«1</a:t>
            </a:r>
            <a:r>
              <a:rPr lang="ru-RU" sz="3300" b="1" dirty="0">
                <a:latin typeface="Arial" panose="020B0604020202020204" pitchFamily="34" charset="0"/>
                <a:cs typeface="Arial" panose="020B0604020202020204" pitchFamily="34" charset="0"/>
              </a:rPr>
              <a:t>. Международный договор или часть договора до его вступления в силу могут применяться Российской Федерацией временно, если это предусмотрено в договоре или если об этом была достигнута договоренность со сторонами, подписавшими </a:t>
            </a:r>
            <a:r>
              <a:rPr lang="ru-RU" sz="3300" b="1" dirty="0" smtClean="0">
                <a:latin typeface="Arial" panose="020B0604020202020204" pitchFamily="34" charset="0"/>
                <a:cs typeface="Arial" panose="020B0604020202020204" pitchFamily="34" charset="0"/>
              </a:rPr>
              <a:t>договор».</a:t>
            </a:r>
            <a:endParaRPr lang="ru-RU" sz="2900" b="1"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299593"/>
            <a:ext cx="535360" cy="517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785244"/>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332656"/>
            <a:ext cx="8260672" cy="1224136"/>
          </a:xfrm>
        </p:spPr>
        <p:txBody>
          <a:bodyPr>
            <a:noAutofit/>
          </a:bodyPr>
          <a:lstStyle/>
          <a:p>
            <a:r>
              <a:rPr lang="ru-RU" sz="1600" b="1" dirty="0">
                <a:solidFill>
                  <a:schemeClr val="bg1"/>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schemeClr val="bg1"/>
                </a:solidFill>
              </a:rPr>
              <a:t>(2)</a:t>
            </a:r>
            <a:endParaRPr lang="ru-RU" sz="1600" b="1" dirty="0">
              <a:solidFill>
                <a:schemeClr val="bg1"/>
              </a:solidFill>
            </a:endParaRPr>
          </a:p>
        </p:txBody>
      </p:sp>
      <p:sp>
        <p:nvSpPr>
          <p:cNvPr id="3" name="Объект 2"/>
          <p:cNvSpPr>
            <a:spLocks noGrp="1"/>
          </p:cNvSpPr>
          <p:nvPr>
            <p:ph idx="1"/>
          </p:nvPr>
        </p:nvSpPr>
        <p:spPr>
          <a:xfrm>
            <a:off x="251520" y="1752600"/>
            <a:ext cx="8784976" cy="4988768"/>
          </a:xfrm>
        </p:spPr>
        <p:txBody>
          <a:bodyPr>
            <a:normAutofit fontScale="92500" lnSpcReduction="20000"/>
          </a:bodyPr>
          <a:lstStyle/>
          <a:p>
            <a:pPr marL="114300" indent="0">
              <a:buNone/>
            </a:pPr>
            <a:r>
              <a:rPr lang="ru-RU" dirty="0" smtClean="0">
                <a:latin typeface="Arial" panose="020B0604020202020204" pitchFamily="34" charset="0"/>
                <a:cs typeface="Arial" panose="020B0604020202020204" pitchFamily="34" charset="0"/>
              </a:rPr>
              <a:t>«По </a:t>
            </a:r>
            <a:r>
              <a:rPr lang="ru-RU" dirty="0">
                <a:latin typeface="Arial" panose="020B0604020202020204" pitchFamily="34" charset="0"/>
                <a:cs typeface="Arial" panose="020B0604020202020204" pitchFamily="34" charset="0"/>
              </a:rPr>
              <a:t>смыслу приведенных положений Конституции Российской Федерации и корреспондирующих им положений международно-правовых актов, </a:t>
            </a:r>
            <a:r>
              <a:rPr lang="ru-RU" b="1" dirty="0">
                <a:latin typeface="Arial" panose="020B0604020202020204" pitchFamily="34" charset="0"/>
                <a:cs typeface="Arial" panose="020B0604020202020204" pitchFamily="34" charset="0"/>
              </a:rPr>
              <a:t>права и свободы человека и гражданина, без которых немыслимо присущее человеческой личности достоинство, являются важнейшей ценностью подлинно демократического общества </a:t>
            </a:r>
            <a:r>
              <a:rPr lang="ru-RU" dirty="0">
                <a:latin typeface="Arial" panose="020B0604020202020204" pitchFamily="34" charset="0"/>
                <a:cs typeface="Arial" panose="020B0604020202020204" pitchFamily="34" charset="0"/>
              </a:rPr>
              <a:t>и обязывают Российскую Федерацию обеспечить их всеобщее и эффективное </a:t>
            </a:r>
            <a:r>
              <a:rPr lang="ru-RU" b="1" dirty="0">
                <a:latin typeface="Arial" panose="020B0604020202020204" pitchFamily="34" charset="0"/>
                <a:cs typeface="Arial" panose="020B0604020202020204" pitchFamily="34" charset="0"/>
              </a:rPr>
              <a:t>признание и осуществление </a:t>
            </a:r>
            <a:r>
              <a:rPr lang="ru-RU" dirty="0">
                <a:latin typeface="Arial" panose="020B0604020202020204" pitchFamily="34" charset="0"/>
                <a:cs typeface="Arial" panose="020B0604020202020204" pitchFamily="34" charset="0"/>
              </a:rPr>
              <a:t>согласно принятым ею на себя международным обязательствам и в соответствии с Конституцией Российской Федерации на основе имеющего универсальное значение в отношениях государства и индивида общепризнанного </a:t>
            </a:r>
            <a:r>
              <a:rPr lang="ru-RU" b="1" dirty="0">
                <a:latin typeface="Arial" panose="020B0604020202020204" pitchFamily="34" charset="0"/>
                <a:cs typeface="Arial" panose="020B0604020202020204" pitchFamily="34" charset="0"/>
              </a:rPr>
              <a:t>принципа правовой определенности</a:t>
            </a:r>
            <a:r>
              <a:rPr lang="ru-RU" dirty="0">
                <a:latin typeface="Arial" panose="020B0604020202020204" pitchFamily="34" charset="0"/>
                <a:cs typeface="Arial" panose="020B0604020202020204" pitchFamily="34" charset="0"/>
              </a:rPr>
              <a:t>, нашедшего отражение в Конституции Российской Федерации, в том числе в ее статье 15 (часть 3), согласно которой </a:t>
            </a:r>
            <a:r>
              <a:rPr lang="ru-RU" b="1" dirty="0">
                <a:latin typeface="Arial" panose="020B0604020202020204" pitchFamily="34" charset="0"/>
                <a:cs typeface="Arial" panose="020B0604020202020204" pitchFamily="34" charset="0"/>
              </a:rPr>
              <a:t>любые нормативные правовые акты, затрагивающие права, свободы и обязанности человека и гражданина, не могут применяться, если они не опубликованы официально для всеобщего </a:t>
            </a:r>
            <a:r>
              <a:rPr lang="ru-RU" b="1" dirty="0" smtClean="0">
                <a:latin typeface="Arial" panose="020B0604020202020204" pitchFamily="34" charset="0"/>
                <a:cs typeface="Arial" panose="020B0604020202020204" pitchFamily="34" charset="0"/>
              </a:rPr>
              <a:t>сведения».</a:t>
            </a:r>
            <a:endParaRPr lang="ru-RU" b="1" dirty="0">
              <a:latin typeface="Arial" panose="020B0604020202020204" pitchFamily="34" charset="0"/>
              <a:cs typeface="Arial" panose="020B0604020202020204" pitchFamily="34" charset="0"/>
            </a:endParaRPr>
          </a:p>
          <a:p>
            <a:endParaRPr lang="ru-RU" dirty="0"/>
          </a:p>
          <a:p>
            <a:endParaRPr lang="ru-RU" dirty="0" smtClean="0"/>
          </a:p>
          <a:p>
            <a:endParaRPr lang="ru-RU" dirty="0" smtClean="0"/>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9000" y="6381327"/>
            <a:ext cx="450808" cy="435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7663203"/>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schemeClr val="bg1"/>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schemeClr val="bg1"/>
                </a:solidFill>
                <a:latin typeface="Arial" panose="020B0604020202020204" pitchFamily="34" charset="0"/>
                <a:cs typeface="Arial" panose="020B0604020202020204" pitchFamily="34" charset="0"/>
              </a:rPr>
              <a:t>(3)</a:t>
            </a:r>
            <a:endParaRPr lang="ru-RU" sz="3600" dirty="0"/>
          </a:p>
        </p:txBody>
      </p:sp>
      <p:sp>
        <p:nvSpPr>
          <p:cNvPr id="3" name="Объект 2"/>
          <p:cNvSpPr>
            <a:spLocks noGrp="1"/>
          </p:cNvSpPr>
          <p:nvPr>
            <p:ph idx="1"/>
          </p:nvPr>
        </p:nvSpPr>
        <p:spPr>
          <a:xfrm>
            <a:off x="251520" y="1484784"/>
            <a:ext cx="8784976" cy="5256584"/>
          </a:xfrm>
        </p:spPr>
        <p:txBody>
          <a:bodyPr>
            <a:normAutofit fontScale="55000" lnSpcReduction="20000"/>
          </a:bodyPr>
          <a:lstStyle/>
          <a:p>
            <a:endParaRPr lang="ru-RU" sz="2900" dirty="0" smtClean="0">
              <a:latin typeface="Arial" panose="020B0604020202020204" pitchFamily="34" charset="0"/>
              <a:cs typeface="Arial" panose="020B0604020202020204" pitchFamily="34" charset="0"/>
            </a:endParaRPr>
          </a:p>
          <a:p>
            <a:pPr marL="114300" indent="0">
              <a:buNone/>
            </a:pPr>
            <a:r>
              <a:rPr lang="ru-RU" sz="2900" dirty="0" smtClean="0">
                <a:latin typeface="Arial" panose="020B0604020202020204" pitchFamily="34" charset="0"/>
                <a:cs typeface="Arial" panose="020B0604020202020204" pitchFamily="34" charset="0"/>
              </a:rPr>
              <a:t>«…основанная на принципе </a:t>
            </a:r>
            <a:r>
              <a:rPr lang="ru-RU" sz="2900" dirty="0" err="1" smtClean="0">
                <a:latin typeface="Arial" panose="020B0604020202020204" pitchFamily="34" charset="0"/>
                <a:cs typeface="Arial" panose="020B0604020202020204" pitchFamily="34" charset="0"/>
              </a:rPr>
              <a:t>pacta</a:t>
            </a:r>
            <a:r>
              <a:rPr lang="ru-RU" sz="2900" dirty="0" smtClean="0">
                <a:latin typeface="Arial" panose="020B0604020202020204" pitchFamily="34" charset="0"/>
                <a:cs typeface="Arial" panose="020B0604020202020204" pitchFamily="34" charset="0"/>
              </a:rPr>
              <a:t> </a:t>
            </a:r>
            <a:r>
              <a:rPr lang="ru-RU" sz="2900" dirty="0" err="1" smtClean="0">
                <a:latin typeface="Arial" panose="020B0604020202020204" pitchFamily="34" charset="0"/>
                <a:cs typeface="Arial" panose="020B0604020202020204" pitchFamily="34" charset="0"/>
              </a:rPr>
              <a:t>sunt</a:t>
            </a:r>
            <a:r>
              <a:rPr lang="ru-RU" sz="2900" dirty="0" smtClean="0">
                <a:latin typeface="Arial" panose="020B0604020202020204" pitchFamily="34" charset="0"/>
                <a:cs typeface="Arial" panose="020B0604020202020204" pitchFamily="34" charset="0"/>
              </a:rPr>
              <a:t> </a:t>
            </a:r>
            <a:r>
              <a:rPr lang="ru-RU" sz="2900" dirty="0" err="1" smtClean="0">
                <a:latin typeface="Arial" panose="020B0604020202020204" pitchFamily="34" charset="0"/>
                <a:cs typeface="Arial" panose="020B0604020202020204" pitchFamily="34" charset="0"/>
              </a:rPr>
              <a:t>servanda</a:t>
            </a:r>
            <a:r>
              <a:rPr lang="ru-RU" sz="2900" dirty="0" smtClean="0">
                <a:latin typeface="Arial" panose="020B0604020202020204" pitchFamily="34" charset="0"/>
                <a:cs typeface="Arial" panose="020B0604020202020204" pitchFamily="34" charset="0"/>
              </a:rPr>
              <a:t> конституционная обязанность Российской Федерации рассматривать заключенные ею международные договоры в качестве составной части своей правовой системы (статья 15, часть 4, Конституции РФ) применительно к международным договорам, затрагивающим права, свободы и обязанности человека и гражданина и устанавливающим при этом иные правила, чем предусмотренные законом, в силу ст.15 (ч.3) Конституции РФ с необходимостью предполагает их </a:t>
            </a:r>
            <a:r>
              <a:rPr lang="ru-RU" sz="2900" b="1" dirty="0" smtClean="0">
                <a:latin typeface="Arial" panose="020B0604020202020204" pitchFamily="34" charset="0"/>
                <a:cs typeface="Arial" panose="020B0604020202020204" pitchFamily="34" charset="0"/>
              </a:rPr>
              <a:t>официальное опубликование для всеобщего сведения</a:t>
            </a:r>
            <a:r>
              <a:rPr lang="ru-RU" sz="2900" dirty="0" smtClean="0">
                <a:latin typeface="Arial" panose="020B0604020202020204" pitchFamily="34" charset="0"/>
                <a:cs typeface="Arial" panose="020B0604020202020204" pitchFamily="34" charset="0"/>
              </a:rPr>
              <a:t>, - </a:t>
            </a:r>
            <a:r>
              <a:rPr lang="ru-RU" sz="2900" b="1" dirty="0" smtClean="0">
                <a:latin typeface="Arial" panose="020B0604020202020204" pitchFamily="34" charset="0"/>
                <a:cs typeface="Arial" panose="020B0604020202020204" pitchFamily="34" charset="0"/>
              </a:rPr>
              <a:t>в противном случае стремление государства любой ценой соблюсти обязательства в отношениях с другими государствами может приводить к нарушению прав и свобод человека и гражданина.</a:t>
            </a:r>
          </a:p>
          <a:p>
            <a:pPr marL="114300" indent="0">
              <a:buNone/>
            </a:pPr>
            <a:r>
              <a:rPr lang="ru-RU" sz="2900" b="1" dirty="0">
                <a:latin typeface="Arial" panose="020B0604020202020204" pitchFamily="34" charset="0"/>
                <a:cs typeface="Arial" panose="020B0604020202020204" pitchFamily="34" charset="0"/>
              </a:rPr>
              <a:t>Требование обнародования </a:t>
            </a:r>
            <a:r>
              <a:rPr lang="ru-RU" sz="2900" dirty="0">
                <a:latin typeface="Arial" panose="020B0604020202020204" pitchFamily="34" charset="0"/>
                <a:cs typeface="Arial" panose="020B0604020202020204" pitchFamily="34" charset="0"/>
              </a:rPr>
              <a:t>нормативного правового акта от имени государства компетентным органом публичной власти обусловлено общепризнанным </a:t>
            </a:r>
            <a:r>
              <a:rPr lang="ru-RU" sz="2900" b="1" dirty="0">
                <a:latin typeface="Arial" panose="020B0604020202020204" pitchFamily="34" charset="0"/>
                <a:cs typeface="Arial" panose="020B0604020202020204" pitchFamily="34" charset="0"/>
              </a:rPr>
              <a:t>принципом</a:t>
            </a:r>
            <a:r>
              <a:rPr lang="ru-RU" sz="2900" dirty="0">
                <a:latin typeface="Arial" panose="020B0604020202020204" pitchFamily="34" charset="0"/>
                <a:cs typeface="Arial" panose="020B0604020202020204" pitchFamily="34" charset="0"/>
              </a:rPr>
              <a:t> </a:t>
            </a:r>
            <a:r>
              <a:rPr lang="ru-RU" sz="2900" b="1" dirty="0">
                <a:latin typeface="Arial" panose="020B0604020202020204" pitchFamily="34" charset="0"/>
                <a:cs typeface="Arial" panose="020B0604020202020204" pitchFamily="34" charset="0"/>
              </a:rPr>
              <a:t>правовой определенности</a:t>
            </a:r>
            <a:r>
              <a:rPr lang="ru-RU" sz="2900" dirty="0">
                <a:latin typeface="Arial" panose="020B0604020202020204" pitchFamily="34" charset="0"/>
                <a:cs typeface="Arial" panose="020B0604020202020204" pitchFamily="34" charset="0"/>
              </a:rPr>
              <a:t>, на основе которого устанавливаются отношения государства и индивида, и означает </a:t>
            </a:r>
            <a:r>
              <a:rPr lang="ru-RU" sz="2900" b="1" dirty="0">
                <a:latin typeface="Arial" panose="020B0604020202020204" pitchFamily="34" charset="0"/>
                <a:cs typeface="Arial" panose="020B0604020202020204" pitchFamily="34" charset="0"/>
              </a:rPr>
              <a:t>всеобщее оповещение о том, что данный нормативный правовой акт принят и подлежит действию в изложенном аутентичном содержании.</a:t>
            </a:r>
            <a:r>
              <a:rPr lang="ru-RU" sz="2900" dirty="0">
                <a:latin typeface="Arial" panose="020B0604020202020204" pitchFamily="34" charset="0"/>
                <a:cs typeface="Arial" panose="020B0604020202020204" pitchFamily="34" charset="0"/>
              </a:rPr>
              <a:t> Только в этом случае на лиц, подпадающих под его действие, распространяется общеправовая презумпция, в силу которой незнание закона не освобождает от ответственности за его нарушение. Неопределенность же относительно того, действует или не действует нормативный правовой акт, не может обеспечить единообразие в его соблюдении, исполнении и применении и, следовательно, порождает противоречивую правоприменительную практику, создает возможность злоупотреблений и произвола, ослабляет гарантии защиты конституционных прав и свобод, ведет к нарушению принципов равенства и верховенства </a:t>
            </a:r>
            <a:r>
              <a:rPr lang="ru-RU" sz="2900" dirty="0" smtClean="0">
                <a:latin typeface="Arial" panose="020B0604020202020204" pitchFamily="34" charset="0"/>
                <a:cs typeface="Arial" panose="020B0604020202020204" pitchFamily="34" charset="0"/>
              </a:rPr>
              <a:t>права».</a:t>
            </a:r>
            <a:endParaRPr lang="ru-RU" sz="2900" dirty="0">
              <a:latin typeface="Arial" panose="020B0604020202020204" pitchFamily="34" charset="0"/>
              <a:cs typeface="Arial" panose="020B0604020202020204" pitchFamily="34" charset="0"/>
            </a:endParaRPr>
          </a:p>
          <a:p>
            <a:endParaRPr lang="ru-RU" dirty="0" smtClean="0"/>
          </a:p>
          <a:p>
            <a:endParaRPr lang="ru-RU" dirty="0" smtClean="0"/>
          </a:p>
          <a:p>
            <a:endParaRPr lang="ru-RU" dirty="0" smtClean="0"/>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2314033"/>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schemeClr val="bg1"/>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schemeClr val="bg1"/>
                </a:solidFill>
                <a:latin typeface="Arial" panose="020B0604020202020204" pitchFamily="34" charset="0"/>
                <a:cs typeface="Arial" panose="020B0604020202020204" pitchFamily="34" charset="0"/>
              </a:rPr>
              <a:t>(4)</a:t>
            </a:r>
            <a:endParaRPr lang="ru-RU" sz="3600" dirty="0"/>
          </a:p>
        </p:txBody>
      </p:sp>
      <p:sp>
        <p:nvSpPr>
          <p:cNvPr id="3" name="Объект 2"/>
          <p:cNvSpPr>
            <a:spLocks noGrp="1"/>
          </p:cNvSpPr>
          <p:nvPr>
            <p:ph idx="1"/>
          </p:nvPr>
        </p:nvSpPr>
        <p:spPr>
          <a:xfrm>
            <a:off x="457200" y="1752600"/>
            <a:ext cx="8579296" cy="4916760"/>
          </a:xfrm>
        </p:spPr>
        <p:txBody>
          <a:bodyPr>
            <a:normAutofit lnSpcReduction="10000"/>
          </a:bodyPr>
          <a:lstStyle/>
          <a:p>
            <a:pPr marL="114300" indent="0">
              <a:buNone/>
            </a:pPr>
            <a:r>
              <a:rPr lang="ru-RU" dirty="0" smtClean="0">
                <a:latin typeface="Arial" panose="020B0604020202020204" pitchFamily="34" charset="0"/>
                <a:cs typeface="Arial" panose="020B0604020202020204" pitchFamily="34" charset="0"/>
              </a:rPr>
              <a:t>«</a:t>
            </a:r>
            <a:r>
              <a:rPr lang="ru-RU" b="1" dirty="0" smtClean="0">
                <a:latin typeface="Arial" panose="020B0604020202020204" pitchFamily="34" charset="0"/>
                <a:cs typeface="Arial" panose="020B0604020202020204" pitchFamily="34" charset="0"/>
              </a:rPr>
              <a:t>Требование </a:t>
            </a:r>
            <a:r>
              <a:rPr lang="ru-RU" b="1" dirty="0">
                <a:latin typeface="Arial" panose="020B0604020202020204" pitchFamily="34" charset="0"/>
                <a:cs typeface="Arial" panose="020B0604020202020204" pitchFamily="34" charset="0"/>
              </a:rPr>
              <a:t>официального опубликования вступивших в силу международных договоров </a:t>
            </a:r>
            <a:r>
              <a:rPr lang="ru-RU" dirty="0">
                <a:latin typeface="Arial" panose="020B0604020202020204" pitchFamily="34" charset="0"/>
                <a:cs typeface="Arial" panose="020B0604020202020204" pitchFamily="34" charset="0"/>
              </a:rPr>
              <a:t>Российской Федерации имеет принципиальное конституционно-правовое значение, поскольку, являясь составной частью правовой системы Российской Федерации и обладая в отношении применения приоритетом перед российскими законами, международные договоры Российской Федерации оказывают прямое воздействие на нормативное правовое регулирование в Российской Федерации, включая содержание прав и свобод человека и гражданина, ценностное значение которых определяется предписаниями статей 2, 17 и 18 Конституции Российской </a:t>
            </a:r>
            <a:r>
              <a:rPr lang="ru-RU" dirty="0" smtClean="0">
                <a:latin typeface="Arial" panose="020B0604020202020204" pitchFamily="34" charset="0"/>
                <a:cs typeface="Arial" panose="020B0604020202020204" pitchFamily="34" charset="0"/>
              </a:rPr>
              <a:t>Федерации».</a:t>
            </a:r>
            <a:endParaRPr lang="ru-RU"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6699859"/>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schemeClr val="bg1"/>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schemeClr val="bg1"/>
                </a:solidFill>
                <a:latin typeface="Arial" panose="020B0604020202020204" pitchFamily="34" charset="0"/>
                <a:cs typeface="Arial" panose="020B0604020202020204" pitchFamily="34" charset="0"/>
              </a:rPr>
              <a:t>(5)</a:t>
            </a:r>
            <a:endParaRPr lang="ru-RU" sz="3600" dirty="0"/>
          </a:p>
        </p:txBody>
      </p:sp>
      <p:sp>
        <p:nvSpPr>
          <p:cNvPr id="3" name="Объект 2"/>
          <p:cNvSpPr>
            <a:spLocks noGrp="1"/>
          </p:cNvSpPr>
          <p:nvPr>
            <p:ph idx="1"/>
          </p:nvPr>
        </p:nvSpPr>
        <p:spPr>
          <a:xfrm>
            <a:off x="457200" y="1752600"/>
            <a:ext cx="8435280" cy="4844752"/>
          </a:xfrm>
        </p:spPr>
        <p:txBody>
          <a:bodyPr>
            <a:normAutofit fontScale="85000" lnSpcReduction="10000"/>
          </a:bodyPr>
          <a:lstStyle/>
          <a:p>
            <a:pPr marL="114300" indent="0">
              <a:buNone/>
            </a:pPr>
            <a:r>
              <a:rPr lang="ru-RU" dirty="0" smtClean="0">
                <a:latin typeface="Arial" panose="020B0604020202020204" pitchFamily="34" charset="0"/>
                <a:cs typeface="Arial" panose="020B0604020202020204" pitchFamily="34" charset="0"/>
              </a:rPr>
              <a:t>«</a:t>
            </a:r>
            <a:r>
              <a:rPr lang="ru-RU" b="1" dirty="0" smtClean="0">
                <a:latin typeface="Arial" panose="020B0604020202020204" pitchFamily="34" charset="0"/>
                <a:cs typeface="Arial" panose="020B0604020202020204" pitchFamily="34" charset="0"/>
              </a:rPr>
              <a:t>Временное </a:t>
            </a:r>
            <a:r>
              <a:rPr lang="ru-RU" b="1" dirty="0">
                <a:latin typeface="Arial" panose="020B0604020202020204" pitchFamily="34" charset="0"/>
                <a:cs typeface="Arial" panose="020B0604020202020204" pitchFamily="34" charset="0"/>
              </a:rPr>
              <a:t>применение </a:t>
            </a:r>
            <a:r>
              <a:rPr lang="ru-RU" dirty="0">
                <a:latin typeface="Arial" panose="020B0604020202020204" pitchFamily="34" charset="0"/>
                <a:cs typeface="Arial" panose="020B0604020202020204" pitchFamily="34" charset="0"/>
              </a:rPr>
              <a:t>международного договора используется Российской Федерацией в практике межгосударственного общения, как правило, в случаях, когда предмет договора представляет особый интерес для его участников, вследствие чего они заинтересованы в том, чтобы ввести его в действие, </a:t>
            </a:r>
            <a:r>
              <a:rPr lang="ru-RU" b="1" dirty="0">
                <a:latin typeface="Arial" panose="020B0604020202020204" pitchFamily="34" charset="0"/>
                <a:cs typeface="Arial" panose="020B0604020202020204" pitchFamily="34" charset="0"/>
              </a:rPr>
              <a:t>не дожидаясь ратификации и вступления в </a:t>
            </a:r>
            <a:r>
              <a:rPr lang="ru-RU" b="1" dirty="0" smtClean="0">
                <a:latin typeface="Arial" panose="020B0604020202020204" pitchFamily="34" charset="0"/>
                <a:cs typeface="Arial" panose="020B0604020202020204" pitchFamily="34" charset="0"/>
              </a:rPr>
              <a:t>силу.</a:t>
            </a:r>
            <a:r>
              <a:rPr lang="ru-RU" dirty="0" smtClean="0">
                <a:latin typeface="Arial" panose="020B0604020202020204" pitchFamily="34" charset="0"/>
                <a:cs typeface="Arial" panose="020B0604020202020204" pitchFamily="34" charset="0"/>
              </a:rPr>
              <a:t> … Если </a:t>
            </a:r>
            <a:r>
              <a:rPr lang="ru-RU" dirty="0">
                <a:latin typeface="Arial" panose="020B0604020202020204" pitchFamily="34" charset="0"/>
                <a:cs typeface="Arial" panose="020B0604020202020204" pitchFamily="34" charset="0"/>
              </a:rPr>
              <a:t>международный договор, решение о согласии на обязательность которого для Российской Федерации подлежит принятию в форме федерального закона, предусматривает временное применение договора или его части либо договоренность об этом достигнута со сторонами каким-либо иным образом, он представляется в Государственную Думу в срок </a:t>
            </a:r>
            <a:r>
              <a:rPr lang="ru-RU" b="1" dirty="0">
                <a:latin typeface="Arial" panose="020B0604020202020204" pitchFamily="34" charset="0"/>
                <a:cs typeface="Arial" panose="020B0604020202020204" pitchFamily="34" charset="0"/>
              </a:rPr>
              <a:t>не более шести месяцев </a:t>
            </a:r>
            <a:r>
              <a:rPr lang="ru-RU" dirty="0">
                <a:latin typeface="Arial" panose="020B0604020202020204" pitchFamily="34" charset="0"/>
                <a:cs typeface="Arial" panose="020B0604020202020204" pitchFamily="34" charset="0"/>
              </a:rPr>
              <a:t>с даты начала его временного применения; при этом по решению, принятому в форме федерального закона, в порядке, установленном статьей 17 данного Федерального закона для ратификации международных договоров, срок временного применения может быть продлен (пункт 2 статьи 23</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marL="114300" indent="0">
              <a:buNone/>
            </a:pPr>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876050"/>
      </p:ext>
    </p:extLst>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prstClr val="black"/>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prstClr val="black"/>
                </a:solidFill>
                <a:latin typeface="Arial" panose="020B0604020202020204" pitchFamily="34" charset="0"/>
                <a:cs typeface="Arial" panose="020B0604020202020204" pitchFamily="34" charset="0"/>
              </a:rPr>
              <a:t>(6)</a:t>
            </a:r>
            <a:endParaRPr lang="ru-RU" sz="3600" dirty="0"/>
          </a:p>
        </p:txBody>
      </p:sp>
      <p:sp>
        <p:nvSpPr>
          <p:cNvPr id="3" name="Объект 2"/>
          <p:cNvSpPr>
            <a:spLocks noGrp="1"/>
          </p:cNvSpPr>
          <p:nvPr>
            <p:ph idx="1"/>
          </p:nvPr>
        </p:nvSpPr>
        <p:spPr>
          <a:xfrm>
            <a:off x="107504" y="1752600"/>
            <a:ext cx="8856984" cy="4916760"/>
          </a:xfrm>
        </p:spPr>
        <p:txBody>
          <a:bodyPr>
            <a:normAutofit fontScale="70000" lnSpcReduction="20000"/>
          </a:bodyPr>
          <a:lstStyle/>
          <a:p>
            <a:pPr marL="114300" indent="0">
              <a:buNone/>
            </a:pPr>
            <a:r>
              <a:rPr lang="ru-RU" sz="2600" dirty="0" smtClean="0">
                <a:latin typeface="Arial" panose="020B0604020202020204" pitchFamily="34" charset="0"/>
                <a:cs typeface="Arial" panose="020B0604020202020204" pitchFamily="34" charset="0"/>
              </a:rPr>
              <a:t>«Российская </a:t>
            </a:r>
            <a:r>
              <a:rPr lang="ru-RU" sz="2600" dirty="0">
                <a:latin typeface="Arial" panose="020B0604020202020204" pitchFamily="34" charset="0"/>
                <a:cs typeface="Arial" panose="020B0604020202020204" pitchFamily="34" charset="0"/>
              </a:rPr>
              <a:t>Федерация </a:t>
            </a:r>
            <a:r>
              <a:rPr lang="ru-RU" sz="2600" b="1" dirty="0">
                <a:latin typeface="Arial" panose="020B0604020202020204" pitchFamily="34" charset="0"/>
                <a:cs typeface="Arial" panose="020B0604020202020204" pitchFamily="34" charset="0"/>
              </a:rPr>
              <a:t>вправе</a:t>
            </a:r>
            <a:r>
              <a:rPr lang="ru-RU" sz="2600" dirty="0">
                <a:latin typeface="Arial" panose="020B0604020202020204" pitchFamily="34" charset="0"/>
                <a:cs typeface="Arial" panose="020B0604020202020204" pitchFamily="34" charset="0"/>
              </a:rPr>
              <a:t> согласиться на временное применение международного договора в полном объеме или частично, оговорить предельный срок его временного применения, а также обусловить временное применение международного договора (его части) до его вступления в силу соответствием Конституции Российской Федерации, законам и иным нормативным правовым актам Российской </a:t>
            </a:r>
            <a:r>
              <a:rPr lang="ru-RU" sz="2600" dirty="0" smtClean="0">
                <a:latin typeface="Arial" panose="020B0604020202020204" pitchFamily="34" charset="0"/>
                <a:cs typeface="Arial" panose="020B0604020202020204" pitchFamily="34" charset="0"/>
              </a:rPr>
              <a:t>Федерации». </a:t>
            </a:r>
          </a:p>
          <a:p>
            <a:pPr marL="114300" indent="0" algn="ctr">
              <a:buNone/>
            </a:pPr>
            <a:endParaRPr lang="ru-RU" sz="2600" dirty="0" smtClean="0">
              <a:latin typeface="Arial" panose="020B0604020202020204" pitchFamily="34" charset="0"/>
              <a:cs typeface="Arial" panose="020B0604020202020204" pitchFamily="34" charset="0"/>
            </a:endParaRPr>
          </a:p>
          <a:p>
            <a:pPr marL="114300" indent="0">
              <a:buNone/>
            </a:pPr>
            <a:r>
              <a:rPr lang="ru-RU" sz="2600" dirty="0" smtClean="0">
                <a:latin typeface="Arial" panose="020B0604020202020204" pitchFamily="34" charset="0"/>
                <a:cs typeface="Arial" panose="020B0604020202020204" pitchFamily="34" charset="0"/>
              </a:rPr>
              <a:t>«…примененное </a:t>
            </a:r>
            <a:r>
              <a:rPr lang="ru-RU" sz="2600" dirty="0">
                <a:latin typeface="Arial" panose="020B0604020202020204" pitchFamily="34" charset="0"/>
                <a:cs typeface="Arial" panose="020B0604020202020204" pitchFamily="34" charset="0"/>
              </a:rPr>
              <a:t>в отношении заявителя по настоящему делу </a:t>
            </a:r>
            <a:r>
              <a:rPr lang="ru-RU" sz="2600" b="1" dirty="0">
                <a:latin typeface="Arial" panose="020B0604020202020204" pitchFamily="34" charset="0"/>
                <a:cs typeface="Arial" panose="020B0604020202020204" pitchFamily="34" charset="0"/>
              </a:rPr>
              <a:t>Соглашение о порядке перемещения физическими лицами товаров для личного пользования через таможенную границу таможенного союза и совершения таможенных операций, связанных с их выпуском</a:t>
            </a:r>
            <a:r>
              <a:rPr lang="ru-RU" sz="2600" dirty="0">
                <a:latin typeface="Arial" panose="020B0604020202020204" pitchFamily="34" charset="0"/>
                <a:cs typeface="Arial" panose="020B0604020202020204" pitchFamily="34" charset="0"/>
              </a:rPr>
              <a:t>, до сих пор действует на территории Российской Федерации без официального опубликования в качестве именно временно применяемого международного договора: несмотря на принятие Федерального закона от 5 апреля 2011 </a:t>
            </a:r>
            <a:r>
              <a:rPr lang="ru-RU" sz="2600" dirty="0" smtClean="0">
                <a:latin typeface="Arial" panose="020B0604020202020204" pitchFamily="34" charset="0"/>
                <a:cs typeface="Arial" panose="020B0604020202020204" pitchFamily="34" charset="0"/>
              </a:rPr>
              <a:t>г. "</a:t>
            </a:r>
            <a:r>
              <a:rPr lang="ru-RU" sz="2600" dirty="0">
                <a:latin typeface="Arial" panose="020B0604020202020204" pitchFamily="34" charset="0"/>
                <a:cs typeface="Arial" panose="020B0604020202020204" pitchFamily="34" charset="0"/>
              </a:rPr>
              <a:t>О ратификации Соглашения о порядке перемещения физическими лицами товаров для личного пользования через таможенную границу таможенного союза и совершения таможенных операций, связанных с их выпуском</a:t>
            </a:r>
            <a:r>
              <a:rPr lang="ru-RU" sz="2600" dirty="0" smtClean="0">
                <a:latin typeface="Arial" panose="020B0604020202020204" pitchFamily="34" charset="0"/>
                <a:cs typeface="Arial" panose="020B0604020202020204" pitchFamily="34" charset="0"/>
              </a:rPr>
              <a:t>", (оно) </a:t>
            </a:r>
            <a:r>
              <a:rPr lang="ru-RU" sz="2600" b="1" dirty="0">
                <a:latin typeface="Arial" panose="020B0604020202020204" pitchFamily="34" charset="0"/>
                <a:cs typeface="Arial" panose="020B0604020202020204" pitchFamily="34" charset="0"/>
              </a:rPr>
              <a:t>не вступило в силу</a:t>
            </a:r>
            <a:r>
              <a:rPr lang="ru-RU" sz="2600" dirty="0">
                <a:latin typeface="Arial" panose="020B0604020202020204" pitchFamily="34" charset="0"/>
                <a:cs typeface="Arial" panose="020B0604020202020204" pitchFamily="34" charset="0"/>
              </a:rPr>
              <a:t>, поскольку Комиссией таможенного союза (депозитарием) до настоящего времени не получено уведомление Республики Беларусь о выполнении необходимых внутригосударственных </a:t>
            </a:r>
            <a:r>
              <a:rPr lang="ru-RU" sz="2600" dirty="0" smtClean="0">
                <a:latin typeface="Arial" panose="020B0604020202020204" pitchFamily="34" charset="0"/>
                <a:cs typeface="Arial" panose="020B0604020202020204" pitchFamily="34" charset="0"/>
              </a:rPr>
              <a:t>процедур».</a:t>
            </a:r>
            <a:endParaRPr lang="ru-RU" sz="2600"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831644"/>
      </p:ext>
    </p:extLst>
  </p:cSld>
  <p:clrMapOvr>
    <a:overrideClrMapping bg1="dk1" tx1="lt1" bg2="dk2" tx2="lt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prstClr val="black"/>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prstClr val="black"/>
                </a:solidFill>
                <a:latin typeface="Arial" panose="020B0604020202020204" pitchFamily="34" charset="0"/>
                <a:cs typeface="Arial" panose="020B0604020202020204" pitchFamily="34" charset="0"/>
              </a:rPr>
              <a:t>(7)</a:t>
            </a:r>
            <a:endParaRPr lang="ru-RU" sz="3600" dirty="0"/>
          </a:p>
        </p:txBody>
      </p:sp>
      <p:sp>
        <p:nvSpPr>
          <p:cNvPr id="3" name="Объект 2"/>
          <p:cNvSpPr>
            <a:spLocks noGrp="1"/>
          </p:cNvSpPr>
          <p:nvPr>
            <p:ph idx="1"/>
          </p:nvPr>
        </p:nvSpPr>
        <p:spPr>
          <a:xfrm>
            <a:off x="107504" y="1752600"/>
            <a:ext cx="8856984" cy="5105400"/>
          </a:xfrm>
        </p:spPr>
        <p:txBody>
          <a:bodyPr>
            <a:normAutofit fontScale="77500" lnSpcReduction="20000"/>
          </a:bodyPr>
          <a:lstStyle/>
          <a:p>
            <a:pPr marL="114300" indent="0">
              <a:buNone/>
            </a:pPr>
            <a:r>
              <a:rPr lang="ru-RU" dirty="0" smtClean="0">
                <a:latin typeface="Arial" panose="020B0604020202020204" pitchFamily="34" charset="0"/>
                <a:cs typeface="Arial" panose="020B0604020202020204" pitchFamily="34" charset="0"/>
              </a:rPr>
              <a:t>«При </a:t>
            </a:r>
            <a:r>
              <a:rPr lang="ru-RU" dirty="0">
                <a:latin typeface="Arial" panose="020B0604020202020204" pitchFamily="34" charset="0"/>
                <a:cs typeface="Arial" panose="020B0604020202020204" pitchFamily="34" charset="0"/>
              </a:rPr>
              <a:t>таких обстоятельствах </a:t>
            </a:r>
            <a:r>
              <a:rPr lang="ru-RU" b="1" dirty="0">
                <a:latin typeface="Arial" panose="020B0604020202020204" pitchFamily="34" charset="0"/>
                <a:cs typeface="Arial" panose="020B0604020202020204" pitchFamily="34" charset="0"/>
              </a:rPr>
              <a:t>отсутствие официального опубликования </a:t>
            </a:r>
            <a:r>
              <a:rPr lang="ru-RU" dirty="0">
                <a:latin typeface="Arial" panose="020B0604020202020204" pitchFamily="34" charset="0"/>
                <a:cs typeface="Arial" panose="020B0604020202020204" pitchFamily="34" charset="0"/>
              </a:rPr>
              <a:t>временно применяемых международных договоров Российской Федерации, затрагивающих права, свободы и обязанности человека и гражданина и устанавливающих иные правила, чем предусмотренные законом, в изданиях, определенных для их обнародования федеральным законодательством, означало бы - вопреки требованиям статей 1 (часть 1), 2, 4 (часть 2), 15 (части 1, 3 и 4), 17 (часть 1), 18 и 19 (часть 1) Конституции Российской Федерации - </a:t>
            </a:r>
            <a:r>
              <a:rPr lang="ru-RU" b="1" dirty="0">
                <a:latin typeface="Arial" panose="020B0604020202020204" pitchFamily="34" charset="0"/>
                <a:cs typeface="Arial" panose="020B0604020202020204" pitchFamily="34" charset="0"/>
              </a:rPr>
              <a:t>отступление от принципов правового государства</a:t>
            </a:r>
            <a:r>
              <a:rPr lang="ru-RU" dirty="0">
                <a:latin typeface="Arial" panose="020B0604020202020204" pitchFamily="34" charset="0"/>
                <a:cs typeface="Arial" panose="020B0604020202020204" pitchFamily="34" charset="0"/>
              </a:rPr>
              <a:t>, юридического равенства и правовой определенности как необходимых конституционных критериев защиты прав и свобод человека и гражданина на территории Российской Федерации, без чего их непосредственное применение в Российской Федерации невозможно. </a:t>
            </a:r>
            <a:r>
              <a:rPr lang="ru-RU" b="1" dirty="0">
                <a:latin typeface="Arial" panose="020B0604020202020204" pitchFamily="34" charset="0"/>
                <a:cs typeface="Arial" panose="020B0604020202020204" pitchFamily="34" charset="0"/>
              </a:rPr>
              <a:t>Отсутствие официального опубликования таких международных договоров Российской Федерации не может быть надлежащим образом восполнено </a:t>
            </a:r>
            <a:r>
              <a:rPr lang="ru-RU" dirty="0">
                <a:latin typeface="Arial" panose="020B0604020202020204" pitchFamily="34" charset="0"/>
                <a:cs typeface="Arial" panose="020B0604020202020204" pitchFamily="34" charset="0"/>
              </a:rPr>
              <a:t>доведением их содержания до сведения граждан Российской Федерации и других заинтересованных лиц </a:t>
            </a:r>
            <a:r>
              <a:rPr lang="ru-RU" b="1" dirty="0">
                <a:latin typeface="Arial" panose="020B0604020202020204" pitchFamily="34" charset="0"/>
                <a:cs typeface="Arial" panose="020B0604020202020204" pitchFamily="34" charset="0"/>
              </a:rPr>
              <a:t>иными способами</a:t>
            </a:r>
            <a:r>
              <a:rPr lang="ru-RU" dirty="0">
                <a:latin typeface="Arial" panose="020B0604020202020204" pitchFamily="34" charset="0"/>
                <a:cs typeface="Arial" panose="020B0604020202020204" pitchFamily="34" charset="0"/>
              </a:rPr>
              <a:t>, поскольку надлежащей гарантией аутентичности текста международного договора и юридически значимым подтверждением признания того или иного международного договора частью правовой системы Российской Федерации </a:t>
            </a:r>
            <a:r>
              <a:rPr lang="ru-RU" b="1" dirty="0">
                <a:latin typeface="Arial" panose="020B0604020202020204" pitchFamily="34" charset="0"/>
                <a:cs typeface="Arial" panose="020B0604020202020204" pitchFamily="34" charset="0"/>
              </a:rPr>
              <a:t>может служить только его официальное </a:t>
            </a:r>
            <a:r>
              <a:rPr lang="ru-RU" b="1" dirty="0" smtClean="0">
                <a:latin typeface="Arial" panose="020B0604020202020204" pitchFamily="34" charset="0"/>
                <a:cs typeface="Arial" panose="020B0604020202020204" pitchFamily="34" charset="0"/>
              </a:rPr>
              <a:t>опубликование».</a:t>
            </a:r>
            <a:endParaRPr lang="ru-RU" b="1"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494901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solidFill>
              </a:rPr>
              <a:t>Человек – высшая ценность</a:t>
            </a:r>
            <a:endParaRPr lang="ru-RU" dirty="0">
              <a:solidFill>
                <a:schemeClr val="bg1"/>
              </a:solidFill>
            </a:endParaRPr>
          </a:p>
        </p:txBody>
      </p:sp>
      <p:sp>
        <p:nvSpPr>
          <p:cNvPr id="3" name="Объект 2"/>
          <p:cNvSpPr>
            <a:spLocks noGrp="1"/>
          </p:cNvSpPr>
          <p:nvPr>
            <p:ph idx="1"/>
          </p:nvPr>
        </p:nvSpPr>
        <p:spPr/>
        <p:txBody>
          <a:bodyPr/>
          <a:lstStyle/>
          <a:p>
            <a:pPr marL="0" indent="0" algn="ctr">
              <a:buNone/>
            </a:pPr>
            <a:r>
              <a:rPr lang="ru-RU" dirty="0" smtClean="0"/>
              <a:t>Два смысла:</a:t>
            </a:r>
          </a:p>
          <a:p>
            <a:pPr marL="0" indent="0" algn="ctr">
              <a:buNone/>
            </a:pPr>
            <a:r>
              <a:rPr lang="ru-RU" dirty="0"/>
              <a:t> </a:t>
            </a:r>
            <a:endParaRPr lang="ru-RU" dirty="0" smtClean="0"/>
          </a:p>
          <a:p>
            <a:pPr marL="514350" indent="-514350" algn="just">
              <a:buAutoNum type="arabicPeriod"/>
            </a:pPr>
            <a:r>
              <a:rPr lang="ru-RU" dirty="0" err="1" smtClean="0"/>
              <a:t>Антихолистский</a:t>
            </a:r>
            <a:endParaRPr lang="ru-RU" dirty="0" smtClean="0"/>
          </a:p>
          <a:p>
            <a:pPr marL="514350" indent="-514350" algn="just">
              <a:buAutoNum type="arabicPeriod"/>
            </a:pPr>
            <a:endParaRPr lang="ru-RU" dirty="0"/>
          </a:p>
          <a:p>
            <a:pPr marL="514350" indent="-514350" algn="just">
              <a:buAutoNum type="arabicPeriod"/>
            </a:pPr>
            <a:r>
              <a:rPr lang="ru-RU" dirty="0" smtClean="0"/>
              <a:t>Антитоталитарный</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1168700"/>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prstClr val="black"/>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prstClr val="black"/>
                </a:solidFill>
                <a:latin typeface="Arial" panose="020B0604020202020204" pitchFamily="34" charset="0"/>
                <a:cs typeface="Arial" panose="020B0604020202020204" pitchFamily="34" charset="0"/>
              </a:rPr>
              <a:t>(8)</a:t>
            </a:r>
            <a:endParaRPr lang="ru-RU" sz="3600" dirty="0"/>
          </a:p>
        </p:txBody>
      </p:sp>
      <p:sp>
        <p:nvSpPr>
          <p:cNvPr id="3" name="Объект 2"/>
          <p:cNvSpPr>
            <a:spLocks noGrp="1"/>
          </p:cNvSpPr>
          <p:nvPr>
            <p:ph idx="1"/>
          </p:nvPr>
        </p:nvSpPr>
        <p:spPr>
          <a:xfrm>
            <a:off x="179512" y="1752600"/>
            <a:ext cx="8784976" cy="4988768"/>
          </a:xfrm>
        </p:spPr>
        <p:txBody>
          <a:bodyPr>
            <a:normAutofit fontScale="55000" lnSpcReduction="20000"/>
          </a:bodyPr>
          <a:lstStyle/>
          <a:p>
            <a:pPr marL="114300" indent="0">
              <a:buNone/>
            </a:pPr>
            <a:r>
              <a:rPr lang="ru-RU" sz="2900" dirty="0" smtClean="0">
                <a:latin typeface="Arial" panose="020B0604020202020204" pitchFamily="34" charset="0"/>
                <a:cs typeface="Arial" panose="020B0604020202020204" pitchFamily="34" charset="0"/>
              </a:rPr>
              <a:t>«В </a:t>
            </a:r>
            <a:r>
              <a:rPr lang="ru-RU" sz="2900" dirty="0">
                <a:latin typeface="Arial" panose="020B0604020202020204" pitchFamily="34" charset="0"/>
                <a:cs typeface="Arial" panose="020B0604020202020204" pitchFamily="34" charset="0"/>
              </a:rPr>
              <a:t>отличие от вступивших в силу международных договоров Российской Федерации на необходимость </a:t>
            </a:r>
            <a:r>
              <a:rPr lang="ru-RU" sz="2900" b="1" dirty="0">
                <a:latin typeface="Arial" panose="020B0604020202020204" pitchFamily="34" charset="0"/>
                <a:cs typeface="Arial" panose="020B0604020202020204" pitchFamily="34" charset="0"/>
              </a:rPr>
              <a:t>официального опубликования временно применяемых международных договоров</a:t>
            </a:r>
            <a:r>
              <a:rPr lang="ru-RU" sz="2900" dirty="0">
                <a:latin typeface="Arial" panose="020B0604020202020204" pitchFamily="34" charset="0"/>
                <a:cs typeface="Arial" panose="020B0604020202020204" pitchFamily="34" charset="0"/>
              </a:rPr>
              <a:t> </a:t>
            </a:r>
            <a:r>
              <a:rPr lang="ru-RU" sz="2900" dirty="0" smtClean="0">
                <a:latin typeface="Arial" panose="020B0604020202020204" pitchFamily="34" charset="0"/>
                <a:cs typeface="Arial" panose="020B0604020202020204" pitchFamily="34" charset="0"/>
              </a:rPr>
              <a:t> Федеральным </a:t>
            </a:r>
            <a:r>
              <a:rPr lang="ru-RU" sz="2900" dirty="0">
                <a:latin typeface="Arial" panose="020B0604020202020204" pitchFamily="34" charset="0"/>
                <a:cs typeface="Arial" panose="020B0604020202020204" pitchFamily="34" charset="0"/>
              </a:rPr>
              <a:t>законом "О международных договорах Российской Федерации" прямо не указывается. Не предусматривает их официального опубликования и Федеральный закон от 14 июня 1994 </a:t>
            </a:r>
            <a:r>
              <a:rPr lang="ru-RU" sz="2900" dirty="0" smtClean="0">
                <a:latin typeface="Arial" panose="020B0604020202020204" pitchFamily="34" charset="0"/>
                <a:cs typeface="Arial" panose="020B0604020202020204" pitchFamily="34" charset="0"/>
              </a:rPr>
              <a:t>г. </a:t>
            </a:r>
            <a:r>
              <a:rPr lang="ru-RU" sz="2900" dirty="0">
                <a:latin typeface="Arial" panose="020B0604020202020204" pitchFamily="34" charset="0"/>
                <a:cs typeface="Arial" panose="020B0604020202020204" pitchFamily="34" charset="0"/>
              </a:rPr>
              <a:t>"О порядке опубликования и вступления в силу федеральных конституционных законов, федеральных законов, актов палат Федерального </a:t>
            </a:r>
            <a:r>
              <a:rPr lang="ru-RU" sz="2900" dirty="0" smtClean="0">
                <a:latin typeface="Arial" panose="020B0604020202020204" pitchFamily="34" charset="0"/>
                <a:cs typeface="Arial" panose="020B0604020202020204" pitchFamily="34" charset="0"/>
              </a:rPr>
              <a:t>Собрания« , </a:t>
            </a:r>
            <a:r>
              <a:rPr lang="ru-RU" sz="2900" dirty="0">
                <a:latin typeface="Arial" panose="020B0604020202020204" pitchFamily="34" charset="0"/>
                <a:cs typeface="Arial" panose="020B0604020202020204" pitchFamily="34" charset="0"/>
              </a:rPr>
              <a:t>который хотя и устанавливает требование об официальном опубликовании не вступивших в силу международных договоров Российской Федерации, но связывает его с ратификацией Федеральным Собранием: согласно части третьей его статьи 3 международные договоры, ратифицированные Федеральным Собранием, публикуются одновременно с федеральными законами об их ратификации; согласно части первой его статьи 4 официальным опубликованием любого федерального закона считается первая публикация его полного текста в </a:t>
            </a:r>
            <a:r>
              <a:rPr lang="ru-RU" sz="3300" b="1" dirty="0">
                <a:solidFill>
                  <a:srgbClr val="FF0000"/>
                </a:solidFill>
                <a:latin typeface="Arial" panose="020B0604020202020204" pitchFamily="34" charset="0"/>
                <a:cs typeface="Arial" panose="020B0604020202020204" pitchFamily="34" charset="0"/>
              </a:rPr>
              <a:t>"Парламентской газете", "Российской газете", "Собрании законодательства Российской Федерации" или первое размещение (опубликование) на "Официальном интернет-портале правовой информации" (www.pravo.gov.ru).</a:t>
            </a:r>
            <a:r>
              <a:rPr lang="ru-RU" sz="2900" dirty="0">
                <a:solidFill>
                  <a:srgbClr val="FF0000"/>
                </a:solidFill>
                <a:latin typeface="Arial" panose="020B0604020202020204" pitchFamily="34" charset="0"/>
                <a:cs typeface="Arial" panose="020B0604020202020204" pitchFamily="34" charset="0"/>
              </a:rPr>
              <a:t> </a:t>
            </a:r>
            <a:r>
              <a:rPr lang="ru-RU" sz="2900" dirty="0">
                <a:latin typeface="Arial" panose="020B0604020202020204" pitchFamily="34" charset="0"/>
                <a:cs typeface="Arial" panose="020B0604020202020204" pitchFamily="34" charset="0"/>
              </a:rPr>
              <a:t>При этом включение в перечень официальных изданий соответствующего интернет-портала, обусловленное объективным изменением структуры информационного пространства в современных условиях, позволяет осуществлять функцию всеобщего оповещения о принятии тех или иных нормативных правовых актов и ознакомления с ними в целях их обнародования в контексте требования статей 15 (часть 3), 71 (пункт "к"), 84 (пункт "д"), 106 (пункт "г"), 107 и 108 Конституции Российской Федерации с использованием новых информационных </a:t>
            </a:r>
            <a:r>
              <a:rPr lang="ru-RU" sz="2900" dirty="0" smtClean="0">
                <a:latin typeface="Arial" panose="020B0604020202020204" pitchFamily="34" charset="0"/>
                <a:cs typeface="Arial" panose="020B0604020202020204" pitchFamily="34" charset="0"/>
              </a:rPr>
              <a:t>технологий».</a:t>
            </a:r>
            <a:endParaRPr lang="ru-RU" sz="2900"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2029299"/>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prstClr val="black"/>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prstClr val="black"/>
                </a:solidFill>
                <a:latin typeface="Arial" panose="020B0604020202020204" pitchFamily="34" charset="0"/>
                <a:cs typeface="Arial" panose="020B0604020202020204" pitchFamily="34" charset="0"/>
              </a:rPr>
              <a:t>(9)</a:t>
            </a:r>
            <a:endParaRPr lang="ru-RU" sz="3600" dirty="0"/>
          </a:p>
        </p:txBody>
      </p:sp>
      <p:sp>
        <p:nvSpPr>
          <p:cNvPr id="3" name="Объект 2"/>
          <p:cNvSpPr>
            <a:spLocks noGrp="1"/>
          </p:cNvSpPr>
          <p:nvPr>
            <p:ph idx="1"/>
          </p:nvPr>
        </p:nvSpPr>
        <p:spPr>
          <a:xfrm>
            <a:off x="323528" y="1752600"/>
            <a:ext cx="8640960" cy="5105400"/>
          </a:xfrm>
        </p:spPr>
        <p:txBody>
          <a:bodyPr>
            <a:normAutofit fontScale="70000" lnSpcReduction="20000"/>
          </a:bodyPr>
          <a:lstStyle/>
          <a:p>
            <a:pPr marL="114300" indent="0">
              <a:buNone/>
            </a:pPr>
            <a:r>
              <a:rPr lang="ru-RU" sz="2900" dirty="0" smtClean="0">
                <a:latin typeface="Arial" panose="020B0604020202020204" pitchFamily="34" charset="0"/>
                <a:cs typeface="Arial" panose="020B0604020202020204" pitchFamily="34" charset="0"/>
              </a:rPr>
              <a:t>«4.3</a:t>
            </a:r>
            <a:r>
              <a:rPr lang="ru-RU" sz="2900" dirty="0">
                <a:latin typeface="Arial" panose="020B0604020202020204" pitchFamily="34" charset="0"/>
                <a:cs typeface="Arial" panose="020B0604020202020204" pitchFamily="34" charset="0"/>
              </a:rPr>
              <a:t>. Таким образом, </a:t>
            </a:r>
            <a:r>
              <a:rPr lang="ru-RU" sz="2900" dirty="0" smtClean="0">
                <a:latin typeface="Arial" panose="020B0604020202020204" pitchFamily="34" charset="0"/>
                <a:cs typeface="Arial" panose="020B0604020202020204" pitchFamily="34" charset="0"/>
              </a:rPr>
              <a:t>п.1 ст. </a:t>
            </a:r>
            <a:r>
              <a:rPr lang="ru-RU" sz="2900" dirty="0">
                <a:latin typeface="Arial" panose="020B0604020202020204" pitchFamily="34" charset="0"/>
                <a:cs typeface="Arial" panose="020B0604020202020204" pitchFamily="34" charset="0"/>
              </a:rPr>
              <a:t>23 Федерального закона "О международных договорах Российской Федерации" </a:t>
            </a:r>
            <a:r>
              <a:rPr lang="ru-RU" sz="2900" b="1" dirty="0">
                <a:latin typeface="Arial" panose="020B0604020202020204" pitchFamily="34" charset="0"/>
                <a:cs typeface="Arial" panose="020B0604020202020204" pitchFamily="34" charset="0"/>
              </a:rPr>
              <a:t>не противоречит Конституции Российской Федерации</a:t>
            </a:r>
            <a:r>
              <a:rPr lang="ru-RU" sz="2900" dirty="0">
                <a:latin typeface="Arial" panose="020B0604020202020204" pitchFamily="34" charset="0"/>
                <a:cs typeface="Arial" panose="020B0604020202020204" pitchFamily="34" charset="0"/>
              </a:rPr>
              <a:t>, поскольку - по своему конституционно-правовому смыслу в системе действующего нормативного регулирования - </a:t>
            </a:r>
            <a:r>
              <a:rPr lang="ru-RU" sz="2900" b="1" dirty="0">
                <a:latin typeface="Arial" panose="020B0604020202020204" pitchFamily="34" charset="0"/>
                <a:cs typeface="Arial" panose="020B0604020202020204" pitchFamily="34" charset="0"/>
              </a:rPr>
              <a:t>не предполагает возможность временного применения в Российской Федерации международного договора </a:t>
            </a:r>
            <a:r>
              <a:rPr lang="ru-RU" sz="2900" dirty="0">
                <a:latin typeface="Arial" panose="020B0604020202020204" pitchFamily="34" charset="0"/>
                <a:cs typeface="Arial" panose="020B0604020202020204" pitchFamily="34" charset="0"/>
              </a:rPr>
              <a:t>(или части международного договора) Российской Федерации, затрагивающего права, свободы и обязанности человека и гражданина и устанавливающего при этом иные правила, чем предусмотренные законом, </a:t>
            </a:r>
            <a:r>
              <a:rPr lang="ru-RU" sz="2900" b="1" dirty="0">
                <a:latin typeface="Arial" panose="020B0604020202020204" pitchFamily="34" charset="0"/>
                <a:cs typeface="Arial" panose="020B0604020202020204" pitchFamily="34" charset="0"/>
              </a:rPr>
              <a:t>без его официального опубликования.</a:t>
            </a:r>
          </a:p>
          <a:p>
            <a:pPr marL="114300" indent="0">
              <a:buNone/>
            </a:pPr>
            <a:r>
              <a:rPr lang="ru-RU" sz="2900" dirty="0">
                <a:latin typeface="Arial" panose="020B0604020202020204" pitchFamily="34" charset="0"/>
                <a:cs typeface="Arial" panose="020B0604020202020204" pitchFamily="34" charset="0"/>
              </a:rPr>
              <a:t>Данный вывод не освобождает федерального законодателя от необходимости установления в кратчайшие сроки порядка официального опубликования временно применяемых международных договоров Российской Федерации в соответствии с требованиями Конституции Российской Федерации и с учетом настоящего Постановления, в том числе посредством использования для официального опубликования таких международных договоров наряду с традиционными и иных возможностей современного информационного </a:t>
            </a:r>
            <a:r>
              <a:rPr lang="ru-RU" sz="2900" dirty="0" smtClean="0">
                <a:latin typeface="Arial" panose="020B0604020202020204" pitchFamily="34" charset="0"/>
                <a:cs typeface="Arial" panose="020B0604020202020204" pitchFamily="34" charset="0"/>
              </a:rPr>
              <a:t>пространства». </a:t>
            </a:r>
            <a:endParaRPr lang="ru-RU" sz="2900"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111137"/>
      </p:ext>
    </p:extLst>
  </p:cSld>
  <p:clrMapOvr>
    <a:overrideClrMapping bg1="dk1" tx1="lt1" bg2="dk2" tx2="lt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b="1" dirty="0">
                <a:solidFill>
                  <a:prstClr val="black"/>
                </a:solidFill>
                <a:latin typeface="Arial" panose="020B0604020202020204" pitchFamily="34" charset="0"/>
                <a:cs typeface="Arial" panose="020B0604020202020204" pitchFamily="34" charset="0"/>
              </a:rPr>
              <a:t>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a:t>
            </a:r>
            <a:r>
              <a:rPr lang="ru-RU" sz="1600" b="1" dirty="0" smtClean="0">
                <a:solidFill>
                  <a:prstClr val="black"/>
                </a:solidFill>
                <a:latin typeface="Arial" panose="020B0604020202020204" pitchFamily="34" charset="0"/>
                <a:cs typeface="Arial" panose="020B0604020202020204" pitchFamily="34" charset="0"/>
              </a:rPr>
              <a:t>(10)</a:t>
            </a:r>
            <a:endParaRPr lang="ru-RU" sz="3600" dirty="0"/>
          </a:p>
        </p:txBody>
      </p:sp>
      <p:sp>
        <p:nvSpPr>
          <p:cNvPr id="3" name="Объект 2"/>
          <p:cNvSpPr>
            <a:spLocks noGrp="1"/>
          </p:cNvSpPr>
          <p:nvPr>
            <p:ph idx="1"/>
          </p:nvPr>
        </p:nvSpPr>
        <p:spPr>
          <a:xfrm>
            <a:off x="457200" y="1752600"/>
            <a:ext cx="8507288" cy="4916760"/>
          </a:xfrm>
        </p:spPr>
        <p:txBody>
          <a:bodyPr>
            <a:normAutofit/>
          </a:bodyPr>
          <a:lstStyle/>
          <a:p>
            <a:pPr marL="114300" indent="0" algn="ctr">
              <a:buNone/>
            </a:pPr>
            <a:r>
              <a:rPr lang="ru-RU" i="1" dirty="0" smtClean="0">
                <a:latin typeface="Arial" panose="020B0604020202020204" pitchFamily="34" charset="0"/>
                <a:cs typeface="Arial" panose="020B0604020202020204" pitchFamily="34" charset="0"/>
              </a:rPr>
              <a:t>Резолютивная часть</a:t>
            </a:r>
          </a:p>
          <a:p>
            <a:pPr marL="114300" indent="0">
              <a:buNone/>
            </a:pPr>
            <a:r>
              <a:rPr lang="ru-RU" dirty="0" smtClean="0">
                <a:latin typeface="Arial" panose="020B0604020202020204" pitchFamily="34" charset="0"/>
                <a:cs typeface="Arial" panose="020B0604020202020204" pitchFamily="34" charset="0"/>
              </a:rPr>
              <a:t>«4</a:t>
            </a:r>
            <a:r>
              <a:rPr lang="ru-RU" dirty="0">
                <a:latin typeface="Arial" panose="020B0604020202020204" pitchFamily="34" charset="0"/>
                <a:cs typeface="Arial" panose="020B0604020202020204" pitchFamily="34" charset="0"/>
              </a:rPr>
              <a:t>. Правоприменительные решения, принятые в отношении гражданина Ушакова Игоря Дмитриевича на основании пункта 1 статьи 23 Федерального закона "О международных договорах Российской Федерации" в истолковании, расходящемся с его конституционно-правовым смыслом, выявленным в настоящем Постановлении, подлежат пересмотру в установленном порядке, если для этого нет других </a:t>
            </a:r>
            <a:r>
              <a:rPr lang="ru-RU" dirty="0" smtClean="0">
                <a:latin typeface="Arial" panose="020B0604020202020204" pitchFamily="34" charset="0"/>
                <a:cs typeface="Arial" panose="020B0604020202020204" pitchFamily="34" charset="0"/>
              </a:rPr>
              <a:t>препятствий».</a:t>
            </a:r>
          </a:p>
          <a:p>
            <a:pPr marL="114300" indent="0">
              <a:buNone/>
            </a:pPr>
            <a:endParaRPr lang="ru-RU" dirty="0">
              <a:latin typeface="Arial" panose="020B0604020202020204" pitchFamily="34" charset="0"/>
              <a:cs typeface="Arial" panose="020B0604020202020204" pitchFamily="34" charset="0"/>
            </a:endParaRPr>
          </a:p>
          <a:p>
            <a:pPr marL="114300" indent="0" algn="ctr">
              <a:buNone/>
            </a:pPr>
            <a:r>
              <a:rPr lang="ru-RU" dirty="0" smtClean="0">
                <a:latin typeface="Arial" panose="020B0604020202020204" pitchFamily="34" charset="0"/>
                <a:cs typeface="Arial" panose="020B0604020202020204" pitchFamily="34" charset="0"/>
              </a:rPr>
              <a:t>НО!</a:t>
            </a:r>
          </a:p>
          <a:p>
            <a:pPr marL="114300" indent="0">
              <a:buNone/>
            </a:pPr>
            <a:endParaRPr lang="ru-RU" sz="2800"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007917"/>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76672"/>
            <a:ext cx="8260672" cy="936104"/>
          </a:xfrm>
        </p:spPr>
        <p:txBody>
          <a:bodyPr>
            <a:noAutofit/>
          </a:bodyPr>
          <a:lstStyle/>
          <a:p>
            <a:r>
              <a:rPr lang="ru-RU" sz="2400" b="1" dirty="0" smtClean="0">
                <a:solidFill>
                  <a:schemeClr val="bg1"/>
                </a:solidFill>
              </a:rPr>
              <a:t>Особое мнение судьи Г.А.ЖИЛИНА</a:t>
            </a:r>
            <a:r>
              <a:rPr lang="ru-RU" sz="2400" b="1" dirty="0">
                <a:solidFill>
                  <a:schemeClr val="bg1"/>
                </a:solidFill>
              </a:rPr>
              <a:t/>
            </a:r>
            <a:br>
              <a:rPr lang="ru-RU" sz="2400" b="1" dirty="0">
                <a:solidFill>
                  <a:schemeClr val="bg1"/>
                </a:solidFill>
              </a:rPr>
            </a:br>
            <a:endParaRPr lang="ru-RU" sz="2400" b="1" dirty="0">
              <a:solidFill>
                <a:schemeClr val="bg1"/>
              </a:solidFill>
            </a:endParaRPr>
          </a:p>
        </p:txBody>
      </p:sp>
      <p:sp>
        <p:nvSpPr>
          <p:cNvPr id="3" name="Объект 2"/>
          <p:cNvSpPr>
            <a:spLocks noGrp="1"/>
          </p:cNvSpPr>
          <p:nvPr>
            <p:ph idx="1"/>
          </p:nvPr>
        </p:nvSpPr>
        <p:spPr>
          <a:xfrm>
            <a:off x="179512" y="1628800"/>
            <a:ext cx="8856984" cy="5229200"/>
          </a:xfrm>
        </p:spPr>
        <p:txBody>
          <a:bodyPr>
            <a:normAutofit lnSpcReduction="10000"/>
          </a:bodyPr>
          <a:lstStyle/>
          <a:p>
            <a:pPr marL="114300" indent="0">
              <a:buNone/>
            </a:pPr>
            <a:r>
              <a:rPr lang="ru-RU" sz="1700" dirty="0" smtClean="0">
                <a:latin typeface="Arial" panose="020B0604020202020204" pitchFamily="34" charset="0"/>
                <a:cs typeface="Arial" panose="020B0604020202020204" pitchFamily="34" charset="0"/>
              </a:rPr>
              <a:t>«В </a:t>
            </a:r>
            <a:r>
              <a:rPr lang="ru-RU" sz="1700" dirty="0">
                <a:latin typeface="Arial" panose="020B0604020202020204" pitchFamily="34" charset="0"/>
                <a:cs typeface="Arial" panose="020B0604020202020204" pitchFamily="34" charset="0"/>
              </a:rPr>
              <a:t>обоснование по существу абстрактного рассмотрения жалобы И.Д. Ушакова Конституционный Суд Российской Федерации указал, что </a:t>
            </a:r>
            <a:r>
              <a:rPr lang="ru-RU" sz="1700" b="1" dirty="0">
                <a:latin typeface="Arial" panose="020B0604020202020204" pitchFamily="34" charset="0"/>
                <a:cs typeface="Arial" panose="020B0604020202020204" pitchFamily="34" charset="0"/>
              </a:rPr>
              <a:t>в настоящем деле он не проверяет на соответствие Конституции Российской Федерации законоположения</a:t>
            </a:r>
            <a:r>
              <a:rPr lang="ru-RU" sz="1700" dirty="0">
                <a:latin typeface="Arial" panose="020B0604020202020204" pitchFamily="34" charset="0"/>
                <a:cs typeface="Arial" panose="020B0604020202020204" pitchFamily="34" charset="0"/>
              </a:rPr>
              <a:t>, допускающие временное применение не вступивших в силу международных договоров, а также положения какого-либо временно применяемого международного договора, в том числе Соглашения от 18 июня 2010 года. Однако это </a:t>
            </a:r>
            <a:r>
              <a:rPr lang="ru-RU" sz="1700" b="1" dirty="0">
                <a:latin typeface="Arial" panose="020B0604020202020204" pitchFamily="34" charset="0"/>
                <a:cs typeface="Arial" panose="020B0604020202020204" pitchFamily="34" charset="0"/>
              </a:rPr>
              <a:t>не освобождало Конституционный Суд</a:t>
            </a:r>
            <a:r>
              <a:rPr lang="ru-RU" sz="1700" dirty="0">
                <a:latin typeface="Arial" panose="020B0604020202020204" pitchFamily="34" charset="0"/>
                <a:cs typeface="Arial" panose="020B0604020202020204" pitchFamily="34" charset="0"/>
              </a:rPr>
              <a:t>, не связанный основаниями и доводами обращения заявителя, </a:t>
            </a:r>
            <a:r>
              <a:rPr lang="ru-RU" sz="1700" b="1" dirty="0">
                <a:latin typeface="Arial" panose="020B0604020202020204" pitchFamily="34" charset="0"/>
                <a:cs typeface="Arial" panose="020B0604020202020204" pitchFamily="34" charset="0"/>
              </a:rPr>
              <a:t>от обязанности рассмотреть оспоренное законоположение с учетом обстоятельств его применения в конкретном деле</a:t>
            </a:r>
            <a:r>
              <a:rPr lang="ru-RU" sz="1700" dirty="0">
                <a:latin typeface="Arial" panose="020B0604020202020204" pitchFamily="34" charset="0"/>
                <a:cs typeface="Arial" panose="020B0604020202020204" pitchFamily="34" charset="0"/>
              </a:rPr>
              <a:t>, исходя из места в системе правовых норм, составной частью которой являются и указанные правовые акты (</a:t>
            </a:r>
            <a:r>
              <a:rPr lang="ru-RU" sz="1700" dirty="0" smtClean="0">
                <a:latin typeface="Arial" panose="020B0604020202020204" pitchFamily="34" charset="0"/>
                <a:cs typeface="Arial" panose="020B0604020202020204" pitchFamily="34" charset="0"/>
              </a:rPr>
              <a:t>ст. </a:t>
            </a:r>
            <a:r>
              <a:rPr lang="ru-RU" sz="1700" dirty="0">
                <a:latin typeface="Arial" panose="020B0604020202020204" pitchFamily="34" charset="0"/>
                <a:cs typeface="Arial" panose="020B0604020202020204" pitchFamily="34" charset="0"/>
              </a:rPr>
              <a:t>74 </a:t>
            </a:r>
            <a:r>
              <a:rPr lang="ru-RU" sz="1700" dirty="0" smtClean="0">
                <a:latin typeface="Arial" panose="020B0604020202020204" pitchFamily="34" charset="0"/>
                <a:cs typeface="Arial" panose="020B0604020202020204" pitchFamily="34" charset="0"/>
              </a:rPr>
              <a:t>ФКЗ "О </a:t>
            </a:r>
            <a:r>
              <a:rPr lang="ru-RU" sz="1700" dirty="0">
                <a:latin typeface="Arial" panose="020B0604020202020204" pitchFamily="34" charset="0"/>
                <a:cs typeface="Arial" panose="020B0604020202020204" pitchFamily="34" charset="0"/>
              </a:rPr>
              <a:t>Конституционном Суде </a:t>
            </a:r>
            <a:r>
              <a:rPr lang="ru-RU" sz="1700" dirty="0" smtClean="0">
                <a:latin typeface="Arial" panose="020B0604020202020204" pitchFamily="34" charset="0"/>
                <a:cs typeface="Arial" panose="020B0604020202020204" pitchFamily="34" charset="0"/>
              </a:rPr>
              <a:t>РФ")».</a:t>
            </a:r>
            <a:endParaRPr lang="ru-RU" sz="1700" dirty="0">
              <a:latin typeface="Arial" panose="020B0604020202020204" pitchFamily="34" charset="0"/>
              <a:cs typeface="Arial" panose="020B0604020202020204" pitchFamily="34" charset="0"/>
            </a:endParaRPr>
          </a:p>
          <a:p>
            <a:pPr marL="114300" indent="0">
              <a:buNone/>
            </a:pPr>
            <a:r>
              <a:rPr lang="ru-RU" sz="1700" dirty="0" smtClean="0">
                <a:latin typeface="Arial" panose="020B0604020202020204" pitchFamily="34" charset="0"/>
                <a:cs typeface="Arial" panose="020B0604020202020204" pitchFamily="34" charset="0"/>
              </a:rPr>
              <a:t>«…оспоренное </a:t>
            </a:r>
            <a:r>
              <a:rPr lang="ru-RU" sz="1700" b="1" dirty="0">
                <a:latin typeface="Arial" panose="020B0604020202020204" pitchFamily="34" charset="0"/>
                <a:cs typeface="Arial" panose="020B0604020202020204" pitchFamily="34" charset="0"/>
              </a:rPr>
              <a:t>положение пункта 1 статьи 23 </a:t>
            </a:r>
            <a:r>
              <a:rPr lang="ru-RU" sz="1700" dirty="0">
                <a:latin typeface="Arial" panose="020B0604020202020204" pitchFamily="34" charset="0"/>
                <a:cs typeface="Arial" panose="020B0604020202020204" pitchFamily="34" charset="0"/>
              </a:rPr>
              <a:t>Федерального закона "О международных договорах Российской Федерации" следовало </a:t>
            </a:r>
            <a:r>
              <a:rPr lang="ru-RU" sz="1700" b="1" dirty="0">
                <a:latin typeface="Arial" panose="020B0604020202020204" pitchFamily="34" charset="0"/>
                <a:cs typeface="Arial" panose="020B0604020202020204" pitchFamily="34" charset="0"/>
              </a:rPr>
              <a:t>признать не соответствующим Конституции</a:t>
            </a:r>
            <a:r>
              <a:rPr lang="ru-RU" sz="1700" dirty="0">
                <a:latin typeface="Arial" panose="020B0604020202020204" pitchFamily="34" charset="0"/>
                <a:cs typeface="Arial" panose="020B0604020202020204" pitchFamily="34" charset="0"/>
              </a:rPr>
              <a:t> </a:t>
            </a:r>
            <a:r>
              <a:rPr lang="ru-RU" sz="1700" dirty="0" smtClean="0">
                <a:latin typeface="Arial" panose="020B0604020202020204" pitchFamily="34" charset="0"/>
                <a:cs typeface="Arial" panose="020B0604020202020204" pitchFamily="34" charset="0"/>
              </a:rPr>
              <a:t>РФ, </a:t>
            </a:r>
            <a:r>
              <a:rPr lang="ru-RU" sz="1700" dirty="0">
                <a:latin typeface="Arial" panose="020B0604020202020204" pitchFamily="34" charset="0"/>
                <a:cs typeface="Arial" panose="020B0604020202020204" pitchFamily="34" charset="0"/>
              </a:rPr>
              <a:t>ее статьям 15, 17 (часть 1), 19 (часть 1), 35 (части 1 и 2), 54 и 57, в той мере, в какой оно по смыслу, придаваемому правоприменительной практикой, во изменение правил, установленных законом, </a:t>
            </a:r>
            <a:r>
              <a:rPr lang="ru-RU" sz="1700" b="1" dirty="0">
                <a:latin typeface="Arial" panose="020B0604020202020204" pitchFamily="34" charset="0"/>
                <a:cs typeface="Arial" panose="020B0604020202020204" pitchFamily="34" charset="0"/>
              </a:rPr>
              <a:t>допускает возложение на субъектов таможенных правоотношений дополнительных обязательств и санкций за их неисполнение </a:t>
            </a:r>
            <a:r>
              <a:rPr lang="ru-RU" sz="1700" dirty="0">
                <a:latin typeface="Arial" panose="020B0604020202020204" pitchFamily="34" charset="0"/>
                <a:cs typeface="Arial" panose="020B0604020202020204" pitchFamily="34" charset="0"/>
              </a:rPr>
              <a:t>вследствие временного применения не ратифицированного и </a:t>
            </a:r>
            <a:r>
              <a:rPr lang="ru-RU" sz="1700" b="1" dirty="0">
                <a:latin typeface="Arial" panose="020B0604020202020204" pitchFamily="34" charset="0"/>
                <a:cs typeface="Arial" panose="020B0604020202020204" pitchFamily="34" charset="0"/>
              </a:rPr>
              <a:t>официально не опубликованного международного договора Российской </a:t>
            </a:r>
            <a:r>
              <a:rPr lang="ru-RU" sz="1700" b="1" dirty="0" smtClean="0">
                <a:latin typeface="Arial" panose="020B0604020202020204" pitchFamily="34" charset="0"/>
                <a:cs typeface="Arial" panose="020B0604020202020204" pitchFamily="34" charset="0"/>
              </a:rPr>
              <a:t>Федерации</a:t>
            </a:r>
            <a:r>
              <a:rPr lang="ru-RU" sz="1700" dirty="0" smtClean="0">
                <a:latin typeface="Arial" panose="020B0604020202020204" pitchFamily="34" charset="0"/>
                <a:cs typeface="Arial" panose="020B0604020202020204" pitchFamily="34" charset="0"/>
              </a:rPr>
              <a:t>».</a:t>
            </a:r>
            <a:endParaRPr lang="ru-RU" sz="1700" dirty="0">
              <a:latin typeface="Arial" panose="020B0604020202020204" pitchFamily="34" charset="0"/>
              <a:cs typeface="Arial" panose="020B0604020202020204" pitchFamily="34" charset="0"/>
            </a:endParaRPr>
          </a:p>
          <a:p>
            <a:pPr marL="114300" indent="0">
              <a:buNone/>
            </a:pPr>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672561"/>
      </p:ext>
    </p:extLst>
  </p:cSld>
  <p:clrMapOvr>
    <a:overrideClrMapping bg1="dk1" tx1="lt1" bg2="dk2" tx2="lt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solidFill>
                  <a:prstClr val="black"/>
                </a:solidFill>
              </a:rPr>
              <a:t>Особое мнение судьи Г.А.ГАДЖИЕВА</a:t>
            </a:r>
            <a:endParaRPr lang="ru-RU" dirty="0"/>
          </a:p>
        </p:txBody>
      </p:sp>
      <p:sp>
        <p:nvSpPr>
          <p:cNvPr id="3" name="Объект 2"/>
          <p:cNvSpPr>
            <a:spLocks noGrp="1"/>
          </p:cNvSpPr>
          <p:nvPr>
            <p:ph idx="1"/>
          </p:nvPr>
        </p:nvSpPr>
        <p:spPr>
          <a:xfrm>
            <a:off x="179512" y="1752600"/>
            <a:ext cx="8960296" cy="5064509"/>
          </a:xfrm>
        </p:spPr>
        <p:txBody>
          <a:bodyPr>
            <a:normAutofit fontScale="62500" lnSpcReduction="20000"/>
          </a:bodyPr>
          <a:lstStyle/>
          <a:p>
            <a:pPr marL="114300" indent="0">
              <a:lnSpc>
                <a:spcPct val="120000"/>
              </a:lnSpc>
              <a:buNone/>
            </a:pPr>
            <a:r>
              <a:rPr lang="ru-RU" sz="2900" dirty="0" smtClean="0">
                <a:latin typeface="Arial" panose="020B0604020202020204" pitchFamily="34" charset="0"/>
                <a:cs typeface="Arial" panose="020B0604020202020204" pitchFamily="34" charset="0"/>
              </a:rPr>
              <a:t>«Содержание </a:t>
            </a:r>
            <a:r>
              <a:rPr lang="ru-RU" sz="2900" dirty="0">
                <a:latin typeface="Arial" panose="020B0604020202020204" pitchFamily="34" charset="0"/>
                <a:cs typeface="Arial" panose="020B0604020202020204" pitchFamily="34" charset="0"/>
              </a:rPr>
              <a:t>принципа правового государства предопределяет для законодателя ряд запретов и ограничений. В частности, из этого принципа следует необходимость обеспечения юридической безопасности плательщиков налогов и сборов от таких изменений налогового законодательства, которые не позволяют приспособиться к изменяющимся условиям хозяйственной деятельности, связанным с новым правовым регулированием. В Постановлении Конституционного Суда Российской Федерации от 30 января 2001 </a:t>
            </a:r>
            <a:r>
              <a:rPr lang="ru-RU" sz="2900" dirty="0" smtClean="0">
                <a:latin typeface="Arial" panose="020B0604020202020204" pitchFamily="34" charset="0"/>
                <a:cs typeface="Arial" panose="020B0604020202020204" pitchFamily="34" charset="0"/>
              </a:rPr>
              <a:t>г. </a:t>
            </a:r>
            <a:r>
              <a:rPr lang="ru-RU" sz="2900" dirty="0">
                <a:latin typeface="Arial" panose="020B0604020202020204" pitchFamily="34" charset="0"/>
                <a:cs typeface="Arial" panose="020B0604020202020204" pitchFamily="34" charset="0"/>
              </a:rPr>
              <a:t>N 2-П о налоге с продаж разъясняется: "По смыслу статьи 57 Конституции Российской Федерации, применительно к актам органов государственной власти и органов местного самоуправления о налогах и сборах требование законно установленного налога и сбора относится не только к форме, процедуре принятия и содержанию такого акта, но и к порядку введения его в действие. Указанное конституционное положение требует от соответствующих органов определять разумный срок, по истечении которого возникает обязанность каждого платить налоги и сборы, с тем чтобы не нарушался конституционно-правовой режим стабильных условий хозяйствования, выводимый, в частности, из статей 8 (часть 1) и 34 (часть 1) Конституции Российской </a:t>
            </a:r>
            <a:r>
              <a:rPr lang="ru-RU" sz="2900" dirty="0" smtClean="0">
                <a:latin typeface="Arial" panose="020B0604020202020204" pitchFamily="34" charset="0"/>
                <a:cs typeface="Arial" panose="020B0604020202020204" pitchFamily="34" charset="0"/>
              </a:rPr>
              <a:t>Федерации</a:t>
            </a:r>
            <a:r>
              <a:rPr lang="ru-RU" sz="2900" dirty="0">
                <a:latin typeface="Arial" panose="020B0604020202020204" pitchFamily="34" charset="0"/>
                <a:cs typeface="Arial" panose="020B0604020202020204" pitchFamily="34" charset="0"/>
              </a:rPr>
              <a:t> </a:t>
            </a:r>
            <a:r>
              <a:rPr lang="ru-RU" sz="2900" dirty="0" smtClean="0">
                <a:latin typeface="Arial" panose="020B0604020202020204" pitchFamily="34" charset="0"/>
                <a:cs typeface="Arial" panose="020B0604020202020204" pitchFamily="34" charset="0"/>
              </a:rPr>
              <a:t>"».</a:t>
            </a:r>
            <a:endParaRPr lang="ru-RU" sz="2900" dirty="0">
              <a:latin typeface="Arial" panose="020B0604020202020204" pitchFamily="34" charset="0"/>
              <a:cs typeface="Arial" panose="020B0604020202020204" pitchFamily="34" charset="0"/>
            </a:endParaRPr>
          </a:p>
          <a:p>
            <a:pPr>
              <a:lnSpc>
                <a:spcPct val="120000"/>
              </a:lnSpc>
            </a:pPr>
            <a:endParaRPr lang="ru-RU"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740733"/>
      </p:ext>
    </p:extLst>
  </p:cSld>
  <p:clrMapOvr>
    <a:overrideClrMapping bg1="dk1" tx1="lt1" bg2="dk2" tx2="lt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chemeClr val="bg1"/>
                </a:solidFill>
              </a:rPr>
              <a:t>Особое мнение судьи </a:t>
            </a:r>
            <a:r>
              <a:rPr lang="ru-RU" sz="2400" b="1" dirty="0" smtClean="0">
                <a:solidFill>
                  <a:schemeClr val="bg1"/>
                </a:solidFill>
              </a:rPr>
              <a:t>Г.А.ГАДЖИЕВА</a:t>
            </a:r>
            <a:endParaRPr lang="ru-RU" sz="2400" dirty="0"/>
          </a:p>
        </p:txBody>
      </p:sp>
      <p:sp>
        <p:nvSpPr>
          <p:cNvPr id="3" name="Объект 2"/>
          <p:cNvSpPr>
            <a:spLocks noGrp="1"/>
          </p:cNvSpPr>
          <p:nvPr>
            <p:ph idx="1"/>
          </p:nvPr>
        </p:nvSpPr>
        <p:spPr>
          <a:xfrm>
            <a:off x="179512" y="1752600"/>
            <a:ext cx="8856984" cy="5105400"/>
          </a:xfrm>
        </p:spPr>
        <p:txBody>
          <a:bodyPr>
            <a:normAutofit fontScale="70000" lnSpcReduction="20000"/>
          </a:bodyPr>
          <a:lstStyle/>
          <a:p>
            <a:pPr marL="114300" indent="0">
              <a:buNone/>
            </a:pPr>
            <a:r>
              <a:rPr lang="ru-RU" dirty="0" smtClean="0">
                <a:latin typeface="Arial" panose="020B0604020202020204" pitchFamily="34" charset="0"/>
                <a:cs typeface="Arial" panose="020B0604020202020204" pitchFamily="34" charset="0"/>
              </a:rPr>
              <a:t>Таким образом, угроза </a:t>
            </a:r>
            <a:r>
              <a:rPr lang="ru-RU" dirty="0">
                <a:latin typeface="Arial" panose="020B0604020202020204" pitchFamily="34" charset="0"/>
                <a:cs typeface="Arial" panose="020B0604020202020204" pitchFamily="34" charset="0"/>
              </a:rPr>
              <a:t>правам человека состоит не только в том, что нормативный акт, затрагивающий право (а данное Соглашение - это нормативный акт), в нарушение части 3 статьи 15 Конституции </a:t>
            </a:r>
            <a:r>
              <a:rPr lang="ru-RU" dirty="0" smtClean="0">
                <a:latin typeface="Arial" panose="020B0604020202020204" pitchFamily="34" charset="0"/>
                <a:cs typeface="Arial" panose="020B0604020202020204" pitchFamily="34" charset="0"/>
              </a:rPr>
              <a:t>РФ не </a:t>
            </a:r>
            <a:r>
              <a:rPr lang="ru-RU" dirty="0">
                <a:latin typeface="Arial" panose="020B0604020202020204" pitchFamily="34" charset="0"/>
                <a:cs typeface="Arial" panose="020B0604020202020204" pitchFamily="34" charset="0"/>
              </a:rPr>
              <a:t>опубликован официально для всеобщего сведения (а следовательно, не может применяться), но и в том, что </a:t>
            </a:r>
            <a:r>
              <a:rPr lang="ru-RU" b="1" dirty="0">
                <a:latin typeface="Arial" panose="020B0604020202020204" pitchFamily="34" charset="0"/>
                <a:cs typeface="Arial" panose="020B0604020202020204" pitchFamily="34" charset="0"/>
              </a:rPr>
              <a:t>даже если бы он был опубликован официально, то он бы нарушал конституционный принцип правовой определенности</a:t>
            </a:r>
            <a:r>
              <a:rPr lang="ru-RU" dirty="0">
                <a:latin typeface="Arial" panose="020B0604020202020204" pitchFamily="34" charset="0"/>
                <a:cs typeface="Arial" panose="020B0604020202020204" pitchFamily="34" charset="0"/>
              </a:rPr>
              <a:t> (юридической безопасности - </a:t>
            </a:r>
            <a:r>
              <a:rPr lang="ru-RU" dirty="0" err="1">
                <a:latin typeface="Arial" panose="020B0604020202020204" pitchFamily="34" charset="0"/>
                <a:cs typeface="Arial" panose="020B0604020202020204" pitchFamily="34" charset="0"/>
              </a:rPr>
              <a:t>leqal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security</a:t>
            </a:r>
            <a:r>
              <a:rPr lang="ru-RU" dirty="0" smtClean="0">
                <a:latin typeface="Arial" panose="020B0604020202020204" pitchFamily="34" charset="0"/>
                <a:cs typeface="Arial" panose="020B0604020202020204" pitchFamily="34" charset="0"/>
              </a:rPr>
              <a:t>)».</a:t>
            </a:r>
            <a:endParaRPr lang="ru-RU" dirty="0" smtClean="0">
              <a:latin typeface="Arial" panose="020B0604020202020204" pitchFamily="34" charset="0"/>
              <a:cs typeface="Arial" panose="020B0604020202020204" pitchFamily="34" charset="0"/>
            </a:endParaRPr>
          </a:p>
          <a:p>
            <a:pPr marL="114300" indent="0">
              <a:buNone/>
            </a:pPr>
            <a:endParaRPr lang="ru-RU" dirty="0" smtClean="0">
              <a:latin typeface="Arial" panose="020B0604020202020204" pitchFamily="34" charset="0"/>
              <a:cs typeface="Arial" panose="020B0604020202020204" pitchFamily="34" charset="0"/>
            </a:endParaRPr>
          </a:p>
          <a:p>
            <a:pPr marL="114300" indent="0">
              <a:buNone/>
            </a:pPr>
            <a:r>
              <a:rPr lang="ru-RU" dirty="0" smtClean="0">
                <a:latin typeface="Arial" panose="020B0604020202020204" pitchFamily="34" charset="0"/>
                <a:cs typeface="Arial" panose="020B0604020202020204" pitchFamily="34" charset="0"/>
              </a:rPr>
              <a:t>«Конституционно-правовая </a:t>
            </a:r>
            <a:r>
              <a:rPr lang="ru-RU" dirty="0">
                <a:latin typeface="Arial" panose="020B0604020202020204" pitchFamily="34" charset="0"/>
                <a:cs typeface="Arial" panose="020B0604020202020204" pitchFamily="34" charset="0"/>
              </a:rPr>
              <a:t>проблема состоит в том, что в российском законодательстве, в частности в оспоренных нормах, нет положений, которые, конкретизируя статью 15 (часть 3) Конституции </a:t>
            </a:r>
            <a:r>
              <a:rPr lang="ru-RU" dirty="0" smtClean="0">
                <a:latin typeface="Arial" panose="020B0604020202020204" pitchFamily="34" charset="0"/>
                <a:cs typeface="Arial" panose="020B0604020202020204" pitchFamily="34" charset="0"/>
              </a:rPr>
              <a:t>РФ, </a:t>
            </a:r>
            <a:r>
              <a:rPr lang="ru-RU" dirty="0">
                <a:latin typeface="Arial" panose="020B0604020202020204" pitchFamily="34" charset="0"/>
                <a:cs typeface="Arial" panose="020B0604020202020204" pitchFamily="34" charset="0"/>
              </a:rPr>
              <a:t>обязывали бы официально публиковать международные договоры, которые до их вступления в силу могут временно применяться Российской Федерацией. В результате на практике имеется множество такого рода договоров, затрагивающих права и свободы граждан</a:t>
            </a:r>
            <a:r>
              <a:rPr lang="ru-RU" dirty="0" smtClean="0">
                <a:latin typeface="Arial" panose="020B0604020202020204" pitchFamily="34" charset="0"/>
                <a:cs typeface="Arial" panose="020B0604020202020204" pitchFamily="34" charset="0"/>
              </a:rPr>
              <a:t>.</a:t>
            </a:r>
          </a:p>
          <a:p>
            <a:pPr marL="114300" indent="0">
              <a:buNone/>
            </a:pPr>
            <a:endParaRPr lang="ru-RU" dirty="0">
              <a:latin typeface="Arial" panose="020B0604020202020204" pitchFamily="34" charset="0"/>
              <a:cs typeface="Arial" panose="020B0604020202020204" pitchFamily="34" charset="0"/>
            </a:endParaRPr>
          </a:p>
          <a:p>
            <a:pPr marL="114300" indent="0">
              <a:buNone/>
            </a:pPr>
            <a:r>
              <a:rPr lang="ru-RU" dirty="0">
                <a:latin typeface="Arial" panose="020B0604020202020204" pitchFamily="34" charset="0"/>
                <a:cs typeface="Arial" panose="020B0604020202020204" pitchFamily="34" charset="0"/>
              </a:rPr>
              <a:t>Вправе ли Конституционный Суд РФ в такой ситуации уйти от решения конституционно-правовой проблемы, сославшись на то, что имеет место пробел в законодательстве, который не должен оцениваться судом? Можно ли признать это вопросом, относящимся к сфере правовой политики, разрешение которого в силу статьи 3 Федерального конституционного закона "О Конституционном Суде Российской Федерации" не относится к полномочиям Конституционного Суда Российской Федерации</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endParaRPr lang="ru-RU" dirty="0"/>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1256267"/>
      </p:ext>
    </p:extLst>
  </p:cSld>
  <p:clrMapOvr>
    <a:overrideClrMapping bg1="dk1" tx1="lt1" bg2="dk2" tx2="lt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chemeClr val="bg1"/>
                </a:solidFill>
              </a:rPr>
              <a:t>Особое мнение судьи </a:t>
            </a:r>
            <a:r>
              <a:rPr lang="ru-RU" sz="2400" b="1" dirty="0" smtClean="0">
                <a:solidFill>
                  <a:schemeClr val="bg1"/>
                </a:solidFill>
              </a:rPr>
              <a:t>Г.А.ГАДЖИЕВА</a:t>
            </a:r>
            <a:endParaRPr lang="ru-RU" sz="2400" dirty="0"/>
          </a:p>
        </p:txBody>
      </p:sp>
      <p:sp>
        <p:nvSpPr>
          <p:cNvPr id="3" name="Объект 2"/>
          <p:cNvSpPr>
            <a:spLocks noGrp="1"/>
          </p:cNvSpPr>
          <p:nvPr>
            <p:ph idx="1"/>
          </p:nvPr>
        </p:nvSpPr>
        <p:spPr>
          <a:xfrm>
            <a:off x="179512" y="1752600"/>
            <a:ext cx="8856984" cy="5105400"/>
          </a:xfrm>
        </p:spPr>
        <p:txBody>
          <a:bodyPr>
            <a:normAutofit fontScale="62500" lnSpcReduction="20000"/>
          </a:bodyPr>
          <a:lstStyle/>
          <a:p>
            <a:pPr marL="114300" indent="0">
              <a:buNone/>
            </a:pPr>
            <a:endParaRPr lang="ru-RU" sz="2900" dirty="0" smtClean="0">
              <a:latin typeface="Arial" panose="020B0604020202020204" pitchFamily="34" charset="0"/>
              <a:cs typeface="Arial" panose="020B0604020202020204" pitchFamily="34" charset="0"/>
            </a:endParaRPr>
          </a:p>
          <a:p>
            <a:pPr marL="114300" indent="0">
              <a:buNone/>
            </a:pPr>
            <a:r>
              <a:rPr lang="ru-RU" sz="2900" dirty="0" smtClean="0">
                <a:latin typeface="Arial" panose="020B0604020202020204" pitchFamily="34" charset="0"/>
                <a:cs typeface="Arial" panose="020B0604020202020204" pitchFamily="34" charset="0"/>
              </a:rPr>
              <a:t>Я </a:t>
            </a:r>
            <a:r>
              <a:rPr lang="ru-RU" sz="2900" dirty="0">
                <a:latin typeface="Arial" panose="020B0604020202020204" pitchFamily="34" charset="0"/>
                <a:cs typeface="Arial" panose="020B0604020202020204" pitchFamily="34" charset="0"/>
              </a:rPr>
              <a:t>придерживаюсь мнения, что из конституционных принципов и норм </a:t>
            </a:r>
            <a:r>
              <a:rPr lang="ru-RU" sz="2900" b="1" dirty="0">
                <a:latin typeface="Arial" panose="020B0604020202020204" pitchFamily="34" charset="0"/>
                <a:cs typeface="Arial" panose="020B0604020202020204" pitchFamily="34" charset="0"/>
              </a:rPr>
              <a:t>может быть выведено конституционное "право на закон". </a:t>
            </a:r>
            <a:r>
              <a:rPr lang="ru-RU" sz="2900" dirty="0">
                <a:latin typeface="Arial" panose="020B0604020202020204" pitchFamily="34" charset="0"/>
                <a:cs typeface="Arial" panose="020B0604020202020204" pitchFamily="34" charset="0"/>
              </a:rPr>
              <a:t>В </a:t>
            </a:r>
            <a:r>
              <a:rPr lang="ru-RU" sz="2900" dirty="0" smtClean="0">
                <a:latin typeface="Arial" panose="020B0604020202020204" pitchFamily="34" charset="0"/>
                <a:cs typeface="Arial" panose="020B0604020202020204" pitchFamily="34" charset="0"/>
              </a:rPr>
              <a:t>ч. </a:t>
            </a:r>
            <a:r>
              <a:rPr lang="ru-RU" sz="2900" dirty="0">
                <a:latin typeface="Arial" panose="020B0604020202020204" pitchFamily="34" charset="0"/>
                <a:cs typeface="Arial" panose="020B0604020202020204" pitchFamily="34" charset="0"/>
              </a:rPr>
              <a:t>1 </a:t>
            </a:r>
            <a:r>
              <a:rPr lang="ru-RU" sz="2900" dirty="0" smtClean="0">
                <a:latin typeface="Arial" panose="020B0604020202020204" pitchFamily="34" charset="0"/>
                <a:cs typeface="Arial" panose="020B0604020202020204" pitchFamily="34" charset="0"/>
              </a:rPr>
              <a:t>ст. </a:t>
            </a:r>
            <a:r>
              <a:rPr lang="ru-RU" sz="2900" dirty="0">
                <a:latin typeface="Arial" panose="020B0604020202020204" pitchFamily="34" charset="0"/>
                <a:cs typeface="Arial" panose="020B0604020202020204" pitchFamily="34" charset="0"/>
              </a:rPr>
              <a:t>55 Конституции </a:t>
            </a:r>
            <a:r>
              <a:rPr lang="ru-RU" sz="2900" dirty="0" smtClean="0">
                <a:latin typeface="Arial" panose="020B0604020202020204" pitchFamily="34" charset="0"/>
                <a:cs typeface="Arial" panose="020B0604020202020204" pitchFamily="34" charset="0"/>
              </a:rPr>
              <a:t>РФ содержится </a:t>
            </a:r>
            <a:r>
              <a:rPr lang="ru-RU" sz="2900" dirty="0">
                <a:latin typeface="Arial" panose="020B0604020202020204" pitchFamily="34" charset="0"/>
                <a:cs typeface="Arial" panose="020B0604020202020204" pitchFamily="34" charset="0"/>
              </a:rPr>
              <a:t>важнейшее правило толкования Конституции </a:t>
            </a:r>
            <a:r>
              <a:rPr lang="ru-RU" sz="2900" dirty="0" smtClean="0">
                <a:latin typeface="Arial" panose="020B0604020202020204" pitchFamily="34" charset="0"/>
                <a:cs typeface="Arial" panose="020B0604020202020204" pitchFamily="34" charset="0"/>
              </a:rPr>
              <a:t>о </a:t>
            </a:r>
            <a:r>
              <a:rPr lang="ru-RU" sz="2900" dirty="0">
                <a:latin typeface="Arial" panose="020B0604020202020204" pitchFamily="34" charset="0"/>
                <a:cs typeface="Arial" panose="020B0604020202020204" pitchFamily="34" charset="0"/>
              </a:rPr>
              <a:t>том, что перечисление в ней основных прав и свобод не должно расцениваться как отрицание и умаление других общепризнанных прав и свобод человека и гражданина. Признание общепризнанным принципа правовой определенности предполагает, что он обязывает государство и </a:t>
            </a:r>
            <a:r>
              <a:rPr lang="ru-RU" sz="2900" dirty="0" err="1">
                <a:latin typeface="Arial" panose="020B0604020202020204" pitchFamily="34" charset="0"/>
                <a:cs typeface="Arial" panose="020B0604020202020204" pitchFamily="34" charset="0"/>
              </a:rPr>
              <a:t>управомочивает</a:t>
            </a:r>
            <a:r>
              <a:rPr lang="ru-RU" sz="2900" dirty="0">
                <a:latin typeface="Arial" panose="020B0604020202020204" pitchFamily="34" charset="0"/>
                <a:cs typeface="Arial" panose="020B0604020202020204" pitchFamily="34" charset="0"/>
              </a:rPr>
              <a:t> граждан. Конституционное признание субъективного "права на закон", однако, не означает, что граждане могут требовать совершенное законодательство, не имеющее пробелов (лакун), ибо Конституция </a:t>
            </a:r>
            <a:r>
              <a:rPr lang="ru-RU" sz="2900" dirty="0" smtClean="0">
                <a:latin typeface="Arial" panose="020B0604020202020204" pitchFamily="34" charset="0"/>
                <a:cs typeface="Arial" panose="020B0604020202020204" pitchFamily="34" charset="0"/>
              </a:rPr>
              <a:t>не </a:t>
            </a:r>
            <a:r>
              <a:rPr lang="ru-RU" sz="2900" dirty="0">
                <a:latin typeface="Arial" panose="020B0604020202020204" pitchFamily="34" charset="0"/>
                <a:cs typeface="Arial" panose="020B0604020202020204" pitchFamily="34" charset="0"/>
              </a:rPr>
              <a:t>оперирует подобными априори неисполнимыми велениями. Однако </a:t>
            </a:r>
            <a:r>
              <a:rPr lang="ru-RU" sz="2900" b="1" dirty="0">
                <a:latin typeface="Arial" panose="020B0604020202020204" pitchFamily="34" charset="0"/>
                <a:cs typeface="Arial" panose="020B0604020202020204" pitchFamily="34" charset="0"/>
              </a:rPr>
              <a:t>исходя из конституционного "права на закон" и имея в виду статью 2 Конституции </a:t>
            </a:r>
            <a:r>
              <a:rPr lang="ru-RU" sz="2900" b="1" dirty="0" smtClean="0">
                <a:latin typeface="Arial" panose="020B0604020202020204" pitchFamily="34" charset="0"/>
                <a:cs typeface="Arial" panose="020B0604020202020204" pitchFamily="34" charset="0"/>
              </a:rPr>
              <a:t>РФ, </a:t>
            </a:r>
            <a:r>
              <a:rPr lang="ru-RU" sz="2900" b="1" dirty="0">
                <a:latin typeface="Arial" panose="020B0604020202020204" pitchFamily="34" charset="0"/>
                <a:cs typeface="Arial" panose="020B0604020202020204" pitchFamily="34" charset="0"/>
              </a:rPr>
              <a:t>в соответствии с которой основной конституционной обязанностью государства считается признание (в том числе судом) прав и свобод человека и гражданина, Конституционный Суд </a:t>
            </a:r>
            <a:r>
              <a:rPr lang="ru-RU" sz="2900" b="1" dirty="0" smtClean="0">
                <a:latin typeface="Arial" panose="020B0604020202020204" pitchFamily="34" charset="0"/>
                <a:cs typeface="Arial" panose="020B0604020202020204" pitchFamily="34" charset="0"/>
              </a:rPr>
              <a:t>РФ вправе </a:t>
            </a:r>
            <a:r>
              <a:rPr lang="ru-RU" sz="2900" b="1" dirty="0">
                <a:latin typeface="Arial" panose="020B0604020202020204" pitchFamily="34" charset="0"/>
                <a:cs typeface="Arial" panose="020B0604020202020204" pitchFamily="34" charset="0"/>
              </a:rPr>
              <a:t>установить факт неконституционности вследствие такого законодательного пробела</a:t>
            </a:r>
            <a:r>
              <a:rPr lang="ru-RU" sz="2900" dirty="0">
                <a:latin typeface="Arial" panose="020B0604020202020204" pitchFamily="34" charset="0"/>
                <a:cs typeface="Arial" panose="020B0604020202020204" pitchFamily="34" charset="0"/>
              </a:rPr>
              <a:t>, когда парламент длительное время остается пассивным и равнодушным относительно конституционных предписаний, принадлежащих к основам конституционного строя. Именно такое предписание содержится в части 3 статьи 15 Конституции </a:t>
            </a:r>
            <a:r>
              <a:rPr lang="ru-RU" sz="2900" dirty="0" smtClean="0">
                <a:latin typeface="Arial" panose="020B0604020202020204" pitchFamily="34" charset="0"/>
                <a:cs typeface="Arial" panose="020B0604020202020204" pitchFamily="34" charset="0"/>
              </a:rPr>
              <a:t>РФ».</a:t>
            </a:r>
            <a:endParaRPr lang="ru-RU" sz="2900" dirty="0">
              <a:latin typeface="Arial" panose="020B0604020202020204" pitchFamily="34" charset="0"/>
              <a:cs typeface="Arial" panose="020B0604020202020204" pitchFamily="34" charset="0"/>
            </a:endParaRPr>
          </a:p>
          <a:p>
            <a:endParaRPr lang="ru-RU"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2108" y="6384332"/>
            <a:ext cx="447700" cy="43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9377997"/>
      </p:ext>
    </p:extLst>
  </p:cSld>
  <p:clrMapOvr>
    <a:overrideClrMapping bg1="dk1" tx1="lt1" bg2="dk2" tx2="lt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ru-RU" sz="2800" b="1" dirty="0" smtClean="0">
                <a:solidFill>
                  <a:schemeClr val="bg1"/>
                </a:solidFill>
              </a:rPr>
              <a:t>Проявления правового государства в конституционном праве России</a:t>
            </a:r>
          </a:p>
        </p:txBody>
      </p:sp>
      <p:sp>
        <p:nvSpPr>
          <p:cNvPr id="32771" name="Rectangle 3"/>
          <p:cNvSpPr>
            <a:spLocks noGrp="1" noChangeArrowheads="1"/>
          </p:cNvSpPr>
          <p:nvPr>
            <p:ph idx="1"/>
          </p:nvPr>
        </p:nvSpPr>
        <p:spPr>
          <a:xfrm>
            <a:off x="612648" y="1600200"/>
            <a:ext cx="8153400" cy="5141168"/>
          </a:xfrm>
        </p:spPr>
        <p:txBody>
          <a:bodyPr/>
          <a:lstStyle/>
          <a:p>
            <a:pPr marL="609600" indent="-609600" algn="ctr">
              <a:lnSpc>
                <a:spcPct val="80000"/>
              </a:lnSpc>
              <a:buFont typeface="Wingdings" pitchFamily="2" charset="2"/>
              <a:buNone/>
            </a:pPr>
            <a:r>
              <a:rPr lang="ru-RU" sz="1800" b="1" u="sng" dirty="0" smtClean="0">
                <a:latin typeface="Arial" panose="020B0604020202020204" pitchFamily="34" charset="0"/>
                <a:cs typeface="Arial" panose="020B0604020202020204" pitchFamily="34" charset="0"/>
              </a:rPr>
              <a:t>3.</a:t>
            </a:r>
            <a:r>
              <a:rPr lang="ru-RU" sz="1800" u="sng" dirty="0" smtClean="0">
                <a:latin typeface="Arial" panose="020B0604020202020204" pitchFamily="34" charset="0"/>
                <a:cs typeface="Arial" panose="020B0604020202020204" pitchFamily="34" charset="0"/>
              </a:rPr>
              <a:t> </a:t>
            </a:r>
            <a:r>
              <a:rPr lang="ru-RU" sz="1800" i="1" u="sng" dirty="0" smtClean="0">
                <a:latin typeface="Arial" panose="020B0604020202020204" pitchFamily="34" charset="0"/>
                <a:cs typeface="Arial" panose="020B0604020202020204" pitchFamily="34" charset="0"/>
              </a:rPr>
              <a:t>Пределы</a:t>
            </a:r>
            <a:r>
              <a:rPr lang="ru-RU" sz="1800" u="sng" dirty="0" smtClean="0">
                <a:latin typeface="Arial" panose="020B0604020202020204" pitchFamily="34" charset="0"/>
                <a:cs typeface="Arial" panose="020B0604020202020204" pitchFamily="34" charset="0"/>
              </a:rPr>
              <a:t> </a:t>
            </a:r>
            <a:r>
              <a:rPr lang="ru-RU" sz="1800" i="1" u="sng" dirty="0" smtClean="0">
                <a:latin typeface="Arial" panose="020B0604020202020204" pitchFamily="34" charset="0"/>
                <a:cs typeface="Arial" panose="020B0604020202020204" pitchFamily="34" charset="0"/>
              </a:rPr>
              <a:t>вмешательства в осуществление прав и свобод личности и их ограничения:</a:t>
            </a:r>
            <a:endParaRPr lang="ru-RU" sz="1800" dirty="0" smtClean="0">
              <a:latin typeface="Arial" panose="020B0604020202020204" pitchFamily="34" charset="0"/>
              <a:cs typeface="Arial" panose="020B0604020202020204" pitchFamily="34" charset="0"/>
            </a:endParaRPr>
          </a:p>
          <a:p>
            <a:pPr marL="609600" indent="-609600">
              <a:lnSpc>
                <a:spcPct val="11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запрет ограничивать права и свободы по признакам социальной, расовой, национальной, языковой или религиозной принадлежности (ст.19);</a:t>
            </a:r>
          </a:p>
          <a:p>
            <a:pPr marL="609600" indent="-609600">
              <a:lnSpc>
                <a:spcPct val="11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возможность ограничения личных прав и свобод </a:t>
            </a:r>
            <a:r>
              <a:rPr lang="ru-RU" sz="1800" i="1" dirty="0" smtClean="0">
                <a:latin typeface="Arial" panose="020B0604020202020204" pitchFamily="34" charset="0"/>
                <a:cs typeface="Arial" panose="020B0604020202020204" pitchFamily="34" charset="0"/>
              </a:rPr>
              <a:t>только</a:t>
            </a:r>
            <a:r>
              <a:rPr lang="ru-RU" sz="1800" dirty="0" smtClean="0">
                <a:latin typeface="Arial" panose="020B0604020202020204" pitchFamily="34" charset="0"/>
                <a:cs typeface="Arial" panose="020B0604020202020204" pitchFamily="34" charset="0"/>
              </a:rPr>
              <a:t> на основании судебного решения (ст.22–25);</a:t>
            </a:r>
          </a:p>
          <a:p>
            <a:pPr marL="609600" indent="-609600">
              <a:lnSpc>
                <a:spcPct val="11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возможность ограничения прав и свобод </a:t>
            </a:r>
            <a:r>
              <a:rPr lang="ru-RU" sz="1800" i="1" dirty="0" smtClean="0">
                <a:latin typeface="Arial" panose="020B0604020202020204" pitchFamily="34" charset="0"/>
                <a:cs typeface="Arial" panose="020B0604020202020204" pitchFamily="34" charset="0"/>
              </a:rPr>
              <a:t>только</a:t>
            </a:r>
            <a:r>
              <a:rPr lang="ru-RU" sz="1800" dirty="0" smtClean="0">
                <a:latin typeface="Arial" panose="020B0604020202020204" pitchFamily="34" charset="0"/>
                <a:cs typeface="Arial" panose="020B0604020202020204" pitchFamily="34" charset="0"/>
              </a:rPr>
              <a:t> федеральным законом и </a:t>
            </a:r>
            <a:r>
              <a:rPr lang="ru-RU" sz="1800" i="1" dirty="0" smtClean="0">
                <a:latin typeface="Arial" panose="020B0604020202020204" pitchFamily="34" charset="0"/>
                <a:cs typeface="Arial" panose="020B0604020202020204" pitchFamily="34" charset="0"/>
              </a:rPr>
              <a:t>только</a:t>
            </a:r>
            <a:r>
              <a:rPr lang="ru-RU" sz="1800" dirty="0" smtClean="0">
                <a:latin typeface="Arial" panose="020B0604020202020204" pitchFamily="34" charset="0"/>
                <a:cs typeface="Arial" panose="020B0604020202020204" pitchFamily="34" charset="0"/>
              </a:rPr>
              <a:t> в той мере, в какой это необходимо в целях защиты основ конституционного строя, нравственности, здоровья, прав и законных интересов других лиц, обеспечения обороны страны и безопасности государства (ст.55). </a:t>
            </a:r>
          </a:p>
          <a:p>
            <a:pPr marL="609600" indent="-609600">
              <a:lnSpc>
                <a:spcPct val="11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возможность ограничения некоторых (в основном, политических) прав и свобод в период действия особых правовых режимов – чрезвычайного или военного положения</a:t>
            </a:r>
            <a:r>
              <a:rPr lang="ru-RU" sz="1800" dirty="0" smtClean="0"/>
              <a:t>. </a:t>
            </a:r>
            <a:endParaRPr lang="ru-RU" sz="1400" dirty="0" smtClean="0"/>
          </a:p>
        </p:txBody>
      </p:sp>
      <p:sp>
        <p:nvSpPr>
          <p:cNvPr id="6" name="Номер слайда 5"/>
          <p:cNvSpPr>
            <a:spLocks noGrp="1"/>
          </p:cNvSpPr>
          <p:nvPr>
            <p:ph type="sldNum" sz="quarter" idx="12"/>
          </p:nvPr>
        </p:nvSpPr>
        <p:spPr/>
        <p:txBody>
          <a:bodyPr>
            <a:normAutofit/>
          </a:bodyPr>
          <a:lstStyle/>
          <a:p>
            <a:pPr>
              <a:defRPr/>
            </a:pPr>
            <a:fld id="{B92F974C-5774-4101-843C-2DA591AFA4DC}" type="slidenum">
              <a:rPr lang="ru-RU"/>
              <a:pPr>
                <a:defRPr/>
              </a:pPr>
              <a:t>57</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4996705"/>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ru-RU" sz="2800" b="1" dirty="0">
                <a:solidFill>
                  <a:schemeClr val="bg1"/>
                </a:solidFill>
              </a:rPr>
              <a:t>Проявления правового государства в конституционном праве России</a:t>
            </a:r>
            <a:endParaRPr lang="ru-RU" sz="2800" b="1" dirty="0" smtClean="0"/>
          </a:p>
        </p:txBody>
      </p:sp>
      <p:sp>
        <p:nvSpPr>
          <p:cNvPr id="33795" name="Rectangle 3"/>
          <p:cNvSpPr>
            <a:spLocks noGrp="1" noChangeArrowheads="1"/>
          </p:cNvSpPr>
          <p:nvPr>
            <p:ph idx="1"/>
          </p:nvPr>
        </p:nvSpPr>
        <p:spPr/>
        <p:txBody>
          <a:bodyPr>
            <a:normAutofit/>
          </a:bodyPr>
          <a:lstStyle/>
          <a:p>
            <a:pPr marL="609600" indent="-609600" algn="ctr">
              <a:buFont typeface="Wingdings" pitchFamily="2" charset="2"/>
              <a:buNone/>
            </a:pPr>
            <a:r>
              <a:rPr lang="ru-RU" sz="2800" b="1" u="sng" dirty="0" smtClean="0">
                <a:latin typeface="Arial" panose="020B0604020202020204" pitchFamily="34" charset="0"/>
                <a:cs typeface="Arial" panose="020B0604020202020204" pitchFamily="34" charset="0"/>
              </a:rPr>
              <a:t>4.</a:t>
            </a:r>
            <a:r>
              <a:rPr lang="ru-RU" sz="2800" u="sng" dirty="0" smtClean="0">
                <a:latin typeface="Arial" panose="020B0604020202020204" pitchFamily="34" charset="0"/>
                <a:cs typeface="Arial" panose="020B0604020202020204" pitchFamily="34" charset="0"/>
              </a:rPr>
              <a:t> </a:t>
            </a:r>
            <a:r>
              <a:rPr lang="ru-RU" sz="2800" i="1" u="sng" dirty="0" smtClean="0">
                <a:latin typeface="Arial" panose="020B0604020202020204" pitchFamily="34" charset="0"/>
                <a:cs typeface="Arial" panose="020B0604020202020204" pitchFamily="34" charset="0"/>
              </a:rPr>
              <a:t>Доступность</a:t>
            </a:r>
            <a:r>
              <a:rPr lang="ru-RU" sz="2800" u="sng" dirty="0" smtClean="0">
                <a:latin typeface="Arial" panose="020B0604020202020204" pitchFamily="34" charset="0"/>
                <a:cs typeface="Arial" panose="020B0604020202020204" pitchFamily="34" charset="0"/>
              </a:rPr>
              <a:t> </a:t>
            </a:r>
            <a:r>
              <a:rPr lang="ru-RU" sz="2800" i="1" u="sng" dirty="0" smtClean="0">
                <a:latin typeface="Arial" panose="020B0604020202020204" pitchFamily="34" charset="0"/>
                <a:cs typeface="Arial" panose="020B0604020202020204" pitchFamily="34" charset="0"/>
              </a:rPr>
              <a:t>судебной защиты прав и свобод:</a:t>
            </a:r>
            <a:r>
              <a:rPr lang="ru-RU" sz="2800" u="sng" dirty="0" smtClean="0">
                <a:latin typeface="Arial" panose="020B0604020202020204" pitchFamily="34" charset="0"/>
                <a:cs typeface="Arial" panose="020B0604020202020204" pitchFamily="34" charset="0"/>
              </a:rPr>
              <a:t> </a:t>
            </a:r>
          </a:p>
          <a:p>
            <a:pPr marL="609600" indent="-609600">
              <a:buClrTx/>
              <a:buSzPct val="100000"/>
              <a:buFont typeface="Wingdings" pitchFamily="2" charset="2"/>
              <a:buAutoNum type="arabicParenR"/>
            </a:pPr>
            <a:r>
              <a:rPr lang="ru-RU" sz="2800" dirty="0" smtClean="0">
                <a:latin typeface="Arial" panose="020B0604020202020204" pitchFamily="34" charset="0"/>
                <a:cs typeface="Arial" panose="020B0604020202020204" pitchFamily="34" charset="0"/>
              </a:rPr>
              <a:t>гарантии судебной защиты вплоть до права на обращение в межгосударственные органы по защите прав и свобод человека (ст.46);</a:t>
            </a:r>
          </a:p>
          <a:p>
            <a:pPr marL="609600" indent="-609600">
              <a:buClrTx/>
              <a:buSzPct val="100000"/>
              <a:buFont typeface="Wingdings" pitchFamily="2" charset="2"/>
              <a:buAutoNum type="arabicParenR"/>
            </a:pPr>
            <a:r>
              <a:rPr lang="ru-RU" sz="2800" dirty="0" smtClean="0">
                <a:latin typeface="Arial" panose="020B0604020202020204" pitchFamily="34" charset="0"/>
                <a:cs typeface="Arial" panose="020B0604020202020204" pitchFamily="34" charset="0"/>
              </a:rPr>
              <a:t>право на законного судью (ст.47);</a:t>
            </a:r>
          </a:p>
          <a:p>
            <a:pPr marL="609600" indent="-609600">
              <a:buClrTx/>
              <a:buSzPct val="100000"/>
              <a:buFont typeface="Wingdings" pitchFamily="2" charset="2"/>
              <a:buAutoNum type="arabicParenR"/>
            </a:pPr>
            <a:r>
              <a:rPr lang="ru-RU" sz="2800" dirty="0" smtClean="0">
                <a:latin typeface="Arial" panose="020B0604020202020204" pitchFamily="34" charset="0"/>
                <a:cs typeface="Arial" panose="020B0604020202020204" pitchFamily="34" charset="0"/>
              </a:rPr>
              <a:t>право на квалифицированную (в т.ч. бесплатную) юридическую помощь (ст.48). </a:t>
            </a:r>
          </a:p>
        </p:txBody>
      </p:sp>
      <p:sp>
        <p:nvSpPr>
          <p:cNvPr id="6" name="Номер слайда 5"/>
          <p:cNvSpPr>
            <a:spLocks noGrp="1"/>
          </p:cNvSpPr>
          <p:nvPr>
            <p:ph type="sldNum" sz="quarter" idx="12"/>
          </p:nvPr>
        </p:nvSpPr>
        <p:spPr/>
        <p:txBody>
          <a:bodyPr>
            <a:normAutofit/>
          </a:bodyPr>
          <a:lstStyle/>
          <a:p>
            <a:pPr>
              <a:defRPr/>
            </a:pPr>
            <a:fld id="{C798210D-9064-400F-B1C2-91E96C103D8E}" type="slidenum">
              <a:rPr lang="ru-RU"/>
              <a:pPr>
                <a:defRPr/>
              </a:pPr>
              <a:t>58</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691714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ru-RU" sz="2800" b="1" dirty="0">
                <a:solidFill>
                  <a:schemeClr val="bg1"/>
                </a:solidFill>
              </a:rPr>
              <a:t>Проявления правового государства в конституционном праве России</a:t>
            </a:r>
            <a:endParaRPr lang="ru-RU" sz="2800" b="1" dirty="0" smtClean="0"/>
          </a:p>
        </p:txBody>
      </p:sp>
      <p:sp>
        <p:nvSpPr>
          <p:cNvPr id="34819" name="Rectangle 3"/>
          <p:cNvSpPr>
            <a:spLocks noGrp="1" noChangeArrowheads="1"/>
          </p:cNvSpPr>
          <p:nvPr>
            <p:ph idx="1"/>
          </p:nvPr>
        </p:nvSpPr>
        <p:spPr>
          <a:xfrm>
            <a:off x="455613" y="1598613"/>
            <a:ext cx="8226425" cy="4926012"/>
          </a:xfrm>
        </p:spPr>
        <p:txBody>
          <a:bodyPr>
            <a:normAutofit lnSpcReduction="10000"/>
          </a:bodyPr>
          <a:lstStyle/>
          <a:p>
            <a:pPr marL="609600" indent="-609600" algn="ctr">
              <a:lnSpc>
                <a:spcPct val="80000"/>
              </a:lnSpc>
              <a:buFont typeface="Wingdings" pitchFamily="2" charset="2"/>
              <a:buNone/>
            </a:pPr>
            <a:r>
              <a:rPr lang="ru-RU" sz="2000" b="1" u="sng" dirty="0" smtClean="0">
                <a:latin typeface="Arial" panose="020B0604020202020204" pitchFamily="34" charset="0"/>
                <a:cs typeface="Arial" panose="020B0604020202020204" pitchFamily="34" charset="0"/>
              </a:rPr>
              <a:t>5.</a:t>
            </a:r>
            <a:r>
              <a:rPr lang="ru-RU" sz="2000" u="sng" dirty="0" smtClean="0">
                <a:latin typeface="Arial" panose="020B0604020202020204" pitchFamily="34" charset="0"/>
                <a:cs typeface="Arial" panose="020B0604020202020204" pitchFamily="34" charset="0"/>
              </a:rPr>
              <a:t> </a:t>
            </a:r>
            <a:r>
              <a:rPr lang="ru-RU" sz="2000" i="1" u="sng" dirty="0" smtClean="0">
                <a:latin typeface="Arial" panose="020B0604020202020204" pitchFamily="34" charset="0"/>
                <a:cs typeface="Arial" panose="020B0604020202020204" pitchFamily="34" charset="0"/>
              </a:rPr>
              <a:t>Гарантии справедливой судебной защиты</a:t>
            </a:r>
            <a:r>
              <a:rPr lang="ru-RU" sz="2000" i="1" dirty="0" smtClean="0">
                <a:latin typeface="Arial" panose="020B0604020202020204" pitchFamily="34" charset="0"/>
                <a:cs typeface="Arial" panose="020B0604020202020204" pitchFamily="34" charset="0"/>
              </a:rPr>
              <a:t>:</a:t>
            </a:r>
          </a:p>
          <a:p>
            <a:pPr marL="609600" indent="-609600">
              <a:lnSpc>
                <a:spcPct val="80000"/>
              </a:lnSpc>
            </a:pPr>
            <a:endParaRPr lang="ru-RU" sz="2000" i="1" dirty="0" smtClean="0">
              <a:latin typeface="Arial" panose="020B0604020202020204" pitchFamily="34" charset="0"/>
              <a:cs typeface="Arial" panose="020B0604020202020204" pitchFamily="34" charset="0"/>
            </a:endParaRP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презумпция невиновности (ст.49);</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принцип</a:t>
            </a:r>
            <a:r>
              <a:rPr lang="de-DE" sz="1800" dirty="0" smtClean="0">
                <a:latin typeface="Arial" panose="020B0604020202020204" pitchFamily="34" charset="0"/>
                <a:cs typeface="Arial" panose="020B0604020202020204" pitchFamily="34" charset="0"/>
              </a:rPr>
              <a:t> «</a:t>
            </a:r>
            <a:r>
              <a:rPr lang="de-DE" sz="1800" i="1" dirty="0" smtClean="0">
                <a:latin typeface="Arial" panose="020B0604020202020204" pitchFamily="34" charset="0"/>
                <a:cs typeface="Arial" panose="020B0604020202020204" pitchFamily="34" charset="0"/>
              </a:rPr>
              <a:t>ne bis in idem</a:t>
            </a:r>
            <a:r>
              <a:rPr lang="de-DE" sz="1800" dirty="0" smtClean="0">
                <a:latin typeface="Arial" panose="020B0604020202020204" pitchFamily="34" charset="0"/>
                <a:cs typeface="Arial" panose="020B0604020202020204" pitchFamily="34" charset="0"/>
              </a:rPr>
              <a:t>»</a:t>
            </a:r>
            <a:r>
              <a:rPr lang="de-DE" sz="1800" i="1" dirty="0" smtClean="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a:t>
            </a:r>
            <a:r>
              <a:rPr lang="ru-RU" sz="1800" dirty="0" smtClean="0">
                <a:latin typeface="Arial" panose="020B0604020202020204" pitchFamily="34" charset="0"/>
                <a:cs typeface="Arial" panose="020B0604020202020204" pitchFamily="34" charset="0"/>
              </a:rPr>
              <a:t>ст.</a:t>
            </a:r>
            <a:r>
              <a:rPr lang="de-DE" sz="1800" dirty="0" smtClean="0">
                <a:latin typeface="Arial" panose="020B0604020202020204" pitchFamily="34" charset="0"/>
                <a:cs typeface="Arial" panose="020B0604020202020204" pitchFamily="34" charset="0"/>
              </a:rPr>
              <a:t>50)</a:t>
            </a:r>
            <a:r>
              <a:rPr lang="ru-RU" sz="1800" dirty="0" smtClean="0">
                <a:latin typeface="Arial" panose="020B0604020202020204" pitchFamily="34" charset="0"/>
                <a:cs typeface="Arial" panose="020B0604020202020204" pitchFamily="34" charset="0"/>
              </a:rPr>
              <a:t> (нельзя дважды судить за одно и то же)</a:t>
            </a:r>
            <a:r>
              <a:rPr lang="de-DE" sz="1800" dirty="0" smtClean="0">
                <a:latin typeface="Arial" panose="020B0604020202020204" pitchFamily="34" charset="0"/>
                <a:cs typeface="Arial" panose="020B0604020202020204" pitchFamily="34" charset="0"/>
              </a:rPr>
              <a:t>;</a:t>
            </a:r>
            <a:endParaRPr lang="ru-RU" sz="1800" dirty="0" smtClean="0">
              <a:latin typeface="Arial" panose="020B0604020202020204" pitchFamily="34" charset="0"/>
              <a:cs typeface="Arial" panose="020B0604020202020204" pitchFamily="34" charset="0"/>
            </a:endParaRP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право не свидетельствовать против себя и своих родственников (ст.51);</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право на пересмотр приговора, а также право просить о помиловании или смягчении наказания (ст.50);</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недопустимость использования доказательств, полученных с нарушением закона (ст.50);</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принцип недопустимости обратной силы закона, устанавливающего или отягчающего ответственность (ст.54);</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принцип отсутствия ответственности за деяние, которое в момент его совершения не признавалось правонарушением (ст.54);</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состязательность и равноправие сторон как принципы судопроизводства (ст.123);</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открытое разбирательство дел во всех судах как общее правило (ст.123);</a:t>
            </a:r>
          </a:p>
          <a:p>
            <a:pPr marL="609600" indent="-609600">
              <a:lnSpc>
                <a:spcPct val="80000"/>
              </a:lnSpc>
              <a:buClrTx/>
              <a:buSzPct val="100000"/>
              <a:buFont typeface="Wingdings" pitchFamily="2" charset="2"/>
              <a:buAutoNum type="arabicParenR"/>
            </a:pPr>
            <a:r>
              <a:rPr lang="ru-RU" sz="1800" dirty="0" smtClean="0">
                <a:latin typeface="Arial" panose="020B0604020202020204" pitchFamily="34" charset="0"/>
                <a:cs typeface="Arial" panose="020B0604020202020204" pitchFamily="34" charset="0"/>
              </a:rPr>
              <a:t>недопустимость заочного разбирательства как общее правило (ст.123).</a:t>
            </a:r>
          </a:p>
        </p:txBody>
      </p:sp>
      <p:sp>
        <p:nvSpPr>
          <p:cNvPr id="6" name="Номер слайда 5"/>
          <p:cNvSpPr>
            <a:spLocks noGrp="1"/>
          </p:cNvSpPr>
          <p:nvPr>
            <p:ph type="sldNum" sz="quarter" idx="12"/>
          </p:nvPr>
        </p:nvSpPr>
        <p:spPr/>
        <p:txBody>
          <a:bodyPr>
            <a:normAutofit/>
          </a:bodyPr>
          <a:lstStyle/>
          <a:p>
            <a:pPr>
              <a:defRPr/>
            </a:pPr>
            <a:fld id="{10C20DB4-9C0F-4BF2-9935-AEBF55B6408C}" type="slidenum">
              <a:rPr lang="ru-RU"/>
              <a:pPr>
                <a:defRPr/>
              </a:pPr>
              <a:t>59</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544" y="6021288"/>
            <a:ext cx="823263" cy="795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7059433"/>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bg1"/>
                </a:solidFill>
              </a:rPr>
              <a:t>Человек – высшая ценность</a:t>
            </a:r>
          </a:p>
        </p:txBody>
      </p:sp>
      <p:sp>
        <p:nvSpPr>
          <p:cNvPr id="3" name="Объект 2"/>
          <p:cNvSpPr>
            <a:spLocks noGrp="1"/>
          </p:cNvSpPr>
          <p:nvPr>
            <p:ph idx="1"/>
          </p:nvPr>
        </p:nvSpPr>
        <p:spPr/>
        <p:txBody>
          <a:bodyPr/>
          <a:lstStyle/>
          <a:p>
            <a:pPr marL="0" indent="0">
              <a:buNone/>
            </a:pPr>
            <a:endParaRPr lang="ru-RU" altLang="zh-CN" sz="3200" dirty="0" smtClean="0">
              <a:solidFill>
                <a:prstClr val="white"/>
              </a:solidFill>
            </a:endParaRPr>
          </a:p>
          <a:p>
            <a:pPr marL="0" lvl="0" indent="0" algn="ctr">
              <a:buClr>
                <a:srgbClr val="DD8047"/>
              </a:buClr>
              <a:buNone/>
            </a:pPr>
            <a:r>
              <a:rPr lang="ru-RU" altLang="zh-CN" sz="3200" u="sng" dirty="0">
                <a:solidFill>
                  <a:prstClr val="white"/>
                </a:solidFill>
              </a:rPr>
              <a:t>Статья 2 : </a:t>
            </a:r>
          </a:p>
          <a:p>
            <a:pPr marL="0" indent="0">
              <a:buNone/>
            </a:pPr>
            <a:r>
              <a:rPr lang="ru-RU" altLang="zh-CN" sz="3200" dirty="0" smtClean="0">
                <a:solidFill>
                  <a:prstClr val="white"/>
                </a:solidFill>
              </a:rPr>
              <a:t>«Признание</a:t>
            </a:r>
            <a:r>
              <a:rPr lang="ru-RU" altLang="zh-CN" sz="3200" dirty="0">
                <a:solidFill>
                  <a:prstClr val="white"/>
                </a:solidFill>
              </a:rPr>
              <a:t>, соблюдение и защита прав и свобод человека и гражданина - </a:t>
            </a:r>
            <a:r>
              <a:rPr lang="ru-RU" altLang="zh-CN" sz="3200" b="1" i="1" dirty="0">
                <a:solidFill>
                  <a:srgbClr val="FFFF00"/>
                </a:solidFill>
              </a:rPr>
              <a:t>обязанность </a:t>
            </a:r>
            <a:r>
              <a:rPr lang="ru-RU" altLang="zh-CN" sz="3200" b="1" i="1" dirty="0" smtClean="0">
                <a:solidFill>
                  <a:srgbClr val="FFFF00"/>
                </a:solidFill>
              </a:rPr>
              <a:t>государства</a:t>
            </a:r>
            <a:r>
              <a:rPr lang="ru-RU" altLang="zh-CN" sz="3200" dirty="0" smtClean="0"/>
              <a:t>».</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8869251"/>
      </p:ext>
    </p:extLst>
  </p:cSld>
  <p:clrMapOvr>
    <a:overrideClrMapping bg1="dk1" tx1="lt1" bg2="dk2" tx2="lt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ru-RU" sz="2800" b="1" dirty="0">
                <a:solidFill>
                  <a:schemeClr val="bg1"/>
                </a:solidFill>
              </a:rPr>
              <a:t>Проявления правового государства в конституционном праве России</a:t>
            </a:r>
            <a:endParaRPr lang="ru-RU" sz="2800" b="1" dirty="0" smtClean="0"/>
          </a:p>
        </p:txBody>
      </p:sp>
      <p:sp>
        <p:nvSpPr>
          <p:cNvPr id="35843" name="Rectangle 3"/>
          <p:cNvSpPr>
            <a:spLocks noGrp="1" noChangeArrowheads="1"/>
          </p:cNvSpPr>
          <p:nvPr>
            <p:ph idx="1"/>
          </p:nvPr>
        </p:nvSpPr>
        <p:spPr>
          <a:xfrm>
            <a:off x="457200" y="1752600"/>
            <a:ext cx="8229600" cy="5064509"/>
          </a:xfrm>
        </p:spPr>
        <p:txBody>
          <a:bodyPr/>
          <a:lstStyle/>
          <a:p>
            <a:pPr marL="609600" indent="-609600" algn="ctr">
              <a:lnSpc>
                <a:spcPct val="90000"/>
              </a:lnSpc>
              <a:buFont typeface="Wingdings" pitchFamily="2" charset="2"/>
              <a:buNone/>
            </a:pPr>
            <a:r>
              <a:rPr lang="ru-RU" sz="3600" b="1" u="sng" dirty="0" smtClean="0">
                <a:latin typeface="Arial" panose="020B0604020202020204" pitchFamily="34" charset="0"/>
                <a:cs typeface="Arial" panose="020B0604020202020204" pitchFamily="34" charset="0"/>
              </a:rPr>
              <a:t>6.</a:t>
            </a:r>
            <a:r>
              <a:rPr lang="ru-RU" sz="3600" u="sng" dirty="0" smtClean="0">
                <a:latin typeface="Arial" panose="020B0604020202020204" pitchFamily="34" charset="0"/>
                <a:cs typeface="Arial" panose="020B0604020202020204" pitchFamily="34" charset="0"/>
              </a:rPr>
              <a:t> </a:t>
            </a:r>
            <a:r>
              <a:rPr lang="ru-RU" sz="3600" i="1" u="sng" dirty="0" smtClean="0">
                <a:latin typeface="Arial" panose="020B0604020202020204" pitchFamily="34" charset="0"/>
                <a:cs typeface="Arial" panose="020B0604020202020204" pitchFamily="34" charset="0"/>
              </a:rPr>
              <a:t>Независимый суд</a:t>
            </a:r>
            <a:r>
              <a:rPr lang="ru-RU" sz="3600" u="sng" dirty="0" smtClean="0">
                <a:latin typeface="Arial" panose="020B0604020202020204" pitchFamily="34" charset="0"/>
                <a:cs typeface="Arial" panose="020B0604020202020204" pitchFamily="34" charset="0"/>
              </a:rPr>
              <a:t>:</a:t>
            </a:r>
            <a:r>
              <a:rPr lang="ru-RU" sz="3600" dirty="0" smtClean="0">
                <a:latin typeface="Arial" panose="020B0604020202020204" pitchFamily="34" charset="0"/>
                <a:cs typeface="Arial" panose="020B0604020202020204" pitchFamily="34" charset="0"/>
              </a:rPr>
              <a:t> </a:t>
            </a:r>
          </a:p>
          <a:p>
            <a:pPr marL="609600" indent="-609600">
              <a:lnSpc>
                <a:spcPct val="90000"/>
              </a:lnSpc>
            </a:pPr>
            <a:endParaRPr lang="ru-RU" dirty="0" smtClean="0">
              <a:latin typeface="Arial" panose="020B0604020202020204" pitchFamily="34" charset="0"/>
              <a:cs typeface="Arial" panose="020B0604020202020204" pitchFamily="34" charset="0"/>
            </a:endParaRPr>
          </a:p>
          <a:p>
            <a:pPr marL="609600" indent="-609600">
              <a:lnSpc>
                <a:spcPct val="90000"/>
              </a:lnSpc>
              <a:buClrTx/>
              <a:buFont typeface="+mj-lt"/>
              <a:buAutoNum type="arabicPeriod"/>
            </a:pPr>
            <a:r>
              <a:rPr lang="ru-RU" dirty="0" smtClean="0">
                <a:latin typeface="Arial" panose="020B0604020202020204" pitchFamily="34" charset="0"/>
                <a:cs typeface="Arial" panose="020B0604020202020204" pitchFamily="34" charset="0"/>
              </a:rPr>
              <a:t>«Судьи независимы и подчиняются только Конституции Российской Федерации и федеральному закону» (ч.1 ст.120). </a:t>
            </a:r>
          </a:p>
          <a:p>
            <a:pPr marL="609600" indent="-609600">
              <a:lnSpc>
                <a:spcPct val="90000"/>
              </a:lnSpc>
              <a:buClrTx/>
              <a:buFont typeface="Wingdings" pitchFamily="2" charset="2"/>
              <a:buAutoNum type="arabicPeriod"/>
            </a:pPr>
            <a:r>
              <a:rPr lang="ru-RU" dirty="0" smtClean="0">
                <a:latin typeface="Arial" panose="020B0604020202020204" pitchFamily="34" charset="0"/>
                <a:cs typeface="Arial" panose="020B0604020202020204" pitchFamily="34" charset="0"/>
              </a:rPr>
              <a:t>Гарантии независимости: </a:t>
            </a:r>
          </a:p>
          <a:p>
            <a:pPr marL="1371600" lvl="2" indent="-457200">
              <a:lnSpc>
                <a:spcPct val="90000"/>
              </a:lnSpc>
              <a:buFont typeface="Wingdings" pitchFamily="2" charset="2"/>
              <a:buChar char="ü"/>
            </a:pPr>
            <a:r>
              <a:rPr lang="ru-RU" sz="2800" dirty="0" smtClean="0">
                <a:latin typeface="Arial" panose="020B0604020202020204" pitchFamily="34" charset="0"/>
                <a:cs typeface="Arial" panose="020B0604020202020204" pitchFamily="34" charset="0"/>
              </a:rPr>
              <a:t>несменяемость судей (ст.121);</a:t>
            </a:r>
          </a:p>
          <a:p>
            <a:pPr marL="1371600" lvl="2" indent="-457200">
              <a:lnSpc>
                <a:spcPct val="90000"/>
              </a:lnSpc>
              <a:buFont typeface="Wingdings" pitchFamily="2" charset="2"/>
              <a:buChar char="ü"/>
            </a:pPr>
            <a:r>
              <a:rPr lang="ru-RU" sz="2800" dirty="0" smtClean="0">
                <a:latin typeface="Arial" panose="020B0604020202020204" pitchFamily="34" charset="0"/>
                <a:cs typeface="Arial" panose="020B0604020202020204" pitchFamily="34" charset="0"/>
              </a:rPr>
              <a:t>неприкосновенность (ст.122).</a:t>
            </a:r>
          </a:p>
        </p:txBody>
      </p:sp>
      <p:sp>
        <p:nvSpPr>
          <p:cNvPr id="6" name="Номер слайда 5"/>
          <p:cNvSpPr>
            <a:spLocks noGrp="1"/>
          </p:cNvSpPr>
          <p:nvPr>
            <p:ph type="sldNum" sz="quarter" idx="12"/>
          </p:nvPr>
        </p:nvSpPr>
        <p:spPr/>
        <p:txBody>
          <a:bodyPr>
            <a:normAutofit/>
          </a:bodyPr>
          <a:lstStyle/>
          <a:p>
            <a:pPr>
              <a:defRPr/>
            </a:pPr>
            <a:fld id="{CA7C04D6-9F94-425C-B5FD-077170D932A4}" type="slidenum">
              <a:rPr lang="ru-RU"/>
              <a:pPr>
                <a:defRPr/>
              </a:pPr>
              <a:t>60</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938101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rtlCol="0">
            <a:normAutofit/>
          </a:bodyPr>
          <a:lstStyle/>
          <a:p>
            <a:pPr fontAlgn="auto">
              <a:spcAft>
                <a:spcPts val="0"/>
              </a:spcAft>
              <a:defRPr/>
            </a:pPr>
            <a:r>
              <a:rPr lang="ru-RU" sz="3200" b="1" dirty="0" smtClean="0">
                <a:solidFill>
                  <a:schemeClr val="bg1"/>
                </a:solidFill>
              </a:rPr>
              <a:t>Правовое государство (</a:t>
            </a:r>
            <a:r>
              <a:rPr lang="ru-RU" sz="3200" b="1" i="1" dirty="0" smtClean="0">
                <a:solidFill>
                  <a:schemeClr val="bg1"/>
                </a:solidFill>
              </a:rPr>
              <a:t>определение</a:t>
            </a:r>
            <a:r>
              <a:rPr lang="ru-RU" sz="3200" b="1" dirty="0" smtClean="0">
                <a:solidFill>
                  <a:schemeClr val="bg1"/>
                </a:solidFill>
              </a:rPr>
              <a:t>):</a:t>
            </a:r>
          </a:p>
        </p:txBody>
      </p:sp>
      <p:graphicFrame>
        <p:nvGraphicFramePr>
          <p:cNvPr id="297987" name="Group 3"/>
          <p:cNvGraphicFramePr>
            <a:graphicFrameLocks noGrp="1"/>
          </p:cNvGraphicFramePr>
          <p:nvPr>
            <p:ph sz="half" idx="2"/>
            <p:extLst>
              <p:ext uri="{D42A27DB-BD31-4B8C-83A1-F6EECF244321}">
                <p14:modId xmlns:p14="http://schemas.microsoft.com/office/powerpoint/2010/main" val="80325797"/>
              </p:ext>
            </p:extLst>
          </p:nvPr>
        </p:nvGraphicFramePr>
        <p:xfrm>
          <a:off x="611188" y="1916113"/>
          <a:ext cx="8072437" cy="3673127"/>
        </p:xfrm>
        <a:graphic>
          <a:graphicData uri="http://schemas.openxmlformats.org/drawingml/2006/table">
            <a:tbl>
              <a:tblPr/>
              <a:tblGrid>
                <a:gridCol w="8072437"/>
              </a:tblGrid>
              <a:tr h="3673127">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3200" b="0" i="0" u="none" strike="noStrike" cap="none" normalizeH="0" baseline="0" dirty="0" smtClean="0">
                          <a:ln>
                            <a:noFill/>
                          </a:ln>
                          <a:solidFill>
                            <a:srgbClr val="000000"/>
                          </a:solidFill>
                          <a:effectLst>
                            <a:outerShdw blurRad="38100" dist="38100" dir="2700000" algn="tl">
                              <a:srgbClr val="FFFFFF"/>
                            </a:outerShdw>
                          </a:effectLst>
                          <a:latin typeface="Arial" charset="0"/>
                        </a:rPr>
                        <a:t>Государство, в котором обеспечено </a:t>
                      </a:r>
                      <a:r>
                        <a:rPr kumimoji="0" lang="ru-RU" sz="3200" b="1" i="0" u="none" strike="noStrike" cap="none" normalizeH="0" baseline="0" dirty="0" smtClean="0">
                          <a:ln>
                            <a:noFill/>
                          </a:ln>
                          <a:solidFill>
                            <a:srgbClr val="000000"/>
                          </a:solidFill>
                          <a:effectLst>
                            <a:outerShdw blurRad="38100" dist="38100" dir="2700000" algn="tl">
                              <a:srgbClr val="FFFFFF"/>
                            </a:outerShdw>
                          </a:effectLst>
                          <a:latin typeface="Arial" charset="0"/>
                        </a:rPr>
                        <a:t>господство (верховенство)  права</a:t>
                      </a:r>
                      <a:r>
                        <a:rPr kumimoji="0" lang="ru-RU" sz="3200" b="0" i="0" u="none" strike="noStrike" cap="none" normalizeH="0" baseline="0" dirty="0" smtClean="0">
                          <a:ln>
                            <a:noFill/>
                          </a:ln>
                          <a:solidFill>
                            <a:srgbClr val="000000"/>
                          </a:solidFill>
                          <a:effectLst>
                            <a:outerShdw blurRad="38100" dist="38100" dir="2700000" algn="tl">
                              <a:srgbClr val="FFFFFF"/>
                            </a:outerShdw>
                          </a:effectLst>
                          <a:latin typeface="Arial" charset="0"/>
                        </a:rPr>
                        <a:t>, т.е. приоритет права перед политической, экономической и иной целесообразностью</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FE22"/>
                    </a:solidFill>
                  </a:tcPr>
                </a:tc>
              </a:tr>
            </a:tbl>
          </a:graphicData>
        </a:graphic>
      </p:graphicFrame>
      <p:sp>
        <p:nvSpPr>
          <p:cNvPr id="11" name="Номер слайда 6"/>
          <p:cNvSpPr>
            <a:spLocks noGrp="1"/>
          </p:cNvSpPr>
          <p:nvPr>
            <p:ph type="sldNum" sz="quarter" idx="12"/>
          </p:nvPr>
        </p:nvSpPr>
        <p:spPr/>
        <p:txBody>
          <a:bodyPr/>
          <a:lstStyle/>
          <a:p>
            <a:pPr>
              <a:defRPr/>
            </a:pPr>
            <a:endParaRPr lang="ru-RU"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1499491"/>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1"/>
                </a:solidFill>
              </a:rPr>
              <a:t>Латынь дня</a:t>
            </a:r>
            <a:endParaRPr lang="ru-RU" dirty="0">
              <a:solidFill>
                <a:schemeClr val="bg1"/>
              </a:solidFill>
            </a:endParaRPr>
          </a:p>
        </p:txBody>
      </p:sp>
      <p:sp>
        <p:nvSpPr>
          <p:cNvPr id="3" name="Объект 2"/>
          <p:cNvSpPr>
            <a:spLocks noGrp="1"/>
          </p:cNvSpPr>
          <p:nvPr>
            <p:ph idx="1"/>
          </p:nvPr>
        </p:nvSpPr>
        <p:spPr/>
        <p:txBody>
          <a:bodyPr/>
          <a:lstStyle/>
          <a:p>
            <a:pPr marL="0" lvl="0" indent="0" algn="ctr">
              <a:buNone/>
            </a:pPr>
            <a:r>
              <a:rPr lang="la-Latn" sz="4800" b="1" dirty="0"/>
              <a:t>Un</a:t>
            </a:r>
            <a:r>
              <a:rPr lang="en-US" sz="4800" b="1" dirty="0"/>
              <a:t>us testis</a:t>
            </a:r>
            <a:r>
              <a:rPr lang="ru-RU" sz="4800" b="1" dirty="0"/>
              <a:t> – </a:t>
            </a:r>
            <a:r>
              <a:rPr lang="en-US" sz="4800" b="1" dirty="0"/>
              <a:t>testis </a:t>
            </a:r>
            <a:r>
              <a:rPr lang="la-Latn" sz="4800" b="1" dirty="0" smtClean="0"/>
              <a:t>nullus</a:t>
            </a:r>
            <a:endParaRPr lang="ru-RU" sz="4800" b="1" dirty="0" smtClean="0"/>
          </a:p>
          <a:p>
            <a:pPr marL="0" lvl="0" indent="0" algn="ctr">
              <a:buNone/>
            </a:pPr>
            <a:r>
              <a:rPr lang="la-Latn" sz="4800" dirty="0" smtClean="0"/>
              <a:t> </a:t>
            </a:r>
            <a:r>
              <a:rPr lang="ru-RU" sz="4800" dirty="0"/>
              <a:t>– </a:t>
            </a:r>
            <a:endParaRPr lang="ru-RU" sz="4800" dirty="0" smtClean="0"/>
          </a:p>
          <a:p>
            <a:pPr marL="0" lvl="0" indent="0" algn="ctr">
              <a:buNone/>
            </a:pPr>
            <a:r>
              <a:rPr lang="ru-RU" sz="4800" dirty="0"/>
              <a:t>О</a:t>
            </a:r>
            <a:r>
              <a:rPr lang="ru-RU" sz="4800" dirty="0" smtClean="0"/>
              <a:t>дин </a:t>
            </a:r>
            <a:r>
              <a:rPr lang="ru-RU" sz="4800" dirty="0"/>
              <a:t>свидетель – не свидетель</a:t>
            </a:r>
          </a:p>
          <a:p>
            <a:pPr marL="0" indent="0">
              <a:buNone/>
            </a:pPr>
            <a:endParaRPr lang="ru-RU"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1346246"/>
      </p:ext>
    </p:extLst>
  </p:cSld>
  <p:clrMapOvr>
    <a:overrideClrMapping bg1="dk1" tx1="lt1" bg2="dk2" tx2="lt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ru-RU" b="1" dirty="0" smtClean="0">
                <a:solidFill>
                  <a:schemeClr val="bg1"/>
                </a:solidFill>
              </a:rPr>
              <a:t>Социальное государство</a:t>
            </a:r>
          </a:p>
        </p:txBody>
      </p:sp>
      <p:sp>
        <p:nvSpPr>
          <p:cNvPr id="51203" name="Rectangle 3"/>
          <p:cNvSpPr>
            <a:spLocks noGrp="1" noChangeArrowheads="1"/>
          </p:cNvSpPr>
          <p:nvPr>
            <p:ph idx="1"/>
          </p:nvPr>
        </p:nvSpPr>
        <p:spPr>
          <a:xfrm>
            <a:off x="457200" y="1752600"/>
            <a:ext cx="8229600" cy="4772744"/>
          </a:xfrm>
        </p:spPr>
        <p:txBody>
          <a:bodyPr/>
          <a:lstStyle/>
          <a:p>
            <a:endParaRPr lang="ru-RU" dirty="0" smtClean="0"/>
          </a:p>
          <a:p>
            <a:r>
              <a:rPr lang="ru-RU" sz="3200" dirty="0" smtClean="0">
                <a:latin typeface="Arial" panose="020B0604020202020204" pitchFamily="34" charset="0"/>
                <a:cs typeface="Arial" panose="020B0604020202020204" pitchFamily="34" charset="0"/>
              </a:rPr>
              <a:t>Понятие возникло в 1850-х годах в Германии (</a:t>
            </a:r>
            <a:r>
              <a:rPr lang="ru-RU" sz="3200" i="1" dirty="0" smtClean="0">
                <a:latin typeface="Arial" panose="020B0604020202020204" pitchFamily="34" charset="0"/>
                <a:cs typeface="Arial" panose="020B0604020202020204" pitchFamily="34" charset="0"/>
              </a:rPr>
              <a:t>Лоренц фон Штайн</a:t>
            </a:r>
            <a:r>
              <a:rPr lang="ru-RU" sz="3200" dirty="0" smtClean="0">
                <a:latin typeface="Arial" panose="020B0604020202020204" pitchFamily="34" charset="0"/>
                <a:cs typeface="Arial" panose="020B0604020202020204" pitchFamily="34" charset="0"/>
              </a:rPr>
              <a:t>)</a:t>
            </a:r>
          </a:p>
          <a:p>
            <a:r>
              <a:rPr lang="ru-RU" sz="3200" dirty="0" smtClean="0">
                <a:latin typeface="Arial" panose="020B0604020202020204" pitchFamily="34" charset="0"/>
                <a:cs typeface="Arial" panose="020B0604020202020204" pitchFamily="34" charset="0"/>
              </a:rPr>
              <a:t>Синонимом понятия является «государство всеобщего благосостояния/благоденствия» </a:t>
            </a:r>
          </a:p>
          <a:p>
            <a:r>
              <a:rPr lang="ru-RU" sz="3200" dirty="0" smtClean="0">
                <a:latin typeface="Arial" panose="020B0604020202020204" pitchFamily="34" charset="0"/>
                <a:cs typeface="Arial" panose="020B0604020202020204" pitchFamily="34" charset="0"/>
              </a:rPr>
              <a:t>Антипод концепции «государство – ночной сторож»</a:t>
            </a:r>
          </a:p>
          <a:p>
            <a:endParaRPr lang="ru-RU" dirty="0" smtClean="0"/>
          </a:p>
        </p:txBody>
      </p:sp>
      <p:sp>
        <p:nvSpPr>
          <p:cNvPr id="6" name="Номер слайда 5"/>
          <p:cNvSpPr>
            <a:spLocks noGrp="1"/>
          </p:cNvSpPr>
          <p:nvPr>
            <p:ph type="sldNum" sz="quarter" idx="12"/>
          </p:nvPr>
        </p:nvSpPr>
        <p:spPr/>
        <p:txBody>
          <a:bodyPr>
            <a:normAutofit/>
          </a:bodyPr>
          <a:lstStyle/>
          <a:p>
            <a:pPr>
              <a:defRPr/>
            </a:pPr>
            <a:fld id="{80AE9567-404A-47BD-ABC6-3B0FDC929FE9}" type="slidenum">
              <a:rPr lang="ru-RU"/>
              <a:pPr>
                <a:defRPr/>
              </a:pPr>
              <a:t>63</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2824883"/>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rtlCol="0">
            <a:normAutofit fontScale="90000"/>
          </a:bodyPr>
          <a:lstStyle/>
          <a:p>
            <a:pPr fontAlgn="auto">
              <a:spcAft>
                <a:spcPts val="0"/>
              </a:spcAft>
              <a:defRPr/>
            </a:pPr>
            <a:r>
              <a:rPr lang="ru-RU" sz="4000" dirty="0" smtClean="0">
                <a:solidFill>
                  <a:schemeClr val="bg1"/>
                </a:solidFill>
              </a:rPr>
              <a:t>Л. фон Штайн о социальном государстве</a:t>
            </a:r>
          </a:p>
        </p:txBody>
      </p:sp>
      <p:sp>
        <p:nvSpPr>
          <p:cNvPr id="52227" name="Rectangle 3"/>
          <p:cNvSpPr>
            <a:spLocks noGrp="1" noChangeArrowheads="1"/>
          </p:cNvSpPr>
          <p:nvPr>
            <p:ph idx="1"/>
          </p:nvPr>
        </p:nvSpPr>
        <p:spPr/>
        <p:txBody>
          <a:bodyPr/>
          <a:lstStyle/>
          <a:p>
            <a:pPr>
              <a:buFont typeface="Wingdings" pitchFamily="2" charset="2"/>
              <a:buNone/>
            </a:pPr>
            <a:endParaRPr lang="ru-RU" i="1" dirty="0" smtClean="0"/>
          </a:p>
          <a:p>
            <a:pPr>
              <a:buFont typeface="Wingdings" pitchFamily="2" charset="2"/>
              <a:buNone/>
            </a:pPr>
            <a:endParaRPr lang="ru-RU" i="1" dirty="0"/>
          </a:p>
          <a:p>
            <a:pPr marL="0" indent="288925">
              <a:buFont typeface="Wingdings" pitchFamily="2" charset="2"/>
              <a:buNone/>
            </a:pPr>
            <a:r>
              <a:rPr lang="ru-RU" sz="2800" i="1" dirty="0" smtClean="0">
                <a:latin typeface="Arial" panose="020B0604020202020204" pitchFamily="34" charset="0"/>
                <a:cs typeface="Arial" panose="020B0604020202020204" pitchFamily="34" charset="0"/>
              </a:rPr>
              <a:t>Обязанность государства</a:t>
            </a:r>
            <a:r>
              <a:rPr lang="ru-RU" sz="2800" dirty="0" smtClean="0">
                <a:latin typeface="Arial" panose="020B0604020202020204" pitchFamily="34" charset="0"/>
                <a:cs typeface="Arial" panose="020B0604020202020204" pitchFamily="34" charset="0"/>
              </a:rPr>
              <a:t> </a:t>
            </a:r>
          </a:p>
          <a:p>
            <a:pPr marL="0" indent="288925">
              <a:buFont typeface="Wingdings" pitchFamily="2" charset="2"/>
              <a:buNone/>
            </a:pPr>
            <a:r>
              <a:rPr lang="ru-RU" sz="2800" dirty="0" smtClean="0">
                <a:latin typeface="Arial" panose="020B0604020202020204" pitchFamily="34" charset="0"/>
                <a:cs typeface="Arial" panose="020B0604020202020204" pitchFamily="34" charset="0"/>
              </a:rPr>
              <a:t>«</a:t>
            </a:r>
            <a:r>
              <a:rPr lang="ru-RU" sz="2800" i="1" dirty="0" smtClean="0">
                <a:latin typeface="Arial" panose="020B0604020202020204" pitchFamily="34" charset="0"/>
                <a:cs typeface="Arial" panose="020B0604020202020204" pitchFamily="34" charset="0"/>
              </a:rPr>
              <a:t>способствовать экономическому и общественному прогрессу всех своих граждан</a:t>
            </a:r>
            <a:r>
              <a:rPr lang="ru-RU" sz="2800" dirty="0" smtClean="0">
                <a:latin typeface="Arial" panose="020B0604020202020204" pitchFamily="34" charset="0"/>
                <a:cs typeface="Arial" panose="020B0604020202020204" pitchFamily="34" charset="0"/>
              </a:rPr>
              <a:t>, ибо, в конечном счете, развитие одного выступает условием развития другого, и именно в этом смысле говорится о социальном государстве» </a:t>
            </a:r>
          </a:p>
        </p:txBody>
      </p:sp>
      <p:sp>
        <p:nvSpPr>
          <p:cNvPr id="6" name="Номер слайда 5"/>
          <p:cNvSpPr>
            <a:spLocks noGrp="1"/>
          </p:cNvSpPr>
          <p:nvPr>
            <p:ph type="sldNum" sz="quarter" idx="12"/>
          </p:nvPr>
        </p:nvSpPr>
        <p:spPr/>
        <p:txBody>
          <a:bodyPr>
            <a:normAutofit/>
          </a:bodyPr>
          <a:lstStyle/>
          <a:p>
            <a:pPr>
              <a:defRPr/>
            </a:pPr>
            <a:fld id="{D3179447-19C2-4A47-8A81-95B58ED55CA0}" type="slidenum">
              <a:rPr lang="ru-RU"/>
              <a:pPr>
                <a:defRPr/>
              </a:pPr>
              <a:t>64</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1275107"/>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rtlCol="0">
            <a:normAutofit fontScale="90000"/>
          </a:bodyPr>
          <a:lstStyle/>
          <a:p>
            <a:pPr fontAlgn="auto">
              <a:spcAft>
                <a:spcPts val="0"/>
              </a:spcAft>
              <a:defRPr/>
            </a:pPr>
            <a:r>
              <a:rPr lang="ru-RU" sz="3600" b="1" dirty="0" smtClean="0">
                <a:solidFill>
                  <a:schemeClr val="bg1"/>
                </a:solidFill>
              </a:rPr>
              <a:t>Социальное государство «по версии» Конституции РФ</a:t>
            </a:r>
            <a:r>
              <a:rPr lang="ru-RU" sz="4000" dirty="0" smtClean="0">
                <a:solidFill>
                  <a:schemeClr val="bg1"/>
                </a:solidFill>
              </a:rPr>
              <a:t> </a:t>
            </a:r>
          </a:p>
        </p:txBody>
      </p:sp>
      <p:sp>
        <p:nvSpPr>
          <p:cNvPr id="54275" name="Rectangle 3"/>
          <p:cNvSpPr>
            <a:spLocks noGrp="1" noChangeArrowheads="1"/>
          </p:cNvSpPr>
          <p:nvPr>
            <p:ph idx="1"/>
          </p:nvPr>
        </p:nvSpPr>
        <p:spPr>
          <a:xfrm>
            <a:off x="395288" y="1700213"/>
            <a:ext cx="8540750" cy="4868862"/>
          </a:xfrm>
        </p:spPr>
        <p:txBody>
          <a:bodyPr/>
          <a:lstStyle/>
          <a:p>
            <a:pPr>
              <a:lnSpc>
                <a:spcPct val="90000"/>
              </a:lnSpc>
            </a:pPr>
            <a:endParaRPr lang="ru-RU" sz="2400" dirty="0" smtClean="0"/>
          </a:p>
          <a:p>
            <a:pPr>
              <a:lnSpc>
                <a:spcPct val="90000"/>
              </a:lnSpc>
            </a:pPr>
            <a:r>
              <a:rPr lang="ru-RU" sz="2400" dirty="0" smtClean="0">
                <a:latin typeface="Arial" panose="020B0604020202020204" pitchFamily="34" charset="0"/>
                <a:cs typeface="Arial" panose="020B0604020202020204" pitchFamily="34" charset="0"/>
              </a:rPr>
              <a:t>Проведение политики, направленной на создание условий, обеспечивающих достойную жизнь и свободное развитие человека </a:t>
            </a:r>
          </a:p>
          <a:p>
            <a:pPr>
              <a:lnSpc>
                <a:spcPct val="90000"/>
              </a:lnSpc>
            </a:pPr>
            <a:r>
              <a:rPr lang="ru-RU" sz="2400" dirty="0" smtClean="0">
                <a:latin typeface="Arial" panose="020B0604020202020204" pitchFamily="34" charset="0"/>
                <a:cs typeface="Arial" panose="020B0604020202020204" pitchFamily="34" charset="0"/>
              </a:rPr>
              <a:t>Охрана труда и здоровья людей </a:t>
            </a:r>
          </a:p>
          <a:p>
            <a:pPr>
              <a:lnSpc>
                <a:spcPct val="90000"/>
              </a:lnSpc>
            </a:pPr>
            <a:r>
              <a:rPr lang="ru-RU" sz="2400" dirty="0" smtClean="0">
                <a:latin typeface="Arial" panose="020B0604020202020204" pitchFamily="34" charset="0"/>
                <a:cs typeface="Arial" panose="020B0604020202020204" pitchFamily="34" charset="0"/>
              </a:rPr>
              <a:t>Гарантированный минимальный размер оплаты труда </a:t>
            </a:r>
          </a:p>
          <a:p>
            <a:pPr>
              <a:lnSpc>
                <a:spcPct val="90000"/>
              </a:lnSpc>
            </a:pPr>
            <a:r>
              <a:rPr lang="ru-RU" sz="2400" dirty="0" smtClean="0">
                <a:latin typeface="Arial" panose="020B0604020202020204" pitchFamily="34" charset="0"/>
                <a:cs typeface="Arial" panose="020B0604020202020204" pitchFamily="34" charset="0"/>
              </a:rPr>
              <a:t>Государственная поддержка семьи, материнства, отцовства и детства, инвалидов и пожилых граждан </a:t>
            </a:r>
          </a:p>
          <a:p>
            <a:pPr>
              <a:lnSpc>
                <a:spcPct val="90000"/>
              </a:lnSpc>
            </a:pPr>
            <a:r>
              <a:rPr lang="ru-RU" sz="2400" dirty="0" smtClean="0">
                <a:latin typeface="Arial" panose="020B0604020202020204" pitchFamily="34" charset="0"/>
                <a:cs typeface="Arial" panose="020B0604020202020204" pitchFamily="34" charset="0"/>
              </a:rPr>
              <a:t>Развитие системы социальных служб, установление государственных пенсий, пособий и иных гарантий социальной защиты </a:t>
            </a:r>
          </a:p>
        </p:txBody>
      </p:sp>
      <p:sp>
        <p:nvSpPr>
          <p:cNvPr id="6" name="Номер слайда 5"/>
          <p:cNvSpPr>
            <a:spLocks noGrp="1"/>
          </p:cNvSpPr>
          <p:nvPr>
            <p:ph type="sldNum" sz="quarter" idx="12"/>
          </p:nvPr>
        </p:nvSpPr>
        <p:spPr/>
        <p:txBody>
          <a:bodyPr>
            <a:normAutofit/>
          </a:bodyPr>
          <a:lstStyle/>
          <a:p>
            <a:pPr>
              <a:defRPr/>
            </a:pPr>
            <a:fld id="{95269BEA-F1CA-42BC-BAD9-2107A3EBAE9D}" type="slidenum">
              <a:rPr lang="ru-RU"/>
              <a:pPr>
                <a:defRPr/>
              </a:pPr>
              <a:t>65</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031095"/>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rtlCol="0">
            <a:normAutofit fontScale="90000"/>
          </a:bodyPr>
          <a:lstStyle/>
          <a:p>
            <a:pPr fontAlgn="auto">
              <a:spcAft>
                <a:spcPts val="0"/>
              </a:spcAft>
              <a:defRPr/>
            </a:pPr>
            <a:r>
              <a:rPr lang="ru-RU" sz="4000" b="1" dirty="0" smtClean="0">
                <a:solidFill>
                  <a:schemeClr val="bg1"/>
                </a:solidFill>
              </a:rPr>
              <a:t>Социальное государство (</a:t>
            </a:r>
            <a:r>
              <a:rPr lang="ru-RU" sz="4000" b="1" i="1" dirty="0" smtClean="0">
                <a:solidFill>
                  <a:schemeClr val="bg1"/>
                </a:solidFill>
              </a:rPr>
              <a:t>определение</a:t>
            </a:r>
            <a:r>
              <a:rPr lang="ru-RU" sz="4000" b="1" dirty="0" smtClean="0">
                <a:solidFill>
                  <a:schemeClr val="bg1"/>
                </a:solidFill>
              </a:rPr>
              <a:t>):</a:t>
            </a:r>
          </a:p>
        </p:txBody>
      </p:sp>
      <p:sp>
        <p:nvSpPr>
          <p:cNvPr id="53251" name="Rectangle 3"/>
          <p:cNvSpPr>
            <a:spLocks noGrp="1" noChangeArrowheads="1"/>
          </p:cNvSpPr>
          <p:nvPr>
            <p:ph type="body" sz="half" idx="1"/>
          </p:nvPr>
        </p:nvSpPr>
        <p:spPr>
          <a:xfrm>
            <a:off x="682625" y="1598613"/>
            <a:ext cx="7988300" cy="4497387"/>
          </a:xfrm>
        </p:spPr>
        <p:txBody>
          <a:bodyPr/>
          <a:lstStyle/>
          <a:p>
            <a:pPr>
              <a:lnSpc>
                <a:spcPct val="140000"/>
              </a:lnSpc>
              <a:buFont typeface="Wingdings" pitchFamily="2" charset="2"/>
              <a:buNone/>
            </a:pPr>
            <a:r>
              <a:rPr lang="ru-RU" sz="2800" smtClean="0"/>
              <a:t>   </a:t>
            </a:r>
          </a:p>
        </p:txBody>
      </p:sp>
      <p:graphicFrame>
        <p:nvGraphicFramePr>
          <p:cNvPr id="142360" name="Group 24"/>
          <p:cNvGraphicFramePr>
            <a:graphicFrameLocks noGrp="1"/>
          </p:cNvGraphicFramePr>
          <p:nvPr>
            <p:ph sz="half" idx="2"/>
            <p:extLst>
              <p:ext uri="{D42A27DB-BD31-4B8C-83A1-F6EECF244321}">
                <p14:modId xmlns:p14="http://schemas.microsoft.com/office/powerpoint/2010/main" val="370054811"/>
              </p:ext>
            </p:extLst>
          </p:nvPr>
        </p:nvGraphicFramePr>
        <p:xfrm>
          <a:off x="683568" y="2420888"/>
          <a:ext cx="7999413" cy="3198539"/>
        </p:xfrm>
        <a:graphic>
          <a:graphicData uri="http://schemas.openxmlformats.org/drawingml/2006/table">
            <a:tbl>
              <a:tblPr/>
              <a:tblGrid>
                <a:gridCol w="7999413"/>
              </a:tblGrid>
              <a:tr h="3198539">
                <a:tc>
                  <a:txBody>
                    <a:bodyPr/>
                    <a:lstStyle/>
                    <a:p>
                      <a:pPr marL="0" marR="0" lvl="0" indent="0" algn="just"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2800" b="1" i="0" u="none" strike="noStrike" cap="none" normalizeH="0" baseline="0" dirty="0" smtClean="0">
                          <a:ln>
                            <a:noFill/>
                          </a:ln>
                          <a:solidFill>
                            <a:srgbClr val="000000"/>
                          </a:solidFill>
                          <a:effectLst>
                            <a:outerShdw blurRad="38100" dist="38100" dir="2700000" algn="tl">
                              <a:srgbClr val="FFFFFF"/>
                            </a:outerShdw>
                          </a:effectLst>
                          <a:latin typeface="Arial" charset="0"/>
                        </a:rPr>
                        <a:t>Государство, проводящее политику, направленную на социальное выравнивание в целях обеспечения каждому права на достойное существование </a:t>
                      </a:r>
                      <a:endParaRPr kumimoji="0" lang="ru-RU" sz="3200" b="0" i="0" u="none" strike="noStrike" cap="none" normalizeH="0" baseline="0" dirty="0" smtClean="0">
                        <a:ln>
                          <a:noFill/>
                        </a:ln>
                        <a:solidFill>
                          <a:srgbClr val="000000"/>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ru-RU" sz="2800" b="0" i="0" u="none" strike="noStrike" cap="none" normalizeH="0" baseline="0" dirty="0" smtClean="0">
                        <a:ln>
                          <a:noFill/>
                        </a:ln>
                        <a:solidFill>
                          <a:srgbClr val="000000"/>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FE22"/>
                    </a:solidFill>
                  </a:tcPr>
                </a:tc>
              </a:tr>
            </a:tbl>
          </a:graphicData>
        </a:graphic>
      </p:graphicFrame>
      <p:sp>
        <p:nvSpPr>
          <p:cNvPr id="12" name="Номер слайда 6"/>
          <p:cNvSpPr>
            <a:spLocks noGrp="1"/>
          </p:cNvSpPr>
          <p:nvPr>
            <p:ph type="sldNum" sz="quarter" idx="12"/>
          </p:nvPr>
        </p:nvSpPr>
        <p:spPr/>
        <p:txBody>
          <a:bodyPr/>
          <a:lstStyle/>
          <a:p>
            <a:pPr>
              <a:defRPr/>
            </a:pPr>
            <a:fld id="{7E971352-99C5-47BB-85FA-63C74A904808}" type="slidenum">
              <a:rPr lang="ru-RU"/>
              <a:pPr>
                <a:defRPr/>
              </a:pPr>
              <a:t>66</a:t>
            </a:fld>
            <a:endParaRPr lang="ru-RU"/>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7139642"/>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Цитата дня</a:t>
            </a:r>
            <a:endParaRPr lang="ru-RU" b="1" dirty="0"/>
          </a:p>
        </p:txBody>
      </p:sp>
      <p:sp>
        <p:nvSpPr>
          <p:cNvPr id="3" name="Объект 2"/>
          <p:cNvSpPr>
            <a:spLocks noGrp="1"/>
          </p:cNvSpPr>
          <p:nvPr>
            <p:ph idx="1"/>
          </p:nvPr>
        </p:nvSpPr>
        <p:spPr/>
        <p:txBody>
          <a:bodyPr>
            <a:normAutofit fontScale="92500" lnSpcReduction="10000"/>
          </a:bodyPr>
          <a:lstStyle/>
          <a:p>
            <a:pPr marL="0" indent="0">
              <a:buNone/>
            </a:pPr>
            <a:r>
              <a:rPr lang="ru-RU" sz="3200" b="1" dirty="0"/>
              <a:t>Во </a:t>
            </a:r>
            <a:r>
              <a:rPr lang="ru-RU" sz="3200" b="1" dirty="0" smtClean="0"/>
              <a:t>всём</a:t>
            </a:r>
            <a:r>
              <a:rPr lang="ru-RU" sz="3200" b="1" dirty="0"/>
              <a:t>, что касается интересов </a:t>
            </a:r>
            <a:r>
              <a:rPr lang="ru-RU" sz="3200" b="1" dirty="0" smtClean="0"/>
              <a:t>оправдываемых</a:t>
            </a:r>
            <a:r>
              <a:rPr lang="ru-RU" sz="3200" b="1" dirty="0"/>
              <a:t>, справедливых, христиане в своей Церкви </a:t>
            </a:r>
            <a:r>
              <a:rPr lang="ru-RU" sz="3200" b="1" dirty="0" err="1"/>
              <a:t>всепреданно</a:t>
            </a:r>
            <a:r>
              <a:rPr lang="ru-RU" sz="3200" b="1" dirty="0"/>
              <a:t> служат Отечеству, и лишь в том, где Отечество грешит против высшей правды, христианин не может быть ему усердным </a:t>
            </a:r>
            <a:r>
              <a:rPr lang="ru-RU" sz="3200" b="1" dirty="0" smtClean="0"/>
              <a:t>слугой.</a:t>
            </a:r>
          </a:p>
          <a:p>
            <a:pPr marL="0" indent="0">
              <a:buNone/>
            </a:pPr>
            <a:endParaRPr lang="ru-RU" i="1" dirty="0" smtClean="0"/>
          </a:p>
          <a:p>
            <a:pPr marL="0" indent="0" algn="just">
              <a:buNone/>
            </a:pPr>
            <a:r>
              <a:rPr lang="ru-RU" sz="3600" b="1" i="1" dirty="0" smtClean="0"/>
              <a:t>Л.А. Тихомиров </a:t>
            </a:r>
            <a:r>
              <a:rPr lang="ru-RU" i="1" dirty="0" smtClean="0"/>
              <a:t>(1852–1923) – государствовед, адепт монархии </a:t>
            </a:r>
            <a:endParaRPr lang="ru-RU"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0041536"/>
      </p:ext>
    </p:extLst>
  </p:cSld>
  <p:clrMapOvr>
    <a:overrideClrMapping bg1="dk1" tx1="lt1" bg2="dk2" tx2="lt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ru-RU" b="1" dirty="0" smtClean="0">
                <a:solidFill>
                  <a:schemeClr val="bg1"/>
                </a:solidFill>
              </a:rPr>
              <a:t>Светское государство</a:t>
            </a:r>
          </a:p>
        </p:txBody>
      </p:sp>
      <p:sp>
        <p:nvSpPr>
          <p:cNvPr id="161795" name="Rectangle 3"/>
          <p:cNvSpPr>
            <a:spLocks noGrp="1" noChangeArrowheads="1"/>
          </p:cNvSpPr>
          <p:nvPr>
            <p:ph idx="1"/>
          </p:nvPr>
        </p:nvSpPr>
        <p:spPr>
          <a:xfrm>
            <a:off x="179512" y="1752600"/>
            <a:ext cx="8856984" cy="4988768"/>
          </a:xfrm>
        </p:spPr>
        <p:txBody>
          <a:bodyPr rtlCol="0">
            <a:normAutofit/>
          </a:bodyPr>
          <a:lstStyle/>
          <a:p>
            <a:pPr fontAlgn="auto">
              <a:spcAft>
                <a:spcPts val="0"/>
              </a:spcAft>
              <a:buFont typeface="Wingdings" pitchFamily="2" charset="2"/>
              <a:buNone/>
              <a:defRPr/>
            </a:pPr>
            <a:r>
              <a:rPr lang="ru-RU" dirty="0" smtClean="0">
                <a:solidFill>
                  <a:srgbClr val="000000"/>
                </a:solidFill>
                <a:effectLst>
                  <a:outerShdw blurRad="38100" dist="38100" dir="2700000" algn="tl">
                    <a:srgbClr val="FFFFFF"/>
                  </a:outerShdw>
                </a:effectLst>
              </a:rPr>
              <a:t>  </a:t>
            </a:r>
          </a:p>
          <a:p>
            <a:pPr fontAlgn="auto">
              <a:spcAft>
                <a:spcPts val="0"/>
              </a:spcAft>
              <a:buFont typeface="Wingdings" pitchFamily="2" charset="2"/>
              <a:buNone/>
              <a:defRPr/>
            </a:pPr>
            <a:endParaRPr lang="ru-RU" dirty="0" smtClean="0">
              <a:solidFill>
                <a:srgbClr val="000000"/>
              </a:solidFill>
              <a:effectLst>
                <a:outerShdw blurRad="38100" dist="38100" dir="2700000" algn="tl">
                  <a:srgbClr val="FFFFFF"/>
                </a:outerShdw>
              </a:effectLst>
            </a:endParaRPr>
          </a:p>
          <a:p>
            <a:pPr fontAlgn="auto">
              <a:spcAft>
                <a:spcPts val="0"/>
              </a:spcAft>
              <a:buFont typeface="Wingdings" pitchFamily="2" charset="2"/>
              <a:buNone/>
              <a:defRPr/>
            </a:pPr>
            <a:r>
              <a:rPr lang="ru-RU" dirty="0" smtClean="0">
                <a:solidFill>
                  <a:srgbClr val="000000"/>
                </a:solidFill>
                <a:effectLst>
                  <a:outerShdw blurRad="38100" dist="38100" dir="2700000" algn="tl">
                    <a:srgbClr val="FFFFFF"/>
                  </a:outerShdw>
                </a:effectLst>
              </a:rPr>
              <a:t>      </a:t>
            </a:r>
            <a:r>
              <a:rPr lang="ru-RU" b="1" dirty="0" smtClean="0">
                <a:latin typeface="Arial" panose="020B0604020202020204" pitchFamily="34" charset="0"/>
                <a:cs typeface="Arial" panose="020B0604020202020204" pitchFamily="34" charset="0"/>
              </a:rPr>
              <a:t>Является ли отсутствие общеобязательной или государственной религии необходимым признаком светского государства?</a:t>
            </a:r>
          </a:p>
          <a:p>
            <a:pPr fontAlgn="auto">
              <a:spcAft>
                <a:spcPts val="0"/>
              </a:spcAft>
              <a:buFont typeface="Wingdings" pitchFamily="2" charset="2"/>
              <a:buNone/>
              <a:defRPr/>
            </a:pPr>
            <a:endParaRPr lang="ru-RU" dirty="0" smtClean="0">
              <a:latin typeface="Arial" panose="020B0604020202020204" pitchFamily="34" charset="0"/>
              <a:cs typeface="Arial" panose="020B0604020202020204" pitchFamily="34" charset="0"/>
            </a:endParaRPr>
          </a:p>
          <a:p>
            <a:pPr algn="ctr" fontAlgn="auto">
              <a:spcAft>
                <a:spcPts val="0"/>
              </a:spcAft>
              <a:buFont typeface="Wingdings" pitchFamily="2" charset="2"/>
              <a:buNone/>
              <a:defRPr/>
            </a:pPr>
            <a:r>
              <a:rPr lang="ru-RU" b="1" dirty="0" smtClean="0">
                <a:latin typeface="Arial" panose="020B0604020202020204" pitchFamily="34" charset="0"/>
                <a:cs typeface="Arial" panose="020B0604020202020204" pitchFamily="34" charset="0"/>
              </a:rPr>
              <a:t>Светское государство – атеистическое государство?</a:t>
            </a:r>
          </a:p>
        </p:txBody>
      </p:sp>
      <p:sp>
        <p:nvSpPr>
          <p:cNvPr id="6" name="Номер слайда 5"/>
          <p:cNvSpPr>
            <a:spLocks noGrp="1"/>
          </p:cNvSpPr>
          <p:nvPr>
            <p:ph type="sldNum" sz="quarter" idx="12"/>
          </p:nvPr>
        </p:nvSpPr>
        <p:spPr/>
        <p:txBody>
          <a:bodyPr>
            <a:normAutofit/>
          </a:bodyPr>
          <a:lstStyle/>
          <a:p>
            <a:pPr>
              <a:defRPr/>
            </a:pPr>
            <a:fld id="{6E434699-0593-4BF5-A13E-CCE9379EBA32}" type="slidenum">
              <a:rPr lang="ru-RU"/>
              <a:pPr>
                <a:defRPr/>
              </a:pPr>
              <a:t>68</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92447"/>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7782313"/>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ru-RU" b="1" dirty="0" smtClean="0">
                <a:solidFill>
                  <a:schemeClr val="bg1"/>
                </a:solidFill>
              </a:rPr>
              <a:t>Свобода совести</a:t>
            </a:r>
          </a:p>
        </p:txBody>
      </p:sp>
      <p:sp>
        <p:nvSpPr>
          <p:cNvPr id="56323" name="Rectangle 3"/>
          <p:cNvSpPr>
            <a:spLocks noGrp="1" noChangeArrowheads="1"/>
          </p:cNvSpPr>
          <p:nvPr>
            <p:ph idx="1"/>
          </p:nvPr>
        </p:nvSpPr>
        <p:spPr>
          <a:xfrm>
            <a:off x="611560" y="1556791"/>
            <a:ext cx="8075240" cy="4967833"/>
          </a:xfrm>
        </p:spPr>
        <p:txBody>
          <a:bodyPr/>
          <a:lstStyle/>
          <a:p>
            <a:pPr algn="ctr">
              <a:buFont typeface="Wingdings" pitchFamily="2" charset="2"/>
              <a:buNone/>
            </a:pPr>
            <a:endParaRPr lang="ru-RU" u="sng" dirty="0" smtClean="0"/>
          </a:p>
          <a:p>
            <a:pPr>
              <a:buFont typeface="Wingdings" pitchFamily="2" charset="2"/>
              <a:buNone/>
            </a:pPr>
            <a:r>
              <a:rPr lang="ru-RU" b="1" dirty="0" smtClean="0">
                <a:latin typeface="Arial" panose="020B0604020202020204" pitchFamily="34" charset="0"/>
                <a:cs typeface="Arial" panose="020B0604020202020204" pitchFamily="34" charset="0"/>
              </a:rPr>
              <a:t>Право:</a:t>
            </a:r>
          </a:p>
          <a:p>
            <a:r>
              <a:rPr lang="ru-RU" dirty="0" smtClean="0">
                <a:solidFill>
                  <a:srgbClr val="000000"/>
                </a:solidFill>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исповедовать индивидуально или совместно с другими любую религию,</a:t>
            </a:r>
          </a:p>
          <a:p>
            <a:r>
              <a:rPr lang="ru-RU" dirty="0" smtClean="0">
                <a:latin typeface="Arial" panose="020B0604020202020204" pitchFamily="34" charset="0"/>
                <a:cs typeface="Arial" panose="020B0604020202020204" pitchFamily="34" charset="0"/>
              </a:rPr>
              <a:t>не исповедовать никакой религии,</a:t>
            </a:r>
          </a:p>
          <a:p>
            <a:r>
              <a:rPr lang="ru-RU" dirty="0" smtClean="0">
                <a:latin typeface="Arial" panose="020B0604020202020204" pitchFamily="34" charset="0"/>
                <a:cs typeface="Arial" panose="020B0604020202020204" pitchFamily="34" charset="0"/>
              </a:rPr>
              <a:t>свободно выбирать, иметь и распространять религиозные и иные убеждения,</a:t>
            </a:r>
          </a:p>
          <a:p>
            <a:r>
              <a:rPr lang="ru-RU" dirty="0" smtClean="0">
                <a:latin typeface="Arial" panose="020B0604020202020204" pitchFamily="34" charset="0"/>
                <a:cs typeface="Arial" panose="020B0604020202020204" pitchFamily="34" charset="0"/>
              </a:rPr>
              <a:t>свободно действовать в соответствии с ними.</a:t>
            </a:r>
          </a:p>
        </p:txBody>
      </p:sp>
      <p:sp>
        <p:nvSpPr>
          <p:cNvPr id="6" name="Номер слайда 5"/>
          <p:cNvSpPr>
            <a:spLocks noGrp="1"/>
          </p:cNvSpPr>
          <p:nvPr>
            <p:ph type="sldNum" sz="quarter" idx="12"/>
          </p:nvPr>
        </p:nvSpPr>
        <p:spPr/>
        <p:txBody>
          <a:bodyPr>
            <a:normAutofit/>
          </a:bodyPr>
          <a:lstStyle/>
          <a:p>
            <a:pPr>
              <a:defRPr/>
            </a:pPr>
            <a:fld id="{AA99E622-3CA2-4F81-9B9B-191B570BF537}" type="slidenum">
              <a:rPr lang="ru-RU"/>
              <a:pPr>
                <a:defRPr/>
              </a:pPr>
              <a:t>69</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6997228"/>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solidFill>
                  <a:schemeClr val="bg1"/>
                </a:solidFill>
              </a:rPr>
              <a:t/>
            </a:r>
            <a:br>
              <a:rPr lang="ru-RU" sz="3600" b="1" dirty="0" smtClean="0">
                <a:solidFill>
                  <a:schemeClr val="bg1"/>
                </a:solidFill>
              </a:rPr>
            </a:br>
            <a:r>
              <a:rPr lang="ru-RU" sz="5300" b="1" dirty="0" smtClean="0">
                <a:solidFill>
                  <a:schemeClr val="bg1"/>
                </a:solidFill>
              </a:rPr>
              <a:t>ГРАЖДАНСТВО </a:t>
            </a:r>
            <a:r>
              <a:rPr lang="ru-RU" sz="5300" b="1" dirty="0">
                <a:solidFill>
                  <a:schemeClr val="bg1"/>
                </a:solidFill>
              </a:rPr>
              <a:t/>
            </a:r>
            <a:br>
              <a:rPr lang="ru-RU" sz="5300" b="1" dirty="0">
                <a:solidFill>
                  <a:schemeClr val="bg1"/>
                </a:solidFill>
              </a:rPr>
            </a:br>
            <a:endParaRPr lang="ru-RU" sz="5300" dirty="0">
              <a:solidFill>
                <a:schemeClr val="bg1"/>
              </a:solidFill>
            </a:endParaRPr>
          </a:p>
        </p:txBody>
      </p:sp>
      <p:sp>
        <p:nvSpPr>
          <p:cNvPr id="3" name="Объект 2"/>
          <p:cNvSpPr>
            <a:spLocks noGrp="1"/>
          </p:cNvSpPr>
          <p:nvPr>
            <p:ph idx="1"/>
          </p:nvPr>
        </p:nvSpPr>
        <p:spPr>
          <a:xfrm>
            <a:off x="457200" y="1752600"/>
            <a:ext cx="8507288" cy="4844752"/>
          </a:xfrm>
        </p:spPr>
        <p:txBody>
          <a:bodyPr>
            <a:normAutofit fontScale="77500" lnSpcReduction="20000"/>
          </a:bodyPr>
          <a:lstStyle/>
          <a:p>
            <a:pPr marL="0" indent="0" algn="ctr">
              <a:lnSpc>
                <a:spcPct val="200000"/>
              </a:lnSpc>
              <a:buNone/>
            </a:pPr>
            <a:r>
              <a:rPr lang="ru-RU" u="sng" dirty="0" smtClean="0"/>
              <a:t>Основные акты:</a:t>
            </a:r>
          </a:p>
          <a:p>
            <a:pPr indent="-342900">
              <a:lnSpc>
                <a:spcPct val="200000"/>
              </a:lnSpc>
            </a:pPr>
            <a:r>
              <a:rPr lang="ru-RU" dirty="0" smtClean="0"/>
              <a:t>ФЗ от 31</a:t>
            </a:r>
            <a:r>
              <a:rPr lang="ru-RU" dirty="0"/>
              <a:t> мая 2002 </a:t>
            </a:r>
            <a:r>
              <a:rPr lang="ru-RU" dirty="0" smtClean="0"/>
              <a:t>г. №</a:t>
            </a:r>
            <a:r>
              <a:rPr lang="ru-RU" dirty="0"/>
              <a:t> </a:t>
            </a:r>
            <a:r>
              <a:rPr lang="ru-RU" dirty="0" smtClean="0"/>
              <a:t>62-ФЗ «</a:t>
            </a:r>
            <a:r>
              <a:rPr lang="ru-RU" b="1" dirty="0" smtClean="0"/>
              <a:t>О гражданстве Российской Федерации</a:t>
            </a:r>
            <a:r>
              <a:rPr lang="ru-RU" dirty="0" smtClean="0"/>
              <a:t>»</a:t>
            </a:r>
          </a:p>
          <a:p>
            <a:pPr indent="-342900">
              <a:lnSpc>
                <a:spcPct val="200000"/>
              </a:lnSpc>
            </a:pPr>
            <a:r>
              <a:rPr lang="ru-RU" dirty="0" smtClean="0"/>
              <a:t>ФЗ от 15</a:t>
            </a:r>
            <a:r>
              <a:rPr lang="ru-RU" dirty="0"/>
              <a:t> августа </a:t>
            </a:r>
            <a:r>
              <a:rPr lang="ru-RU" dirty="0" smtClean="0"/>
              <a:t>1996 г. №</a:t>
            </a:r>
            <a:r>
              <a:rPr lang="ru-RU" dirty="0"/>
              <a:t> 114-ФЗ «</a:t>
            </a:r>
            <a:r>
              <a:rPr lang="ru-RU" b="1" dirty="0"/>
              <a:t>О </a:t>
            </a:r>
            <a:r>
              <a:rPr lang="ru-RU" b="1" dirty="0" smtClean="0"/>
              <a:t>порядке выезда из Российской  Федерации и въезда в Российскую  Федерацию</a:t>
            </a:r>
            <a:r>
              <a:rPr lang="ru-RU" dirty="0" smtClean="0"/>
              <a:t>»</a:t>
            </a:r>
          </a:p>
          <a:p>
            <a:pPr indent="-342900">
              <a:lnSpc>
                <a:spcPct val="200000"/>
              </a:lnSpc>
            </a:pPr>
            <a:r>
              <a:rPr lang="ru-RU" sz="2500" dirty="0"/>
              <a:t>Положение </a:t>
            </a:r>
            <a:r>
              <a:rPr lang="ru-RU" dirty="0" smtClean="0"/>
              <a:t>«</a:t>
            </a:r>
            <a:r>
              <a:rPr lang="ru-RU" b="1" dirty="0" smtClean="0"/>
              <a:t>О порядке рассмотрения вопросов гражданства Российской Федерации</a:t>
            </a:r>
            <a:r>
              <a:rPr lang="ru-RU" dirty="0" smtClean="0"/>
              <a:t>», утв. Указом Президента РФ </a:t>
            </a:r>
            <a:r>
              <a:rPr lang="ru-RU" dirty="0"/>
              <a:t>от  14 ноября 2002 г. </a:t>
            </a:r>
            <a:r>
              <a:rPr lang="ru-RU" dirty="0" smtClean="0"/>
              <a:t>№ </a:t>
            </a:r>
            <a:r>
              <a:rPr lang="la-Latn" dirty="0" smtClean="0"/>
              <a:t>1325</a:t>
            </a:r>
            <a:endParaRPr lang="la-Latn" dirty="0"/>
          </a:p>
          <a:p>
            <a:pPr indent="-342900">
              <a:lnSpc>
                <a:spcPct val="200000"/>
              </a:lnSpc>
            </a:pPr>
            <a:endParaRPr lang="ru-RU" dirty="0"/>
          </a:p>
          <a:p>
            <a:pPr marL="0" indent="0">
              <a:lnSpc>
                <a:spcPct val="200000"/>
              </a:lnSpc>
              <a:buNone/>
            </a:pPr>
            <a:endParaRPr lang="ru-RU" dirty="0" smtClean="0"/>
          </a:p>
          <a:p>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4741712"/>
      </p:ext>
    </p:extLst>
  </p:cSld>
  <p:clrMapOvr>
    <a:overrideClrMapping bg1="dk1" tx1="lt1" bg2="dk2" tx2="lt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Autofit/>
          </a:bodyPr>
          <a:lstStyle/>
          <a:p>
            <a:pPr fontAlgn="auto">
              <a:spcAft>
                <a:spcPts val="0"/>
              </a:spcAft>
              <a:defRPr/>
            </a:pPr>
            <a:r>
              <a:rPr lang="ru-RU" sz="2800" b="1" dirty="0" smtClean="0">
                <a:solidFill>
                  <a:schemeClr val="bg1"/>
                </a:solidFill>
              </a:rPr>
              <a:t>Проявления светской государственности в России </a:t>
            </a:r>
          </a:p>
        </p:txBody>
      </p:sp>
      <p:sp>
        <p:nvSpPr>
          <p:cNvPr id="58371" name="Rectangle 3"/>
          <p:cNvSpPr>
            <a:spLocks noGrp="1" noChangeArrowheads="1"/>
          </p:cNvSpPr>
          <p:nvPr>
            <p:ph idx="1"/>
          </p:nvPr>
        </p:nvSpPr>
        <p:spPr>
          <a:xfrm>
            <a:off x="107504" y="1752600"/>
            <a:ext cx="8856984" cy="5064509"/>
          </a:xfrm>
        </p:spPr>
        <p:txBody>
          <a:bodyPr>
            <a:noAutofit/>
          </a:bodyPr>
          <a:lstStyle/>
          <a:p>
            <a:pPr algn="ctr">
              <a:lnSpc>
                <a:spcPct val="80000"/>
              </a:lnSpc>
              <a:buFont typeface="Wingdings" pitchFamily="2" charset="2"/>
              <a:buNone/>
            </a:pPr>
            <a:r>
              <a:rPr lang="ru-RU" sz="2000" b="1" i="1" u="sng" dirty="0" smtClean="0">
                <a:latin typeface="Arial" panose="020B0604020202020204" pitchFamily="34" charset="0"/>
                <a:cs typeface="Arial" panose="020B0604020202020204" pitchFamily="34" charset="0"/>
              </a:rPr>
              <a:t>Государство:</a:t>
            </a:r>
          </a:p>
          <a:p>
            <a:pPr>
              <a:lnSpc>
                <a:spcPct val="80000"/>
              </a:lnSpc>
            </a:pPr>
            <a:r>
              <a:rPr lang="ru-RU" sz="2000" dirty="0" smtClean="0">
                <a:latin typeface="Arial" panose="020B0604020202020204" pitchFamily="34" charset="0"/>
                <a:cs typeface="Arial" panose="020B0604020202020204" pitchFamily="34" charset="0"/>
              </a:rPr>
              <a:t>не вмешивается в определение гражданином своего отношения к религии и религиозной принадлежности, в воспитание детей родителями в соответствии со своими убеждениями и с учетом права ребенка на свободу совести и вероисповедания;</a:t>
            </a:r>
          </a:p>
          <a:p>
            <a:pPr>
              <a:lnSpc>
                <a:spcPct val="80000"/>
              </a:lnSpc>
            </a:pPr>
            <a:r>
              <a:rPr lang="ru-RU" sz="2000" dirty="0" smtClean="0">
                <a:latin typeface="Arial" panose="020B0604020202020204" pitchFamily="34" charset="0"/>
                <a:cs typeface="Arial" panose="020B0604020202020204" pitchFamily="34" charset="0"/>
              </a:rPr>
              <a:t>не возлагает на религиозные объединения выполнение функций государственных и муниципальных органов;</a:t>
            </a:r>
          </a:p>
          <a:p>
            <a:pPr>
              <a:lnSpc>
                <a:spcPct val="80000"/>
              </a:lnSpc>
            </a:pPr>
            <a:r>
              <a:rPr lang="ru-RU" sz="2000" dirty="0" smtClean="0">
                <a:latin typeface="Arial" panose="020B0604020202020204" pitchFamily="34" charset="0"/>
                <a:cs typeface="Arial" panose="020B0604020202020204" pitchFamily="34" charset="0"/>
              </a:rPr>
              <a:t>не вмешивается в деятельность религиозных объединений, если она не противоречит Закону о свободе совести;</a:t>
            </a:r>
          </a:p>
          <a:p>
            <a:pPr>
              <a:lnSpc>
                <a:spcPct val="80000"/>
              </a:lnSpc>
            </a:pPr>
            <a:r>
              <a:rPr lang="ru-RU" sz="2000" dirty="0" smtClean="0">
                <a:latin typeface="Arial" panose="020B0604020202020204" pitchFamily="34" charset="0"/>
                <a:cs typeface="Arial" panose="020B0604020202020204" pitchFamily="34" charset="0"/>
              </a:rPr>
              <a:t>обеспечивает светский характер образования в государственных и муниципальных образовательных учреждениях;</a:t>
            </a:r>
          </a:p>
          <a:p>
            <a:pPr>
              <a:lnSpc>
                <a:spcPct val="80000"/>
              </a:lnSpc>
            </a:pPr>
            <a:r>
              <a:rPr lang="ru-RU" sz="2000" dirty="0" smtClean="0">
                <a:latin typeface="Arial" panose="020B0604020202020204" pitchFamily="34" charset="0"/>
                <a:cs typeface="Arial" panose="020B0604020202020204" pitchFamily="34" charset="0"/>
              </a:rPr>
              <a:t>не допускает сопровождать деятельность органов государственной власти и органов местного самоуправления публичными религиозными обрядами и церемониями;</a:t>
            </a:r>
          </a:p>
          <a:p>
            <a:pPr>
              <a:lnSpc>
                <a:spcPct val="80000"/>
              </a:lnSpc>
            </a:pPr>
            <a:r>
              <a:rPr lang="ru-RU" sz="2000" dirty="0" smtClean="0">
                <a:latin typeface="Arial" panose="020B0604020202020204" pitchFamily="34" charset="0"/>
                <a:cs typeface="Arial" panose="020B0604020202020204" pitchFamily="34" charset="0"/>
              </a:rPr>
              <a:t>запрещает должностным лицам органов государственной власти, других государственных органов и органов местного самоуправления, а также военнослужащим использовать свое служебное положение для формирования того или иного отношения к религии</a:t>
            </a:r>
          </a:p>
        </p:txBody>
      </p:sp>
      <p:sp>
        <p:nvSpPr>
          <p:cNvPr id="6" name="Номер слайда 5"/>
          <p:cNvSpPr>
            <a:spLocks noGrp="1"/>
          </p:cNvSpPr>
          <p:nvPr>
            <p:ph type="sldNum" sz="quarter" idx="12"/>
          </p:nvPr>
        </p:nvSpPr>
        <p:spPr/>
        <p:txBody>
          <a:bodyPr>
            <a:normAutofit/>
          </a:bodyPr>
          <a:lstStyle/>
          <a:p>
            <a:pPr>
              <a:defRPr/>
            </a:pPr>
            <a:fld id="{82B62C96-5EEA-4A7B-BDCF-4B044B666245}" type="slidenum">
              <a:rPr lang="ru-RU"/>
              <a:pPr>
                <a:defRPr/>
              </a:pPr>
              <a:t>70</a:t>
            </a:fld>
            <a:endParaRPr lang="ru-RU"/>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299595"/>
            <a:ext cx="535360" cy="517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7151675"/>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Основной нормативный акт</a:t>
            </a:r>
            <a:endParaRPr lang="ru-RU" dirty="0"/>
          </a:p>
        </p:txBody>
      </p:sp>
      <p:sp>
        <p:nvSpPr>
          <p:cNvPr id="3" name="Объект 2"/>
          <p:cNvSpPr>
            <a:spLocks noGrp="1"/>
          </p:cNvSpPr>
          <p:nvPr>
            <p:ph idx="1"/>
          </p:nvPr>
        </p:nvSpPr>
        <p:spPr/>
        <p:txBody>
          <a:bodyPr/>
          <a:lstStyle/>
          <a:p>
            <a:pPr marL="114300" indent="0" algn="ctr">
              <a:buNone/>
            </a:pPr>
            <a:endParaRPr lang="ru-RU" b="1" dirty="0" smtClean="0"/>
          </a:p>
          <a:p>
            <a:pPr marL="114300" indent="0" algn="ctr">
              <a:buNone/>
            </a:pPr>
            <a:endParaRPr lang="ru-RU" b="1" dirty="0"/>
          </a:p>
          <a:p>
            <a:pPr marL="114300" indent="0" algn="ctr">
              <a:buNone/>
            </a:pPr>
            <a:endParaRPr lang="ru-RU" b="1" dirty="0" smtClean="0"/>
          </a:p>
          <a:p>
            <a:pPr marL="114300" indent="0" algn="ctr">
              <a:buNone/>
            </a:pPr>
            <a:r>
              <a:rPr lang="ru-RU" sz="2800" b="1" dirty="0" smtClean="0">
                <a:latin typeface="Arial" panose="020B0604020202020204" pitchFamily="34" charset="0"/>
                <a:cs typeface="Arial" panose="020B0604020202020204" pitchFamily="34" charset="0"/>
              </a:rPr>
              <a:t>ФЕДЕРАЛЬНЫЙ ЗАКОН ОТ  26 СЕНТЯБРЯ 1997 Г. № 125-ФЗ «О СВОБОДЕ СОВЕСТИ И О РЕЛИГИОЗНЫХ ОБЪЕДИНЕНИЯХ»</a:t>
            </a:r>
          </a:p>
          <a:p>
            <a:endParaRPr lang="ru-RU" sz="28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7562" y="5877272"/>
            <a:ext cx="972246" cy="93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5023560"/>
      </p:ext>
    </p:extLst>
  </p:cSld>
  <p:clrMapOvr>
    <a:overrideClrMapping bg1="dk1" tx1="lt1" bg2="dk2" tx2="lt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(1)</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752600"/>
            <a:ext cx="8579296" cy="4988768"/>
          </a:xfrm>
        </p:spPr>
        <p:txBody>
          <a:bodyPr>
            <a:normAutofit/>
          </a:bodyPr>
          <a:lstStyle/>
          <a:p>
            <a:pPr marL="114300" indent="0">
              <a:buNone/>
            </a:pPr>
            <a:r>
              <a:rPr lang="ru-RU" dirty="0" smtClean="0">
                <a:latin typeface="Arial" panose="020B0604020202020204" pitchFamily="34" charset="0"/>
                <a:cs typeface="Arial" panose="020B0604020202020204" pitchFamily="34" charset="0"/>
              </a:rPr>
              <a:t>«Пунктом </a:t>
            </a:r>
            <a:r>
              <a:rPr lang="ru-RU" dirty="0">
                <a:latin typeface="Arial" panose="020B0604020202020204" pitchFamily="34" charset="0"/>
                <a:cs typeface="Arial" panose="020B0604020202020204" pitchFamily="34" charset="0"/>
              </a:rPr>
              <a:t>5 статьи 19 Закона Республики Татарстан от 14 июля 1999 </a:t>
            </a:r>
            <a:r>
              <a:rPr lang="ru-RU" dirty="0" smtClean="0">
                <a:latin typeface="Arial" panose="020B0604020202020204" pitchFamily="34" charset="0"/>
                <a:cs typeface="Arial" panose="020B0604020202020204" pitchFamily="34" charset="0"/>
              </a:rPr>
              <a:t>г. </a:t>
            </a:r>
            <a:r>
              <a:rPr lang="ru-RU" dirty="0">
                <a:latin typeface="Arial" panose="020B0604020202020204" pitchFamily="34" charset="0"/>
                <a:cs typeface="Arial" panose="020B0604020202020204" pitchFamily="34" charset="0"/>
              </a:rPr>
              <a:t>"О свободе совести и о религиозных объединениях" предусматривается, что публичные богослужения, другие </a:t>
            </a:r>
            <a:r>
              <a:rPr lang="ru-RU" b="1" dirty="0">
                <a:latin typeface="Arial" panose="020B0604020202020204" pitchFamily="34" charset="0"/>
                <a:cs typeface="Arial" panose="020B0604020202020204" pitchFamily="34" charset="0"/>
              </a:rPr>
              <a:t>религиозные обряды и церемонии, проводимые вне культовых зданий и сооружений </a:t>
            </a:r>
            <a:r>
              <a:rPr lang="ru-RU" dirty="0">
                <a:latin typeface="Arial" panose="020B0604020202020204" pitchFamily="34" charset="0"/>
                <a:cs typeface="Arial" panose="020B0604020202020204" pitchFamily="34" charset="0"/>
              </a:rPr>
              <a:t>и относящихся к ним территорий, иных мест, предоставленных религиозным организациям для этих целей, вне мест религиозного почитания, учреждений и предприятий религиозных организаций, кладбищ и крематориев, а также жилых помещений, осуществляются </a:t>
            </a:r>
            <a:r>
              <a:rPr lang="ru-RU" b="1" dirty="0">
                <a:latin typeface="Arial" panose="020B0604020202020204" pitchFamily="34" charset="0"/>
                <a:cs typeface="Arial" panose="020B0604020202020204" pitchFamily="34" charset="0"/>
              </a:rPr>
              <a:t>в порядке, установленном для проведения митингов, шествий и </a:t>
            </a:r>
            <a:r>
              <a:rPr lang="ru-RU" b="1" dirty="0" smtClean="0">
                <a:latin typeface="Arial" panose="020B0604020202020204" pitchFamily="34" charset="0"/>
                <a:cs typeface="Arial" panose="020B0604020202020204" pitchFamily="34" charset="0"/>
              </a:rPr>
              <a:t>демонстраций</a:t>
            </a:r>
            <a:r>
              <a:rPr lang="ru-RU" dirty="0" smtClean="0">
                <a:latin typeface="Arial" panose="020B0604020202020204" pitchFamily="34" charset="0"/>
                <a:cs typeface="Arial" panose="020B0604020202020204" pitchFamily="34" charset="0"/>
              </a:rPr>
              <a:t>».</a:t>
            </a:r>
          </a:p>
          <a:p>
            <a:pPr marL="114300" indent="0" algn="ctr">
              <a:buNone/>
            </a:pPr>
            <a:r>
              <a:rPr lang="ru-RU" sz="2200" i="1" dirty="0" smtClean="0">
                <a:latin typeface="Arial" panose="020B0604020202020204" pitchFamily="34" charset="0"/>
                <a:cs typeface="Arial" panose="020B0604020202020204" pitchFamily="34" charset="0"/>
              </a:rPr>
              <a:t>(аналогично и  в федеральном законе)</a:t>
            </a:r>
            <a:endParaRPr lang="ru-RU" sz="2200" i="1" dirty="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7874287"/>
      </p:ext>
    </p:extLst>
  </p:cSld>
  <p:clrMapOvr>
    <a:overrideClrMapping bg1="dk1" tx1="lt1" bg2="dk2" tx2="lt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(2)</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752600"/>
            <a:ext cx="8579296" cy="4988768"/>
          </a:xfrm>
        </p:spPr>
        <p:txBody>
          <a:bodyPr>
            <a:normAutofit/>
          </a:bodyPr>
          <a:lstStyle/>
          <a:p>
            <a:pPr marL="114300" indent="0">
              <a:buNone/>
            </a:pPr>
            <a:r>
              <a:rPr lang="ru-RU" dirty="0">
                <a:latin typeface="Arial" panose="020B0604020202020204" pitchFamily="34" charset="0"/>
                <a:cs typeface="Arial" panose="020B0604020202020204" pitchFamily="34" charset="0"/>
              </a:rPr>
              <a:t>«П.Э. </a:t>
            </a:r>
            <a:r>
              <a:rPr lang="ru-RU" dirty="0" err="1">
                <a:latin typeface="Arial" panose="020B0604020202020204" pitchFamily="34" charset="0"/>
                <a:cs typeface="Arial" panose="020B0604020202020204" pitchFamily="34" charset="0"/>
              </a:rPr>
              <a:t>Айриян</a:t>
            </a:r>
            <a:r>
              <a:rPr lang="ru-RU" dirty="0">
                <a:latin typeface="Arial" panose="020B0604020202020204" pitchFamily="34" charset="0"/>
                <a:cs typeface="Arial" panose="020B0604020202020204" pitchFamily="34" charset="0"/>
              </a:rPr>
              <a:t> - старейшина группы местной религиозной организации Свидетелей Иеговы города Казани был привлечен к административной ответственности за совершение административного правонарушения, предусмотренного частью 1 статьи 20.2 КоАП </a:t>
            </a:r>
            <a:r>
              <a:rPr lang="ru-RU" dirty="0" smtClean="0">
                <a:latin typeface="Arial" panose="020B0604020202020204" pitchFamily="34" charset="0"/>
                <a:cs typeface="Arial" panose="020B0604020202020204" pitchFamily="34" charset="0"/>
              </a:rPr>
              <a:t>РФ </a:t>
            </a:r>
            <a:r>
              <a:rPr lang="ru-RU" dirty="0">
                <a:latin typeface="Arial" panose="020B0604020202020204" pitchFamily="34" charset="0"/>
                <a:cs typeface="Arial" panose="020B0604020202020204" pitchFamily="34" charset="0"/>
              </a:rPr>
              <a:t>как организатор публичных богослужений, которые состоялись 7 и 9 апреля 2009 года в предоставленном по договору аренды зрительном зале Делового центра имени Маяковского, т.е. в помещении, не относящемся к числу культовых зданий или сооружений и специально для этого не </a:t>
            </a:r>
            <a:r>
              <a:rPr lang="ru-RU" dirty="0" smtClean="0">
                <a:latin typeface="Arial" panose="020B0604020202020204" pitchFamily="34" charset="0"/>
                <a:cs typeface="Arial" panose="020B0604020202020204" pitchFamily="34" charset="0"/>
              </a:rPr>
              <a:t>отведенном».</a:t>
            </a: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073280"/>
      </p:ext>
    </p:extLst>
  </p:cSld>
  <p:clrMapOvr>
    <a:overrideClrMapping bg1="dk1" tx1="lt1" bg2="dk2" tx2="lt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(3)</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752600"/>
            <a:ext cx="8579296" cy="4988768"/>
          </a:xfrm>
        </p:spPr>
        <p:txBody>
          <a:bodyPr>
            <a:normAutofit/>
          </a:bodyPr>
          <a:lstStyle/>
          <a:p>
            <a:pPr marL="114300" indent="0">
              <a:buNone/>
            </a:pPr>
            <a:r>
              <a:rPr lang="ru-RU" dirty="0">
                <a:latin typeface="Arial" panose="020B0604020202020204" pitchFamily="34" charset="0"/>
                <a:cs typeface="Arial" panose="020B0604020202020204" pitchFamily="34" charset="0"/>
              </a:rPr>
              <a:t>«Конституционный Суд Российской Федерации неоднократно указывал, что </a:t>
            </a:r>
            <a:r>
              <a:rPr lang="ru-RU" b="1" dirty="0">
                <a:latin typeface="Arial" panose="020B0604020202020204" pitchFamily="34" charset="0"/>
                <a:cs typeface="Arial" panose="020B0604020202020204" pitchFamily="34" charset="0"/>
              </a:rPr>
              <a:t>при допустимости ограничения того или иного права </a:t>
            </a:r>
            <a:r>
              <a:rPr lang="ru-RU" dirty="0">
                <a:latin typeface="Arial" panose="020B0604020202020204" pitchFamily="34" charset="0"/>
                <a:cs typeface="Arial" panose="020B0604020202020204" pitchFamily="34" charset="0"/>
              </a:rPr>
              <a:t>в соответствии с конституционно одобряемыми целями государство должно использовать </a:t>
            </a:r>
            <a:r>
              <a:rPr lang="ru-RU" b="1" dirty="0">
                <a:latin typeface="Arial" panose="020B0604020202020204" pitchFamily="34" charset="0"/>
                <a:cs typeface="Arial" panose="020B0604020202020204" pitchFamily="34" charset="0"/>
              </a:rPr>
              <a:t>не чрезмерные, а только необходимые</a:t>
            </a:r>
            <a:r>
              <a:rPr lang="ru-RU" dirty="0">
                <a:latin typeface="Arial" panose="020B0604020202020204" pitchFamily="34" charset="0"/>
                <a:cs typeface="Arial" panose="020B0604020202020204" pitchFamily="34" charset="0"/>
              </a:rPr>
              <a:t> и строго обусловленные этими целями меры; публичные интересы, перечисленные в статье 55 (часть 3) Конституции Российской Федерации, могут оправдать правовые ограничения прав и свобод, только если такие ограничения отвечают требованиям справедливости, являются адекватными, пропорциональными, соразмерными и необходимыми для защиты конституционно значимых </a:t>
            </a:r>
            <a:r>
              <a:rPr lang="ru-RU" dirty="0" smtClean="0">
                <a:latin typeface="Arial" panose="020B0604020202020204" pitchFamily="34" charset="0"/>
                <a:cs typeface="Arial" panose="020B0604020202020204" pitchFamily="34" charset="0"/>
              </a:rPr>
              <a:t>ценностей».</a:t>
            </a: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2505915"/>
      </p:ext>
    </p:extLst>
  </p:cSld>
  <p:clrMapOvr>
    <a:overrideClrMapping bg1="dk1" tx1="lt1" bg2="dk2" tx2="lt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(4)</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9512" y="1556792"/>
            <a:ext cx="8867328" cy="5184576"/>
          </a:xfrm>
        </p:spPr>
        <p:txBody>
          <a:bodyPr>
            <a:noAutofit/>
          </a:bodyPr>
          <a:lstStyle/>
          <a:p>
            <a:pPr marL="114300" indent="0">
              <a:buNone/>
            </a:pPr>
            <a:r>
              <a:rPr lang="ru-RU" sz="1600" dirty="0">
                <a:latin typeface="Arial" panose="020B0604020202020204" pitchFamily="34" charset="0"/>
                <a:cs typeface="Arial" panose="020B0604020202020204" pitchFamily="34" charset="0"/>
              </a:rPr>
              <a:t>«3.2. Право на свободу вероисповедания, выражаемое через право на свободу собираться мирно, без оружия, реализуется, как правило, в форме того или иного публичного религиозного мероприятия, т.е. коллективно. Будучи элементами конституционно-правового статуса личности, эти права не идентичны по своим содержательным характеристикам, которыми обусловливается возможность возникновения конфликтных ситуаций при проведении таких мероприятий.</a:t>
            </a:r>
          </a:p>
          <a:p>
            <a:pPr marL="114300" indent="0">
              <a:buNone/>
            </a:pPr>
            <a:r>
              <a:rPr lang="ru-RU" sz="1600" dirty="0">
                <a:latin typeface="Arial" panose="020B0604020202020204" pitchFamily="34" charset="0"/>
                <a:cs typeface="Arial" panose="020B0604020202020204" pitchFamily="34" charset="0"/>
              </a:rPr>
              <a:t>Так, последствия проведения без предварительного уведомления органа исполнительной власти субъекта Российской Федерации или органа местного самоуправления публичного религиозного мероприятия, </a:t>
            </a:r>
            <a:r>
              <a:rPr lang="ru-RU" sz="1600" b="1" dirty="0">
                <a:latin typeface="Arial" panose="020B0604020202020204" pitchFamily="34" charset="0"/>
                <a:cs typeface="Arial" panose="020B0604020202020204" pitchFamily="34" charset="0"/>
              </a:rPr>
              <a:t>если оно доступно восприятию другими гражданами (даже если проводится в помещении</a:t>
            </a:r>
            <a:r>
              <a:rPr lang="ru-RU" sz="1600" dirty="0">
                <a:latin typeface="Arial" panose="020B0604020202020204" pitchFamily="34" charset="0"/>
                <a:cs typeface="Arial" panose="020B0604020202020204" pitchFamily="34" charset="0"/>
              </a:rPr>
              <a:t>), сопоставимы с последствиями проведения несогласованного публичного мероприятия общественного характера, поскольку открытая демонстрация религиозных убеждений </a:t>
            </a:r>
            <a:r>
              <a:rPr lang="ru-RU" sz="1600" b="1" dirty="0">
                <a:latin typeface="Arial" panose="020B0604020202020204" pitchFamily="34" charset="0"/>
                <a:cs typeface="Arial" panose="020B0604020202020204" pitchFamily="34" charset="0"/>
              </a:rPr>
              <a:t>может раздражать или оскорблять тех, кто исповедует иную религию или не исповедует никакой религии</a:t>
            </a:r>
            <a:r>
              <a:rPr lang="ru-RU" sz="1600" dirty="0">
                <a:latin typeface="Arial" panose="020B0604020202020204" pitchFamily="34" charset="0"/>
                <a:cs typeface="Arial" panose="020B0604020202020204" pitchFamily="34" charset="0"/>
              </a:rPr>
              <a:t>, а проходящие вне культовых зданий и сооружений, а также специально отведенных для этого мест либо жилых помещений отдельные религиозные мероприятия в силу своей массовости - помешать нормальной работе транспорта, государственных или общественных организаций. Тем </a:t>
            </a:r>
            <a:r>
              <a:rPr lang="ru-RU" sz="1600" dirty="0" smtClean="0">
                <a:latin typeface="Arial" panose="020B0604020202020204" pitchFamily="34" charset="0"/>
                <a:cs typeface="Arial" panose="020B0604020202020204" pitchFamily="34" charset="0"/>
              </a:rPr>
              <a:t>… </a:t>
            </a:r>
            <a:r>
              <a:rPr lang="ru-RU" sz="1600" dirty="0">
                <a:latin typeface="Arial" panose="020B0604020202020204" pitchFamily="34" charset="0"/>
                <a:cs typeface="Arial" panose="020B0604020202020204" pitchFamily="34" charset="0"/>
              </a:rPr>
              <a:t>не исключается потенциальная опасность нарушения общественного порядка, а следовательно, причинения ущерба нравственному и физическому здоровью граждан, что требует должного контроля со стороны органов публичной </a:t>
            </a:r>
            <a:r>
              <a:rPr lang="ru-RU" sz="1600" dirty="0" smtClean="0">
                <a:latin typeface="Arial" panose="020B0604020202020204" pitchFamily="34" charset="0"/>
                <a:cs typeface="Arial" panose="020B0604020202020204" pitchFamily="34" charset="0"/>
              </a:rPr>
              <a:t>власти…».</a:t>
            </a:r>
          </a:p>
          <a:p>
            <a:pPr marL="114300" indent="0" algn="ctr">
              <a:buNone/>
            </a:pPr>
            <a:endParaRPr lang="ru-RU" sz="16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340484"/>
            <a:ext cx="535360" cy="517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8403541"/>
      </p:ext>
    </p:extLst>
  </p:cSld>
  <p:clrMapOvr>
    <a:overrideClrMapping bg1="dk1" tx1="lt1" bg2="dk2" tx2="lt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(5)</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7504" y="1752600"/>
            <a:ext cx="8928992" cy="4988768"/>
          </a:xfrm>
        </p:spPr>
        <p:txBody>
          <a:bodyPr>
            <a:normAutofit fontScale="55000" lnSpcReduction="20000"/>
          </a:bodyPr>
          <a:lstStyle/>
          <a:p>
            <a:pPr marL="114300" indent="0">
              <a:buNone/>
            </a:pPr>
            <a:r>
              <a:rPr lang="ru-RU" sz="2900" dirty="0">
                <a:latin typeface="Arial" panose="020B0604020202020204" pitchFamily="34" charset="0"/>
                <a:cs typeface="Arial" panose="020B0604020202020204" pitchFamily="34" charset="0"/>
              </a:rPr>
              <a:t>«Необходимость уведомлять уполномоченные органы государственной власти или органы местного самоуправления о таком публичном религиозном мероприятии и нести иные установленные законодательством обременения в силу одного лишь факта его проведения вне специально отведенных для этих целей мест представляет собой неправомерное вмешательство государства в сферу свободы </a:t>
            </a:r>
            <a:r>
              <a:rPr lang="ru-RU" sz="2900" dirty="0" smtClean="0">
                <a:latin typeface="Arial" panose="020B0604020202020204" pitchFamily="34" charset="0"/>
                <a:cs typeface="Arial" panose="020B0604020202020204" pitchFamily="34" charset="0"/>
              </a:rPr>
              <a:t>совести».</a:t>
            </a:r>
          </a:p>
          <a:p>
            <a:pPr marL="114300" indent="0">
              <a:buNone/>
            </a:pPr>
            <a:endParaRPr lang="ru-RU" sz="2900" dirty="0" smtClean="0">
              <a:latin typeface="Arial" panose="020B0604020202020204" pitchFamily="34" charset="0"/>
              <a:cs typeface="Arial" panose="020B0604020202020204" pitchFamily="34" charset="0"/>
            </a:endParaRPr>
          </a:p>
          <a:p>
            <a:pPr marL="114300" indent="0">
              <a:buNone/>
            </a:pPr>
            <a:r>
              <a:rPr lang="ru-RU" sz="2900" dirty="0" smtClean="0">
                <a:latin typeface="Arial" panose="020B0604020202020204" pitchFamily="34" charset="0"/>
                <a:cs typeface="Arial" panose="020B0604020202020204" pitchFamily="34" charset="0"/>
              </a:rPr>
              <a:t>«Таким </a:t>
            </a:r>
            <a:r>
              <a:rPr lang="ru-RU" sz="2900" dirty="0">
                <a:latin typeface="Arial" panose="020B0604020202020204" pitchFamily="34" charset="0"/>
                <a:cs typeface="Arial" panose="020B0604020202020204" pitchFamily="34" charset="0"/>
              </a:rPr>
              <a:t>образом, пункт 5 статьи 16 Федерального закона "О свободе совести и о религиозных объединениях" - </a:t>
            </a:r>
            <a:r>
              <a:rPr lang="ru-RU" sz="2900" b="1" dirty="0">
                <a:latin typeface="Arial" panose="020B0604020202020204" pitchFamily="34" charset="0"/>
                <a:cs typeface="Arial" panose="020B0604020202020204" pitchFamily="34" charset="0"/>
              </a:rPr>
              <a:t>в той мере, в какой он распространяет на такие публичные религиозные мероприятия, как молитвенные и религиозные собрания, проводимые в иных, помимо указанных в пунктах 1 - 4 статьи 16 названного Федерального закона, местах</a:t>
            </a:r>
            <a:r>
              <a:rPr lang="ru-RU" sz="2900" dirty="0">
                <a:latin typeface="Arial" panose="020B0604020202020204" pitchFamily="34" charset="0"/>
                <a:cs typeface="Arial" panose="020B0604020202020204" pitchFamily="34" charset="0"/>
              </a:rPr>
              <a:t>, порядок проведения митингов, демонстраций и шествий, установленный статьей 7 Федерального закона "О собраниях, митингах, демонстрациях, шествиях и пикетированиях", </a:t>
            </a:r>
            <a:r>
              <a:rPr lang="ru-RU" sz="2900" b="1" dirty="0">
                <a:latin typeface="Arial" panose="020B0604020202020204" pitchFamily="34" charset="0"/>
                <a:cs typeface="Arial" panose="020B0604020202020204" pitchFamily="34" charset="0"/>
              </a:rPr>
              <a:t>без учета различий </a:t>
            </a:r>
            <a:r>
              <a:rPr lang="ru-RU" sz="2900" dirty="0">
                <a:latin typeface="Arial" panose="020B0604020202020204" pitchFamily="34" charset="0"/>
                <a:cs typeface="Arial" panose="020B0604020202020204" pitchFamily="34" charset="0"/>
              </a:rPr>
              <a:t>между теми молитвенными и религиозными собраниями, проведение которых может потребовать от органов публичной власти принятия мер, направленных на обеспечение общественного порядка и безопасности граждан, и теми, проведение которых не сопряжено с такой необходимостью, в том числе применительно к случаям проведения молитвенных и религиозных собраний в нежилых помещениях, когда ни содержание самого религиозного мероприятия, ни местонахождение данного нежилого помещения не предполагают возникновения опасности для общественного порядка, нравственности и здоровья ни самих участников религиозного мероприятия, ни третьих лиц, - не соответствует Конституции Российской Федерации, ее статьям 17 (часть 3), 18, 19 (части 1 и 2), 28, 31 и 55 (часть 3</a:t>
            </a:r>
            <a:r>
              <a:rPr lang="ru-RU" sz="2900" dirty="0" smtClean="0">
                <a:latin typeface="Arial" panose="020B0604020202020204" pitchFamily="34" charset="0"/>
                <a:cs typeface="Arial" panose="020B0604020202020204" pitchFamily="34" charset="0"/>
              </a:rPr>
              <a:t>)».</a:t>
            </a:r>
            <a:endParaRPr lang="ru-RU" sz="2900" dirty="0">
              <a:latin typeface="Arial" panose="020B0604020202020204" pitchFamily="34" charset="0"/>
              <a:cs typeface="Arial" panose="020B0604020202020204" pitchFamily="34" charset="0"/>
            </a:endParaRPr>
          </a:p>
          <a:p>
            <a:pPr marL="114300" indent="0">
              <a:buNone/>
            </a:pPr>
            <a:endParaRPr lang="ru-RU" sz="2900" dirty="0" smtClean="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6575158"/>
      </p:ext>
    </p:extLst>
  </p:cSld>
  <p:clrMapOvr>
    <a:overrideClrMapping bg1="dk1" tx1="lt1" bg2="dk2" tx2="lt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512168"/>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(6)</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7504" y="1752600"/>
            <a:ext cx="8928992" cy="4988768"/>
          </a:xfrm>
        </p:spPr>
        <p:txBody>
          <a:bodyPr>
            <a:normAutofit fontScale="55000" lnSpcReduction="20000"/>
          </a:bodyPr>
          <a:lstStyle/>
          <a:p>
            <a:pPr marL="114300" indent="0" algn="ctr">
              <a:buNone/>
            </a:pPr>
            <a:r>
              <a:rPr lang="ru-RU" sz="2900" i="1" dirty="0" smtClean="0">
                <a:latin typeface="Arial" panose="020B0604020202020204" pitchFamily="34" charset="0"/>
                <a:cs typeface="Arial" panose="020B0604020202020204" pitchFamily="34" charset="0"/>
              </a:rPr>
              <a:t>Резолютивная часть</a:t>
            </a:r>
          </a:p>
          <a:p>
            <a:pPr marL="114300" indent="0">
              <a:buNone/>
            </a:pPr>
            <a:r>
              <a:rPr lang="ru-RU" sz="3600" dirty="0" smtClean="0">
                <a:latin typeface="Arial" panose="020B0604020202020204" pitchFamily="34" charset="0"/>
                <a:cs typeface="Arial" panose="020B0604020202020204" pitchFamily="34" charset="0"/>
              </a:rPr>
              <a:t>«</a:t>
            </a:r>
            <a:r>
              <a:rPr lang="ru-RU" sz="3600" dirty="0">
                <a:latin typeface="Arial" panose="020B0604020202020204" pitchFamily="34" charset="0"/>
                <a:cs typeface="Arial" panose="020B0604020202020204" pitchFamily="34" charset="0"/>
              </a:rPr>
              <a:t>2. Признать положения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a:t>
            </a:r>
            <a:r>
              <a:rPr lang="ru-RU" sz="3600" b="1" dirty="0">
                <a:latin typeface="Arial" panose="020B0604020202020204" pitchFamily="34" charset="0"/>
                <a:cs typeface="Arial" panose="020B0604020202020204" pitchFamily="34" charset="0"/>
              </a:rPr>
              <a:t>не соответствующими Конституции Российской Федерации</a:t>
            </a:r>
            <a:r>
              <a:rPr lang="ru-RU" sz="3600" dirty="0">
                <a:latin typeface="Arial" panose="020B0604020202020204" pitchFamily="34" charset="0"/>
                <a:cs typeface="Arial" panose="020B0604020202020204" pitchFamily="34" charset="0"/>
              </a:rPr>
              <a:t>, ее статьям 17 (часть 3), 18, 19 (части 1 и 2), 28, 31 и 55 (часть 3), </a:t>
            </a:r>
            <a:r>
              <a:rPr lang="ru-RU" sz="3600" b="1" dirty="0">
                <a:latin typeface="Arial" panose="020B0604020202020204" pitchFamily="34" charset="0"/>
                <a:cs typeface="Arial" panose="020B0604020202020204" pitchFamily="34" charset="0"/>
              </a:rPr>
              <a:t>в той мере, в какой он распространяет на такие публичные религиозные мероприятия, как молитвенные и религиозные собрания</a:t>
            </a:r>
            <a:r>
              <a:rPr lang="ru-RU" sz="3600" dirty="0">
                <a:latin typeface="Arial" panose="020B0604020202020204" pitchFamily="34" charset="0"/>
                <a:cs typeface="Arial" panose="020B0604020202020204" pitchFamily="34" charset="0"/>
              </a:rPr>
              <a:t>, проводимые в иных, помимо указанных в пунктах 1 - 4 статьи 16 названного Федерального закона (пунктах 1 - 4 статьи 19 названного Закона Республики Татарстан), местах, порядок проведения митингов, демонстраций и шествий, установленный статьей 7 Федерального закона "О собраниях, митингах, демонстрациях, шествиях и пикетированиях", </a:t>
            </a:r>
            <a:r>
              <a:rPr lang="ru-RU" sz="3600" b="1" dirty="0">
                <a:latin typeface="Arial" panose="020B0604020202020204" pitchFamily="34" charset="0"/>
                <a:cs typeface="Arial" panose="020B0604020202020204" pitchFamily="34" charset="0"/>
              </a:rPr>
              <a:t>без учета различий между теми молитвенными и религиозными собраниями, проведение которых может потребовать от органов публичной власти принятия мер, направленных на обеспечение общественного порядка и безопасности как самих участников религиозного мероприятия, так и других граждан, и теми, проведение которых не сопряжено с такой </a:t>
            </a:r>
            <a:r>
              <a:rPr lang="ru-RU" sz="3600" b="1" dirty="0" smtClean="0">
                <a:latin typeface="Arial" panose="020B0604020202020204" pitchFamily="34" charset="0"/>
                <a:cs typeface="Arial" panose="020B0604020202020204" pitchFamily="34" charset="0"/>
              </a:rPr>
              <a:t>необходимостью</a:t>
            </a:r>
            <a:r>
              <a:rPr lang="ru-RU" sz="3600" dirty="0" smtClean="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a:p>
            <a:pPr marL="114300" indent="0">
              <a:buNone/>
            </a:pPr>
            <a:endParaRPr lang="ru-RU" sz="2900" dirty="0" smtClean="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340484"/>
            <a:ext cx="535360" cy="517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3737734"/>
      </p:ext>
    </p:extLst>
  </p:cSld>
  <p:clrMapOvr>
    <a:overrideClrMapping bg1="dk1" tx1="lt1" bg2="dk2" tx2="lt2" accent1="accent1" accent2="accent2" accent3="accent3" accent4="accent4" accent5="accent5" accent6="accent6" hlink="hlink" folHlink="folHlink"/>
  </p:clrMapOvr>
</p:sld>
</file>

<file path=ppt/slides/slide7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368152"/>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
            </a:r>
            <a:br>
              <a:rPr lang="ru-RU" sz="1400" b="1" cap="none" dirty="0" smtClean="0">
                <a:solidFill>
                  <a:schemeClr val="bg1"/>
                </a:solidFill>
                <a:latin typeface="Arial" panose="020B0604020202020204" pitchFamily="34" charset="0"/>
                <a:ea typeface="+mn-ea"/>
                <a:cs typeface="Arial" panose="020B0604020202020204" pitchFamily="34" charset="0"/>
              </a:rPr>
            </a:b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a:t>
            </a:r>
            <a:r>
              <a:rPr lang="ru-RU" sz="1400" b="1" cap="none" dirty="0">
                <a:solidFill>
                  <a:schemeClr val="bg1"/>
                </a:solidFill>
                <a:latin typeface="Arial" panose="020B0604020202020204" pitchFamily="34" charset="0"/>
                <a:ea typeface="+mn-ea"/>
                <a:cs typeface="Arial" panose="020B0604020202020204" pitchFamily="34" charset="0"/>
              </a:rPr>
              <a:t>от 23.11.1999 </a:t>
            </a:r>
            <a:r>
              <a:rPr lang="ru-RU" sz="1400" b="1" cap="none" dirty="0" smtClean="0">
                <a:solidFill>
                  <a:schemeClr val="bg1"/>
                </a:solidFill>
                <a:latin typeface="Arial" panose="020B0604020202020204" pitchFamily="34" charset="0"/>
                <a:ea typeface="+mn-ea"/>
                <a:cs typeface="Arial" panose="020B0604020202020204" pitchFamily="34" charset="0"/>
              </a:rPr>
              <a:t>"</a:t>
            </a:r>
            <a:r>
              <a:rPr lang="ru-RU" sz="1400" b="1" cap="none" dirty="0">
                <a:solidFill>
                  <a:schemeClr val="bg1"/>
                </a:solidFill>
                <a:latin typeface="Arial" panose="020B0604020202020204" pitchFamily="34" charset="0"/>
                <a:ea typeface="+mn-ea"/>
                <a:cs typeface="Arial" panose="020B0604020202020204" pitchFamily="34" charset="0"/>
              </a:rPr>
              <a:t>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a:t>
            </a:r>
            <a:r>
              <a:rPr lang="ru-RU" sz="1400" b="1" cap="none" dirty="0" smtClean="0">
                <a:solidFill>
                  <a:schemeClr val="bg1"/>
                </a:solidFill>
                <a:latin typeface="Arial" panose="020B0604020202020204" pitchFamily="34" charset="0"/>
                <a:ea typeface="+mn-ea"/>
                <a:cs typeface="Arial" panose="020B0604020202020204" pitchFamily="34" charset="0"/>
              </a:rPr>
              <a:t>" (1)</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7504" y="1752600"/>
            <a:ext cx="8928992" cy="4988768"/>
          </a:xfrm>
        </p:spPr>
        <p:txBody>
          <a:bodyPr>
            <a:normAutofit fontScale="55000" lnSpcReduction="20000"/>
          </a:bodyPr>
          <a:lstStyle/>
          <a:p>
            <a:pPr marL="114300" indent="0">
              <a:buNone/>
            </a:pPr>
            <a:endParaRPr lang="ru-RU" sz="3600" dirty="0" smtClean="0">
              <a:latin typeface="Arial" panose="020B0604020202020204" pitchFamily="34" charset="0"/>
              <a:cs typeface="Arial" panose="020B0604020202020204" pitchFamily="34" charset="0"/>
            </a:endParaRPr>
          </a:p>
          <a:p>
            <a:pPr marL="114300" indent="0">
              <a:buNone/>
            </a:pPr>
            <a:r>
              <a:rPr lang="ru-RU" sz="3600" dirty="0" smtClean="0">
                <a:latin typeface="Arial" panose="020B0604020202020204" pitchFamily="34" charset="0"/>
                <a:cs typeface="Arial" panose="020B0604020202020204" pitchFamily="34" charset="0"/>
              </a:rPr>
              <a:t>«</a:t>
            </a:r>
            <a:r>
              <a:rPr lang="ru-RU" sz="3600" dirty="0">
                <a:latin typeface="Arial" panose="020B0604020202020204" pitchFamily="34" charset="0"/>
                <a:cs typeface="Arial" panose="020B0604020202020204" pitchFamily="34" charset="0"/>
              </a:rPr>
              <a:t>В своих жалобах в Конституционный Суд Российской Федерации религиозное объединение "Христианская церковь Прославления" и Религиозное общество Свидетелей Иеговы в городе Ярославле утверждают, что названные законоположения, примененные в их делах, ограничивают права граждан по признакам принадлежности к религиозной организации, не имеющей документа, подтверждающего ее существование на соответствующей территории не менее пятнадцати лет, и тем самым нарушают положения Конституции Российской Федерации о равенстве религиозных организаций перед законом (статья 14, часть 2), равенстве всех перед законом (статья 19, часть 1), свободе вероисповедания (статья 28), гарантированности свободы слова (статья 29, часть 1), праве на объединение (статья 30, часть 1), праве на образование (статья 43, часть 1), недопустимости издания законов, отменяющих или умаляющих права и свободы человека и гражданина (статья 55, часть 2), признании и гарантированности прав и свобод человека и гражданина в Российской Федерации согласно общепризнанным принципам и нормам международного права (статья 17, часть 1</a:t>
            </a:r>
            <a:r>
              <a:rPr lang="ru-RU" sz="3600" dirty="0" smtClean="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a:p>
            <a:pPr marL="114300" indent="0">
              <a:buNone/>
            </a:pPr>
            <a:endParaRPr lang="ru-RU" sz="2900" dirty="0" smtClean="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2208" y="6309320"/>
            <a:ext cx="567600" cy="548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5567751"/>
      </p:ext>
    </p:extLst>
  </p:cSld>
  <p:clrMapOvr>
    <a:overrideClrMapping bg1="dk1" tx1="lt1" bg2="dk2" tx2="lt2" accent1="accent1" accent2="accent2" accent3="accent3" accent4="accent4" accent5="accent5" accent6="accent6" hlink="hlink" folHlink="folHlink"/>
  </p:clrMapOvr>
</p:sld>
</file>

<file path=ppt/slides/slide7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368152"/>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
            </a:r>
            <a:br>
              <a:rPr lang="ru-RU" sz="1400" b="1" cap="none" dirty="0" smtClean="0">
                <a:solidFill>
                  <a:schemeClr val="bg1"/>
                </a:solidFill>
                <a:latin typeface="Arial" panose="020B0604020202020204" pitchFamily="34" charset="0"/>
                <a:ea typeface="+mn-ea"/>
                <a:cs typeface="Arial" panose="020B0604020202020204" pitchFamily="34" charset="0"/>
              </a:rPr>
            </a:b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a:t>
            </a:r>
            <a:r>
              <a:rPr lang="ru-RU" sz="1400" b="1" cap="none" dirty="0">
                <a:solidFill>
                  <a:schemeClr val="bg1"/>
                </a:solidFill>
                <a:latin typeface="Arial" panose="020B0604020202020204" pitchFamily="34" charset="0"/>
                <a:ea typeface="+mn-ea"/>
                <a:cs typeface="Arial" panose="020B0604020202020204" pitchFamily="34" charset="0"/>
              </a:rPr>
              <a:t>от 23.11.1999 </a:t>
            </a:r>
            <a:r>
              <a:rPr lang="ru-RU" sz="1400" b="1" cap="none" dirty="0" smtClean="0">
                <a:solidFill>
                  <a:schemeClr val="bg1"/>
                </a:solidFill>
                <a:latin typeface="Arial" panose="020B0604020202020204" pitchFamily="34" charset="0"/>
                <a:ea typeface="+mn-ea"/>
                <a:cs typeface="Arial" panose="020B0604020202020204" pitchFamily="34" charset="0"/>
              </a:rPr>
              <a:t>"</a:t>
            </a:r>
            <a:r>
              <a:rPr lang="ru-RU" sz="1400" b="1" cap="none" dirty="0">
                <a:solidFill>
                  <a:schemeClr val="bg1"/>
                </a:solidFill>
                <a:latin typeface="Arial" panose="020B0604020202020204" pitchFamily="34" charset="0"/>
                <a:ea typeface="+mn-ea"/>
                <a:cs typeface="Arial" panose="020B0604020202020204" pitchFamily="34" charset="0"/>
              </a:rPr>
              <a:t>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a:t>
            </a:r>
            <a:r>
              <a:rPr lang="ru-RU" sz="1400" b="1" cap="none" dirty="0" smtClean="0">
                <a:solidFill>
                  <a:schemeClr val="bg1"/>
                </a:solidFill>
                <a:latin typeface="Arial" panose="020B0604020202020204" pitchFamily="34" charset="0"/>
                <a:ea typeface="+mn-ea"/>
                <a:cs typeface="Arial" panose="020B0604020202020204" pitchFamily="34" charset="0"/>
              </a:rPr>
              <a:t>" (2)</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7504" y="1752600"/>
            <a:ext cx="8928992" cy="4988768"/>
          </a:xfrm>
        </p:spPr>
        <p:txBody>
          <a:bodyPr>
            <a:normAutofit fontScale="62500" lnSpcReduction="20000"/>
          </a:bodyPr>
          <a:lstStyle/>
          <a:p>
            <a:pPr marL="114300" indent="0">
              <a:buNone/>
            </a:pPr>
            <a:endParaRPr lang="ru-RU" sz="3600" dirty="0" smtClean="0">
              <a:latin typeface="Arial" panose="020B0604020202020204" pitchFamily="34" charset="0"/>
              <a:cs typeface="Arial" panose="020B0604020202020204" pitchFamily="34" charset="0"/>
            </a:endParaRPr>
          </a:p>
          <a:p>
            <a:pPr marL="114300" indent="0">
              <a:buNone/>
            </a:pPr>
            <a:r>
              <a:rPr lang="ru-RU" sz="3600" dirty="0">
                <a:latin typeface="Arial" panose="020B0604020202020204" pitchFamily="34" charset="0"/>
                <a:cs typeface="Arial" panose="020B0604020202020204" pitchFamily="34" charset="0"/>
              </a:rPr>
              <a:t>«Государство вправе предусмотреть определенные </a:t>
            </a:r>
            <a:r>
              <a:rPr lang="ru-RU" sz="3600" b="1" dirty="0">
                <a:latin typeface="Arial" panose="020B0604020202020204" pitchFamily="34" charset="0"/>
                <a:cs typeface="Arial" panose="020B0604020202020204" pitchFamily="34" charset="0"/>
              </a:rPr>
              <a:t>преграды, с тем чтобы не предоставлять статус религиозной организации автоматически, не допускать легализации сект, нарушающих права человека и совершающих незаконные и преступные деяния, а также воспрепятствовать миссионерской деятельности (в том числе в связи с проблемой прозелитизма), </a:t>
            </a:r>
            <a:r>
              <a:rPr lang="ru-RU" sz="3600" dirty="0">
                <a:latin typeface="Arial" panose="020B0604020202020204" pitchFamily="34" charset="0"/>
                <a:cs typeface="Arial" panose="020B0604020202020204" pitchFamily="34" charset="0"/>
              </a:rPr>
              <a:t>если она несовместима с уважением к свободе мысли, совести и религии других и к иным конституционным правам и свободам, а именно сопровождается предложением материальных или социальных выгод с целью вербовки новых членов в церковь, неправомерным воздействием на людей, находящихся в нужде или в бедственном положении, психологическим давлением или угрозой применения насилия и т.п</a:t>
            </a:r>
            <a:r>
              <a:rPr lang="ru-RU" sz="3600" dirty="0" smtClean="0">
                <a:latin typeface="Arial" panose="020B0604020202020204" pitchFamily="34" charset="0"/>
                <a:cs typeface="Arial" panose="020B0604020202020204" pitchFamily="34" charset="0"/>
              </a:rPr>
              <a:t>.».</a:t>
            </a:r>
            <a:endParaRPr lang="ru-RU" sz="3600" dirty="0">
              <a:latin typeface="Arial" panose="020B0604020202020204" pitchFamily="34" charset="0"/>
              <a:cs typeface="Arial" panose="020B0604020202020204" pitchFamily="34" charset="0"/>
            </a:endParaRPr>
          </a:p>
          <a:p>
            <a:pPr marL="114300" indent="0">
              <a:buNone/>
            </a:pPr>
            <a:endParaRPr lang="ru-RU" sz="2900" dirty="0" smtClean="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595892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292436"/>
          </a:xfrm>
        </p:spPr>
        <p:txBody>
          <a:bodyPr>
            <a:noAutofit/>
          </a:bodyPr>
          <a:lstStyle/>
          <a:p>
            <a:pPr lvl="0">
              <a:spcBef>
                <a:spcPts val="700"/>
              </a:spcBef>
            </a:pPr>
            <a:r>
              <a:rPr lang="ru-RU" sz="2800" b="1" dirty="0">
                <a:solidFill>
                  <a:schemeClr val="bg1"/>
                </a:solidFill>
              </a:rPr>
              <a:t>ГРАЖДАНСТВО КАК ОДНА ИЗ ОСНОВ КОНСТИТУЦИОННОГО СТРОЯ</a:t>
            </a:r>
          </a:p>
        </p:txBody>
      </p:sp>
      <p:sp>
        <p:nvSpPr>
          <p:cNvPr id="3" name="Объект 2"/>
          <p:cNvSpPr>
            <a:spLocks noGrp="1"/>
          </p:cNvSpPr>
          <p:nvPr>
            <p:ph idx="1"/>
          </p:nvPr>
        </p:nvSpPr>
        <p:spPr/>
        <p:txBody>
          <a:bodyPr>
            <a:normAutofit fontScale="92500" lnSpcReduction="10000"/>
          </a:bodyPr>
          <a:lstStyle/>
          <a:p>
            <a:pPr marL="0" indent="0" algn="ctr">
              <a:buNone/>
            </a:pPr>
            <a:r>
              <a:rPr lang="ru-RU" b="1" u="sng" dirty="0" smtClean="0"/>
              <a:t>Статья 6</a:t>
            </a:r>
          </a:p>
          <a:p>
            <a:pPr marL="0" indent="0">
              <a:buNone/>
            </a:pPr>
            <a:r>
              <a:rPr lang="ru-RU" dirty="0"/>
              <a:t> </a:t>
            </a:r>
            <a:endParaRPr lang="ru-RU" dirty="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Гражданство Российской Федерации приобретается и прекращается в соответствии с федеральным </a:t>
            </a:r>
            <a:r>
              <a:rPr lang="ru-RU" i="1" dirty="0">
                <a:latin typeface="Arial" panose="020B0604020202020204" pitchFamily="34" charset="0"/>
                <a:cs typeface="Arial" panose="020B0604020202020204" pitchFamily="34" charset="0"/>
              </a:rPr>
              <a:t>законом</a:t>
            </a:r>
            <a:r>
              <a:rPr lang="ru-RU" dirty="0">
                <a:latin typeface="Arial" panose="020B0604020202020204" pitchFamily="34" charset="0"/>
                <a:cs typeface="Arial" panose="020B0604020202020204" pitchFamily="34" charset="0"/>
              </a:rPr>
              <a:t>, является </a:t>
            </a:r>
            <a:r>
              <a:rPr lang="ru-RU" i="1" dirty="0">
                <a:latin typeface="Arial" panose="020B0604020202020204" pitchFamily="34" charset="0"/>
                <a:cs typeface="Arial" panose="020B0604020202020204" pitchFamily="34" charset="0"/>
              </a:rPr>
              <a:t>единым</a:t>
            </a:r>
            <a:r>
              <a:rPr lang="ru-RU" dirty="0">
                <a:latin typeface="Arial" panose="020B0604020202020204" pitchFamily="34" charset="0"/>
                <a:cs typeface="Arial" panose="020B0604020202020204" pitchFamily="34" charset="0"/>
              </a:rPr>
              <a:t> и </a:t>
            </a:r>
            <a:r>
              <a:rPr lang="ru-RU" i="1" dirty="0">
                <a:latin typeface="Arial" panose="020B0604020202020204" pitchFamily="34" charset="0"/>
                <a:cs typeface="Arial" panose="020B0604020202020204" pitchFamily="34" charset="0"/>
              </a:rPr>
              <a:t>равным</a:t>
            </a:r>
            <a:r>
              <a:rPr lang="ru-RU" dirty="0">
                <a:latin typeface="Arial" panose="020B0604020202020204" pitchFamily="34" charset="0"/>
                <a:cs typeface="Arial" panose="020B0604020202020204" pitchFamily="34" charset="0"/>
              </a:rPr>
              <a:t> независимо от оснований приобретения.</a:t>
            </a:r>
          </a:p>
          <a:p>
            <a:pPr marL="0" indent="0">
              <a:buNone/>
            </a:pPr>
            <a:r>
              <a:rPr lang="ru-RU" dirty="0">
                <a:latin typeface="Arial" panose="020B0604020202020204" pitchFamily="34" charset="0"/>
                <a:cs typeface="Arial" panose="020B0604020202020204" pitchFamily="34" charset="0"/>
              </a:rPr>
              <a:t>2. Каждый гражданин Российской Федерации обладает на ее территории </a:t>
            </a:r>
            <a:r>
              <a:rPr lang="ru-RU" i="1" dirty="0">
                <a:latin typeface="Arial" panose="020B0604020202020204" pitchFamily="34" charset="0"/>
                <a:cs typeface="Arial" panose="020B0604020202020204" pitchFamily="34" charset="0"/>
              </a:rPr>
              <a:t>всеми</a:t>
            </a:r>
            <a:r>
              <a:rPr lang="ru-RU" dirty="0">
                <a:latin typeface="Arial" panose="020B0604020202020204" pitchFamily="34" charset="0"/>
                <a:cs typeface="Arial" panose="020B0604020202020204" pitchFamily="34" charset="0"/>
              </a:rPr>
              <a:t> правами и свободами и несет равные обязанности, предусмотренные Конституцией Российской Федерации.</a:t>
            </a:r>
          </a:p>
          <a:p>
            <a:pPr marL="0" indent="0">
              <a:buNone/>
            </a:pPr>
            <a:r>
              <a:rPr lang="ru-RU" dirty="0">
                <a:latin typeface="Arial" panose="020B0604020202020204" pitchFamily="34" charset="0"/>
                <a:cs typeface="Arial" panose="020B0604020202020204" pitchFamily="34" charset="0"/>
              </a:rPr>
              <a:t>3. Гражданин Российской Федерации </a:t>
            </a:r>
            <a:r>
              <a:rPr lang="ru-RU" i="1" dirty="0">
                <a:latin typeface="Arial" panose="020B0604020202020204" pitchFamily="34" charset="0"/>
                <a:cs typeface="Arial" panose="020B0604020202020204" pitchFamily="34" charset="0"/>
              </a:rPr>
              <a:t>не может быть лишен своего гражданства или права изменить </a:t>
            </a:r>
            <a:r>
              <a:rPr lang="ru-RU" i="1" dirty="0" smtClean="0">
                <a:latin typeface="Arial" panose="020B0604020202020204" pitchFamily="34" charset="0"/>
                <a:cs typeface="Arial" panose="020B0604020202020204" pitchFamily="34" charset="0"/>
              </a:rPr>
              <a:t>его</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1025448"/>
      </p:ext>
    </p:extLst>
  </p:cSld>
  <p:clrMapOvr>
    <a:overrideClrMapping bg1="dk1" tx1="lt1" bg2="dk2" tx2="lt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188640"/>
            <a:ext cx="8260672" cy="1368152"/>
          </a:xfrm>
        </p:spPr>
        <p:txBody>
          <a:bodyPr>
            <a:noAutofit/>
          </a:bodyPr>
          <a:lstStyle/>
          <a:p>
            <a:pPr marL="342900" lvl="0" indent="-228600">
              <a:spcBef>
                <a:spcPct val="20000"/>
              </a:spcBef>
            </a:pPr>
            <a:r>
              <a:rPr lang="ru-RU" sz="1400" b="1" cap="none" dirty="0" smtClean="0">
                <a:solidFill>
                  <a:schemeClr val="bg1"/>
                </a:solidFill>
                <a:latin typeface="Arial" panose="020B0604020202020204" pitchFamily="34" charset="0"/>
                <a:ea typeface="+mn-ea"/>
                <a:cs typeface="Arial" panose="020B0604020202020204" pitchFamily="34" charset="0"/>
              </a:rPr>
              <a:t/>
            </a:r>
            <a:br>
              <a:rPr lang="ru-RU" sz="1400" b="1" cap="none" dirty="0" smtClean="0">
                <a:solidFill>
                  <a:schemeClr val="bg1"/>
                </a:solidFill>
                <a:latin typeface="Arial" panose="020B0604020202020204" pitchFamily="34" charset="0"/>
                <a:ea typeface="+mn-ea"/>
                <a:cs typeface="Arial" panose="020B0604020202020204" pitchFamily="34" charset="0"/>
              </a:rPr>
            </a:br>
            <a:r>
              <a:rPr lang="ru-RU" sz="1400" b="1" cap="none" dirty="0" smtClean="0">
                <a:solidFill>
                  <a:schemeClr val="bg1"/>
                </a:solidFill>
                <a:latin typeface="Arial" panose="020B0604020202020204" pitchFamily="34" charset="0"/>
                <a:ea typeface="+mn-ea"/>
                <a:cs typeface="Arial" panose="020B0604020202020204" pitchFamily="34" charset="0"/>
              </a:rPr>
              <a:t>Постановление КС РФ </a:t>
            </a:r>
            <a:r>
              <a:rPr lang="ru-RU" sz="1400" b="1" cap="none" dirty="0">
                <a:solidFill>
                  <a:schemeClr val="bg1"/>
                </a:solidFill>
                <a:latin typeface="Arial" panose="020B0604020202020204" pitchFamily="34" charset="0"/>
                <a:ea typeface="+mn-ea"/>
                <a:cs typeface="Arial" panose="020B0604020202020204" pitchFamily="34" charset="0"/>
              </a:rPr>
              <a:t>от 23.11.1999 </a:t>
            </a:r>
            <a:r>
              <a:rPr lang="ru-RU" sz="1400" b="1" cap="none" dirty="0" smtClean="0">
                <a:solidFill>
                  <a:schemeClr val="bg1"/>
                </a:solidFill>
                <a:latin typeface="Arial" panose="020B0604020202020204" pitchFamily="34" charset="0"/>
                <a:ea typeface="+mn-ea"/>
                <a:cs typeface="Arial" panose="020B0604020202020204" pitchFamily="34" charset="0"/>
              </a:rPr>
              <a:t>"</a:t>
            </a:r>
            <a:r>
              <a:rPr lang="ru-RU" sz="1400" b="1" cap="none" dirty="0">
                <a:solidFill>
                  <a:schemeClr val="bg1"/>
                </a:solidFill>
                <a:latin typeface="Arial" panose="020B0604020202020204" pitchFamily="34" charset="0"/>
                <a:ea typeface="+mn-ea"/>
                <a:cs typeface="Arial" panose="020B0604020202020204" pitchFamily="34" charset="0"/>
              </a:rPr>
              <a:t>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a:t>
            </a:r>
            <a:r>
              <a:rPr lang="ru-RU" sz="1400" b="1" cap="none" dirty="0" smtClean="0">
                <a:solidFill>
                  <a:schemeClr val="bg1"/>
                </a:solidFill>
                <a:latin typeface="Arial" panose="020B0604020202020204" pitchFamily="34" charset="0"/>
                <a:ea typeface="+mn-ea"/>
                <a:cs typeface="Arial" panose="020B0604020202020204" pitchFamily="34" charset="0"/>
              </a:rPr>
              <a:t>" (3)</a:t>
            </a:r>
            <a:endParaRPr lang="ru-RU" sz="1800" b="1" cap="none"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7504" y="1752600"/>
            <a:ext cx="8928992" cy="4988768"/>
          </a:xfrm>
        </p:spPr>
        <p:txBody>
          <a:bodyPr>
            <a:normAutofit fontScale="55000" lnSpcReduction="20000"/>
          </a:bodyPr>
          <a:lstStyle/>
          <a:p>
            <a:pPr marL="114300" indent="0" algn="ctr">
              <a:buNone/>
            </a:pPr>
            <a:r>
              <a:rPr lang="ru-RU" sz="3600" i="1" dirty="0" smtClean="0">
                <a:latin typeface="Arial" panose="020B0604020202020204" pitchFamily="34" charset="0"/>
                <a:cs typeface="Arial" panose="020B0604020202020204" pitchFamily="34" charset="0"/>
              </a:rPr>
              <a:t>Резолютивная часть</a:t>
            </a:r>
          </a:p>
          <a:p>
            <a:pPr marL="114300" indent="0">
              <a:buNone/>
            </a:pPr>
            <a:r>
              <a:rPr lang="ru-RU" sz="3600" dirty="0">
                <a:latin typeface="Arial" panose="020B0604020202020204" pitchFamily="34" charset="0"/>
                <a:cs typeface="Arial" panose="020B0604020202020204" pitchFamily="34" charset="0"/>
              </a:rPr>
              <a:t>«1. Признать не противоречащими Конституции Российской Федерации содержащиеся в абзацах третьем и четвертом пункта 3 статьи 27 Федерального закона от 26 сентября 1997 года "О свободе совести и о религиозных объединениях" положения, поскольку они в нормативном единстве с положениями пункта 1 статьи 9 и пункта 5 статьи 11 данного Федерального закона применительно к их действию в отношении религиозных организаций, </a:t>
            </a:r>
            <a:r>
              <a:rPr lang="ru-RU" sz="3600" b="1" dirty="0">
                <a:latin typeface="Arial" panose="020B0604020202020204" pitchFamily="34" charset="0"/>
                <a:cs typeface="Arial" panose="020B0604020202020204" pitchFamily="34" charset="0"/>
              </a:rPr>
              <a:t>учрежденных до вступления данного Федерального закона в силу</a:t>
            </a:r>
            <a:r>
              <a:rPr lang="ru-RU" sz="3600" dirty="0">
                <a:latin typeface="Arial" panose="020B0604020202020204" pitchFamily="34" charset="0"/>
                <a:cs typeface="Arial" panose="020B0604020202020204" pitchFamily="34" charset="0"/>
              </a:rPr>
              <a:t>, а также </a:t>
            </a:r>
            <a:r>
              <a:rPr lang="ru-RU" sz="3600" b="1" dirty="0">
                <a:latin typeface="Arial" panose="020B0604020202020204" pitchFamily="34" charset="0"/>
                <a:cs typeface="Arial" panose="020B0604020202020204" pitchFamily="34" charset="0"/>
              </a:rPr>
              <a:t>местных религиозных организаций, входящих в структуру централизованной религиозной организации</a:t>
            </a:r>
            <a:r>
              <a:rPr lang="ru-RU" sz="3600" dirty="0">
                <a:latin typeface="Arial" panose="020B0604020202020204" pitchFamily="34" charset="0"/>
                <a:cs typeface="Arial" panose="020B0604020202020204" pitchFamily="34" charset="0"/>
              </a:rPr>
              <a:t>, означают, что такие организации пользуются правами юридического лица в полном объеме, без подтверждения пятнадцатилетнего минимального срока существования на соответствующей территории, без ежегодной перерегистрации и без ограничений, предусмотренных абзацем четвертым пункта 4 статьи 27 названного Федерального </a:t>
            </a:r>
            <a:r>
              <a:rPr lang="ru-RU" sz="3600" dirty="0" smtClean="0">
                <a:latin typeface="Arial" panose="020B0604020202020204" pitchFamily="34" charset="0"/>
                <a:cs typeface="Arial" panose="020B0604020202020204" pitchFamily="34" charset="0"/>
              </a:rPr>
              <a:t>закона».</a:t>
            </a:r>
            <a:endParaRPr lang="ru-RU" sz="3600" dirty="0">
              <a:latin typeface="Arial" panose="020B0604020202020204" pitchFamily="34" charset="0"/>
              <a:cs typeface="Arial" panose="020B0604020202020204" pitchFamily="34" charset="0"/>
            </a:endParaRPr>
          </a:p>
          <a:p>
            <a:pPr marL="114300" indent="0">
              <a:buNone/>
            </a:pPr>
            <a:endParaRPr lang="ru-RU" sz="3600" dirty="0" smtClean="0">
              <a:latin typeface="Arial" panose="020B0604020202020204" pitchFamily="34" charset="0"/>
              <a:cs typeface="Arial" panose="020B0604020202020204" pitchFamily="34" charset="0"/>
            </a:endParaRPr>
          </a:p>
          <a:p>
            <a:pPr marL="114300" indent="0" algn="ctr">
              <a:buNone/>
            </a:pPr>
            <a:endParaRPr lang="ru-RU" sz="2200" i="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6201270"/>
            <a:ext cx="679376" cy="656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6901049"/>
      </p:ext>
    </p:extLst>
  </p:cSld>
  <p:clrMapOvr>
    <a:overrideClrMapping bg1="dk1" tx1="lt1" bg2="dk2" tx2="lt2" accent1="accent1" accent2="accent2" accent3="accent3" accent4="accent4" accent5="accent5" accent6="accent6" hlink="hlink" folHlink="folHlink"/>
  </p:clrMapOvr>
</p:sld>
</file>

<file path=ppt/slides/slide8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5613" y="273050"/>
            <a:ext cx="8226425" cy="995710"/>
          </a:xfrm>
        </p:spPr>
        <p:txBody>
          <a:bodyPr>
            <a:normAutofit fontScale="90000"/>
          </a:bodyPr>
          <a:lstStyle/>
          <a:p>
            <a:r>
              <a:rPr lang="ru-RU" sz="3600" b="1" dirty="0" smtClean="0">
                <a:solidFill>
                  <a:schemeClr val="bg1"/>
                </a:solidFill>
              </a:rPr>
              <a:t>Светское государство</a:t>
            </a:r>
            <a:r>
              <a:rPr lang="ru-RU" sz="4000" dirty="0" smtClean="0">
                <a:solidFill>
                  <a:schemeClr val="bg1"/>
                </a:solidFill>
              </a:rPr>
              <a:t> </a:t>
            </a:r>
            <a:r>
              <a:rPr lang="ru-RU" sz="3200" b="1" dirty="0" smtClean="0">
                <a:solidFill>
                  <a:schemeClr val="bg1"/>
                </a:solidFill>
              </a:rPr>
              <a:t>(</a:t>
            </a:r>
            <a:r>
              <a:rPr lang="ru-RU" sz="3200" b="1" i="1" dirty="0" smtClean="0">
                <a:solidFill>
                  <a:schemeClr val="bg1"/>
                </a:solidFill>
              </a:rPr>
              <a:t>определение</a:t>
            </a:r>
            <a:r>
              <a:rPr lang="ru-RU" sz="3200" b="1" dirty="0" smtClean="0">
                <a:solidFill>
                  <a:schemeClr val="bg1"/>
                </a:solidFill>
              </a:rPr>
              <a:t>):</a:t>
            </a:r>
          </a:p>
        </p:txBody>
      </p:sp>
      <p:sp>
        <p:nvSpPr>
          <p:cNvPr id="57347" name="Rectangle 3"/>
          <p:cNvSpPr>
            <a:spLocks noGrp="1" noChangeArrowheads="1"/>
          </p:cNvSpPr>
          <p:nvPr>
            <p:ph type="body" sz="half" idx="1"/>
          </p:nvPr>
        </p:nvSpPr>
        <p:spPr>
          <a:xfrm>
            <a:off x="455613" y="1598613"/>
            <a:ext cx="8215312" cy="4497387"/>
          </a:xfrm>
        </p:spPr>
        <p:txBody>
          <a:bodyPr/>
          <a:lstStyle/>
          <a:p>
            <a:pPr>
              <a:lnSpc>
                <a:spcPct val="130000"/>
              </a:lnSpc>
              <a:buFont typeface="Wingdings" pitchFamily="2" charset="2"/>
              <a:buNone/>
            </a:pPr>
            <a:r>
              <a:rPr lang="ru-RU" sz="2400" dirty="0" smtClean="0"/>
              <a:t>    </a:t>
            </a:r>
            <a:endParaRPr lang="ru-RU" sz="2000" dirty="0" smtClean="0"/>
          </a:p>
          <a:p>
            <a:pPr>
              <a:buFont typeface="Wingdings" pitchFamily="2" charset="2"/>
              <a:buNone/>
            </a:pPr>
            <a:r>
              <a:rPr lang="ru-RU" sz="2400" b="1" dirty="0" smtClean="0"/>
              <a:t> </a:t>
            </a:r>
            <a:endParaRPr lang="ru-RU" sz="2800" dirty="0" smtClean="0"/>
          </a:p>
        </p:txBody>
      </p:sp>
      <p:graphicFrame>
        <p:nvGraphicFramePr>
          <p:cNvPr id="145424" name="Group 16"/>
          <p:cNvGraphicFramePr>
            <a:graphicFrameLocks noGrp="1"/>
          </p:cNvGraphicFramePr>
          <p:nvPr>
            <p:ph sz="half" idx="2"/>
            <p:extLst>
              <p:ext uri="{D42A27DB-BD31-4B8C-83A1-F6EECF244321}">
                <p14:modId xmlns:p14="http://schemas.microsoft.com/office/powerpoint/2010/main" val="2396821666"/>
              </p:ext>
            </p:extLst>
          </p:nvPr>
        </p:nvGraphicFramePr>
        <p:xfrm>
          <a:off x="827585" y="2564905"/>
          <a:ext cx="7632848" cy="2736304"/>
        </p:xfrm>
        <a:graphic>
          <a:graphicData uri="http://schemas.openxmlformats.org/drawingml/2006/table">
            <a:tbl>
              <a:tblPr/>
              <a:tblGrid>
                <a:gridCol w="7632848"/>
              </a:tblGrid>
              <a:tr h="2736304">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ru-RU" sz="2800" b="0" i="0" u="none" strike="noStrike" cap="none" normalizeH="0" baseline="0" dirty="0" smtClean="0">
                        <a:ln>
                          <a:noFill/>
                        </a:ln>
                        <a:solidFill>
                          <a:srgbClr val="000000"/>
                        </a:solidFill>
                        <a:effectLst>
                          <a:outerShdw blurRad="38100" dist="38100" dir="2700000" algn="tl">
                            <a:srgbClr val="FFFFFF"/>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ru-RU" sz="2800" b="1" i="0" u="none" strike="noStrike" cap="none" normalizeH="0" baseline="0" dirty="0" smtClean="0">
                          <a:ln>
                            <a:noFill/>
                          </a:ln>
                          <a:solidFill>
                            <a:srgbClr val="000000"/>
                          </a:solidFill>
                          <a:effectLst>
                            <a:outerShdw blurRad="38100" dist="38100" dir="2700000" algn="tl">
                              <a:srgbClr val="FFFFFF"/>
                            </a:outerShdw>
                          </a:effectLst>
                          <a:latin typeface="Arial" charset="0"/>
                        </a:rPr>
                        <a:t>Государство, гарантирующее</a:t>
                      </a:r>
                      <a:r>
                        <a:rPr kumimoji="0" lang="ru-RU" sz="2800" b="0" i="0" u="none" strike="noStrike" cap="none" normalizeH="0" baseline="0" dirty="0" smtClean="0">
                          <a:ln>
                            <a:noFill/>
                          </a:ln>
                          <a:solidFill>
                            <a:srgbClr val="000000"/>
                          </a:solidFill>
                          <a:effectLst>
                            <a:outerShdw blurRad="38100" dist="38100" dir="2700000" algn="tl">
                              <a:srgbClr val="FFFFFF"/>
                            </a:outerShdw>
                          </a:effectLst>
                          <a:latin typeface="Arial" charset="0"/>
                        </a:rPr>
                        <a:t> </a:t>
                      </a:r>
                      <a:r>
                        <a:rPr kumimoji="0" lang="ru-RU" sz="2800" b="1" i="0" u="none" strike="noStrike" cap="none" normalizeH="0" baseline="0" dirty="0" smtClean="0">
                          <a:ln>
                            <a:noFill/>
                          </a:ln>
                          <a:solidFill>
                            <a:srgbClr val="000000"/>
                          </a:solidFill>
                          <a:effectLst>
                            <a:outerShdw blurRad="38100" dist="38100" dir="2700000" algn="tl">
                              <a:srgbClr val="FFFFFF"/>
                            </a:outerShdw>
                          </a:effectLst>
                          <a:latin typeface="Arial" charset="0"/>
                        </a:rPr>
                        <a:t>свободу совести</a:t>
                      </a:r>
                      <a:endParaRPr kumimoji="0" lang="ru-RU" sz="2800" b="0" i="0" u="none" strike="noStrike" cap="none" normalizeH="0" baseline="0" dirty="0" smtClean="0">
                        <a:ln>
                          <a:noFill/>
                        </a:ln>
                        <a:solidFill>
                          <a:srgbClr val="000000"/>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9FE22"/>
                    </a:solidFill>
                  </a:tcPr>
                </a:tc>
              </a:tr>
            </a:tbl>
          </a:graphicData>
        </a:graphic>
      </p:graphicFrame>
      <p:sp>
        <p:nvSpPr>
          <p:cNvPr id="12" name="Номер слайда 6"/>
          <p:cNvSpPr>
            <a:spLocks noGrp="1"/>
          </p:cNvSpPr>
          <p:nvPr>
            <p:ph type="sldNum" sz="quarter" idx="12"/>
          </p:nvPr>
        </p:nvSpPr>
        <p:spPr/>
        <p:txBody>
          <a:bodyPr/>
          <a:lstStyle/>
          <a:p>
            <a:pPr>
              <a:defRPr/>
            </a:pPr>
            <a:fld id="{950B1205-5BC4-4D77-9D4F-4E1B66E41639}" type="slidenum">
              <a:rPr lang="ru-RU"/>
              <a:pPr>
                <a:defRPr/>
              </a:pPr>
              <a:t>81</a:t>
            </a:fld>
            <a:endParaRPr lang="ru-RU"/>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3908528"/>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ru-RU" b="1" dirty="0" smtClean="0">
                <a:solidFill>
                  <a:schemeClr val="bg1"/>
                </a:solidFill>
              </a:rPr>
              <a:t>Проблемные точки</a:t>
            </a:r>
          </a:p>
        </p:txBody>
      </p:sp>
      <p:sp>
        <p:nvSpPr>
          <p:cNvPr id="59395" name="Rectangle 3"/>
          <p:cNvSpPr>
            <a:spLocks noGrp="1" noChangeArrowheads="1"/>
          </p:cNvSpPr>
          <p:nvPr>
            <p:ph idx="1"/>
          </p:nvPr>
        </p:nvSpPr>
        <p:spPr/>
        <p:txBody>
          <a:bodyPr/>
          <a:lstStyle/>
          <a:p>
            <a:r>
              <a:rPr lang="ru-RU" sz="2800" dirty="0" smtClean="0">
                <a:latin typeface="Arial" panose="020B0604020202020204" pitchFamily="34" charset="0"/>
                <a:cs typeface="Arial" panose="020B0604020202020204" pitchFamily="34" charset="0"/>
              </a:rPr>
              <a:t>Светская государственность не означает ни государственного атеизма, ни воинствующего секуляризма.</a:t>
            </a:r>
          </a:p>
          <a:p>
            <a:r>
              <a:rPr lang="ru-RU" sz="2800" dirty="0" smtClean="0">
                <a:latin typeface="Arial" panose="020B0604020202020204" pitchFamily="34" charset="0"/>
                <a:cs typeface="Arial" panose="020B0604020202020204" pitchFamily="34" charset="0"/>
              </a:rPr>
              <a:t>Вне определенной этической основы невозможно право.</a:t>
            </a:r>
          </a:p>
          <a:p>
            <a:r>
              <a:rPr lang="ru-RU" sz="2800" dirty="0" smtClean="0">
                <a:latin typeface="Arial" panose="020B0604020202020204" pitchFamily="34" charset="0"/>
                <a:cs typeface="Arial" panose="020B0604020202020204" pitchFamily="34" charset="0"/>
              </a:rPr>
              <a:t>Необходим баланс между светским характером государства и уважением к религиям.</a:t>
            </a:r>
          </a:p>
          <a:p>
            <a:endParaRPr lang="ru-RU" dirty="0" smtClean="0"/>
          </a:p>
        </p:txBody>
      </p:sp>
      <p:sp>
        <p:nvSpPr>
          <p:cNvPr id="6" name="Номер слайда 5"/>
          <p:cNvSpPr>
            <a:spLocks noGrp="1"/>
          </p:cNvSpPr>
          <p:nvPr>
            <p:ph type="sldNum" sz="quarter" idx="12"/>
          </p:nvPr>
        </p:nvSpPr>
        <p:spPr/>
        <p:txBody>
          <a:bodyPr>
            <a:normAutofit/>
          </a:bodyPr>
          <a:lstStyle/>
          <a:p>
            <a:pPr>
              <a:defRPr/>
            </a:pPr>
            <a:fld id="{3087F19A-B994-4084-B20F-8D6036E19E5F}" type="slidenum">
              <a:rPr lang="ru-RU"/>
              <a:pPr>
                <a:defRPr/>
              </a:pPr>
              <a:t>82</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6585037"/>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solidFill>
                  <a:srgbClr val="FF0000"/>
                </a:solidFill>
              </a:rPr>
              <a:t>Спасибо </a:t>
            </a:r>
            <a:r>
              <a:rPr lang="ru-RU" dirty="0">
                <a:solidFill>
                  <a:srgbClr val="FF0000"/>
                </a:solidFill>
              </a:rPr>
              <a:t>за </a:t>
            </a:r>
            <a:r>
              <a:rPr lang="ru-RU" dirty="0" smtClean="0">
                <a:solidFill>
                  <a:srgbClr val="FF0000"/>
                </a:solidFill>
              </a:rPr>
              <a:t>внимание!</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p:txBody>
          <a:bodyPr/>
          <a:lstStyle/>
          <a:p>
            <a:pPr marL="0" indent="0" algn="ctr">
              <a:buNone/>
            </a:pPr>
            <a:endParaRPr lang="ru-RU" dirty="0"/>
          </a:p>
          <a:p>
            <a:pPr marL="0" indent="0" algn="ctr">
              <a:buNone/>
            </a:pPr>
            <a:r>
              <a:rPr lang="ru-RU" dirty="0"/>
              <a:t>    </a:t>
            </a:r>
          </a:p>
          <a:p>
            <a:pPr marL="0" indent="0" algn="ctr">
              <a:buNone/>
            </a:pPr>
            <a:endParaRPr lang="ru-RU"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5951556"/>
            <a:ext cx="895400" cy="86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723999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ru-RU" dirty="0" smtClean="0">
                <a:solidFill>
                  <a:schemeClr val="bg1"/>
                </a:solidFill>
              </a:rPr>
              <a:t>Определение гражданства</a:t>
            </a:r>
          </a:p>
        </p:txBody>
      </p:sp>
      <p:sp>
        <p:nvSpPr>
          <p:cNvPr id="49155" name="Rectangle 3"/>
          <p:cNvSpPr>
            <a:spLocks noGrp="1" noChangeArrowheads="1"/>
          </p:cNvSpPr>
          <p:nvPr>
            <p:ph sz="half" idx="1"/>
          </p:nvPr>
        </p:nvSpPr>
        <p:spPr>
          <a:xfrm>
            <a:off x="35496" y="1600200"/>
            <a:ext cx="4465067" cy="5068888"/>
          </a:xfrm>
        </p:spPr>
        <p:txBody>
          <a:bodyPr/>
          <a:lstStyle/>
          <a:p>
            <a:pPr algn="ctr" eaLnBrk="1" hangingPunct="1">
              <a:buFont typeface="Wingdings" pitchFamily="2" charset="2"/>
              <a:buNone/>
            </a:pPr>
            <a:r>
              <a:rPr lang="ru-RU" sz="2800" b="1" u="sng" dirty="0" smtClean="0">
                <a:solidFill>
                  <a:srgbClr val="FF0000"/>
                </a:solidFill>
              </a:rPr>
              <a:t>Неправильная дефиниция</a:t>
            </a:r>
          </a:p>
          <a:p>
            <a:pPr eaLnBrk="1" hangingPunct="1">
              <a:buFont typeface="Wingdings" pitchFamily="2" charset="2"/>
              <a:buNone/>
            </a:pPr>
            <a:endParaRPr lang="ru-RU" sz="2400" dirty="0" smtClean="0">
              <a:solidFill>
                <a:srgbClr val="FF0000"/>
              </a:solidFill>
            </a:endParaRPr>
          </a:p>
          <a:p>
            <a:pPr eaLnBrk="1" hangingPunct="1">
              <a:buFont typeface="Wingdings" pitchFamily="2" charset="2"/>
              <a:buNone/>
            </a:pPr>
            <a:endParaRPr lang="ru-RU" sz="2400" b="1" dirty="0" smtClean="0">
              <a:solidFill>
                <a:srgbClr val="FF0000"/>
              </a:solidFill>
            </a:endParaRPr>
          </a:p>
          <a:p>
            <a:pPr marL="174625" indent="0" algn="ctr" eaLnBrk="1" hangingPunct="1">
              <a:buFont typeface="Wingdings" pitchFamily="2" charset="2"/>
              <a:buNone/>
            </a:pPr>
            <a:r>
              <a:rPr lang="ru-RU" sz="2400" b="1" dirty="0" smtClean="0">
                <a:solidFill>
                  <a:srgbClr val="FF0000"/>
                </a:solidFill>
              </a:rPr>
              <a:t>Принадлежность человека определенному государству</a:t>
            </a:r>
          </a:p>
          <a:p>
            <a:pPr eaLnBrk="1" hangingPunct="1">
              <a:buFont typeface="Wingdings" pitchFamily="2" charset="2"/>
              <a:buNone/>
            </a:pPr>
            <a:endParaRPr lang="ru-RU" sz="2400" b="1" dirty="0" smtClean="0"/>
          </a:p>
          <a:p>
            <a:pPr eaLnBrk="1" hangingPunct="1">
              <a:buFont typeface="Wingdings" pitchFamily="2" charset="2"/>
              <a:buNone/>
            </a:pPr>
            <a:endParaRPr lang="ru-RU" sz="2400" dirty="0" smtClean="0"/>
          </a:p>
        </p:txBody>
      </p:sp>
      <p:sp>
        <p:nvSpPr>
          <p:cNvPr id="49156" name="Rectangle 4"/>
          <p:cNvSpPr>
            <a:spLocks noGrp="1" noChangeArrowheads="1"/>
          </p:cNvSpPr>
          <p:nvPr>
            <p:ph sz="half" idx="2"/>
          </p:nvPr>
        </p:nvSpPr>
        <p:spPr>
          <a:xfrm>
            <a:off x="4500563" y="1600200"/>
            <a:ext cx="4463925" cy="4997450"/>
          </a:xfrm>
        </p:spPr>
        <p:txBody>
          <a:bodyPr/>
          <a:lstStyle/>
          <a:p>
            <a:pPr algn="ctr" eaLnBrk="1" hangingPunct="1">
              <a:buFont typeface="Wingdings" pitchFamily="2" charset="2"/>
              <a:buNone/>
            </a:pPr>
            <a:r>
              <a:rPr lang="ru-RU" sz="2800" b="1" u="sng" dirty="0" smtClean="0"/>
              <a:t>Правильная дефиниция</a:t>
            </a:r>
          </a:p>
          <a:p>
            <a:pPr eaLnBrk="1" hangingPunct="1">
              <a:buFont typeface="Wingdings" pitchFamily="2" charset="2"/>
              <a:buNone/>
            </a:pPr>
            <a:endParaRPr lang="ru-RU" sz="2400" b="1" dirty="0" smtClean="0">
              <a:solidFill>
                <a:srgbClr val="0033CC"/>
              </a:solidFill>
            </a:endParaRPr>
          </a:p>
          <a:p>
            <a:pPr algn="ctr" eaLnBrk="1" hangingPunct="1">
              <a:buFont typeface="Wingdings" pitchFamily="2" charset="2"/>
              <a:buNone/>
            </a:pPr>
            <a:r>
              <a:rPr lang="ru-RU" sz="2400" b="1" dirty="0" smtClean="0">
                <a:solidFill>
                  <a:schemeClr val="accent1">
                    <a:lumMod val="60000"/>
                    <a:lumOff val="40000"/>
                  </a:schemeClr>
                </a:solidFill>
              </a:rPr>
              <a:t>Устойчивая правовая связь человека с определенным государством, накладывающая взаимные права и обязанности как на данного человека, так и на государство</a:t>
            </a:r>
            <a:r>
              <a:rPr lang="ru-RU" sz="2400" dirty="0" smtClean="0">
                <a:solidFill>
                  <a:schemeClr val="accent1">
                    <a:lumMod val="60000"/>
                    <a:lumOff val="40000"/>
                  </a:schemeClr>
                </a:solidFill>
              </a:rPr>
              <a:t> </a:t>
            </a:r>
          </a:p>
          <a:p>
            <a:pPr eaLnBrk="1" hangingPunct="1"/>
            <a:endParaRPr lang="ru-RU" sz="2400" dirty="0" smtClean="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526" y="6165304"/>
            <a:ext cx="674281" cy="651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1447760"/>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0.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1.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2.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3.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4.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5.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6.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7.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8.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19.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0.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1.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2.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3.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4.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5.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6.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7.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8.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29.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0.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1.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2.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3.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4.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5.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6.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4.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5.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6.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7.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8.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9.xml><?xml version="1.0" encoding="utf-8"?>
<a:themeOverride xmlns:a="http://schemas.openxmlformats.org/drawingml/2006/main">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1939</TotalTime>
  <Words>8426</Words>
  <Application>Microsoft Office PowerPoint</Application>
  <PresentationFormat>Экран (4:3)</PresentationFormat>
  <Paragraphs>475</Paragraphs>
  <Slides>83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83</vt:i4>
      </vt:variant>
    </vt:vector>
  </HeadingPairs>
  <TitlesOfParts>
    <vt:vector size="85" baseType="lpstr">
      <vt:lpstr>Аптека</vt:lpstr>
      <vt:lpstr>1_Аптека</vt:lpstr>
      <vt:lpstr>Цитата дня</vt:lpstr>
      <vt:lpstr>  Человек как высшая ценность. Гражданство. Правовое, социальное, светское государство (6 час.)</vt:lpstr>
      <vt:lpstr>Вопросы темы</vt:lpstr>
      <vt:lpstr>Человек – высшая ценность</vt:lpstr>
      <vt:lpstr>Человек – высшая ценность</vt:lpstr>
      <vt:lpstr>Человек – высшая ценность</vt:lpstr>
      <vt:lpstr> ГРАЖДАНСТВО  </vt:lpstr>
      <vt:lpstr>ГРАЖДАНСТВО КАК ОДНА ИЗ ОСНОВ КОНСТИТУЦИОННОГО СТРОЯ</vt:lpstr>
      <vt:lpstr>Определение гражданства</vt:lpstr>
      <vt:lpstr>Этимология </vt:lpstr>
      <vt:lpstr>Взаимные права гражданина и государства</vt:lpstr>
      <vt:lpstr>Взаимные обязанности гражданина и государства</vt:lpstr>
      <vt:lpstr>Принципы российского гражданства </vt:lpstr>
      <vt:lpstr>Приобретение гражданства по рождению</vt:lpstr>
      <vt:lpstr>ТЕСТ</vt:lpstr>
      <vt:lpstr>Восстановление в гражданстве</vt:lpstr>
      <vt:lpstr>Прием в гражданство в общем порядке</vt:lpstr>
      <vt:lpstr> Прием в гражданство в общем порядке, но с сокращением срока проживания до 1 года </vt:lpstr>
      <vt:lpstr>Особые случаи принятия в российское гражданство (ст.13)</vt:lpstr>
      <vt:lpstr>Прием в гражданство в упрощенном порядке </vt:lpstr>
      <vt:lpstr>1. Прием в гражданство в упрощенном порядке  </vt:lpstr>
      <vt:lpstr>2. Прием в гражданство в упрощенном порядке </vt:lpstr>
      <vt:lpstr>3. Прием в гражданство в упрощенном порядке</vt:lpstr>
      <vt:lpstr>4. Прием в гражданство в упрощенном порядке</vt:lpstr>
      <vt:lpstr>5. Прием в гражданство в упрощенном порядке</vt:lpstr>
      <vt:lpstr>6. Прием в гражданство в упрощенном порядке</vt:lpstr>
      <vt:lpstr>7. Прием в гражданство в упрощенном порядке</vt:lpstr>
      <vt:lpstr>8. Прием в гражданство в упрощенном порядке</vt:lpstr>
      <vt:lpstr>9. Прием в гражданство в упрощенном порядке</vt:lpstr>
      <vt:lpstr>Прекращение гражданства </vt:lpstr>
      <vt:lpstr>Органы, ведающие вопросами гражданства</vt:lpstr>
      <vt:lpstr>Полномочия Президента РФ в сфере вопросов гражданства</vt:lpstr>
      <vt:lpstr>Полномочия органов внутренних дел</vt:lpstr>
      <vt:lpstr>Полномочия органов иностранных дел</vt:lpstr>
      <vt:lpstr>Цитата дня</vt:lpstr>
      <vt:lpstr>Презентация PowerPoint</vt:lpstr>
      <vt:lpstr>Краткая история понятия «правовое государство»</vt:lpstr>
      <vt:lpstr>Отрицание концепции правового государства советской теорией</vt:lpstr>
      <vt:lpstr>Правовое государство – категория естественно-правовой концепции </vt:lpstr>
      <vt:lpstr>Резолюция Парламентской ассамблеи Совета Европы № 1594 (2007) «Принцип Rule of Law» </vt:lpstr>
      <vt:lpstr>Проявления правового государства в конституционном праве России</vt:lpstr>
      <vt:lpstr>Проявления правового государства в конституционном праве России</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(1)</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(2)</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(3)</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(4)</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(5)</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(6)</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(7)</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(8)</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(9)</vt:lpstr>
      <vt:lpstr>ПОСТАНОВЛЕНИЕ КС РФ от 27 марта 2012 г. «ПО ДЕЛУ О ПРОВЕРКЕ КОНСТИТУЦИОННОСТИ ПУНКТА 1 СТАТЬИ 23 ФЕДЕРАЛЬНОГО ЗАКОНА "О МЕЖДУНАРОДНЫХ ДОГОВОРАХ РОССИЙСКОЙ ФЕДЕРАЦИИ" В СВЯЗИ С ЖАЛОБОЙ ГРАЖДАНИНА И.Д. УШАКОВА» (10)</vt:lpstr>
      <vt:lpstr>Особое мнение судьи Г.А.ЖИЛИНА </vt:lpstr>
      <vt:lpstr>Особое мнение судьи Г.А.ГАДЖИЕВА</vt:lpstr>
      <vt:lpstr>Особое мнение судьи Г.А.ГАДЖИЕВА</vt:lpstr>
      <vt:lpstr>Особое мнение судьи Г.А.ГАДЖИЕВА</vt:lpstr>
      <vt:lpstr>Проявления правового государства в конституционном праве России</vt:lpstr>
      <vt:lpstr>Проявления правового государства в конституционном праве России</vt:lpstr>
      <vt:lpstr>Проявления правового государства в конституционном праве России</vt:lpstr>
      <vt:lpstr>Проявления правового государства в конституционном праве России</vt:lpstr>
      <vt:lpstr>Правовое государство (определение):</vt:lpstr>
      <vt:lpstr>Латынь дня</vt:lpstr>
      <vt:lpstr>Социальное государство</vt:lpstr>
      <vt:lpstr>Л. фон Штайн о социальном государстве</vt:lpstr>
      <vt:lpstr>Социальное государство «по версии» Конституции РФ </vt:lpstr>
      <vt:lpstr>Социальное государство (определение):</vt:lpstr>
      <vt:lpstr>Цитата дня</vt:lpstr>
      <vt:lpstr>Светское государство</vt:lpstr>
      <vt:lpstr>Свобода совести</vt:lpstr>
      <vt:lpstr>Проявления светской государственности в России </vt:lpstr>
      <vt:lpstr>Основной нормативный акт</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(1)</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(2)</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(3)</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(4)</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(5)</vt:lpstr>
      <vt:lpstr>ПОСТАНОВЛЕНИЕ КС РФ ОТ 5 ДЕКАБРЯ 2012 Г. «ПО ДЕЛУ О ПРОВЕРКЕ КОНСТИТУЦИОННОСТИ ПОЛОЖЕНИЙ ПУНКТА 5 СТАТЬИ 16 ФЕДЕРАЛЬНОГО ЗАКОНА "О СВОБОДЕ СОВЕСТИ И О РЕЛИГИОЗНЫХ ОБЪЕДИНЕНИЯХ" И ПУНКТА 5 СТАТЬИ 19 ЗАКОНА РЕСПУБЛИКИ ТАТАРСТАН "О СВОБОДЕ СОВЕСТИ И О РЕЛИГИОЗНЫХ ОБЪЕДИНЕНИЯХ" В СВЯЗИ С ЖАЛОБОЙ УПОЛНОМОЧЕННОГО ПО ПРАВАМ ЧЕЛОВЕКА В РОССИЙСКОЙ ФЕДЕРАЦИИ» (6)</vt:lpstr>
      <vt:lpstr> Постановление КС РФ от 23.11.1999 "По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 (1)</vt:lpstr>
      <vt:lpstr> Постановление КС РФ от 23.11.1999 "По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 (2)</vt:lpstr>
      <vt:lpstr> Постановление КС РФ от 23.11.1999 "По делу о проверке конституционности абзацев третьего и четвертого пункта 3 статьи 27 Федерального закона от 26 сентября 1997 года "О свободе совести и о религиозных объединениях" в связи с жалобами Религиозного общества Свидетелей Иеговы в городе Ярославле и религиозного объединения "Христианская церковь Прославления" (3)</vt:lpstr>
      <vt:lpstr>Светское государство (определение):</vt:lpstr>
      <vt:lpstr>Проблемные точки</vt:lpstr>
      <vt:lpstr>          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Правовое, социальное и светское государство</dc:title>
  <dc:creator>М.Краснов</dc:creator>
  <cp:lastModifiedBy>М.Краснов</cp:lastModifiedBy>
  <cp:revision>121</cp:revision>
  <dcterms:created xsi:type="dcterms:W3CDTF">2013-12-15T06:40:50Z</dcterms:created>
  <dcterms:modified xsi:type="dcterms:W3CDTF">2016-10-05T06:16:22Z</dcterms:modified>
</cp:coreProperties>
</file>