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0" r:id="rId1"/>
  </p:sldMasterIdLst>
  <p:notesMasterIdLst>
    <p:notesMasterId r:id="rId49"/>
  </p:notesMasterIdLst>
  <p:sldIdLst>
    <p:sldId id="353" r:id="rId2"/>
    <p:sldId id="256" r:id="rId3"/>
    <p:sldId id="303" r:id="rId4"/>
    <p:sldId id="338" r:id="rId5"/>
    <p:sldId id="336" r:id="rId6"/>
    <p:sldId id="334" r:id="rId7"/>
    <p:sldId id="259" r:id="rId8"/>
    <p:sldId id="304" r:id="rId9"/>
    <p:sldId id="305" r:id="rId10"/>
    <p:sldId id="264" r:id="rId11"/>
    <p:sldId id="265" r:id="rId12"/>
    <p:sldId id="370" r:id="rId13"/>
    <p:sldId id="364" r:id="rId14"/>
    <p:sldId id="365" r:id="rId15"/>
    <p:sldId id="268" r:id="rId16"/>
    <p:sldId id="307" r:id="rId17"/>
    <p:sldId id="339" r:id="rId18"/>
    <p:sldId id="354" r:id="rId19"/>
    <p:sldId id="310" r:id="rId20"/>
    <p:sldId id="366" r:id="rId21"/>
    <p:sldId id="347" r:id="rId22"/>
    <p:sldId id="320" r:id="rId23"/>
    <p:sldId id="309" r:id="rId24"/>
    <p:sldId id="272" r:id="rId25"/>
    <p:sldId id="274" r:id="rId26"/>
    <p:sldId id="329" r:id="rId27"/>
    <p:sldId id="331" r:id="rId28"/>
    <p:sldId id="367" r:id="rId29"/>
    <p:sldId id="323" r:id="rId30"/>
    <p:sldId id="319" r:id="rId31"/>
    <p:sldId id="315" r:id="rId32"/>
    <p:sldId id="316" r:id="rId33"/>
    <p:sldId id="317" r:id="rId34"/>
    <p:sldId id="318" r:id="rId35"/>
    <p:sldId id="322" r:id="rId36"/>
    <p:sldId id="357" r:id="rId37"/>
    <p:sldId id="358" r:id="rId38"/>
    <p:sldId id="341" r:id="rId39"/>
    <p:sldId id="352" r:id="rId40"/>
    <p:sldId id="342" r:id="rId41"/>
    <p:sldId id="343" r:id="rId42"/>
    <p:sldId id="344" r:id="rId43"/>
    <p:sldId id="351" r:id="rId44"/>
    <p:sldId id="345" r:id="rId45"/>
    <p:sldId id="346" r:id="rId46"/>
    <p:sldId id="340" r:id="rId47"/>
    <p:sldId id="301" r:id="rId4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66"/>
    <a:srgbClr val="00060C"/>
    <a:srgbClr val="F61908"/>
    <a:srgbClr val="FCA8A2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603" autoAdjust="0"/>
    <p:restoredTop sz="96374" autoAdjust="0"/>
  </p:normalViewPr>
  <p:slideViewPr>
    <p:cSldViewPr>
      <p:cViewPr varScale="1">
        <p:scale>
          <a:sx n="114" d="100"/>
          <a:sy n="114" d="100"/>
        </p:scale>
        <p:origin x="112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76"/>
    </p:cViewPr>
  </p:sorterViewPr>
  <p:notesViewPr>
    <p:cSldViewPr>
      <p:cViewPr varScale="1">
        <p:scale>
          <a:sx n="53" d="100"/>
          <a:sy n="53" d="100"/>
        </p:scale>
        <p:origin x="-120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0F6971E-6E11-4627-812B-259A32119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0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F6971E-6E11-4627-812B-259A321196FC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05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FAF57-0736-4F5C-8274-776CCE8290F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8389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CA664-568A-4D42-B786-552FAE2497E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6363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B79B1-FE20-4DCA-A6A8-07A947E317F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0856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7883B-EA51-4AEA-9A6C-A1443BB3EBBF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9151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38CEB-1288-4BFC-A00E-8F08F56F7F1C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5560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36851-F9E9-46CD-8EA6-0691A3C16452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56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8F60A-314B-4E09-9027-44F96DEAC40E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5219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13438-C5FC-4246-ACD2-D5286F34CFAA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951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78F3D8-DD42-4368-A0BF-9EA1B15CED27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9227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4D772-8B4E-49BD-9EBC-D12A01DE5F9B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3749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D6611-E122-47D6-BDEB-E666D1BFA380}" type="slidenum">
              <a:rPr lang="en-US" altLang="ru-RU" smtClean="0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6828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A23A34-3BA2-4230-B4FF-004D0B136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pPr eaLnBrk="1" hangingPunct="1"/>
            <a:r>
              <a:rPr lang="ru-RU" sz="3600" b="1" dirty="0"/>
              <a:t>Цитата дня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836712"/>
            <a:ext cx="8064896" cy="5289451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endParaRPr lang="ru-RU" b="1" dirty="0"/>
          </a:p>
          <a:p>
            <a:pPr algn="r" eaLnBrk="1" hangingPunct="1">
              <a:buFont typeface="Wingdings" pitchFamily="2" charset="2"/>
              <a:buNone/>
            </a:pPr>
            <a:r>
              <a:rPr lang="ru-RU" b="1" dirty="0"/>
              <a:t>«Всякое право человека, прямо или косвенно, сводится к обеспечению за ним возможности исполнять его обязанности»</a:t>
            </a:r>
          </a:p>
          <a:p>
            <a:pPr algn="r" eaLnBrk="1" hangingPunct="1">
              <a:buFont typeface="Wingdings" pitchFamily="2" charset="2"/>
              <a:buNone/>
            </a:pPr>
            <a:endParaRPr lang="ru-RU" sz="2400" b="1" i="1" dirty="0"/>
          </a:p>
          <a:p>
            <a:pPr algn="r" eaLnBrk="1" hangingPunct="1">
              <a:buFont typeface="Wingdings" pitchFamily="2" charset="2"/>
              <a:buNone/>
            </a:pPr>
            <a:r>
              <a:rPr lang="ru-RU" sz="2400" b="1" i="1" dirty="0"/>
              <a:t>Семен Франк </a:t>
            </a:r>
            <a:r>
              <a:rPr lang="ru-RU" sz="1400" b="1" i="1" dirty="0"/>
              <a:t>– </a:t>
            </a:r>
            <a:r>
              <a:rPr lang="ru-RU" sz="1800" b="1" i="1" dirty="0"/>
              <a:t>русский религиозный мыслитель, участник сборника «Вехи», один из тех, кого большевики изгнали на «философском пароходе» (1877-1950) </a:t>
            </a:r>
            <a:endParaRPr lang="ru-RU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F4CC0-AAC7-4728-8DFC-E4F68CB1ABEB}" type="slidenum">
              <a:rPr lang="ru-RU"/>
              <a:pPr>
                <a:defRPr/>
              </a:pPr>
              <a:t>1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054" y="5894521"/>
            <a:ext cx="996702" cy="96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744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/>
              <a:t>Основные международно-правовые акты о правах человека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7920880" cy="510202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 dirty="0"/>
              <a:t>Всеобщая декларация прав человека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600" dirty="0"/>
              <a:t>Принята и провозглашена резолюцией 217 А (III) Генеральной Ассамблеи ООН от 10 декабря 1948г.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800" dirty="0"/>
              <a:t>Статья 1</a:t>
            </a:r>
            <a:r>
              <a:rPr lang="ru-RU" sz="1800" b="1" dirty="0"/>
              <a:t> </a:t>
            </a:r>
            <a:endParaRPr lang="ru-RU" sz="1800" dirty="0"/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/>
              <a:t>Все люди рождаются </a:t>
            </a:r>
            <a:r>
              <a:rPr lang="ru-RU" sz="2400" i="1" dirty="0"/>
              <a:t>свободными и равными</a:t>
            </a:r>
            <a:r>
              <a:rPr lang="ru-RU" sz="2400" dirty="0"/>
              <a:t> в своем достоинстве и правах. Они наделены разумом и совестью и должны поступать в отношении друг друга в духе братства 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1800" dirty="0"/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1800" dirty="0"/>
              <a:t>Статья 2</a:t>
            </a:r>
            <a:r>
              <a:rPr lang="ru-RU" sz="1800" b="1" dirty="0"/>
              <a:t> </a:t>
            </a:r>
            <a:endParaRPr lang="ru-RU" sz="1800" i="1" dirty="0"/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400" i="1" dirty="0"/>
              <a:t>Каждый человек должен обладать всеми правами и всеми свободами</a:t>
            </a:r>
            <a:r>
              <a:rPr lang="ru-RU" sz="2400" dirty="0"/>
              <a:t>, провозглашенными настоящей Декларацией, </a:t>
            </a:r>
            <a:r>
              <a:rPr lang="ru-RU" sz="2400" i="1" dirty="0"/>
              <a:t>без какого бы то ни было различия</a:t>
            </a:r>
            <a:r>
              <a:rPr lang="ru-RU" sz="2400" dirty="0"/>
              <a:t>, как то в отношении расы, цвета кожи, пола, языка, религии, политических или иных убеждений, национального или социального происхождения, имущественного, сословного или иного положения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A741D-19FB-44EE-AF7C-F28EAADC68C9}" type="slidenum">
              <a:rPr lang="ru-RU"/>
              <a:pPr>
                <a:defRPr/>
              </a:pPr>
              <a:t>10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58002"/>
            <a:ext cx="827584" cy="7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/>
              <a:t>Иные основные международно-правовые акты о правах человека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800" dirty="0"/>
          </a:p>
          <a:p>
            <a:pPr eaLnBrk="1" hangingPunct="1">
              <a:lnSpc>
                <a:spcPct val="80000"/>
              </a:lnSpc>
            </a:pPr>
            <a:r>
              <a:rPr lang="ru-RU" sz="2800" dirty="0"/>
              <a:t>Международный пакт об экономических, социальных и культурных правах (</a:t>
            </a:r>
            <a:r>
              <a:rPr lang="ru-RU" sz="2800" i="1" dirty="0"/>
              <a:t>принят ГА ООН 16 декабря 1966 г</a:t>
            </a:r>
            <a:r>
              <a:rPr lang="ru-RU" sz="2800" dirty="0"/>
              <a:t>.)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/>
              <a:t>Международный пакт о гражданских и политических правах (</a:t>
            </a:r>
            <a:r>
              <a:rPr lang="ru-RU" sz="2800" i="1" dirty="0"/>
              <a:t>принят ГА ООН 16 декабря 1966 г</a:t>
            </a:r>
            <a:r>
              <a:rPr lang="ru-RU" sz="2800" dirty="0"/>
              <a:t>.) 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[Европейская] Конвенция о защите прав человека и основных свобод  (</a:t>
            </a:r>
            <a:r>
              <a:rPr lang="ru-RU" sz="2800" i="1" dirty="0"/>
              <a:t>Рим</a:t>
            </a:r>
            <a:r>
              <a:rPr lang="ru-RU" sz="2800" dirty="0"/>
              <a:t>,</a:t>
            </a:r>
            <a:r>
              <a:rPr lang="ru-RU" sz="2800" i="1" dirty="0"/>
              <a:t> 4 ноября 1950 г</a:t>
            </a:r>
            <a:r>
              <a:rPr lang="ru-RU" sz="2800" dirty="0"/>
              <a:t>.)</a:t>
            </a:r>
          </a:p>
          <a:p>
            <a:pPr eaLnBrk="1" hangingPunct="1">
              <a:lnSpc>
                <a:spcPct val="80000"/>
              </a:lnSpc>
            </a:pP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61D3C-82C1-483C-B443-CD3C9806B166}" type="slidenum">
              <a:rPr lang="ru-RU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000" b="1" dirty="0"/>
              <a:t>«Права и свободы» в Европейской конвенции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968894"/>
              </p:ext>
            </p:extLst>
          </p:nvPr>
        </p:nvGraphicFramePr>
        <p:xfrm>
          <a:off x="179512" y="950595"/>
          <a:ext cx="8784976" cy="5862294"/>
        </p:xfrm>
        <a:graphic>
          <a:graphicData uri="http://schemas.openxmlformats.org/drawingml/2006/table">
            <a:tbl>
              <a:tblPr firstRow="1" firstCol="1" bandRow="1"/>
              <a:tblGrid>
                <a:gridCol w="4392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11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/>
                          <a:cs typeface="Calibri"/>
                        </a:rPr>
                        <a:t>Права и свободы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/>
                          <a:cs typeface="Calibri"/>
                        </a:rPr>
                        <a:t>Запреты, ограничения, принципы</a:t>
                      </a:r>
                      <a:endParaRPr lang="ru-RU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74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жизнь</a:t>
                      </a:r>
                      <a:endParaRPr lang="ru-RU" sz="1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пыток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735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свободу и личную неприкосновенность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рабства и принудительного труда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735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справедливое судебное разбирательство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Наказание исключительно на основании закона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35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уважение частной и семейной жизни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дискриминации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748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Свобода мысли, совести и религии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Отступление от соблюдения обязательств в чрезвычайных ситуациях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194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Свобода выражения мнения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Ограничение на политическую деятельность иностранцев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34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Свобода собраний и ассоциаций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злоупотреблений правами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538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вступление с брак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Пределы использования ограничений в отношении прав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831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эффективные средства правовой защиты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Защита собственности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735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образование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лишения свободы за долги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374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свободные выборы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высылки граждан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560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Свобода передвижения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Запрещение коллективной высылки иностранцев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748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на обжалование приговоров по уголовным делам во второй инстанции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Процедурные гарантии в случае высылки иностранцев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03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Право не быть судимым или наказанным дважды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Компенсация в случае судебной ошибки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37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Равноправие супругов</a:t>
                      </a:r>
                    </a:p>
                  </a:txBody>
                  <a:tcPr marL="50148" marR="501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606" y="6311453"/>
            <a:ext cx="565393" cy="54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4176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/>
              <a:t>Права человека – это: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507288" cy="5328592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вытекающие из природы человека – его </a:t>
            </a:r>
            <a:r>
              <a:rPr lang="ru-RU" sz="2800" b="1" dirty="0"/>
              <a:t>неотъемлемого достоинства </a:t>
            </a:r>
            <a:r>
              <a:rPr lang="ru-RU" sz="2800" dirty="0"/>
              <a:t>- </a:t>
            </a:r>
            <a:r>
              <a:rPr lang="ru-RU" sz="2800" i="1" dirty="0"/>
              <a:t>блага и ценности</a:t>
            </a:r>
            <a:r>
              <a:rPr lang="ru-RU" sz="2800" dirty="0"/>
              <a:t>, которые никому не разрешено нарушать.</a:t>
            </a:r>
          </a:p>
          <a:p>
            <a:pPr marL="0" indent="0" algn="ctr">
              <a:buNone/>
            </a:pPr>
            <a:r>
              <a:rPr lang="ru-RU" sz="2400" dirty="0"/>
              <a:t>Отсюда запреты: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унижать достоинство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произвольно лишать жизни,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произвольно лишать свободы,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произвольно лишать собственности,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/>
              <a:t>произвольно вторгаться в частную жизнь и порочить доброе имя.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6266825"/>
            <a:ext cx="611560" cy="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568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ru-RU" sz="3200" b="1" dirty="0"/>
              <a:t>Неписаные права</a:t>
            </a:r>
            <a:r>
              <a:rPr lang="ru-RU" sz="3200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435280" cy="58326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u="sng" dirty="0"/>
              <a:t>Права, выводимые судами при рассмотрении конкретных дел</a:t>
            </a:r>
          </a:p>
          <a:p>
            <a:pPr marL="0" indent="0" algn="ctr">
              <a:buNone/>
            </a:pPr>
            <a:endParaRPr lang="ru-RU" sz="2400" i="1" dirty="0"/>
          </a:p>
          <a:p>
            <a:pPr marL="0" indent="0" algn="ctr">
              <a:buNone/>
            </a:pPr>
            <a:r>
              <a:rPr lang="ru-RU" sz="2400" i="1" dirty="0"/>
              <a:t>Примеры:</a:t>
            </a:r>
            <a:endParaRPr lang="ru-RU" sz="2400" dirty="0"/>
          </a:p>
          <a:p>
            <a:pPr lvl="0"/>
            <a:r>
              <a:rPr lang="ru-RU" sz="2400" dirty="0"/>
              <a:t>В </a:t>
            </a:r>
            <a:r>
              <a:rPr lang="ru-RU" sz="2400" b="1" dirty="0"/>
              <a:t>США</a:t>
            </a:r>
            <a:r>
              <a:rPr lang="ru-RU" sz="2400" dirty="0"/>
              <a:t>: на обучение иностранному языку; на обучение в частной школе; на зачатие ребенка; на сжигание флага, свобода передвижения между штатами и др.</a:t>
            </a:r>
          </a:p>
          <a:p>
            <a:pPr lvl="0"/>
            <a:r>
              <a:rPr lang="ru-RU" sz="2400" dirty="0"/>
              <a:t>В </a:t>
            </a:r>
            <a:r>
              <a:rPr lang="ru-RU" sz="2400" b="1" dirty="0"/>
              <a:t>ФРГ</a:t>
            </a:r>
            <a:r>
              <a:rPr lang="ru-RU" sz="2400" dirty="0"/>
              <a:t>: на кормление голубей; на собственное изображение; на информационное самоопределение и др.</a:t>
            </a:r>
          </a:p>
          <a:p>
            <a:r>
              <a:rPr lang="ru-RU" sz="2400" dirty="0"/>
              <a:t>В </a:t>
            </a:r>
            <a:r>
              <a:rPr lang="ru-RU" sz="2400" b="1" dirty="0"/>
              <a:t>России</a:t>
            </a:r>
            <a:r>
              <a:rPr lang="ru-RU" sz="2400" dirty="0"/>
              <a:t>: на погребение; на свободу договора.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14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9173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/>
              <a:t>Поколения прав человека?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/>
          <a:lstStyle/>
          <a:p>
            <a:pPr marL="609600" indent="-609600" eaLnBrk="1" hangingPunct="1">
              <a:lnSpc>
                <a:spcPct val="190000"/>
              </a:lnSpc>
              <a:buFontTx/>
              <a:buAutoNum type="arabicPeriod"/>
            </a:pPr>
            <a:r>
              <a:rPr lang="ru-RU" dirty="0"/>
              <a:t>Личные права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/>
              <a:t>Политические права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/>
              <a:t>Социально-экономические права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/>
              <a:t>Культурные права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/>
              <a:t>Экологические права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dirty="0"/>
              <a:t>Информационные права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u="sng" dirty="0"/>
          </a:p>
          <a:p>
            <a:pPr marL="609600" indent="-609600" eaLnBrk="1" hangingPunct="1">
              <a:buFont typeface="Wingdings" pitchFamily="2" charset="2"/>
              <a:buNone/>
            </a:pPr>
            <a:endParaRPr lang="ru-RU" u="sng" dirty="0"/>
          </a:p>
          <a:p>
            <a:pPr marL="609600" indent="-609600" eaLnBrk="1" hangingPunct="1">
              <a:buFont typeface="Wingdings" pitchFamily="2" charset="2"/>
              <a:buNone/>
            </a:pPr>
            <a:endParaRPr lang="ru-RU" u="sng" dirty="0"/>
          </a:p>
          <a:p>
            <a:pPr marL="609600" indent="-609600" eaLnBrk="1" hangingPunct="1">
              <a:buFont typeface="Wingdings" pitchFamily="2" charset="2"/>
              <a:buNone/>
            </a:pPr>
            <a:endParaRPr lang="ru-RU" u="sng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A6046-2DF2-41E5-81A5-28D86218C10C}" type="slidenum">
              <a:rPr lang="ru-RU"/>
              <a:pPr>
                <a:defRPr/>
              </a:pPr>
              <a:t>15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274638"/>
            <a:ext cx="7560840" cy="1143000"/>
          </a:xfrm>
        </p:spPr>
        <p:txBody>
          <a:bodyPr/>
          <a:lstStyle/>
          <a:p>
            <a:pPr eaLnBrk="1" hangingPunct="1"/>
            <a:r>
              <a:rPr lang="ru-RU" b="1" dirty="0"/>
              <a:t>Должны ли обладать правами: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2332038" eaLnBrk="1" hangingPunct="1"/>
            <a:endParaRPr lang="ru-RU" dirty="0"/>
          </a:p>
          <a:p>
            <a:pPr marL="2332038" eaLnBrk="1" hangingPunct="1"/>
            <a:endParaRPr lang="ru-RU" dirty="0"/>
          </a:p>
          <a:p>
            <a:pPr marL="2332038" eaLnBrk="1" hangingPunct="1"/>
            <a:r>
              <a:rPr lang="ru-RU" dirty="0"/>
              <a:t>Андроид (биоробот)?</a:t>
            </a:r>
          </a:p>
          <a:p>
            <a:pPr marL="2332038" eaLnBrk="1" hangingPunct="1"/>
            <a:r>
              <a:rPr lang="ru-RU" dirty="0"/>
              <a:t>Клон человека?</a:t>
            </a:r>
          </a:p>
          <a:p>
            <a:pPr marL="2332038" eaLnBrk="1" hangingPunct="1"/>
            <a:r>
              <a:rPr lang="ru-RU" dirty="0"/>
              <a:t>Животное?</a:t>
            </a:r>
          </a:p>
          <a:p>
            <a:pPr marL="1989138" indent="0">
              <a:buNone/>
            </a:pPr>
            <a:endParaRPr lang="ru-RU" dirty="0"/>
          </a:p>
          <a:p>
            <a:pPr marL="1989138" indent="0">
              <a:buNone/>
            </a:pPr>
            <a:endParaRPr lang="ru-RU" dirty="0"/>
          </a:p>
          <a:p>
            <a:pPr marL="1989138" indent="0">
              <a:buNone/>
            </a:pPr>
            <a:r>
              <a:rPr lang="ru-RU" sz="4000" b="1" i="1" dirty="0"/>
              <a:t>Каковы критерии?</a:t>
            </a:r>
          </a:p>
          <a:p>
            <a:pPr marL="2332038" eaLnBrk="1" hangingPunct="1"/>
            <a:endParaRPr lang="ru-RU" dirty="0"/>
          </a:p>
          <a:p>
            <a:pPr marL="2332038" eaLnBrk="1" hangingPunct="1">
              <a:buFont typeface="Wingdings" pitchFamily="2" charset="2"/>
              <a:buNone/>
            </a:pPr>
            <a:endParaRPr lang="ru-RU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616D3-0976-4A22-82C9-AA69B1A299F3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/>
              <a:t>Проблемы, связанные с правами человека</a:t>
            </a: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560840" cy="4525963"/>
          </a:xfrm>
        </p:spPr>
        <p:txBody>
          <a:bodyPr/>
          <a:lstStyle/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Соотношение с национальным (государственным) суверенитетом </a:t>
            </a:r>
          </a:p>
          <a:p>
            <a:pPr eaLnBrk="1" hangingPunct="1"/>
            <a:r>
              <a:rPr lang="ru-RU" dirty="0"/>
              <a:t>Каков набор прав человека?</a:t>
            </a:r>
          </a:p>
          <a:p>
            <a:pPr eaLnBrk="1" hangingPunct="1"/>
            <a:r>
              <a:rPr lang="ru-RU" dirty="0"/>
              <a:t>Национальная безопасность и права человека</a:t>
            </a:r>
          </a:p>
          <a:p>
            <a:pPr eaLnBrk="1" hangingPunct="1"/>
            <a:r>
              <a:rPr lang="ru-RU" dirty="0"/>
              <a:t>Размывание границ (пределов) реализации прав человека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F17AD-9DC4-4DC1-8A15-A88CC2321F7A}" type="slidenum">
              <a:rPr lang="ru-RU"/>
              <a:pPr>
                <a:defRPr/>
              </a:pPr>
              <a:t>17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Цитата 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lvl="0" indent="447675" algn="r" eaLnBrk="1" hangingPunct="1">
              <a:buNone/>
            </a:pPr>
            <a:r>
              <a:rPr lang="ru-RU" sz="3600" b="1" dirty="0"/>
              <a:t>Имея в стране самую человечную конституцию, можно всем жить под угрозой расстрела</a:t>
            </a:r>
            <a:r>
              <a:rPr lang="ru-RU" sz="3600" dirty="0"/>
              <a:t>.</a:t>
            </a:r>
          </a:p>
          <a:p>
            <a:pPr lvl="0" algn="r" eaLnBrk="1" hangingPunct="1">
              <a:buNone/>
            </a:pPr>
            <a:endParaRPr lang="ru-RU" sz="2400" b="1" i="1" dirty="0"/>
          </a:p>
          <a:p>
            <a:pPr lvl="0" algn="r" eaLnBrk="1" hangingPunct="1">
              <a:buNone/>
            </a:pPr>
            <a:r>
              <a:rPr lang="ru-RU" sz="2400" b="1" i="1" dirty="0"/>
              <a:t>Григорий Александров о Конституции СССР 1936 г. – </a:t>
            </a:r>
            <a:r>
              <a:rPr lang="ru-RU" sz="2000" b="1" i="1" dirty="0"/>
              <a:t>советский кинорежиссер (1903—1983)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18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4572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3568" y="908720"/>
            <a:ext cx="7772400" cy="3528392"/>
          </a:xfrm>
        </p:spPr>
        <p:txBody>
          <a:bodyPr/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b="1" dirty="0"/>
              <a:t>Личность в Конституции России</a:t>
            </a:r>
            <a:br>
              <a:rPr lang="ru-RU" b="1" dirty="0"/>
            </a:br>
            <a:endParaRPr lang="ru-RU" dirty="0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2190C-A501-4BCC-AB52-099BF87C975F}" type="slidenum">
              <a:rPr lang="ru-RU"/>
              <a:pPr>
                <a:defRPr/>
              </a:pPr>
              <a:t>19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5170487"/>
          </a:xfrm>
        </p:spPr>
        <p:txBody>
          <a:bodyPr/>
          <a:lstStyle/>
          <a:p>
            <a:pPr eaLnBrk="1" hangingPunct="1"/>
            <a:r>
              <a:rPr lang="ru-RU" sz="3200" dirty="0"/>
              <a:t>ТЕМА 10. </a:t>
            </a:r>
            <a:br>
              <a:rPr lang="ru-RU" sz="3200" dirty="0"/>
            </a:br>
            <a:r>
              <a:rPr lang="ru-RU" sz="4800" b="1" dirty="0"/>
              <a:t>Конституционно-правовые основы взаимоотношений личности и государства</a:t>
            </a:r>
            <a:br>
              <a:rPr lang="ru-RU" b="1" dirty="0"/>
            </a:br>
            <a:r>
              <a:rPr lang="ru-RU" b="1" dirty="0"/>
              <a:t> </a:t>
            </a:r>
            <a:r>
              <a:rPr lang="ru-RU" sz="2400" b="1" dirty="0"/>
              <a:t>(6 час.)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C778E-76FF-4D8A-8AC0-1F17F6FE5FA1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dirty="0"/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dirty="0"/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dirty="0"/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73216"/>
            <a:ext cx="14287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Субъективное право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00200"/>
            <a:ext cx="7848872" cy="4852988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u="sng" dirty="0"/>
              <a:t>Что означает «я имею право»?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/>
              <a:t>Правомочия на собственные действия </a:t>
            </a:r>
            <a:r>
              <a:rPr lang="ru-RU" sz="2400" dirty="0"/>
              <a:t>(самостоятельное совершение фактических и юридически значимых действий):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000" i="1" dirty="0"/>
              <a:t>я свободно предпринимаю действия или не предпринимаю никаких действий, не опасаясь, что это будет подвергнуто юридическому осуждению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/>
              <a:t>Правомочия требования </a:t>
            </a:r>
            <a:r>
              <a:rPr lang="ru-RU" sz="2400" dirty="0"/>
              <a:t>(требование от обязанного субъекта исполнения соответствующих обязанностей):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100" i="1" dirty="0"/>
              <a:t>моему праву корреспондируют соответствующие обязанности других лиц и государства (его органов и должностных лиц)</a:t>
            </a:r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/>
              <a:t>Правомочия на защиту </a:t>
            </a:r>
            <a:r>
              <a:rPr lang="ru-RU" sz="2400" dirty="0"/>
              <a:t>(государство обязывается защитить мое право от покушений на него):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2000" i="1" dirty="0"/>
              <a:t>в случае нарушения я могу требовать возмещения материального ущерба и компенсации морального вреда, а также привлечения к ответственности виновного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612B8-16C6-4B40-AD34-065035148F9B}" type="slidenum">
              <a:rPr lang="ru-RU"/>
              <a:pPr>
                <a:defRPr/>
              </a:pPr>
              <a:t>20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88395"/>
            <a:ext cx="899592" cy="86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0361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sz="3600" b="1" dirty="0"/>
              <a:t>Теоретический и практический вопрос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dirty="0">
              <a:solidFill>
                <a:srgbClr val="1C1C1C"/>
              </a:solidFill>
            </a:endParaRPr>
          </a:p>
          <a:p>
            <a:pPr marL="0" indent="0" algn="ctr">
              <a:buNone/>
            </a:pPr>
            <a:r>
              <a:rPr lang="ru-RU" sz="4400" dirty="0"/>
              <a:t>Являются ли права человека субъективными?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D5F9E-2611-4506-9F68-1CFEE0ED72E0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454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91264" cy="194421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/>
              <a:t>Принципы конституционно-правового правового положения личности в России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Принцип приоритетности прав и свобод.</a:t>
            </a:r>
          </a:p>
          <a:p>
            <a:pPr eaLnBrk="1" hangingPunct="1"/>
            <a:r>
              <a:rPr lang="ru-RU" dirty="0"/>
              <a:t>Принцип равноправия.</a:t>
            </a:r>
          </a:p>
          <a:p>
            <a:pPr eaLnBrk="1" hangingPunct="1"/>
            <a:r>
              <a:rPr lang="ru-RU" dirty="0"/>
              <a:t>Принцип неотчуждаемости прав.</a:t>
            </a:r>
          </a:p>
          <a:p>
            <a:pPr eaLnBrk="1" hangingPunct="1"/>
            <a:r>
              <a:rPr lang="ru-RU" dirty="0"/>
              <a:t>Принцип непосредственного действия.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9393D-8EAC-43DD-9B20-1688D9DB56E8}" type="slidenum">
              <a:rPr lang="ru-RU"/>
              <a:pPr>
                <a:defRPr/>
              </a:pPr>
              <a:t>22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altLang="zh-CN" sz="4000" dirty="0"/>
            </a:br>
            <a:r>
              <a:rPr lang="ru-RU" altLang="zh-CN" sz="3600" dirty="0"/>
              <a:t>Принцип приоритетности прав и свобод</a:t>
            </a:r>
            <a:br>
              <a:rPr lang="ru-RU" altLang="zh-CN" sz="3600" dirty="0"/>
            </a:br>
            <a:endParaRPr lang="ru-RU" sz="4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algn="ctr">
              <a:buNone/>
            </a:pPr>
            <a:endParaRPr lang="ru-RU" altLang="zh-CN" sz="2800" dirty="0"/>
          </a:p>
          <a:p>
            <a:pPr algn="ctr">
              <a:buNone/>
            </a:pPr>
            <a:r>
              <a:rPr lang="ru-RU" altLang="zh-CN" sz="2800" dirty="0"/>
              <a:t>«Права и свободы … определяют смысл, содержание и применение законов, деятельность законодательной и исполнительной власти, местного самоуправления и обеспечиваются правосудием» (</a:t>
            </a:r>
            <a:r>
              <a:rPr lang="ru-RU" altLang="zh-CN" sz="2800" b="1" i="1" dirty="0"/>
              <a:t>ст.18</a:t>
            </a:r>
            <a:r>
              <a:rPr lang="ru-RU" altLang="zh-CN" sz="2800" dirty="0"/>
              <a:t>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ru-RU" sz="3200" b="1" dirty="0"/>
              <a:t>Принцип равноправия</a:t>
            </a:r>
            <a:r>
              <a:rPr lang="ru-RU" sz="3200" dirty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80728"/>
            <a:ext cx="8712968" cy="5546879"/>
          </a:xfrm>
        </p:spPr>
        <p:txBody>
          <a:bodyPr/>
          <a:lstStyle/>
          <a:p>
            <a:pPr marL="85725" indent="466725" algn="ctr">
              <a:buNone/>
              <a:tabLst>
                <a:tab pos="174625" algn="l"/>
                <a:tab pos="261938" algn="l"/>
              </a:tabLst>
            </a:pPr>
            <a:r>
              <a:rPr lang="ru-RU" b="1" dirty="0"/>
              <a:t>«Все равны перед законом и судом» </a:t>
            </a:r>
          </a:p>
          <a:p>
            <a:pPr marL="85725" indent="466725" algn="ctr">
              <a:buNone/>
              <a:tabLst>
                <a:tab pos="174625" algn="l"/>
                <a:tab pos="261938" algn="l"/>
              </a:tabLst>
            </a:pPr>
            <a:r>
              <a:rPr lang="ru-RU" sz="2000" b="1" i="1" dirty="0"/>
              <a:t>(ч.1 ст.19 Конституции РФ)</a:t>
            </a:r>
          </a:p>
          <a:p>
            <a:pPr marL="533400" indent="-533400" algn="ctr">
              <a:buNone/>
              <a:tabLst>
                <a:tab pos="174625" algn="l"/>
                <a:tab pos="261938" algn="l"/>
              </a:tabLst>
            </a:pPr>
            <a:r>
              <a:rPr lang="ru-RU" sz="2400" b="1" dirty="0">
                <a:solidFill>
                  <a:srgbClr val="FF0000"/>
                </a:solidFill>
              </a:rPr>
              <a:t>Равенство перед законом: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/>
              <a:t>Недопустимость разных запретов, разных ограничений, разных санкций для разных людей.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000" dirty="0"/>
              <a:t>Равенство в глазах представителей власти, в т.ч. полицейских служб, которые олицетворяют закон.</a:t>
            </a:r>
          </a:p>
          <a:p>
            <a:pPr marL="0" indent="0"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Равенство перед судом:</a:t>
            </a:r>
          </a:p>
          <a:p>
            <a:pPr marL="609600" lvl="1" indent="-609600"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ru-RU" sz="2000" dirty="0">
                <a:ea typeface="+mn-ea"/>
                <a:cs typeface="+mn-cs"/>
              </a:rPr>
              <a:t>Отсутствие каких-либо специальных (например, сословных) судов.</a:t>
            </a:r>
          </a:p>
          <a:p>
            <a:pPr marL="609600" lvl="1" indent="-609600"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ru-RU" sz="2000" dirty="0">
                <a:ea typeface="+mn-ea"/>
                <a:cs typeface="+mn-cs"/>
              </a:rPr>
              <a:t>Исключение кого бы то ни было из-под юрисдикции общего суда.</a:t>
            </a:r>
          </a:p>
          <a:p>
            <a:pPr marL="609600" lvl="1" indent="-609600">
              <a:buFont typeface="Wingdings" pitchFamily="2" charset="2"/>
              <a:buAutoNum type="arabicPeriod"/>
              <a:tabLst>
                <a:tab pos="360363" algn="l"/>
              </a:tabLst>
            </a:pPr>
            <a:r>
              <a:rPr lang="ru-RU" sz="2000" dirty="0">
                <a:ea typeface="+mn-ea"/>
                <a:cs typeface="+mn-cs"/>
              </a:rPr>
              <a:t>Недопустимость разных процессуальных норм для разных людей.</a:t>
            </a:r>
          </a:p>
          <a:p>
            <a:pPr marL="0" indent="0">
              <a:buNone/>
            </a:pPr>
            <a:endParaRPr lang="ru-RU" sz="2400" dirty="0"/>
          </a:p>
          <a:p>
            <a:pPr marL="533400" indent="-533400">
              <a:buNone/>
              <a:tabLst>
                <a:tab pos="174625" algn="l"/>
                <a:tab pos="261938" algn="l"/>
              </a:tabLst>
            </a:pP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197216"/>
            <a:ext cx="683568" cy="66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/>
              <a:t>Коррекция принципа равноправия в зависимости от правового модуса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713788" cy="5257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u="sng" dirty="0"/>
              <a:t>Являются ли нарушением принципа равноправия: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/>
              <a:t>Гарантии неприкосновенности (напр., депутатов, судей)?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/>
              <a:t>Квалифицирующие признаки преступления (напр., должностное или служебное положение)?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/>
              <a:t>Требование соответствующего образования при занятии некоторых должностей?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/>
              <a:t>Требование определенного возраста (например, для участия в выборах)?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/>
              <a:t>«…Установление </a:t>
            </a:r>
            <a:r>
              <a:rPr lang="ru-RU" sz="2000" i="1" dirty="0"/>
              <a:t>различий, исключений, предпочтений</a:t>
            </a:r>
            <a:r>
              <a:rPr lang="ru-RU" sz="2000" dirty="0"/>
              <a:t>, а также </a:t>
            </a:r>
            <a:r>
              <a:rPr lang="ru-RU" sz="2000" i="1" dirty="0"/>
              <a:t>ограничение прав </a:t>
            </a:r>
            <a:r>
              <a:rPr lang="ru-RU" sz="2000" dirty="0"/>
              <a:t>работников, которые определяются свойственными данному виду труда требованиями, установленными федеральным законом, либо обусловлены особой заботой государства о лицах, нуждающихся в повышенной социальной и правовой защите» (ст.3 Трудового кодекса РФ)?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000" dirty="0"/>
              <a:t>Различия в объеме прав и обязанностей граждан РФ и иностранцев, апатридов?</a:t>
            </a:r>
          </a:p>
          <a:p>
            <a:pPr eaLnBrk="1" hangingPunct="1">
              <a:lnSpc>
                <a:spcPct val="80000"/>
              </a:lnSpc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2BDF9-F6A0-4F3E-B628-B4BC22332BDA}" type="slidenum">
              <a:rPr lang="ru-RU"/>
              <a:pPr>
                <a:defRPr/>
              </a:pPr>
              <a:t>25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Принцип неотчуждаемости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«</a:t>
            </a:r>
            <a:r>
              <a:rPr lang="ru-RU" sz="2800" b="1" dirty="0"/>
              <a:t>Основные</a:t>
            </a:r>
            <a:r>
              <a:rPr lang="ru-RU" b="1" dirty="0"/>
              <a:t> права и свободы человека неотчуждаемы и принадлежат каждому от рождения»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i="1" dirty="0"/>
              <a:t>(ч.2 ст.17 Конституции РФ)</a:t>
            </a:r>
          </a:p>
          <a:p>
            <a:pPr eaLnBrk="1" hangingPunct="1">
              <a:lnSpc>
                <a:spcPct val="90000"/>
              </a:lnSpc>
            </a:pPr>
            <a:endParaRPr lang="ru-RU" dirty="0"/>
          </a:p>
          <a:p>
            <a:pPr eaLnBrk="1" hangingPunct="1">
              <a:lnSpc>
                <a:spcPct val="90000"/>
              </a:lnSpc>
            </a:pPr>
            <a:r>
              <a:rPr lang="ru-RU" sz="2400" dirty="0"/>
              <a:t>Права принадлежат каждому с момента рождения и до смерти.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/>
              <a:t>Никто, никем и ни по каким причинам не может быть лишен их.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0FFCC-1875-4019-96A9-4D8A61FBA467}" type="slidenum">
              <a:rPr lang="ru-RU"/>
              <a:pPr>
                <a:defRPr/>
              </a:pPr>
              <a:t>26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/>
              <a:t>Принцип непосредственного действия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dirty="0"/>
              <a:t>«Права и свободы человека и гражданина являются непосредственно действующими» </a:t>
            </a:r>
            <a:r>
              <a:rPr lang="ru-RU" sz="2000" i="1" dirty="0"/>
              <a:t>(ст.18 Конституции РФ)</a:t>
            </a:r>
            <a:endParaRPr lang="ru-RU" i="1" dirty="0"/>
          </a:p>
          <a:p>
            <a:pPr lvl="2" eaLnBrk="1" hangingPunct="1"/>
            <a:endParaRPr lang="ru-RU" dirty="0"/>
          </a:p>
          <a:p>
            <a:pPr marL="342900" lvl="2" indent="-342900"/>
            <a:r>
              <a:rPr lang="ru-RU" dirty="0">
                <a:ea typeface="+mn-ea"/>
                <a:cs typeface="+mn-cs"/>
              </a:rPr>
              <a:t>Если нет конкретизирующего нормативного акта, конституционное право (свобода) действует непосредственно.</a:t>
            </a:r>
          </a:p>
          <a:p>
            <a:pPr marL="342900" lvl="2" indent="-342900"/>
            <a:r>
              <a:rPr lang="ru-RU" dirty="0">
                <a:ea typeface="+mn-ea"/>
                <a:cs typeface="+mn-cs"/>
              </a:rPr>
              <a:t>На это право можно ссылаться в полиции, суде и т.д.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EF8EA-383C-4F86-A8BC-8578F392469D}" type="slidenum">
              <a:rPr lang="ru-RU"/>
              <a:pPr>
                <a:defRPr/>
              </a:pPr>
              <a:t>27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ru-RU" sz="3200" b="1" dirty="0"/>
              <a:t>Кто является корреспондирующей стороной конституционных прав?</a:t>
            </a:r>
            <a:r>
              <a:rPr lang="ru-RU" sz="3200" b="1" dirty="0">
                <a:solidFill>
                  <a:srgbClr val="FFCC99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/>
          <a:lstStyle/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Адресат прав человека (корреспондирующая сторона) – государство: «</a:t>
            </a:r>
            <a:r>
              <a:rPr lang="ru-RU" sz="2000" b="1" i="1" dirty="0"/>
              <a:t>Право на защиту и государственная обязанность защищать</a:t>
            </a:r>
            <a:r>
              <a:rPr lang="ru-RU" sz="2000" dirty="0"/>
              <a:t> – это противоречивые, </a:t>
            </a:r>
            <a:r>
              <a:rPr lang="ru-RU" sz="2000" b="1" dirty="0"/>
              <a:t>разновекторные функции </a:t>
            </a:r>
            <a:r>
              <a:rPr lang="ru-RU" sz="2000" dirty="0"/>
              <a:t>основных прав, обеспечивающих свободу. Они гарантируют идентичное конституционное благо от посягательств, которые грозят с разных сторон, </a:t>
            </a:r>
            <a:r>
              <a:rPr lang="ru-RU" sz="2000" b="1" i="1" dirty="0"/>
              <a:t>как публичной власти, так и от частных лиц</a:t>
            </a:r>
            <a:r>
              <a:rPr lang="ru-RU" sz="2000" dirty="0"/>
              <a:t>. В одном случае речь идет о свободе граждан в их отношениях с государственными структурами, в другом – о безопасности в межличностных отношениях. В первом случае государство должно оберегать основные права </a:t>
            </a:r>
            <a:r>
              <a:rPr lang="ru-RU" sz="2000" b="1" dirty="0"/>
              <a:t>от своих структур</a:t>
            </a:r>
            <a:r>
              <a:rPr lang="ru-RU" sz="2000" dirty="0"/>
              <a:t>, во втором – </a:t>
            </a:r>
            <a:r>
              <a:rPr lang="ru-RU" sz="2000" b="1" dirty="0"/>
              <a:t>от третьих лиц</a:t>
            </a:r>
            <a:r>
              <a:rPr lang="ru-RU" sz="2000" dirty="0"/>
              <a:t>» </a:t>
            </a:r>
          </a:p>
          <a:p>
            <a:pPr marL="0" indent="0" algn="just">
              <a:buNone/>
            </a:pPr>
            <a:r>
              <a:rPr lang="ru-RU" sz="2000" dirty="0"/>
              <a:t>	</a:t>
            </a:r>
            <a:r>
              <a:rPr lang="ru-RU" sz="1800" dirty="0"/>
              <a:t>(</a:t>
            </a:r>
            <a:r>
              <a:rPr lang="ru-RU" sz="1800" i="1" dirty="0" err="1"/>
              <a:t>Изензее</a:t>
            </a:r>
            <a:r>
              <a:rPr lang="ru-RU" sz="1800" i="1" dirty="0"/>
              <a:t> Й.</a:t>
            </a:r>
            <a:r>
              <a:rPr lang="ru-RU" sz="1800" dirty="0"/>
              <a:t> Основное право как право самообороны и государственная обязанность защиты // Государственное право Германии. Т.2. С.188).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28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26" y="6093296"/>
            <a:ext cx="791073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52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dirty="0"/>
              <a:t>Классификация конституционных прав и свобод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/>
              <a:t>Личные</a:t>
            </a:r>
          </a:p>
          <a:p>
            <a:pPr eaLnBrk="1" hangingPunct="1"/>
            <a:r>
              <a:rPr lang="ru-RU" dirty="0"/>
              <a:t>Общественно-политические</a:t>
            </a:r>
          </a:p>
          <a:p>
            <a:pPr eaLnBrk="1" hangingPunct="1"/>
            <a:r>
              <a:rPr lang="ru-RU" dirty="0"/>
              <a:t>Экономические</a:t>
            </a:r>
          </a:p>
          <a:p>
            <a:pPr eaLnBrk="1" hangingPunct="1"/>
            <a:r>
              <a:rPr lang="ru-RU" dirty="0"/>
              <a:t>Социальные</a:t>
            </a:r>
          </a:p>
          <a:p>
            <a:pPr eaLnBrk="1" hangingPunct="1"/>
            <a:r>
              <a:rPr lang="ru-RU" dirty="0"/>
              <a:t>Культурные</a:t>
            </a:r>
          </a:p>
          <a:p>
            <a:pPr eaLnBrk="1" hangingPunct="1"/>
            <a:r>
              <a:rPr lang="ru-RU" dirty="0"/>
              <a:t>Права-гарантии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/>
          <a:lstStyle/>
          <a:p>
            <a:pPr eaLnBrk="1" hangingPunct="1"/>
            <a:r>
              <a:rPr lang="ru-RU" sz="2800" b="1" dirty="0"/>
              <a:t>Вопросы темы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476673"/>
            <a:ext cx="8208912" cy="612068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1.Категория прав человека: сущность, значение, истоки.</a:t>
            </a:r>
          </a:p>
          <a:p>
            <a:pPr marL="0" indent="0">
              <a:buNone/>
            </a:pPr>
            <a:r>
              <a:rPr lang="ru-RU" sz="2000" dirty="0"/>
              <a:t>2.Принципы конституционного статуса личности. </a:t>
            </a:r>
          </a:p>
          <a:p>
            <a:pPr marL="0" indent="0">
              <a:buNone/>
            </a:pPr>
            <a:r>
              <a:rPr lang="ru-RU" sz="2000" dirty="0"/>
              <a:t>3.Международно-правовые акты о правах и свободах человека и Конституция России.</a:t>
            </a:r>
          </a:p>
          <a:p>
            <a:pPr marL="0" indent="0">
              <a:buNone/>
            </a:pPr>
            <a:r>
              <a:rPr lang="ru-RU" sz="2000" dirty="0"/>
              <a:t>4.Классификация конституционных прав, свобод и обязанностей. </a:t>
            </a:r>
          </a:p>
          <a:p>
            <a:pPr marL="685800" lvl="1"/>
            <a:r>
              <a:rPr lang="ru-RU" sz="1600" dirty="0"/>
              <a:t>Личные права и свободы. </a:t>
            </a:r>
          </a:p>
          <a:p>
            <a:pPr marL="685800" lvl="1"/>
            <a:r>
              <a:rPr lang="ru-RU" sz="1600" dirty="0"/>
              <a:t>Политические права и свободы. </a:t>
            </a:r>
          </a:p>
          <a:p>
            <a:pPr marL="685800" lvl="1"/>
            <a:r>
              <a:rPr lang="ru-RU" sz="1600" dirty="0"/>
              <a:t>Социальные и экономические права и свободы. </a:t>
            </a:r>
          </a:p>
          <a:p>
            <a:pPr marL="685800" lvl="1"/>
            <a:r>
              <a:rPr lang="ru-RU" sz="1600" dirty="0"/>
              <a:t>Права и свободы в области образования и культуры. </a:t>
            </a:r>
          </a:p>
          <a:p>
            <a:pPr marL="0" indent="0">
              <a:buNone/>
            </a:pPr>
            <a:r>
              <a:rPr lang="ru-RU" sz="2000" dirty="0"/>
              <a:t>5.Коллективные права. Их соотношение с индивидуальными правами.</a:t>
            </a:r>
          </a:p>
          <a:p>
            <a:pPr marL="0" indent="0">
              <a:buNone/>
            </a:pPr>
            <a:r>
              <a:rPr lang="ru-RU" sz="2000" dirty="0"/>
              <a:t>6.Проблема ограничения основных прав и свобод. Недопустимость умаления прав и свобод.</a:t>
            </a:r>
          </a:p>
          <a:p>
            <a:pPr marL="0" indent="0">
              <a:buNone/>
            </a:pPr>
            <a:r>
              <a:rPr lang="ru-RU" sz="2000" dirty="0"/>
              <a:t>7.Конституционные обязанности и их взаимосвязь с конституционными правами и свободами.</a:t>
            </a:r>
          </a:p>
          <a:p>
            <a:pPr marL="0" indent="0">
              <a:buNone/>
            </a:pPr>
            <a:r>
              <a:rPr lang="ru-RU" sz="2000" dirty="0"/>
              <a:t>8.Особенности конституционно-правового статуса иностранных граждан и лиц без гражданства.</a:t>
            </a:r>
          </a:p>
          <a:p>
            <a:pPr marL="0" indent="0">
              <a:buNone/>
            </a:pPr>
            <a:r>
              <a:rPr lang="ru-RU" sz="2000" dirty="0"/>
              <a:t>9.Беженцы и вынужденные переселенцы.</a:t>
            </a:r>
          </a:p>
          <a:p>
            <a:pPr marL="609600" indent="-609600" eaLnBrk="1" hangingPunct="1"/>
            <a:endParaRPr lang="ru-RU" sz="1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26F17-CE3D-4516-B113-DF914DA8DCF2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127610"/>
            <a:ext cx="755576" cy="73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ru-RU" sz="3600" b="1" dirty="0"/>
              <a:t>Личные права и свободы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097062"/>
            <a:ext cx="8363272" cy="576093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u="sng" dirty="0"/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жизнь (ст.20)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охрану личного достоинства (ст.21)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свободу и личную неприкосновенность  (ст.22)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неприкосновенность частной жизни, личную и семейную тайну, защиту своей чести и доброго имени (ст.23, 24)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тайну переписки, телефонных переговоров, почтовых, телеграфных и иных сообщений (ст.23)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неприкосновенность жилища (ст.25)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на самоидентификацию, т.е. право определять и указывать свою национальную принадлежность, пользоваться родным языком, свободно выбирать язык общения, воспитания, обучения и творчества (ст.26)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свободно передвигаться, выбирать место пребывания и жительства (ст.27)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dirty="0"/>
              <a:t>выезжать за пределы России и беспрепятственно возвращаться в Россию (ст.27)</a:t>
            </a:r>
          </a:p>
          <a:p>
            <a:pPr eaLnBrk="1" hangingPunct="1">
              <a:spcBef>
                <a:spcPts val="0"/>
              </a:spcBef>
              <a:buFontTx/>
              <a:buAutoNum type="arabicPeriod"/>
            </a:pPr>
            <a:r>
              <a:rPr lang="ru-RU" sz="2000" i="1" dirty="0"/>
              <a:t>свобода</a:t>
            </a:r>
            <a:r>
              <a:rPr lang="ru-RU" sz="2000" dirty="0"/>
              <a:t> совести и вероисповедания (ст.28)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18787"/>
            <a:ext cx="971600" cy="9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9312"/>
          </a:xfrm>
        </p:spPr>
        <p:txBody>
          <a:bodyPr/>
          <a:lstStyle/>
          <a:p>
            <a:pPr eaLnBrk="1" hangingPunct="1"/>
            <a:r>
              <a:rPr lang="ru-RU" sz="3200" b="1" dirty="0"/>
              <a:t>Общественно-политические права и свободы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ru-RU" sz="2000" i="1" dirty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i="1" dirty="0"/>
              <a:t>свобода</a:t>
            </a:r>
            <a:r>
              <a:rPr lang="ru-RU" sz="2000" dirty="0"/>
              <a:t> мысли и слова (ст.29)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свободно искать, получать, передавать, производить и распространять информацию (ст.29)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i="1" dirty="0"/>
              <a:t>свобода</a:t>
            </a:r>
            <a:r>
              <a:rPr lang="ru-RU" sz="2000" dirty="0"/>
              <a:t> массовой информации (ст.29)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объединение (ст.30)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мирных собраний и шествий (ст.31)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участвовать в управлении делами государства (ст.32):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ru-RU" dirty="0"/>
              <a:t>право избирать и быть избранными в органы государственной власти и органы местного самоуправления, а также участвовать в референдуме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ru-RU" dirty="0"/>
              <a:t>равный доступ к государственной службе 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ru-RU" dirty="0"/>
              <a:t>право участвовать в отправлении правосудия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обращаться лично, а также направлять индивидуальные и коллективные обращения в государственные органы и органы местного самоуправления (ст.33)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33424-1B6F-4A91-BF26-A70538DCBC0B}" type="slidenum">
              <a:rPr lang="ru-RU"/>
              <a:pPr>
                <a:defRPr/>
              </a:pPr>
              <a:t>31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849179"/>
            <a:ext cx="1043608" cy="100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/>
              <a:t>Экономические права</a:t>
            </a:r>
            <a:endParaRPr lang="ru-RU" sz="24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u="sng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на свободное использование своих способностей и имущества для предпринимательской и иной экономической деятельности (ст.34)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на частную собственность (ст.35)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на наследование и наследство (ст.35)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 dirty="0"/>
              <a:t>на землю в частной собственности (ст.36)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0BFC1-6AD9-43C2-885A-D526D4784472}" type="slidenum">
              <a:rPr lang="ru-RU"/>
              <a:pPr>
                <a:defRPr/>
              </a:pPr>
              <a:t>32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/>
          <a:lstStyle/>
          <a:p>
            <a:pPr eaLnBrk="1" hangingPunct="1"/>
            <a:r>
              <a:rPr lang="ru-RU" sz="4000" b="1" dirty="0"/>
              <a:t>Социальные права и </a:t>
            </a:r>
            <a:r>
              <a:rPr lang="ru-RU" sz="4000" b="1" i="1" dirty="0"/>
              <a:t>свободы</a:t>
            </a:r>
            <a:endParaRPr lang="ru-RU" sz="24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i="1" dirty="0"/>
              <a:t>свобода </a:t>
            </a:r>
            <a:r>
              <a:rPr lang="ru-RU" sz="2000" dirty="0"/>
              <a:t>труда (ст.36)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труд в условиях, отвечающих требованиям безопасности и гигиены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справедливое вознаграждение за труд (ст.36)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защиту от безработицы (ст.36)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индивидуальные и коллективные трудовые споры, включая право на забастовку (ст.36)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отдых (ст.37)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защиту материнства и детства, семьи (ст.38)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социальное обеспечение по возрасту, в случае болезни, инвалидности, потери кормильца, для воспитания детей и в иных случаях, установленных законом  (ст.39)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жилище (ст.40)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охрану здоровья и медицинскую помощь (ст.41)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благоприятную окружающую среду, достоверную информацию о ее состоянии и на возмещение ущерба, причиненного его здоровью или имуществу экологическим правонарушением (ст.42)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dirty="0"/>
              <a:t>на образование (ст.43)</a:t>
            </a:r>
          </a:p>
          <a:p>
            <a:pPr eaLnBrk="1" hangingPunct="1">
              <a:lnSpc>
                <a:spcPct val="80000"/>
              </a:lnSpc>
            </a:pPr>
            <a:endParaRPr lang="ru-RU" sz="1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37533-1191-4B3E-90AB-CD5426746DC6}" type="slidenum">
              <a:rPr lang="ru-RU"/>
              <a:pPr>
                <a:defRPr/>
              </a:pPr>
              <a:t>33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18787"/>
            <a:ext cx="971600" cy="9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/>
              <a:t>Культурные права и свободы</a:t>
            </a:r>
            <a:br>
              <a:rPr lang="ru-RU" sz="4000" b="1" u="sng" dirty="0"/>
            </a:br>
            <a:endParaRPr lang="ru-RU" sz="28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ru-RU" sz="2400"/>
              <a:t>свобода литературного, художественного, научного, технического и других видов творчества, преподавания (ст.44) 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400"/>
              <a:t>на охрану интеллектуальной собственности (ст.44)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400"/>
              <a:t>на участие в культурной жизни и пользование учреждениями культуры (ст.44)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ru-RU" sz="2400"/>
              <a:t>на доступ к культурным ценностям (ст.44)</a:t>
            </a:r>
          </a:p>
          <a:p>
            <a:pPr marL="533400" indent="-533400" eaLnBrk="1" hangingPunct="1"/>
            <a:endParaRPr lang="ru-RU" sz="2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5E3D0D-2FCA-4630-AE14-311F34703918}" type="slidenum">
              <a:rPr lang="ru-RU"/>
              <a:pPr>
                <a:defRPr/>
              </a:pPr>
              <a:t>34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631825"/>
          </a:xfrm>
        </p:spPr>
        <p:txBody>
          <a:bodyPr/>
          <a:lstStyle/>
          <a:p>
            <a:pPr eaLnBrk="1" hangingPunct="1"/>
            <a:r>
              <a:rPr lang="ru-RU" sz="4000" b="1" dirty="0"/>
              <a:t>Права-гарантии</a:t>
            </a:r>
            <a:endParaRPr lang="ru-RU" sz="32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697"/>
            <a:ext cx="8229600" cy="597639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b="1" u="sng" dirty="0"/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защиту своих прав и свобод всеми способами, не запрещенными законом (ст.45)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обжалование в суд решений и действий (или бездействия) органов государственной власти, органов местного самоуправления, </a:t>
            </a:r>
            <a:r>
              <a:rPr lang="ru-RU" sz="1600" i="1" dirty="0"/>
              <a:t>общественных объединений</a:t>
            </a:r>
            <a:r>
              <a:rPr lang="ru-RU" sz="1600" dirty="0"/>
              <a:t> и должностных лиц (ст.46)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обращение в межгосударственные органы по защите прав и свобод человека (ст.46)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«законного судью» (ст.47)  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рассмотрение дела судом с участием присяжных заседателей (ст.47)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получение квалифицированной юридической помощи, в т.ч. бесплатной (ст.48) 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ru-RU" sz="1600" dirty="0"/>
              <a:t>на помощь адвоката (защитника) с момента соответственно задержания, заключения под стражу или предъявления обвинения (ст.48)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считаться невиновным, пока его виновность не будет доказана в предусмотренном законом порядке и установлена приговором суда – </a:t>
            </a:r>
            <a:r>
              <a:rPr lang="ru-RU" sz="1600" i="1" dirty="0"/>
              <a:t>презумпция невиновности</a:t>
            </a:r>
            <a:r>
              <a:rPr lang="ru-RU" sz="1600" dirty="0"/>
              <a:t> (ст.49)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не доказывать свою невиновность (ст.49)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на пересмотр приговора вышестоящим судом, а также просить о помиловании или смягчении наказания (ст.50)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не свидетельствовать против себя самого, своего супруга и близких родственников (ст.51)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на компенсацию причиненного ущерба от преступлений и злоупотреблений властью (ст.52)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 startAt="8"/>
              <a:defRPr/>
            </a:pPr>
            <a:r>
              <a:rPr lang="ru-RU" sz="1600" dirty="0"/>
              <a:t>на возмещение государством вреда, причиненного незаконными действиями (или бездействием) органов государственной власти или их должностных лиц (ст.53)</a:t>
            </a:r>
          </a:p>
          <a:p>
            <a:pPr marL="361950" indent="-361950" eaLnBrk="1" hangingPunct="1">
              <a:lnSpc>
                <a:spcPct val="80000"/>
              </a:lnSpc>
              <a:buFontTx/>
              <a:buAutoNum type="arabicPeriod"/>
              <a:defRPr/>
            </a:pPr>
            <a:endParaRPr lang="ru-RU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328" y="6381750"/>
            <a:ext cx="49267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Цитата дня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dirty="0"/>
          </a:p>
          <a:p>
            <a:pPr algn="ctr" eaLnBrk="1" hangingPunct="1">
              <a:buFont typeface="Wingdings" pitchFamily="2" charset="2"/>
              <a:buNone/>
            </a:pPr>
            <a:r>
              <a:rPr lang="ru-RU" sz="4400" b="1" dirty="0"/>
              <a:t>«Гражданские права суть те, что принадлежат человеку как члену общества»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b="1" i="1" dirty="0"/>
              <a:t>Томас </a:t>
            </a:r>
            <a:r>
              <a:rPr lang="ru-RU" b="1" i="1" dirty="0" err="1"/>
              <a:t>Пейн</a:t>
            </a:r>
            <a:r>
              <a:rPr lang="ru-RU" b="1" i="1" dirty="0"/>
              <a:t> – английский и американский философ (1737-1809)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29279-FA19-41CE-9407-7284DC60D36B}" type="slidenum">
              <a:rPr lang="ru-RU"/>
              <a:pPr>
                <a:defRPr/>
              </a:pPr>
              <a:t>36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8624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sz="6000" dirty="0"/>
              <a:t>Ограничение прав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37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7887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Общая конструкция ограничений конституционных прав и свобод</a:t>
            </a:r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endParaRPr lang="ru-RU" sz="2800" dirty="0"/>
          </a:p>
          <a:p>
            <a:pPr marL="514350" indent="-514350">
              <a:buFont typeface="Arial" charset="0"/>
              <a:buAutoNum type="arabicPeriod"/>
            </a:pPr>
            <a:r>
              <a:rPr lang="ru-RU" sz="2800" dirty="0"/>
              <a:t>Конституционные ограничения (общие и в отношении отдельных прав и свобод).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dirty="0"/>
              <a:t>Другие права и свобода как ограничения.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dirty="0"/>
              <a:t>Конституционные ограничения, «делегированные» законодателю.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dirty="0"/>
              <a:t>Конституционные ограничения, вводимые должностными лицами в определенных условиях на основании Конституции и закона.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Немецкая конструкция ограничений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/>
              <a:t>Доктрина имманентных пределов основных прав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конституционные права ограничены только в той мере, в какой они ограничены самой Конституцией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7883B-EA51-4AEA-9A6C-A1443BB3EBBF}" type="slidenum">
              <a:rPr lang="en-US" altLang="ru-RU" smtClean="0"/>
              <a:pPr/>
              <a:t>39</a:t>
            </a:fld>
            <a:endParaRPr lang="en-US" alt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80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024335"/>
          </a:xfrm>
        </p:spPr>
        <p:txBody>
          <a:bodyPr/>
          <a:lstStyle/>
          <a:p>
            <a:r>
              <a:rPr lang="ru-RU" dirty="0"/>
              <a:t>Категория прав человека: сущность, значение, истоки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D8645-7FC5-4C10-9B8A-BDC380066EB7}" type="slidenum">
              <a:rPr lang="ru-RU"/>
              <a:pPr>
                <a:defRPr/>
              </a:pPr>
              <a:t>4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Общие ограничения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ru-RU" sz="2400" i="1" dirty="0"/>
          </a:p>
          <a:p>
            <a:pPr eaLnBrk="1" hangingPunct="1">
              <a:lnSpc>
                <a:spcPct val="80000"/>
              </a:lnSpc>
              <a:defRPr/>
            </a:pPr>
            <a:endParaRPr lang="ru-RU" sz="2200" u="sng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ru-RU" dirty="0"/>
              <a:t>«Осуществление прав и свобод человека и гражданина не должно нарушать права и свободы других лиц» (ч.3 ст.17)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C2B76B-CB66-4DC5-833F-3D143EAE589C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ru-RU" sz="3200" b="1" dirty="0"/>
              <a:t>Ограничения в отношении отдельных прав и свобод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Ч.5 ст.13:</a:t>
            </a:r>
            <a:r>
              <a:rPr lang="ru-RU" sz="1800" dirty="0"/>
              <a:t> «Запрещается </a:t>
            </a:r>
            <a:r>
              <a:rPr lang="ru-RU" sz="1800" i="1" dirty="0"/>
              <a:t>создание общественных объединений</a:t>
            </a:r>
            <a:r>
              <a:rPr lang="ru-RU" sz="1800" dirty="0"/>
              <a:t>, цели или действия которых направлены на насильственное изменение основ конституционного строя и нарушение целостности страны, подрыв безопасности государства, создание вооруженных формирований, разжигание социальной, расовой, национальной и религиозной розни».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Ч.2 ст.23:</a:t>
            </a:r>
            <a:r>
              <a:rPr lang="ru-RU" sz="1800" dirty="0"/>
              <a:t> «Ограничение права на </a:t>
            </a:r>
            <a:r>
              <a:rPr lang="ru-RU" sz="1800" i="1" dirty="0"/>
              <a:t>тайну переписки, телефонных переговоров, почтовых, телеграфных и иных сообщений </a:t>
            </a:r>
            <a:r>
              <a:rPr lang="ru-RU" sz="1800" dirty="0"/>
              <a:t>допускается только на основании судебного решения».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Ч.2 ст.29:</a:t>
            </a:r>
            <a:r>
              <a:rPr lang="ru-RU" sz="1800" dirty="0"/>
              <a:t> «Не допускаются </a:t>
            </a:r>
            <a:r>
              <a:rPr lang="ru-RU" sz="1800" i="1" dirty="0"/>
              <a:t>пропаганда или агитация</a:t>
            </a:r>
            <a:r>
              <a:rPr lang="ru-RU" sz="1800" dirty="0"/>
              <a:t>, возбуждающие социальную, расовую, национальную или религиозную ненависть и вражду, а также социального, расового, национального, религиозного или языкового превосходства».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Ч.2 ст.34:</a:t>
            </a:r>
            <a:r>
              <a:rPr lang="ru-RU" sz="1800" dirty="0"/>
              <a:t> «Не допускается </a:t>
            </a:r>
            <a:r>
              <a:rPr lang="ru-RU" sz="1800" i="1" dirty="0"/>
              <a:t>экономическая деятельность</a:t>
            </a:r>
            <a:r>
              <a:rPr lang="ru-RU" sz="1800" dirty="0"/>
              <a:t>, направленная на монополизацию и недобросовестную конкуренцию».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 2 ст. 36:</a:t>
            </a:r>
            <a:r>
              <a:rPr lang="ru-RU" sz="1800" i="1" dirty="0"/>
              <a:t> </a:t>
            </a:r>
            <a:r>
              <a:rPr lang="ru-RU" sz="1800" dirty="0"/>
              <a:t>«</a:t>
            </a:r>
            <a:r>
              <a:rPr lang="ru-RU" sz="1800" i="1" dirty="0"/>
              <a:t>Владение, пользование и распоряжение землей и другими природными ресурсами</a:t>
            </a:r>
            <a:r>
              <a:rPr lang="ru-RU" sz="1800" dirty="0"/>
              <a:t> осуществляются их свободно, если это не наносит ущерба окружающей среде и не нарушает прав и законных интересов иных лиц». </a:t>
            </a:r>
          </a:p>
          <a:p>
            <a:pPr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sz="1800" u="sng" dirty="0"/>
              <a:t>Ч. 3 ст. 56</a:t>
            </a:r>
            <a:r>
              <a:rPr lang="ru-RU" sz="1800" dirty="0"/>
              <a:t>: «Не подлежат ограничению (в условиях ЧП)  права и свободы, предусмотренные статьями 20, 21, 23 (часть 1), 24, 28, 34 (часть 1), 40 (часть 1), 46 - 54 Конституции».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dirty="0">
              <a:solidFill>
                <a:prstClr val="black"/>
              </a:solidFill>
            </a:endParaRPr>
          </a:p>
          <a:p>
            <a:pPr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058003"/>
            <a:ext cx="827583" cy="799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ea typeface="+mn-ea"/>
                <a:cs typeface="+mn-cs"/>
              </a:rPr>
              <a:t>Конституционные ограничения, </a:t>
            </a:r>
            <a:r>
              <a:rPr lang="ru-RU" sz="2800" b="1" dirty="0">
                <a:solidFill>
                  <a:prstClr val="black"/>
                </a:solidFill>
                <a:ea typeface="+mn-ea"/>
                <a:cs typeface="+mn-cs"/>
              </a:rPr>
              <a:t>«</a:t>
            </a:r>
            <a:r>
              <a:rPr lang="ru-RU" sz="2800" b="1" dirty="0">
                <a:solidFill>
                  <a:schemeClr val="tx1"/>
                </a:solidFill>
                <a:ea typeface="+mn-ea"/>
                <a:cs typeface="+mn-cs"/>
              </a:rPr>
              <a:t>делегированные законодателю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320"/>
          </a:xfrm>
        </p:spPr>
        <p:txBody>
          <a:bodyPr/>
          <a:lstStyle/>
          <a:p>
            <a:pPr eaLnBrk="1" hangingPunct="1">
              <a:defRPr/>
            </a:pPr>
            <a:endParaRPr lang="ru-RU" sz="1800" u="sng" dirty="0"/>
          </a:p>
          <a:p>
            <a:pPr marL="0" indent="0" eaLnBrk="1" hangingPunct="1">
              <a:buNone/>
              <a:defRPr/>
            </a:pPr>
            <a:r>
              <a:rPr lang="ru-RU" sz="2400" u="sng" dirty="0"/>
              <a:t>Ч.3 ст.55:</a:t>
            </a:r>
            <a:r>
              <a:rPr lang="ru-RU" sz="2400" dirty="0"/>
              <a:t> «Права и свободы человека и гражданина могут быть ограничены </a:t>
            </a:r>
            <a:r>
              <a:rPr lang="ru-RU" sz="2400" i="1" dirty="0"/>
              <a:t>федеральным законом</a:t>
            </a:r>
            <a:r>
              <a:rPr lang="ru-RU" sz="2400" dirty="0"/>
              <a:t> только </a:t>
            </a:r>
            <a:r>
              <a:rPr lang="ru-RU" sz="2400" i="1" dirty="0"/>
              <a:t>в</a:t>
            </a:r>
            <a:r>
              <a:rPr lang="ru-RU" sz="2400" dirty="0"/>
              <a:t> </a:t>
            </a:r>
            <a:r>
              <a:rPr lang="ru-RU" sz="2400" i="1" dirty="0"/>
              <a:t>той мере</a:t>
            </a:r>
            <a:r>
              <a:rPr lang="ru-RU" sz="2400" dirty="0"/>
              <a:t>, в какой это необходимо </a:t>
            </a:r>
            <a:r>
              <a:rPr lang="ru-RU" sz="2400" i="1" dirty="0"/>
              <a:t>в целях защиты </a:t>
            </a:r>
            <a:r>
              <a:rPr lang="ru-RU" sz="2400" dirty="0"/>
              <a:t>основ конституционного строя, нравственности, здоровья, прав и законных интересов других лиц, обеспечения обороны страны и безопасности государства».</a:t>
            </a:r>
          </a:p>
          <a:p>
            <a:pPr marL="0" indent="0">
              <a:buNone/>
              <a:defRPr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00" y="6309320"/>
            <a:ext cx="567600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/>
              <a:t>Пределы ограничения прав и свобод</a:t>
            </a:r>
            <a:r>
              <a:rPr lang="ru-RU" sz="4000" dirty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/>
              <a:t>«</a:t>
            </a:r>
            <a:r>
              <a:rPr lang="ru-RU" sz="2400" b="1" i="1" dirty="0"/>
              <a:t>Запрещаются любые формы ограничения</a:t>
            </a:r>
            <a:r>
              <a:rPr lang="ru-RU" sz="2400" dirty="0"/>
              <a:t> прав граждан по признакам социальной, расовой, национальной, языковой или религиозной принадлежности» (ч.2 ст.19). </a:t>
            </a:r>
          </a:p>
          <a:p>
            <a:pPr eaLnBrk="1" hangingPunct="1">
              <a:lnSpc>
                <a:spcPct val="80000"/>
              </a:lnSpc>
            </a:pPr>
            <a:endParaRPr lang="ru-RU" sz="2400" dirty="0"/>
          </a:p>
          <a:p>
            <a:pPr eaLnBrk="1" hangingPunct="1">
              <a:lnSpc>
                <a:spcPct val="80000"/>
              </a:lnSpc>
            </a:pPr>
            <a:r>
              <a:rPr lang="ru-RU" sz="2400" dirty="0"/>
              <a:t>Только федеральный закон (ч.3 ст.55)</a:t>
            </a:r>
          </a:p>
          <a:p>
            <a:pPr eaLnBrk="1" hangingPunct="1">
              <a:lnSpc>
                <a:spcPct val="80000"/>
              </a:lnSpc>
            </a:pPr>
            <a:endParaRPr lang="ru-RU" sz="2400" dirty="0"/>
          </a:p>
          <a:p>
            <a:pPr eaLnBrk="1" hangingPunct="1">
              <a:lnSpc>
                <a:spcPct val="80000"/>
              </a:lnSpc>
            </a:pPr>
            <a:r>
              <a:rPr lang="ru-RU" sz="2400" dirty="0"/>
              <a:t> «Российская Федерация может участвовать в межгосударственных объединениях и передавать им часть своих полномочий в соответствии с международными договорами, </a:t>
            </a:r>
            <a:r>
              <a:rPr lang="ru-RU" sz="2400" b="1" i="1" dirty="0"/>
              <a:t>если это не влечет ограничения</a:t>
            </a:r>
            <a:r>
              <a:rPr lang="ru-RU" sz="2400" dirty="0"/>
              <a:t> прав и свобод человека и гражданина и не противоречит основам конституционного строя Российской Федерации» (ст.79).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1B1BE-FA08-4A25-BD21-6BC6045A5D5E}" type="slidenum">
              <a:rPr lang="ru-RU"/>
              <a:pPr>
                <a:defRPr/>
              </a:pPr>
              <a:t>43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18787"/>
            <a:ext cx="971600" cy="93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466405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ea typeface="+mn-ea"/>
                <a:cs typeface="+mn-cs"/>
              </a:rPr>
              <a:t>Конституционные ограничения, вводимые должностными лицами</a:t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  <a:ea typeface="+mn-ea"/>
                <a:cs typeface="+mn-cs"/>
              </a:rPr>
              <a:t>в определенных условиях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3011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eaLnBrk="1" hangingPunct="1"/>
            <a:r>
              <a:rPr lang="ru-RU" sz="2400" u="sng" dirty="0"/>
              <a:t>Ч.1 и ч.3 ст.56:</a:t>
            </a:r>
            <a:r>
              <a:rPr lang="ru-RU" sz="2400" dirty="0"/>
              <a:t> «</a:t>
            </a:r>
            <a:r>
              <a:rPr lang="ru-RU" sz="2400" i="1" dirty="0"/>
              <a:t>В условиях чрезвычайного положения</a:t>
            </a:r>
            <a:r>
              <a:rPr lang="ru-RU" sz="2400" dirty="0"/>
              <a:t> в соответствии с федеральным конституционным законом могут устанавливаться отдельные ограничения прав и свобод с указанием пределов и срока их действия. Не подлежат ограничению права и свободы, предусмотренные ст. 20, 21, 23 (ч.1), 24, 28, 34 (ч.1), 40 (ч.1), 46 - 54 Конституции РФ».</a:t>
            </a:r>
          </a:p>
          <a:p>
            <a:pPr eaLnBrk="1" hangingPunct="1"/>
            <a:r>
              <a:rPr lang="ru-RU" sz="2400" u="sng" dirty="0"/>
              <a:t>Ч.2 ст.74:</a:t>
            </a:r>
            <a:r>
              <a:rPr lang="ru-RU" sz="2400" dirty="0"/>
              <a:t> «Ограничения перемещения товаров и услуг могут вводиться </a:t>
            </a:r>
            <a:r>
              <a:rPr lang="ru-RU" sz="2400" i="1" dirty="0"/>
              <a:t>в соответствии с федеральным законом</a:t>
            </a:r>
            <a:r>
              <a:rPr lang="ru-RU" sz="2400" dirty="0"/>
              <a:t>, если это необходимо для обеспечения безопасности, защиты жизни и здоровья людей, охраны природы и культурных ценностей».</a:t>
            </a:r>
          </a:p>
          <a:p>
            <a:pPr eaLnBrk="1" hangingPunct="1"/>
            <a:endParaRPr lang="ru-RU" sz="2200" dirty="0">
              <a:solidFill>
                <a:srgbClr val="000000"/>
              </a:solidFill>
            </a:endParaRPr>
          </a:p>
          <a:p>
            <a:pPr eaLnBrk="1" hangingPunct="1"/>
            <a:endParaRPr lang="ru-RU" sz="22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6197218"/>
            <a:ext cx="683568" cy="660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3200" b="1" dirty="0"/>
              <a:t>Ограничения реализации прав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689600"/>
          </a:xfrm>
        </p:spPr>
        <p:txBody>
          <a:bodyPr/>
          <a:lstStyle/>
          <a:p>
            <a:pPr marL="0" indent="0" algn="just">
              <a:buFont typeface="Arial" charset="0"/>
              <a:buNone/>
              <a:defRPr/>
            </a:pPr>
            <a:r>
              <a:rPr lang="ru-RU" sz="2000" b="1" dirty="0"/>
              <a:t>1. Ограничения, возникающие на основании правоприменительных актов в связи с </a:t>
            </a:r>
            <a:r>
              <a:rPr lang="ru-RU" sz="2000" b="1" i="1" dirty="0"/>
              <a:t>правонарушениями, гражданско-правовыми деликтами или спорами</a:t>
            </a:r>
            <a:r>
              <a:rPr lang="ru-RU" sz="2000" dirty="0"/>
              <a:t>. </a:t>
            </a:r>
            <a:r>
              <a:rPr lang="ru-RU" sz="1800" dirty="0"/>
              <a:t>Например:</a:t>
            </a:r>
          </a:p>
          <a:p>
            <a:pPr algn="just">
              <a:defRPr/>
            </a:pPr>
            <a:r>
              <a:rPr lang="ru-RU" sz="1800" dirty="0"/>
              <a:t>в целях обеспечения иска; </a:t>
            </a:r>
          </a:p>
          <a:p>
            <a:pPr algn="just">
              <a:defRPr/>
            </a:pPr>
            <a:r>
              <a:rPr lang="ru-RU" sz="1800" dirty="0"/>
              <a:t>в качестве обеспечительных мер в арбитражном судопроизводстве; в целях обеспечения производства по делам об административных правонарушениях; </a:t>
            </a:r>
          </a:p>
          <a:p>
            <a:pPr algn="just">
              <a:defRPr/>
            </a:pPr>
            <a:r>
              <a:rPr lang="ru-RU" sz="1800" dirty="0"/>
              <a:t>в качестве мер уголовно-процессуального принуждения, а также мер, связанных с добыванием и фиксацией доказательств (в том числе обыск, осмотр наложение ареста на почтово-телеграфные отправления и т.п.);</a:t>
            </a:r>
          </a:p>
          <a:p>
            <a:pPr algn="just">
              <a:defRPr/>
            </a:pPr>
            <a:r>
              <a:rPr lang="ru-RU" sz="1800" dirty="0"/>
              <a:t>в качестве мер ответственности (наказаний).</a:t>
            </a:r>
          </a:p>
          <a:p>
            <a:pPr marL="36000" indent="0" algn="just">
              <a:lnSpc>
                <a:spcPts val="1700"/>
              </a:lnSpc>
              <a:buFont typeface="Arial" charset="0"/>
              <a:buNone/>
              <a:defRPr/>
            </a:pPr>
            <a:r>
              <a:rPr lang="ru-RU" sz="2000" b="1" dirty="0"/>
              <a:t>2. Ограничения, обусловленные </a:t>
            </a:r>
            <a:r>
              <a:rPr lang="ru-RU" sz="2000" b="1" i="1" dirty="0"/>
              <a:t>правовым модусом </a:t>
            </a:r>
            <a:r>
              <a:rPr lang="ru-RU" sz="2000" b="1" dirty="0"/>
              <a:t>гражданина.</a:t>
            </a:r>
            <a:r>
              <a:rPr lang="ru-RU" sz="2000" dirty="0"/>
              <a:t> </a:t>
            </a:r>
            <a:r>
              <a:rPr lang="ru-RU" sz="1800" dirty="0"/>
              <a:t>Например:</a:t>
            </a:r>
          </a:p>
          <a:p>
            <a:pPr marL="36000" algn="just">
              <a:lnSpc>
                <a:spcPts val="1700"/>
              </a:lnSpc>
              <a:defRPr/>
            </a:pPr>
            <a:r>
              <a:rPr lang="ru-RU" sz="1800" dirty="0"/>
              <a:t> в отношении лиц, занимающих государственную или муниципальную должность; </a:t>
            </a:r>
          </a:p>
          <a:p>
            <a:pPr marL="36000" algn="just">
              <a:lnSpc>
                <a:spcPts val="1700"/>
              </a:lnSpc>
              <a:defRPr/>
            </a:pPr>
            <a:r>
              <a:rPr lang="ru-RU" sz="1800" dirty="0"/>
              <a:t>государственных и муниципальных служащих; </a:t>
            </a:r>
          </a:p>
          <a:p>
            <a:pPr marL="36000" algn="just">
              <a:lnSpc>
                <a:spcPts val="1700"/>
              </a:lnSpc>
              <a:defRPr/>
            </a:pPr>
            <a:r>
              <a:rPr lang="ru-RU" sz="1800" dirty="0"/>
              <a:t>при ограничении дееспособности лица или признании его недееспособным</a:t>
            </a:r>
          </a:p>
          <a:p>
            <a:pPr marL="36000" indent="0" algn="ctr">
              <a:lnSpc>
                <a:spcPts val="1700"/>
              </a:lnSpc>
              <a:buFont typeface="Arial" charset="0"/>
              <a:buNone/>
              <a:defRPr/>
            </a:pPr>
            <a:endParaRPr lang="ru-RU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606" y="6311453"/>
            <a:ext cx="565393" cy="54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Умаление прав</a:t>
            </a:r>
          </a:p>
        </p:txBody>
      </p:sp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indent="0" algn="just">
              <a:buFont typeface="Arial" charset="0"/>
              <a:buNone/>
            </a:pPr>
            <a:endParaRPr lang="ru-RU" sz="2400" dirty="0">
              <a:cs typeface="Times New Roman" pitchFamily="18" charset="0"/>
            </a:endParaRPr>
          </a:p>
          <a:p>
            <a:pPr indent="0" algn="just">
              <a:buFont typeface="Arial" charset="0"/>
              <a:buNone/>
            </a:pPr>
            <a:r>
              <a:rPr lang="ru-RU" sz="2400" dirty="0">
                <a:cs typeface="Times New Roman" pitchFamily="18" charset="0"/>
              </a:rPr>
              <a:t>«В Российской Федерации не должны издаваться законы, отменяющие или умаляющие права и свободы человека и гражданина» (ч.2 ст.55)</a:t>
            </a:r>
          </a:p>
          <a:p>
            <a:pPr indent="0" algn="just">
              <a:buFont typeface="Arial" charset="0"/>
              <a:buNone/>
            </a:pPr>
            <a:endParaRPr lang="ru-RU" sz="2400" b="1" i="1" dirty="0"/>
          </a:p>
          <a:p>
            <a:pPr indent="0" algn="just">
              <a:buFont typeface="Arial" charset="0"/>
              <a:buNone/>
            </a:pPr>
            <a:r>
              <a:rPr lang="ru-RU" sz="2400" b="1" i="1" dirty="0"/>
              <a:t>Умаление законом прав и свобод </a:t>
            </a:r>
            <a:r>
              <a:rPr lang="ru-RU" sz="2400" dirty="0"/>
              <a:t>– это необоснованное ограничение законом их объема (сужение их материального содержания) или действия по кругу лиц, во времени, сокращение гарантий или усечение механизмов правовой защиты и т.п.</a:t>
            </a:r>
          </a:p>
          <a:p>
            <a:pPr indent="0" algn="ctr">
              <a:buFont typeface="Arial" charset="0"/>
              <a:buNone/>
            </a:pP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88395"/>
            <a:ext cx="899592" cy="86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18187"/>
          </a:xfrm>
        </p:spPr>
        <p:txBody>
          <a:bodyPr/>
          <a:lstStyle/>
          <a:p>
            <a:pPr eaLnBrk="1" hangingPunct="1"/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5E69A-1842-4D71-B0BC-9447F73569D5}" type="slidenum">
              <a:rPr lang="ru-RU"/>
              <a:pPr>
                <a:defRPr/>
              </a:pPr>
              <a:t>47</a:t>
            </a:fld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Исходные идеи концепции прав человека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8136904" cy="5069160"/>
          </a:xfrm>
        </p:spPr>
        <p:txBody>
          <a:bodyPr/>
          <a:lstStyle/>
          <a:p>
            <a:pPr eaLnBrk="1" hangingPunct="1"/>
            <a:r>
              <a:rPr lang="ru-RU" sz="2800" dirty="0"/>
              <a:t>Все люди равны в своем </a:t>
            </a:r>
            <a:r>
              <a:rPr lang="ru-RU" sz="2800" i="1" dirty="0"/>
              <a:t>достоинстве</a:t>
            </a:r>
            <a:r>
              <a:rPr lang="ru-RU" sz="2800" dirty="0"/>
              <a:t>. </a:t>
            </a:r>
          </a:p>
          <a:p>
            <a:pPr eaLnBrk="1" hangingPunct="1"/>
            <a:r>
              <a:rPr lang="ru-RU" sz="2800" dirty="0"/>
              <a:t>Равное достоинство – ибо творение Бога. </a:t>
            </a:r>
            <a:r>
              <a:rPr lang="en-US" sz="2800" dirty="0"/>
              <a:t>Ergo:</a:t>
            </a:r>
            <a:r>
              <a:rPr lang="ru-RU" sz="2800" dirty="0"/>
              <a:t> каждый равен каждому только потому, что он – </a:t>
            </a:r>
            <a:r>
              <a:rPr lang="ru-RU" sz="2800" i="1" dirty="0"/>
              <a:t>человек</a:t>
            </a:r>
            <a:r>
              <a:rPr lang="ru-RU" sz="2800" dirty="0"/>
              <a:t>. Права человека – естественные права.</a:t>
            </a:r>
          </a:p>
          <a:p>
            <a:r>
              <a:rPr lang="ru-RU" sz="2800" dirty="0"/>
              <a:t>Публичная власть </a:t>
            </a:r>
            <a:r>
              <a:rPr lang="ru-RU" sz="2800" i="1" dirty="0"/>
              <a:t>абсолютно</a:t>
            </a:r>
            <a:r>
              <a:rPr lang="ru-RU" sz="2800" dirty="0"/>
              <a:t> ограничена правами человека. </a:t>
            </a:r>
            <a:r>
              <a:rPr lang="en-US" sz="2800" dirty="0"/>
              <a:t>Ergo:</a:t>
            </a:r>
            <a:r>
              <a:rPr lang="ru-RU" sz="2800" dirty="0"/>
              <a:t> права человека – оболочка, защищающая личность от растворения в «теле государства» и от превращения в объект власти</a:t>
            </a:r>
          </a:p>
          <a:p>
            <a:endParaRPr lang="ru-RU" sz="2800" dirty="0"/>
          </a:p>
          <a:p>
            <a:pPr eaLnBrk="1" hangingPunct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D3240-B7F1-4FDA-BE08-185F01B13C12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26" y="6093296"/>
            <a:ext cx="791073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/>
          <a:lstStyle/>
          <a:p>
            <a:br>
              <a:rPr lang="ru-RU" sz="29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ru-RU" sz="29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История концепции прав человека</a:t>
            </a:r>
            <a:br>
              <a:rPr lang="ru-RU" sz="29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ru-RU" sz="2000" b="1" dirty="0"/>
              <a:t>Ветхозаветный</a:t>
            </a:r>
            <a:r>
              <a:rPr lang="ru-RU" sz="2400" b="1" dirty="0"/>
              <a:t> </a:t>
            </a:r>
            <a:r>
              <a:rPr lang="ru-RU" sz="2000" b="1" dirty="0"/>
              <a:t>взгляд</a:t>
            </a:r>
            <a:br>
              <a:rPr lang="ru-RU" b="1" dirty="0"/>
            </a:br>
            <a:endParaRPr lang="ru-RU" b="1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7704856" cy="4785395"/>
          </a:xfrm>
        </p:spPr>
        <p:txBody>
          <a:bodyPr rtlCol="0">
            <a:normAutofit fontScale="70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Пятикнижие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Идея договора Творца со своим творением. </a:t>
            </a:r>
            <a:r>
              <a:rPr lang="en-US" dirty="0"/>
              <a:t>Ergo:</a:t>
            </a:r>
            <a:endParaRPr lang="ru-RU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/>
              <a:t>человек признаётся субъектом, а не объектом;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/>
              <a:t>творения должны видеть друг в друге ценность</a:t>
            </a:r>
            <a:r>
              <a:rPr lang="ru-RU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Идея моральной обусловленности права.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Идея ответственности за нарушения прав другого.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(</a:t>
            </a:r>
            <a:r>
              <a:rPr lang="ru-RU" sz="2600" b="1" i="1" dirty="0"/>
              <a:t>Лопухин А.П. </a:t>
            </a:r>
            <a:r>
              <a:rPr lang="ru-RU" sz="2600" dirty="0"/>
              <a:t>Законодательство Моисея. Исследование о семейных, социально-экономических и государственных законах Моисея. Суд над Иисусом Христом, рассматриваемый с юридической точки зрения. Вавилонский царь правды </a:t>
            </a:r>
            <a:r>
              <a:rPr lang="ru-RU" sz="2600" dirty="0" err="1"/>
              <a:t>Аммураби</a:t>
            </a:r>
            <a:r>
              <a:rPr lang="ru-RU" sz="2600" dirty="0"/>
              <a:t> и его новооткрытое законодательство в сопоставлении с законодательством Моисеевым / Под ред. и с предисловием проф. В.А. </a:t>
            </a:r>
            <a:r>
              <a:rPr lang="ru-RU" sz="2600" dirty="0" err="1"/>
              <a:t>Томсинова</a:t>
            </a:r>
            <a:r>
              <a:rPr lang="ru-RU" sz="2600" dirty="0"/>
              <a:t>. М.: Зерцало, 2005).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97E70-E8B1-43B2-9CC9-D3BA61D4907A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88395"/>
            <a:ext cx="899592" cy="86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89925" cy="1295871"/>
          </a:xfrm>
        </p:spPr>
        <p:txBody>
          <a:bodyPr/>
          <a:lstStyle/>
          <a:p>
            <a:pPr eaLnBrk="1" hangingPunct="1"/>
            <a:r>
              <a:rPr lang="ru-RU" sz="32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История концепции прав человека</a:t>
            </a:r>
            <a:br>
              <a:rPr lang="ru-RU" sz="32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ru-RU" sz="20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Древняя Греция (</a:t>
            </a:r>
            <a:r>
              <a:rPr lang="en-US" sz="20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V-IV</a:t>
            </a:r>
            <a:r>
              <a:rPr lang="ru-RU" sz="20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вв. до н.э.) и Древний Рим</a:t>
            </a:r>
            <a:r>
              <a:rPr lang="en-US" sz="20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(II-I</a:t>
            </a:r>
            <a:r>
              <a:rPr lang="ru-RU" sz="20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 вв. до н.э.)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683568" y="2276872"/>
            <a:ext cx="3793182" cy="424815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900" u="sng" dirty="0">
              <a:solidFill>
                <a:srgbClr val="66FF66"/>
              </a:solidFill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u="sng" dirty="0">
                <a:solidFill>
                  <a:srgbClr val="00B050"/>
                </a:solidFill>
              </a:rPr>
              <a:t>Сторонники прав индивида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600" dirty="0"/>
              <a:t>(рабы и женщины исключены) </a:t>
            </a:r>
          </a:p>
          <a:p>
            <a:pPr indent="1905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стратег Перикл</a:t>
            </a:r>
          </a:p>
          <a:p>
            <a:pPr indent="1905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Фукидид</a:t>
            </a:r>
          </a:p>
          <a:p>
            <a:pPr indent="1905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Эсхил</a:t>
            </a:r>
          </a:p>
          <a:p>
            <a:pPr indent="1905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Софокл</a:t>
            </a:r>
          </a:p>
          <a:p>
            <a:pPr indent="1905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Еврипид</a:t>
            </a:r>
          </a:p>
          <a:p>
            <a:pPr indent="19050"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i="1" dirty="0"/>
              <a:t>Цицерон: </a:t>
            </a:r>
            <a:r>
              <a:rPr lang="ru-RU" sz="1800" b="1" dirty="0"/>
              <a:t>«Закон находится в согласии с природой, присутствует всюду и является вечным. Он приглашает к исполнению долга и в испуге шарахается от преступления и варварства. Ни волей сената, ни волей народа никто не может быть освобожден от обязанностей, возлагаемых на него законом…»</a:t>
            </a:r>
            <a:r>
              <a:rPr lang="ru-RU" sz="1800" dirty="0"/>
              <a:t> </a:t>
            </a:r>
          </a:p>
        </p:txBody>
      </p:sp>
      <p:sp>
        <p:nvSpPr>
          <p:cNvPr id="9220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679950" y="2276475"/>
            <a:ext cx="3780482" cy="3888829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000" b="1" u="sng" dirty="0">
                <a:solidFill>
                  <a:srgbClr val="FF0000"/>
                </a:solidFill>
              </a:rPr>
              <a:t>Противники прав индивида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ru-RU" sz="1800" i="1" dirty="0"/>
              <a:t>Геродот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ru-RU" sz="1800" i="1" dirty="0"/>
              <a:t>Платон: </a:t>
            </a:r>
            <a:r>
              <a:rPr lang="ru-RU" sz="1800" dirty="0"/>
              <a:t>«</a:t>
            </a:r>
            <a:r>
              <a:rPr lang="ru-RU" sz="1800" b="1" dirty="0"/>
              <a:t>Бытие возникает не ради тебя, а, наоборот, ты – ради него… Любой искусный ремесленник делает все ради целого, а не целое ради части»</a:t>
            </a:r>
          </a:p>
          <a:p>
            <a:pPr marL="0" indent="0" algn="just" eaLnBrk="1" hangingPunct="1">
              <a:lnSpc>
                <a:spcPct val="150000"/>
              </a:lnSpc>
            </a:pPr>
            <a:r>
              <a:rPr lang="ru-RU" sz="1800" b="1" dirty="0"/>
              <a:t>Аристотель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DA27D-A4AC-4EC7-9257-9F7C2528063E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История концепции прав человека</a:t>
            </a:r>
            <a:br>
              <a:rPr lang="ru-RU" sz="3600" b="1" dirty="0"/>
            </a:br>
            <a:r>
              <a:rPr lang="ru-RU" sz="2000" b="1" dirty="0"/>
              <a:t>Христианский взгляд </a:t>
            </a:r>
            <a:br>
              <a:rPr lang="ru-RU" sz="3200" b="1" dirty="0"/>
            </a:br>
            <a:endParaRPr lang="ru-RU" sz="3600" b="1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600200"/>
            <a:ext cx="7560840" cy="4525963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/>
              <a:t>Евангелие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Идея ценности каждой личности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Идея личной ответственности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Идея «Сильный уступает слабому»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DC894-914A-411F-AC34-FEA1D0ABB431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eaLnBrk="1" hangingPunct="1"/>
            <a:r>
              <a:rPr lang="ru-RU" sz="3600" b="1" dirty="0"/>
              <a:t>История концепции прав человека</a:t>
            </a:r>
            <a:br>
              <a:rPr lang="ru-RU" sz="3600" b="1" dirty="0"/>
            </a:br>
            <a:r>
              <a:rPr lang="ru-RU" sz="2400" b="1" dirty="0"/>
              <a:t>Новое время</a:t>
            </a:r>
            <a:endParaRPr lang="ru-RU" sz="3600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600200"/>
            <a:ext cx="7632848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		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/>
              <a:t>Философы гуманистического направления (Х</a:t>
            </a:r>
            <a:r>
              <a:rPr lang="en-US" sz="2800" dirty="0"/>
              <a:t>VI-</a:t>
            </a:r>
            <a:r>
              <a:rPr lang="ru-RU" sz="2800" dirty="0"/>
              <a:t>Х</a:t>
            </a:r>
            <a:r>
              <a:rPr lang="en-US" sz="2800" dirty="0"/>
              <a:t>VIII</a:t>
            </a:r>
            <a:r>
              <a:rPr lang="ru-RU" sz="2800" dirty="0"/>
              <a:t> вв.) «формализуют» права человека.</a:t>
            </a:r>
          </a:p>
          <a:p>
            <a:pPr eaLnBrk="1" hangingPunct="1">
              <a:lnSpc>
                <a:spcPct val="80000"/>
              </a:lnSpc>
            </a:pPr>
            <a:endParaRPr lang="ru-RU" sz="2800" dirty="0"/>
          </a:p>
          <a:p>
            <a:pPr eaLnBrk="1" hangingPunct="1">
              <a:lnSpc>
                <a:spcPct val="80000"/>
              </a:lnSpc>
            </a:pPr>
            <a:r>
              <a:rPr lang="ru-RU" sz="2800" dirty="0"/>
              <a:t>Появление термина «права человека».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C89E5-D593-44A1-889C-CBF0E14E15D4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214" y="5764907"/>
            <a:ext cx="1130786" cy="109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lant bevel">
  <a:themeElements>
    <a:clrScheme name="">
      <a:dk1>
        <a:srgbClr val="C0C0C0"/>
      </a:dk1>
      <a:lt1>
        <a:srgbClr val="FFFFFF"/>
      </a:lt1>
      <a:dk2>
        <a:srgbClr val="993300"/>
      </a:dk2>
      <a:lt2>
        <a:srgbClr val="FFCC99"/>
      </a:lt2>
      <a:accent1>
        <a:srgbClr val="FF9900"/>
      </a:accent1>
      <a:accent2>
        <a:srgbClr val="CC0000"/>
      </a:accent2>
      <a:accent3>
        <a:srgbClr val="CAADAA"/>
      </a:accent3>
      <a:accent4>
        <a:srgbClr val="DADADA"/>
      </a:accent4>
      <a:accent5>
        <a:srgbClr val="FFCAAA"/>
      </a:accent5>
      <a:accent6>
        <a:srgbClr val="B90000"/>
      </a:accent6>
      <a:hlink>
        <a:srgbClr val="FF33CC"/>
      </a:hlink>
      <a:folHlink>
        <a:srgbClr val="FFCC00"/>
      </a:folHlink>
    </a:clrScheme>
    <a:fontScheme name="slant b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ant bevel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ant bevel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ant bevel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032</Template>
  <TotalTime>3572</TotalTime>
  <Words>3122</Words>
  <Application>Microsoft Office PowerPoint</Application>
  <PresentationFormat>Экран (4:3)</PresentationFormat>
  <Paragraphs>374</Paragraphs>
  <Slides>47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2" baseType="lpstr">
      <vt:lpstr>Arial</vt:lpstr>
      <vt:lpstr>Calibri</vt:lpstr>
      <vt:lpstr>Verdana</vt:lpstr>
      <vt:lpstr>Wingdings</vt:lpstr>
      <vt:lpstr>slant bevel</vt:lpstr>
      <vt:lpstr>Цитата дня</vt:lpstr>
      <vt:lpstr>ТЕМА 10.  Конституционно-правовые основы взаимоотношений личности и государства  (6 час.) </vt:lpstr>
      <vt:lpstr>Вопросы темы</vt:lpstr>
      <vt:lpstr>Категория прав человека: сущность, значение, истоки </vt:lpstr>
      <vt:lpstr>Исходные идеи концепции прав человека</vt:lpstr>
      <vt:lpstr> История концепции прав человека Ветхозаветный взгляд </vt:lpstr>
      <vt:lpstr>История концепции прав человека Древняя Греция (V-IVвв. до н.э.) и Древний Рим (II-I вв. до н.э.)</vt:lpstr>
      <vt:lpstr>История концепции прав человека Христианский взгляд  </vt:lpstr>
      <vt:lpstr>История концепции прав человека Новое время</vt:lpstr>
      <vt:lpstr>Основные международно-правовые акты о правах человека</vt:lpstr>
      <vt:lpstr>Иные основные международно-правовые акты о правах человека</vt:lpstr>
      <vt:lpstr>«Права и свободы» в Европейской конвенции</vt:lpstr>
      <vt:lpstr>Права человека – это:</vt:lpstr>
      <vt:lpstr>Неписаные права </vt:lpstr>
      <vt:lpstr>Поколения прав человека?</vt:lpstr>
      <vt:lpstr>Должны ли обладать правами:</vt:lpstr>
      <vt:lpstr>Проблемы, связанные с правами человека</vt:lpstr>
      <vt:lpstr>Цитата дня</vt:lpstr>
      <vt:lpstr>   Личность в Конституции России </vt:lpstr>
      <vt:lpstr>Субъективное право</vt:lpstr>
      <vt:lpstr>Теоретический и практический вопрос</vt:lpstr>
      <vt:lpstr>Принципы конституционно-правового правового положения личности в России</vt:lpstr>
      <vt:lpstr> Принцип приоритетности прав и свобод </vt:lpstr>
      <vt:lpstr>Принцип равноправия </vt:lpstr>
      <vt:lpstr>Коррекция принципа равноправия в зависимости от правового модуса</vt:lpstr>
      <vt:lpstr>Принцип неотчуждаемости</vt:lpstr>
      <vt:lpstr>Принцип непосредственного действия</vt:lpstr>
      <vt:lpstr>Кто является корреспондирующей стороной конституционных прав? </vt:lpstr>
      <vt:lpstr>Классификация конституционных прав и свобод</vt:lpstr>
      <vt:lpstr>Личные права и свободы</vt:lpstr>
      <vt:lpstr>Общественно-политические права и свободы</vt:lpstr>
      <vt:lpstr>Экономические права</vt:lpstr>
      <vt:lpstr>Социальные права и свободы</vt:lpstr>
      <vt:lpstr>Культурные права и свободы </vt:lpstr>
      <vt:lpstr>Права-гарантии</vt:lpstr>
      <vt:lpstr>Цитата дня</vt:lpstr>
      <vt:lpstr>Презентация PowerPoint</vt:lpstr>
      <vt:lpstr>Общая конструкция ограничений конституционных прав и свобод</vt:lpstr>
      <vt:lpstr>Немецкая конструкция ограничений</vt:lpstr>
      <vt:lpstr>Общие ограничения</vt:lpstr>
      <vt:lpstr>Ограничения в отношении отдельных прав и свобод</vt:lpstr>
      <vt:lpstr>Конституционные ограничения, «делегированные законодателю</vt:lpstr>
      <vt:lpstr>Пределы ограничения прав и свобод </vt:lpstr>
      <vt:lpstr>Конституционные ограничения, вводимые должностными лицами в определенных условиях</vt:lpstr>
      <vt:lpstr>Ограничения реализации прав</vt:lpstr>
      <vt:lpstr>Умаление прав</vt:lpstr>
      <vt:lpstr>Спасибо за внимание! </vt:lpstr>
    </vt:vector>
  </TitlesOfParts>
  <Company>HOUM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 Личность и государство</dc:title>
  <dc:creator>MAK</dc:creator>
  <cp:lastModifiedBy>MAK</cp:lastModifiedBy>
  <cp:revision>207</cp:revision>
  <dcterms:created xsi:type="dcterms:W3CDTF">2007-02-27T07:30:34Z</dcterms:created>
  <dcterms:modified xsi:type="dcterms:W3CDTF">2019-03-04T08:02:45Z</dcterms:modified>
</cp:coreProperties>
</file>