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1"/>
  </p:notesMasterIdLst>
  <p:sldIdLst>
    <p:sldId id="340" r:id="rId2"/>
    <p:sldId id="259" r:id="rId3"/>
    <p:sldId id="403" r:id="rId4"/>
    <p:sldId id="431" r:id="rId5"/>
    <p:sldId id="402" r:id="rId6"/>
    <p:sldId id="355" r:id="rId7"/>
    <p:sldId id="258" r:id="rId8"/>
    <p:sldId id="438" r:id="rId9"/>
    <p:sldId id="439" r:id="rId10"/>
    <p:sldId id="434" r:id="rId11"/>
    <p:sldId id="440" r:id="rId12"/>
    <p:sldId id="286" r:id="rId13"/>
    <p:sldId id="277" r:id="rId14"/>
    <p:sldId id="281" r:id="rId15"/>
    <p:sldId id="265" r:id="rId16"/>
    <p:sldId id="321" r:id="rId17"/>
    <p:sldId id="315" r:id="rId18"/>
    <p:sldId id="387" r:id="rId19"/>
    <p:sldId id="28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C110C"/>
    <a:srgbClr val="6813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9" autoAdjust="0"/>
    <p:restoredTop sz="86475" autoAdjust="0"/>
  </p:normalViewPr>
  <p:slideViewPr>
    <p:cSldViewPr>
      <p:cViewPr varScale="1">
        <p:scale>
          <a:sx n="111" d="100"/>
          <a:sy n="111" d="100"/>
        </p:scale>
        <p:origin x="11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FB991A-415A-4826-B04B-725C0BF9775A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E1CB9068-D5CD-483F-B405-08A3F5BB6DF0}">
      <dgm:prSet phldrT="[Текст]"/>
      <dgm:spPr>
        <a:effectLst>
          <a:innerShdw blurRad="63500" dist="50800" dir="108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dirty="0"/>
            <a:t>1</a:t>
          </a:r>
          <a:r>
            <a:rPr lang="ru-RU" dirty="0"/>
            <a:t>. </a:t>
          </a:r>
        </a:p>
        <a:p>
          <a:r>
            <a:rPr lang="ru-RU" dirty="0"/>
            <a:t>Устройство</a:t>
          </a:r>
        </a:p>
      </dgm:t>
    </dgm:pt>
    <dgm:pt modelId="{529A9A9C-39B2-4673-966F-6BD350DD531B}" type="parTrans" cxnId="{33375AE7-7D89-4EFC-865B-92B38C2BD5AA}">
      <dgm:prSet/>
      <dgm:spPr/>
      <dgm:t>
        <a:bodyPr/>
        <a:lstStyle/>
        <a:p>
          <a:endParaRPr lang="ru-RU"/>
        </a:p>
      </dgm:t>
    </dgm:pt>
    <dgm:pt modelId="{E91CA9D9-CBE6-4BE3-81ED-D9BFAE49C0CF}" type="sibTrans" cxnId="{33375AE7-7D89-4EFC-865B-92B38C2BD5AA}">
      <dgm:prSet/>
      <dgm:spPr/>
      <dgm:t>
        <a:bodyPr/>
        <a:lstStyle/>
        <a:p>
          <a:endParaRPr lang="ru-RU"/>
        </a:p>
      </dgm:t>
    </dgm:pt>
    <dgm:pt modelId="{32154674-0CCC-47B7-AB7B-0F83859B14C9}">
      <dgm:prSet phldrT="[Текст]"/>
      <dgm:spPr/>
      <dgm:t>
        <a:bodyPr/>
        <a:lstStyle/>
        <a:p>
          <a:r>
            <a:rPr lang="ru-RU" dirty="0"/>
            <a:t>2. </a:t>
          </a:r>
        </a:p>
        <a:p>
          <a:r>
            <a:rPr lang="ru-RU" dirty="0"/>
            <a:t>Установление</a:t>
          </a:r>
        </a:p>
      </dgm:t>
    </dgm:pt>
    <dgm:pt modelId="{275431BA-7AE5-475A-A3C6-D62AA6E63AFC}" type="parTrans" cxnId="{24B489D1-DDEF-4A97-96A2-7A982BE9745A}">
      <dgm:prSet/>
      <dgm:spPr/>
      <dgm:t>
        <a:bodyPr/>
        <a:lstStyle/>
        <a:p>
          <a:endParaRPr lang="ru-RU"/>
        </a:p>
      </dgm:t>
    </dgm:pt>
    <dgm:pt modelId="{775E9C13-5864-4169-B32E-457506856070}" type="sibTrans" cxnId="{24B489D1-DDEF-4A97-96A2-7A982BE9745A}">
      <dgm:prSet/>
      <dgm:spPr/>
      <dgm:t>
        <a:bodyPr/>
        <a:lstStyle/>
        <a:p>
          <a:endParaRPr lang="ru-RU"/>
        </a:p>
      </dgm:t>
    </dgm:pt>
    <dgm:pt modelId="{65F8447C-3085-41AC-AAD7-589FC4A22764}">
      <dgm:prSet phldrT="[Текст]"/>
      <dgm:spPr/>
      <dgm:t>
        <a:bodyPr/>
        <a:lstStyle/>
        <a:p>
          <a:r>
            <a:rPr lang="ru-RU" dirty="0"/>
            <a:t>3. </a:t>
          </a:r>
        </a:p>
        <a:p>
          <a:r>
            <a:rPr lang="ru-RU" dirty="0"/>
            <a:t>Сотворение</a:t>
          </a:r>
        </a:p>
        <a:p>
          <a:r>
            <a:rPr lang="en-US" dirty="0"/>
            <a:t>(</a:t>
          </a:r>
          <a:r>
            <a:rPr lang="en-US" i="1" dirty="0"/>
            <a:t>constitutio mundi</a:t>
          </a:r>
          <a:r>
            <a:rPr lang="en-US" dirty="0"/>
            <a:t>)</a:t>
          </a:r>
          <a:endParaRPr lang="ru-RU" dirty="0"/>
        </a:p>
      </dgm:t>
    </dgm:pt>
    <dgm:pt modelId="{1A3EC16D-F98D-44FB-B487-BCEFB718F88F}" type="parTrans" cxnId="{C1455276-74B0-41BA-9C6F-70177E3F80E1}">
      <dgm:prSet/>
      <dgm:spPr/>
      <dgm:t>
        <a:bodyPr/>
        <a:lstStyle/>
        <a:p>
          <a:endParaRPr lang="ru-RU"/>
        </a:p>
      </dgm:t>
    </dgm:pt>
    <dgm:pt modelId="{09D55E46-A2A3-42F2-BD34-2DE269D187C1}" type="sibTrans" cxnId="{C1455276-74B0-41BA-9C6F-70177E3F80E1}">
      <dgm:prSet/>
      <dgm:spPr/>
      <dgm:t>
        <a:bodyPr/>
        <a:lstStyle/>
        <a:p>
          <a:endParaRPr lang="ru-RU"/>
        </a:p>
      </dgm:t>
    </dgm:pt>
    <dgm:pt modelId="{27A57F2D-8483-4E61-ACFE-F3E9E690B97E}" type="pres">
      <dgm:prSet presAssocID="{59FB991A-415A-4826-B04B-725C0BF9775A}" presName="diagram" presStyleCnt="0">
        <dgm:presLayoutVars>
          <dgm:dir/>
          <dgm:resizeHandles val="exact"/>
        </dgm:presLayoutVars>
      </dgm:prSet>
      <dgm:spPr/>
    </dgm:pt>
    <dgm:pt modelId="{B0076B7B-B120-4D90-ADB5-006725613274}" type="pres">
      <dgm:prSet presAssocID="{E1CB9068-D5CD-483F-B405-08A3F5BB6DF0}" presName="node" presStyleLbl="node1" presStyleIdx="0" presStyleCnt="3">
        <dgm:presLayoutVars>
          <dgm:bulletEnabled val="1"/>
        </dgm:presLayoutVars>
      </dgm:prSet>
      <dgm:spPr/>
    </dgm:pt>
    <dgm:pt modelId="{3C20BE36-208F-4676-B67D-649A15BDC97B}" type="pres">
      <dgm:prSet presAssocID="{E91CA9D9-CBE6-4BE3-81ED-D9BFAE49C0CF}" presName="sibTrans" presStyleCnt="0"/>
      <dgm:spPr/>
    </dgm:pt>
    <dgm:pt modelId="{0706DB38-A846-4947-99A0-7D52C137403C}" type="pres">
      <dgm:prSet presAssocID="{32154674-0CCC-47B7-AB7B-0F83859B14C9}" presName="node" presStyleLbl="node1" presStyleIdx="1" presStyleCnt="3">
        <dgm:presLayoutVars>
          <dgm:bulletEnabled val="1"/>
        </dgm:presLayoutVars>
      </dgm:prSet>
      <dgm:spPr/>
    </dgm:pt>
    <dgm:pt modelId="{73D0BB5E-C6A2-4B2C-B92D-25C51B8908BC}" type="pres">
      <dgm:prSet presAssocID="{775E9C13-5864-4169-B32E-457506856070}" presName="sibTrans" presStyleCnt="0"/>
      <dgm:spPr/>
    </dgm:pt>
    <dgm:pt modelId="{CAB6E747-8C21-4B50-847F-06BA1392EAC7}" type="pres">
      <dgm:prSet presAssocID="{65F8447C-3085-41AC-AAD7-589FC4A22764}" presName="node" presStyleLbl="node1" presStyleIdx="2" presStyleCnt="3" custLinFactNeighborX="1725" custLinFactNeighborY="14728">
        <dgm:presLayoutVars>
          <dgm:bulletEnabled val="1"/>
        </dgm:presLayoutVars>
      </dgm:prSet>
      <dgm:spPr/>
    </dgm:pt>
  </dgm:ptLst>
  <dgm:cxnLst>
    <dgm:cxn modelId="{B4774103-2FDE-43DF-9C38-6AA44227B857}" type="presOf" srcId="{65F8447C-3085-41AC-AAD7-589FC4A22764}" destId="{CAB6E747-8C21-4B50-847F-06BA1392EAC7}" srcOrd="0" destOrd="0" presId="urn:microsoft.com/office/officeart/2005/8/layout/default"/>
    <dgm:cxn modelId="{F32E6333-009A-4603-991E-04EB093D0B94}" type="presOf" srcId="{E1CB9068-D5CD-483F-B405-08A3F5BB6DF0}" destId="{B0076B7B-B120-4D90-ADB5-006725613274}" srcOrd="0" destOrd="0" presId="urn:microsoft.com/office/officeart/2005/8/layout/default"/>
    <dgm:cxn modelId="{B0D5016F-0F82-41B0-A3BB-F664B142303D}" type="presOf" srcId="{32154674-0CCC-47B7-AB7B-0F83859B14C9}" destId="{0706DB38-A846-4947-99A0-7D52C137403C}" srcOrd="0" destOrd="0" presId="urn:microsoft.com/office/officeart/2005/8/layout/default"/>
    <dgm:cxn modelId="{C1455276-74B0-41BA-9C6F-70177E3F80E1}" srcId="{59FB991A-415A-4826-B04B-725C0BF9775A}" destId="{65F8447C-3085-41AC-AAD7-589FC4A22764}" srcOrd="2" destOrd="0" parTransId="{1A3EC16D-F98D-44FB-B487-BCEFB718F88F}" sibTransId="{09D55E46-A2A3-42F2-BD34-2DE269D187C1}"/>
    <dgm:cxn modelId="{24B489D1-DDEF-4A97-96A2-7A982BE9745A}" srcId="{59FB991A-415A-4826-B04B-725C0BF9775A}" destId="{32154674-0CCC-47B7-AB7B-0F83859B14C9}" srcOrd="1" destOrd="0" parTransId="{275431BA-7AE5-475A-A3C6-D62AA6E63AFC}" sibTransId="{775E9C13-5864-4169-B32E-457506856070}"/>
    <dgm:cxn modelId="{33375AE7-7D89-4EFC-865B-92B38C2BD5AA}" srcId="{59FB991A-415A-4826-B04B-725C0BF9775A}" destId="{E1CB9068-D5CD-483F-B405-08A3F5BB6DF0}" srcOrd="0" destOrd="0" parTransId="{529A9A9C-39B2-4673-966F-6BD350DD531B}" sibTransId="{E91CA9D9-CBE6-4BE3-81ED-D9BFAE49C0CF}"/>
    <dgm:cxn modelId="{211058EA-04BB-4654-B91A-CB51ABB94FCB}" type="presOf" srcId="{59FB991A-415A-4826-B04B-725C0BF9775A}" destId="{27A57F2D-8483-4E61-ACFE-F3E9E690B97E}" srcOrd="0" destOrd="0" presId="urn:microsoft.com/office/officeart/2005/8/layout/default"/>
    <dgm:cxn modelId="{E8B7DB92-EACE-44B1-9DB6-31D74F5CA965}" type="presParOf" srcId="{27A57F2D-8483-4E61-ACFE-F3E9E690B97E}" destId="{B0076B7B-B120-4D90-ADB5-006725613274}" srcOrd="0" destOrd="0" presId="urn:microsoft.com/office/officeart/2005/8/layout/default"/>
    <dgm:cxn modelId="{7AD256A6-11C1-437C-99C6-15D4F903A29E}" type="presParOf" srcId="{27A57F2D-8483-4E61-ACFE-F3E9E690B97E}" destId="{3C20BE36-208F-4676-B67D-649A15BDC97B}" srcOrd="1" destOrd="0" presId="urn:microsoft.com/office/officeart/2005/8/layout/default"/>
    <dgm:cxn modelId="{2FA28EFD-5BA0-4762-A80A-96FE78BD7B6B}" type="presParOf" srcId="{27A57F2D-8483-4E61-ACFE-F3E9E690B97E}" destId="{0706DB38-A846-4947-99A0-7D52C137403C}" srcOrd="2" destOrd="0" presId="urn:microsoft.com/office/officeart/2005/8/layout/default"/>
    <dgm:cxn modelId="{B47B55F1-AA8E-4702-BD68-5981E44D34C9}" type="presParOf" srcId="{27A57F2D-8483-4E61-ACFE-F3E9E690B97E}" destId="{73D0BB5E-C6A2-4B2C-B92D-25C51B8908BC}" srcOrd="3" destOrd="0" presId="urn:microsoft.com/office/officeart/2005/8/layout/default"/>
    <dgm:cxn modelId="{B83FEC86-A35F-4D3A-952C-B7BAB105CE18}" type="presParOf" srcId="{27A57F2D-8483-4E61-ACFE-F3E9E690B97E}" destId="{CAB6E747-8C21-4B50-847F-06BA1392EAC7}" srcOrd="4" destOrd="0" presId="urn:microsoft.com/office/officeart/2005/8/layout/default"/>
  </dgm:cxnLst>
  <dgm:bg>
    <a:solidFill>
      <a:schemeClr val="accent2">
        <a:lumMod val="60000"/>
        <a:lumOff val="40000"/>
      </a:schemeClr>
    </a:solidFill>
  </dgm:bg>
  <dgm:whole>
    <a:ln>
      <a:solidFill>
        <a:schemeClr val="tx2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076B7B-B120-4D90-ADB5-006725613274}">
      <dsp:nvSpPr>
        <dsp:cNvPr id="0" name=""/>
        <dsp:cNvSpPr/>
      </dsp:nvSpPr>
      <dsp:spPr>
        <a:xfrm>
          <a:off x="1023709" y="1082"/>
          <a:ext cx="2934044" cy="17604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08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1</a:t>
          </a:r>
          <a:r>
            <a:rPr lang="ru-RU" sz="2300" kern="1200" dirty="0"/>
            <a:t>.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Устройство</a:t>
          </a:r>
        </a:p>
      </dsp:txBody>
      <dsp:txXfrm>
        <a:off x="1023709" y="1082"/>
        <a:ext cx="2934044" cy="1760426"/>
      </dsp:txXfrm>
    </dsp:sp>
    <dsp:sp modelId="{0706DB38-A846-4947-99A0-7D52C137403C}">
      <dsp:nvSpPr>
        <dsp:cNvPr id="0" name=""/>
        <dsp:cNvSpPr/>
      </dsp:nvSpPr>
      <dsp:spPr>
        <a:xfrm>
          <a:off x="4251158" y="1082"/>
          <a:ext cx="2934044" cy="17604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2.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Установление</a:t>
          </a:r>
        </a:p>
      </dsp:txBody>
      <dsp:txXfrm>
        <a:off x="4251158" y="1082"/>
        <a:ext cx="2934044" cy="1760426"/>
      </dsp:txXfrm>
    </dsp:sp>
    <dsp:sp modelId="{CAB6E747-8C21-4B50-847F-06BA1392EAC7}">
      <dsp:nvSpPr>
        <dsp:cNvPr id="0" name=""/>
        <dsp:cNvSpPr/>
      </dsp:nvSpPr>
      <dsp:spPr>
        <a:xfrm>
          <a:off x="2688045" y="2055997"/>
          <a:ext cx="2934044" cy="17604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3.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Сотворение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(</a:t>
          </a:r>
          <a:r>
            <a:rPr lang="en-US" sz="2300" i="1" kern="1200" dirty="0"/>
            <a:t>constitutio mundi</a:t>
          </a:r>
          <a:r>
            <a:rPr lang="en-US" sz="2300" kern="1200" dirty="0"/>
            <a:t>)</a:t>
          </a:r>
          <a:endParaRPr lang="ru-RU" sz="2300" kern="1200" dirty="0"/>
        </a:p>
      </dsp:txBody>
      <dsp:txXfrm>
        <a:off x="2688045" y="2055997"/>
        <a:ext cx="2934044" cy="17604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538EB-40D5-4EEA-9987-8A821778C091}" type="datetimeFigureOut">
              <a:rPr lang="ru-RU" smtClean="0"/>
              <a:t>01.06.2019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9CC2D-12A5-4B13-9371-41AB96319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398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8F5CCE-0A7E-438E-B832-B59A208578C3}" type="slidenum">
              <a:rPr lang="ru-RU"/>
              <a:pPr/>
              <a:t>2</a:t>
            </a:fld>
            <a:endParaRPr 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4DAFD7-9D5A-4312-A658-C05B811A511F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407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06D7E-A290-4841-BE7B-08224A10DE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099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2BC88-2E2C-4623-9314-9271031317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774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2BC88-2E2C-4623-9314-9271031317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000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2BC88-2E2C-4623-9314-9271031317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4016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2BC88-2E2C-4623-9314-9271031317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051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2BC88-2E2C-4623-9314-9271031317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824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2BC88-2E2C-4623-9314-9271031317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940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A6EF89-16CD-4519-9B5C-15DB3AD5BD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4923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CDF6A1-95B1-49E3-9059-F57E5061CD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50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5613" y="6242050"/>
            <a:ext cx="2130425" cy="4746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2050"/>
            <a:ext cx="2895600" cy="4746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2050"/>
            <a:ext cx="2130425" cy="4746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2793459-83BF-4B98-A39B-C34128B296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53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1E94C2-AE09-424E-AB75-1DE8D44230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94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5D6B8-BA67-48C2-A84D-DF22F5EB53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79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7C9E16-468C-4391-B82E-8A34A8DE20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46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F20AE-CD80-417C-B073-062FBF44F9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89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592195-A758-4977-9810-9BC26CF2BC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39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18832D-669F-41A5-A5B0-C33FCFFE9D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1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93E2A-4BC1-4B19-9C5F-CDC987505B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71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5639A0-5FA4-4324-B3EE-3E9AE37EA2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52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6B2BC88-2E2C-4623-9314-9271031317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3629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  <p:sldLayoutId id="2147483719" r:id="rId18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EF00C96-D84D-426C-99E6-503CE361F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4464495"/>
          </a:xfrm>
        </p:spPr>
        <p:txBody>
          <a:bodyPr/>
          <a:lstStyle/>
          <a:p>
            <a:r>
              <a:rPr lang="ru-RU" dirty="0"/>
              <a:t>Итоговая лекция </a:t>
            </a:r>
            <a:endParaRPr lang="ru-RU" sz="4400" b="1" dirty="0"/>
          </a:p>
        </p:txBody>
      </p:sp>
      <p:sp>
        <p:nvSpPr>
          <p:cNvPr id="2" name="Подзаголовок 1">
            <a:extLst>
              <a:ext uri="{FF2B5EF4-FFF2-40B4-BE49-F238E27FC236}">
                <a16:creationId xmlns:a16="http://schemas.microsoft.com/office/drawing/2014/main" id="{20D98704-60B7-4070-9CE4-F3F4D071DE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1536576"/>
          </a:xfrm>
        </p:spPr>
        <p:txBody>
          <a:bodyPr/>
          <a:lstStyle/>
          <a:p>
            <a:r>
              <a:rPr lang="ru-RU" dirty="0"/>
              <a:t>Тема 16</a:t>
            </a:r>
          </a:p>
          <a:p>
            <a:r>
              <a:rPr lang="ru-RU" dirty="0"/>
              <a:t>(2 час.)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0F12148-923A-4AC1-B327-820C09BEA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3285" y="5906032"/>
            <a:ext cx="983701" cy="951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0438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/>
              <a:t>Виды форм правления (систем власти)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258888" y="1773238"/>
            <a:ext cx="6913562" cy="4392612"/>
          </a:xfrm>
        </p:spPr>
        <p:txBody>
          <a:bodyPr>
            <a:normAutofit fontScale="92500"/>
          </a:bodyPr>
          <a:lstStyle/>
          <a:p>
            <a:pPr marL="609600" indent="-60960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 u="sng" dirty="0"/>
              <a:t>Во </a:t>
            </a:r>
            <a:r>
              <a:rPr lang="ru-RU" sz="2800" b="1" i="1" u="sng" dirty="0"/>
              <a:t>втором</a:t>
            </a:r>
            <a:r>
              <a:rPr lang="ru-RU" sz="2800" u="sng" dirty="0"/>
              <a:t> смысле</a:t>
            </a:r>
            <a:r>
              <a:rPr lang="ru-RU" sz="2800" dirty="0"/>
              <a:t> </a:t>
            </a:r>
          </a:p>
          <a:p>
            <a:pPr marL="609600" indent="-60960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/>
              <a:t>различаются от того,</a:t>
            </a:r>
          </a:p>
          <a:p>
            <a:pPr marL="609600" indent="-60960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/>
              <a:t>каков </a:t>
            </a:r>
            <a:r>
              <a:rPr lang="ru-RU" sz="2800" b="1" i="1" dirty="0"/>
              <a:t>характер  взаимоотношений между главой государства и высшими органами государственной власти</a:t>
            </a:r>
          </a:p>
          <a:p>
            <a:pPr marL="609600" indent="-60960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i="1" dirty="0"/>
              <a:t>Во избежание путаницы – лучше говорить </a:t>
            </a:r>
          </a:p>
          <a:p>
            <a:pPr marL="609600" indent="-60960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 dirty="0"/>
              <a:t>система (модель) власти: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 dirty="0"/>
              <a:t>Парламентская.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 dirty="0"/>
              <a:t>Президентская.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 dirty="0"/>
              <a:t>Полупрезидентская (смешанная).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09DCF3-C3DC-4B57-93D7-1AF4F36B4EAE}" type="slidenum">
              <a:rPr lang="ru-RU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ru-RU">
              <a:solidFill>
                <a:srgbClr val="0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073576"/>
            <a:ext cx="811445" cy="784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2573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434066-5A33-49C0-99C5-7BDE53E859D8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ru-RU">
              <a:solidFill>
                <a:srgbClr val="0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07504" y="2"/>
          <a:ext cx="8928992" cy="7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66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Основные «процедуры»</a:t>
                      </a:r>
                      <a:endParaRPr lang="ru-RU" sz="1400" b="1" dirty="0"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Парламентская система</a:t>
                      </a:r>
                      <a:endParaRPr lang="ru-RU" sz="1400" b="1" dirty="0"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Президентская система</a:t>
                      </a:r>
                      <a:endParaRPr lang="ru-RU" sz="1400" b="1" dirty="0"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Смешанная система</a:t>
                      </a:r>
                      <a:endParaRPr lang="ru-RU" sz="1400" b="1" dirty="0"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40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baseline="0" dirty="0">
                          <a:solidFill>
                            <a:srgbClr val="000000"/>
                          </a:solidFill>
                          <a:effectLst/>
                        </a:rPr>
                        <a:t>Замещение должности главы государства</a:t>
                      </a:r>
                      <a:endParaRPr lang="ru-RU" sz="1400" b="1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</a:rPr>
                        <a:t>Монарх наследует. Президент избирается парламентом (одной из палат). Срок полномочий не всегда фиксирован</a:t>
                      </a:r>
                      <a:endParaRPr lang="ru-RU" sz="1400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</a:rPr>
                        <a:t>Избирается народом в ходе прямых и всеобщих выборов на фиксированный срок</a:t>
                      </a:r>
                      <a:endParaRPr lang="ru-RU" sz="1400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baseline="0" dirty="0">
                          <a:solidFill>
                            <a:srgbClr val="000000"/>
                          </a:solidFill>
                          <a:effectLst/>
                        </a:rPr>
                        <a:t>Избирается народом в ходе прямых и всеобщих выборов на фиксированный срок</a:t>
                      </a:r>
                      <a:endParaRPr lang="ru-RU" sz="1400" b="0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8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baseline="0" dirty="0">
                          <a:solidFill>
                            <a:srgbClr val="000000"/>
                          </a:solidFill>
                          <a:effectLst/>
                        </a:rPr>
                        <a:t>Отставка президента</a:t>
                      </a:r>
                      <a:endParaRPr lang="ru-RU" sz="1400" b="1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</a:rPr>
                        <a:t>Парламент может переизбрать президента</a:t>
                      </a:r>
                      <a:endParaRPr lang="ru-RU" sz="1400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</a:rPr>
                        <a:t>Президент уходит в отставку добровольно или отрешается от должности</a:t>
                      </a:r>
                      <a:endParaRPr lang="ru-RU" sz="1400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Президент уходит в отставку добровольно или отрешается от должности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SimSun"/>
                        <a:cs typeface="+mn-cs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10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baseline="0" dirty="0">
                          <a:solidFill>
                            <a:srgbClr val="000000"/>
                          </a:solidFill>
                          <a:effectLst/>
                        </a:rPr>
                        <a:t>Формирование правительства</a:t>
                      </a:r>
                      <a:endParaRPr lang="ru-RU" sz="1400" b="1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</a:rPr>
                        <a:t>Формируется парламентом (нижней палатой). Глава государства в формировании участвует формально</a:t>
                      </a:r>
                      <a:endParaRPr lang="ru-RU" sz="1400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</a:rPr>
                        <a:t>Формируется президентом. Должность премьер-министра отсутствует. Парламент может возразить лишь против конкретной персоны, назначаемой президентом</a:t>
                      </a:r>
                      <a:endParaRPr lang="ru-RU" sz="1400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baseline="0" dirty="0">
                          <a:solidFill>
                            <a:srgbClr val="000000"/>
                          </a:solidFill>
                          <a:effectLst/>
                        </a:rPr>
                        <a:t>Формируется президентом совместно с парламентом (нижней палатой), а также совместно с премьер-министром</a:t>
                      </a:r>
                      <a:endParaRPr lang="ru-RU" sz="1400" b="0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29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baseline="0" dirty="0">
                          <a:solidFill>
                            <a:srgbClr val="000000"/>
                          </a:solidFill>
                          <a:effectLst/>
                        </a:rPr>
                        <a:t>Отставка правительства</a:t>
                      </a:r>
                      <a:endParaRPr lang="ru-RU" sz="1400" b="1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</a:rPr>
                        <a:t>Зависит от поддержки (доверия/недоверия) парламента (нижней палаты). Глава государства отправляет в отставку только на основе парламентского решения</a:t>
                      </a:r>
                      <a:endParaRPr lang="ru-RU" sz="1400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</a:rPr>
                        <a:t>Институт отсутствует. Персональные перестановки осуществляет президент</a:t>
                      </a:r>
                      <a:endParaRPr lang="ru-RU" sz="1400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31445" algn="l"/>
                        </a:tabLst>
                      </a:pPr>
                      <a:r>
                        <a:rPr lang="ru-RU" sz="1400" b="0" baseline="0" dirty="0">
                          <a:solidFill>
                            <a:srgbClr val="000000"/>
                          </a:solidFill>
                          <a:effectLst/>
                        </a:rPr>
                        <a:t>В связи с вотумом недоверия со стороны парламента.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31445" algn="l"/>
                        </a:tabLst>
                      </a:pPr>
                      <a:r>
                        <a:rPr lang="ru-RU" sz="1400" b="0" baseline="0" dirty="0">
                          <a:solidFill>
                            <a:srgbClr val="000000"/>
                          </a:solidFill>
                          <a:effectLst/>
                        </a:rPr>
                        <a:t>По инициативе премьер-министра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31445" algn="l"/>
                        </a:tabLst>
                      </a:pPr>
                      <a:r>
                        <a:rPr lang="ru-RU" sz="1400" b="0" baseline="0" dirty="0">
                          <a:solidFill>
                            <a:srgbClr val="000000"/>
                          </a:solidFill>
                          <a:effectLst/>
                        </a:rPr>
                        <a:t>По инициативе президента</a:t>
                      </a:r>
                      <a:endParaRPr lang="ru-RU" sz="1400" b="0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528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baseline="0" dirty="0">
                          <a:solidFill>
                            <a:srgbClr val="000000"/>
                          </a:solidFill>
                          <a:effectLst/>
                        </a:rPr>
                        <a:t>Роспуск парламента (нижней палаты)</a:t>
                      </a:r>
                      <a:endParaRPr lang="ru-RU" sz="1400" b="1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</a:rPr>
                        <a:t>Вопрос решается лидерами парламентских фракций. Глава государства оформляет политический выбор</a:t>
                      </a:r>
                      <a:endParaRPr lang="ru-RU" sz="1400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</a:rPr>
                        <a:t>Отсутствует</a:t>
                      </a:r>
                      <a:endParaRPr lang="ru-RU" sz="1400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baseline="0" dirty="0">
                          <a:solidFill>
                            <a:srgbClr val="000000"/>
                          </a:solidFill>
                          <a:effectLst/>
                        </a:rPr>
                        <a:t>Решает президент, но, как правило, при согласии парламентских лидеров</a:t>
                      </a:r>
                      <a:endParaRPr lang="ru-RU" sz="1400" b="0" baseline="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</a:endParaRPr>
                    </a:p>
                  </a:txBody>
                  <a:tcPr marL="51890" marR="51890" marT="0" marB="0">
                    <a:lnL w="1905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843" y="6763318"/>
            <a:ext cx="667429" cy="645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3266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Правовое государство (</a:t>
            </a:r>
            <a:r>
              <a:rPr lang="ru-RU" sz="3200" b="1" i="1" dirty="0">
                <a:solidFill>
                  <a:schemeClr val="tx1"/>
                </a:solidFill>
              </a:rPr>
              <a:t>определение</a:t>
            </a:r>
            <a:r>
              <a:rPr lang="ru-RU" sz="3200" b="1" dirty="0">
                <a:solidFill>
                  <a:schemeClr val="tx1"/>
                </a:solidFill>
              </a:rPr>
              <a:t>):</a:t>
            </a:r>
          </a:p>
        </p:txBody>
      </p:sp>
      <p:graphicFrame>
        <p:nvGraphicFramePr>
          <p:cNvPr id="297987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28817797"/>
              </p:ext>
            </p:extLst>
          </p:nvPr>
        </p:nvGraphicFramePr>
        <p:xfrm>
          <a:off x="611188" y="1916113"/>
          <a:ext cx="8072437" cy="3673127"/>
        </p:xfrm>
        <a:graphic>
          <a:graphicData uri="http://schemas.openxmlformats.org/drawingml/2006/table">
            <a:tbl>
              <a:tblPr/>
              <a:tblGrid>
                <a:gridCol w="8072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31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Государство, в котором обеспечено </a:t>
                      </a:r>
                      <a:r>
                        <a:rPr kumimoji="0" lang="ru-RU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господство (верховенство)  права</a:t>
                      </a:r>
                      <a:r>
                        <a:rPr kumimoji="0" 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, т.е. приоритет права перед политической, экономической и иной целесообразностью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E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51556"/>
            <a:ext cx="895400" cy="86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14994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7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1"/>
                </a:solidFill>
              </a:rPr>
              <a:t>Социальное государство (</a:t>
            </a:r>
            <a:r>
              <a:rPr lang="ru-RU" sz="4000" b="1" i="1" dirty="0">
                <a:solidFill>
                  <a:schemeClr val="tx1"/>
                </a:solidFill>
              </a:rPr>
              <a:t>определение</a:t>
            </a:r>
            <a:r>
              <a:rPr lang="ru-RU" sz="4000" b="1" dirty="0">
                <a:solidFill>
                  <a:schemeClr val="tx1"/>
                </a:solidFill>
              </a:rPr>
              <a:t>):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598613"/>
            <a:ext cx="7988300" cy="4497387"/>
          </a:xfrm>
        </p:spPr>
        <p:txBody>
          <a:bodyPr/>
          <a:lstStyle/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ru-RU" sz="2800"/>
              <a:t>   </a:t>
            </a:r>
          </a:p>
        </p:txBody>
      </p:sp>
      <p:graphicFrame>
        <p:nvGraphicFramePr>
          <p:cNvPr id="142360" name="Group 2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32005656"/>
              </p:ext>
            </p:extLst>
          </p:nvPr>
        </p:nvGraphicFramePr>
        <p:xfrm>
          <a:off x="683568" y="2420888"/>
          <a:ext cx="7999413" cy="3198539"/>
        </p:xfrm>
        <a:graphic>
          <a:graphicData uri="http://schemas.openxmlformats.org/drawingml/2006/table">
            <a:tbl>
              <a:tblPr/>
              <a:tblGrid>
                <a:gridCol w="7999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9853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Государство, проводящее политику, направленную на </a:t>
                      </a: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социальное выравнивание 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в целях обеспечения каждому права на </a:t>
                      </a: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достойное существование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. 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E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51556"/>
            <a:ext cx="895400" cy="86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7139642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774404"/>
            <a:ext cx="8226425" cy="995710"/>
          </a:xfrm>
        </p:spPr>
        <p:txBody>
          <a:bodyPr>
            <a:normAutofit fontScale="90000"/>
          </a:bodyPr>
          <a:lstStyle/>
          <a:p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>
                <a:solidFill>
                  <a:schemeClr val="tx1"/>
                </a:solidFill>
              </a:rPr>
              <a:t>Светское государство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3200" b="1" dirty="0">
                <a:solidFill>
                  <a:schemeClr val="tx1"/>
                </a:solidFill>
              </a:rPr>
              <a:t>(</a:t>
            </a:r>
            <a:r>
              <a:rPr lang="ru-RU" sz="3200" b="1" i="1" dirty="0">
                <a:solidFill>
                  <a:schemeClr val="tx1"/>
                </a:solidFill>
              </a:rPr>
              <a:t>определение</a:t>
            </a:r>
            <a:r>
              <a:rPr lang="ru-RU" sz="3200" b="1" dirty="0">
                <a:solidFill>
                  <a:schemeClr val="tx1"/>
                </a:solidFill>
              </a:rPr>
              <a:t>):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8215312" cy="4497387"/>
          </a:xfrm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ru-RU" sz="2400" dirty="0"/>
              <a:t>    </a:t>
            </a:r>
            <a:endParaRPr lang="ru-RU" sz="2000" dirty="0"/>
          </a:p>
          <a:p>
            <a:pPr>
              <a:buFont typeface="Wingdings" pitchFamily="2" charset="2"/>
              <a:buNone/>
            </a:pPr>
            <a:r>
              <a:rPr lang="ru-RU" sz="2400" b="1" dirty="0"/>
              <a:t> </a:t>
            </a:r>
            <a:endParaRPr lang="ru-RU" sz="2800" dirty="0"/>
          </a:p>
        </p:txBody>
      </p:sp>
      <p:graphicFrame>
        <p:nvGraphicFramePr>
          <p:cNvPr id="145424" name="Group 1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24796235"/>
              </p:ext>
            </p:extLst>
          </p:nvPr>
        </p:nvGraphicFramePr>
        <p:xfrm>
          <a:off x="827585" y="2564905"/>
          <a:ext cx="7632848" cy="2736304"/>
        </p:xfrm>
        <a:graphic>
          <a:graphicData uri="http://schemas.openxmlformats.org/drawingml/2006/table">
            <a:tbl>
              <a:tblPr/>
              <a:tblGrid>
                <a:gridCol w="7632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36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Государство, гарантирующее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свободу совести.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E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51556"/>
            <a:ext cx="895400" cy="86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908528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Институциональные признаки демократического государства</a:t>
            </a:r>
          </a:p>
        </p:txBody>
      </p:sp>
      <p:pic>
        <p:nvPicPr>
          <p:cNvPr id="1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28384" y="5774365"/>
            <a:ext cx="1115616" cy="107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CE14A-CBF6-408F-BEEA-8B07F01B79CD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37893" name="Line 14"/>
          <p:cNvSpPr>
            <a:spLocks noChangeShapeType="1"/>
          </p:cNvSpPr>
          <p:nvPr/>
        </p:nvSpPr>
        <p:spPr bwMode="auto">
          <a:xfrm>
            <a:off x="5580063" y="43656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4" name="Line 20"/>
          <p:cNvSpPr>
            <a:spLocks noChangeShapeType="1"/>
          </p:cNvSpPr>
          <p:nvPr/>
        </p:nvSpPr>
        <p:spPr bwMode="auto">
          <a:xfrm>
            <a:off x="4211638" y="3141663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5" name="Line 18"/>
          <p:cNvSpPr>
            <a:spLocks noChangeShapeType="1"/>
          </p:cNvSpPr>
          <p:nvPr/>
        </p:nvSpPr>
        <p:spPr bwMode="auto">
          <a:xfrm flipV="1">
            <a:off x="5580063" y="2852738"/>
            <a:ext cx="6477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6" name="Line 17"/>
          <p:cNvSpPr>
            <a:spLocks noChangeShapeType="1"/>
          </p:cNvSpPr>
          <p:nvPr/>
        </p:nvSpPr>
        <p:spPr bwMode="auto">
          <a:xfrm>
            <a:off x="1692275" y="2852738"/>
            <a:ext cx="1150938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7" name="Line 13"/>
          <p:cNvSpPr>
            <a:spLocks noChangeShapeType="1"/>
          </p:cNvSpPr>
          <p:nvPr/>
        </p:nvSpPr>
        <p:spPr bwMode="auto">
          <a:xfrm>
            <a:off x="2484438" y="436562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8" name="Rectangle 5"/>
          <p:cNvSpPr>
            <a:spLocks noChangeArrowheads="1"/>
          </p:cNvSpPr>
          <p:nvPr/>
        </p:nvSpPr>
        <p:spPr bwMode="auto">
          <a:xfrm>
            <a:off x="2771775" y="3933825"/>
            <a:ext cx="2881313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/>
              <a:t>Народный суверенитет</a:t>
            </a:r>
          </a:p>
        </p:txBody>
      </p:sp>
      <p:sp>
        <p:nvSpPr>
          <p:cNvPr id="37899" name="Oval 7"/>
          <p:cNvSpPr>
            <a:spLocks noChangeArrowheads="1"/>
          </p:cNvSpPr>
          <p:nvPr/>
        </p:nvSpPr>
        <p:spPr bwMode="auto">
          <a:xfrm>
            <a:off x="179388" y="1844675"/>
            <a:ext cx="2160587" cy="1655763"/>
          </a:xfrm>
          <a:prstGeom prst="ellipse">
            <a:avLst/>
          </a:prstGeom>
          <a:solidFill>
            <a:srgbClr val="F9FE2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i="1" dirty="0">
                <a:solidFill>
                  <a:schemeClr val="bg1"/>
                </a:solidFill>
              </a:rPr>
              <a:t>Прямые формы</a:t>
            </a:r>
          </a:p>
          <a:p>
            <a:pPr algn="ctr"/>
            <a:r>
              <a:rPr lang="ru-RU" b="1" i="1" dirty="0">
                <a:solidFill>
                  <a:schemeClr val="bg1"/>
                </a:solidFill>
              </a:rPr>
              <a:t> народного</a:t>
            </a:r>
          </a:p>
          <a:p>
            <a:pPr algn="ctr"/>
            <a:r>
              <a:rPr lang="ru-RU" b="1" i="1" dirty="0">
                <a:solidFill>
                  <a:schemeClr val="bg1"/>
                </a:solidFill>
              </a:rPr>
              <a:t>волеизъявления</a:t>
            </a:r>
          </a:p>
        </p:txBody>
      </p:sp>
      <p:sp>
        <p:nvSpPr>
          <p:cNvPr id="37900" name="Oval 10"/>
          <p:cNvSpPr>
            <a:spLocks noChangeArrowheads="1"/>
          </p:cNvSpPr>
          <p:nvPr/>
        </p:nvSpPr>
        <p:spPr bwMode="auto">
          <a:xfrm>
            <a:off x="5867400" y="1773238"/>
            <a:ext cx="2520950" cy="1728787"/>
          </a:xfrm>
          <a:prstGeom prst="ellipse">
            <a:avLst/>
          </a:prstGeom>
          <a:solidFill>
            <a:srgbClr val="F9FE2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Идеологический 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плюрализм</a:t>
            </a:r>
          </a:p>
        </p:txBody>
      </p:sp>
      <p:sp>
        <p:nvSpPr>
          <p:cNvPr id="37901" name="Oval 11"/>
          <p:cNvSpPr>
            <a:spLocks noChangeArrowheads="1"/>
          </p:cNvSpPr>
          <p:nvPr/>
        </p:nvSpPr>
        <p:spPr bwMode="auto">
          <a:xfrm>
            <a:off x="468313" y="3573463"/>
            <a:ext cx="2087562" cy="1562100"/>
          </a:xfrm>
          <a:prstGeom prst="ellipse">
            <a:avLst/>
          </a:prstGeom>
          <a:solidFill>
            <a:srgbClr val="F9FE2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Разделение 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властей</a:t>
            </a:r>
          </a:p>
        </p:txBody>
      </p:sp>
      <p:sp>
        <p:nvSpPr>
          <p:cNvPr id="37902" name="Oval 12"/>
          <p:cNvSpPr>
            <a:spLocks noChangeArrowheads="1"/>
          </p:cNvSpPr>
          <p:nvPr/>
        </p:nvSpPr>
        <p:spPr bwMode="auto">
          <a:xfrm>
            <a:off x="6011863" y="3644900"/>
            <a:ext cx="2374900" cy="1584325"/>
          </a:xfrm>
          <a:prstGeom prst="ellipse">
            <a:avLst/>
          </a:prstGeom>
          <a:solidFill>
            <a:srgbClr val="F9FE2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Политическая 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конкуренция</a:t>
            </a:r>
          </a:p>
        </p:txBody>
      </p:sp>
      <p:sp>
        <p:nvSpPr>
          <p:cNvPr id="37903" name="Oval 19"/>
          <p:cNvSpPr>
            <a:spLocks noChangeArrowheads="1"/>
          </p:cNvSpPr>
          <p:nvPr/>
        </p:nvSpPr>
        <p:spPr bwMode="auto">
          <a:xfrm>
            <a:off x="2627313" y="2060575"/>
            <a:ext cx="2952750" cy="1368425"/>
          </a:xfrm>
          <a:prstGeom prst="ellipse">
            <a:avLst/>
          </a:prstGeom>
          <a:solidFill>
            <a:srgbClr val="F9FE2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i="1" dirty="0">
                <a:solidFill>
                  <a:schemeClr val="bg1"/>
                </a:solidFill>
              </a:rPr>
              <a:t>Народное </a:t>
            </a:r>
          </a:p>
          <a:p>
            <a:pPr algn="ctr"/>
            <a:r>
              <a:rPr lang="ru-RU" b="1" i="1" dirty="0">
                <a:solidFill>
                  <a:schemeClr val="bg1"/>
                </a:solidFill>
              </a:rPr>
              <a:t>представительство</a:t>
            </a:r>
          </a:p>
        </p:txBody>
      </p:sp>
    </p:spTree>
    <p:extLst>
      <p:ext uri="{BB962C8B-B14F-4D97-AF65-F5344CB8AC3E}">
        <p14:creationId xmlns:p14="http://schemas.microsoft.com/office/powerpoint/2010/main" val="768739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/>
              <a:t>Демократическое государство (</a:t>
            </a:r>
            <a:r>
              <a:rPr lang="ru-RU" sz="4000" b="1" i="1" dirty="0"/>
              <a:t>определение</a:t>
            </a:r>
            <a:r>
              <a:rPr lang="ru-RU" sz="4000" b="1" dirty="0"/>
              <a:t>):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 flipV="1">
            <a:off x="468313" y="4941888"/>
            <a:ext cx="8351837" cy="12954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 </a:t>
            </a:r>
            <a:endParaRPr lang="ru-RU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299012" name="Group 4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79388" y="1628774"/>
          <a:ext cx="8785225" cy="4968577"/>
        </p:xfrm>
        <a:graphic>
          <a:graphicData uri="http://schemas.openxmlformats.org/drawingml/2006/table">
            <a:tbl>
              <a:tblPr/>
              <a:tblGrid>
                <a:gridCol w="8785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57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Государство, в котором высшее (суверенное) право </a:t>
                      </a:r>
                      <a:r>
                        <a:rPr kumimoji="0" lang="ru-RU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определять политику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 (направления политики), выносить </a:t>
                      </a:r>
                      <a:r>
                        <a:rPr kumimoji="0" lang="ru-RU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политическую оценку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власти и в соответствии с этой оценкой </a:t>
                      </a:r>
                      <a:r>
                        <a:rPr kumimoji="0" lang="ru-RU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мирно менять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представителей власти принадлежит</a:t>
                      </a: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народу 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и осуществляется</a:t>
                      </a: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народом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E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298" y="5885411"/>
            <a:ext cx="996702" cy="963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555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/>
              <a:t>Государственное устройство (</a:t>
            </a:r>
            <a:r>
              <a:rPr lang="ru-RU" sz="4000" b="1" i="1" dirty="0"/>
              <a:t>определение</a:t>
            </a:r>
            <a:r>
              <a:rPr lang="ru-RU" sz="4000" b="1" dirty="0"/>
              <a:t>)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2800" dirty="0"/>
              <a:t>Политико-территориальная организация государства, под которой понимаются правовое положение его (государства) составных частей, характер взаимоотношений центральных, региональных и местных органов власти.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514" y="5435600"/>
            <a:ext cx="142875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u="sng" dirty="0"/>
              <a:t>Федеративное государство </a:t>
            </a:r>
            <a:r>
              <a:rPr lang="ru-RU" sz="2800" b="1" i="1" dirty="0"/>
              <a:t>(определение)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827700" y="2052925"/>
            <a:ext cx="8136788" cy="4195481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endParaRPr lang="ru-RU" sz="2800" b="1" u="sng" dirty="0"/>
          </a:p>
          <a:p>
            <a:pPr>
              <a:buNone/>
            </a:pPr>
            <a:r>
              <a:rPr lang="ru-RU" sz="2800" dirty="0"/>
              <a:t>Государство, состоящее из частей (субъектов федерации), имеющих </a:t>
            </a:r>
            <a:r>
              <a:rPr lang="ru-RU" sz="2800" i="1" dirty="0"/>
              <a:t>свою компетенцию</a:t>
            </a:r>
            <a:r>
              <a:rPr lang="ru-RU" sz="2800" dirty="0"/>
              <a:t>, отграниченную от компетенции федерации в целом, обладающих </a:t>
            </a:r>
            <a:r>
              <a:rPr lang="ru-RU" sz="2800" i="1" dirty="0"/>
              <a:t>самостоятельностью</a:t>
            </a:r>
            <a:r>
              <a:rPr lang="ru-RU" sz="2800" dirty="0"/>
              <a:t> в вопросах своего ведения, но обязанных соблюдать государственную целостность союзного государства.</a:t>
            </a:r>
            <a:endParaRPr lang="ru-RU" sz="2800" b="1" dirty="0"/>
          </a:p>
          <a:p>
            <a:pPr eaLnBrk="1" hangingPunct="1">
              <a:buFont typeface="Wingdings" pitchFamily="2" charset="2"/>
              <a:buNone/>
            </a:pPr>
            <a:endParaRPr lang="ru-RU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468" y="6069347"/>
            <a:ext cx="815848" cy="78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750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bg2"/>
                </a:solidFill>
                <a:effectLst/>
              </a:rPr>
              <a:t>Понимание местного самоуправления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ru-RU" altLang="ru-RU" sz="2800" dirty="0"/>
              <a:t>«Местное самоуправление в Российской Федерации обеспечивает </a:t>
            </a:r>
            <a:r>
              <a:rPr lang="ru-RU" altLang="ru-RU" sz="2800" b="1" dirty="0"/>
              <a:t>самостоятельное решение </a:t>
            </a:r>
            <a:r>
              <a:rPr lang="ru-RU" altLang="ru-RU" sz="2800" b="1" i="1" dirty="0"/>
              <a:t>населением</a:t>
            </a:r>
            <a:r>
              <a:rPr lang="ru-RU" altLang="ru-RU" sz="2800" b="1" dirty="0"/>
              <a:t> вопросов местного значения</a:t>
            </a:r>
            <a:r>
              <a:rPr lang="ru-RU" altLang="ru-RU" sz="2800" dirty="0"/>
              <a:t>, владение, пользование и распоряжение муниципальной собственностью» – </a:t>
            </a:r>
            <a:r>
              <a:rPr lang="ru-RU" altLang="ru-RU" sz="2800" i="1" dirty="0"/>
              <a:t>Ст.130 Конституции РФ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7418" y="6165304"/>
            <a:ext cx="716582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Предмет КП как отрасли права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rgbClr val="0099FF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indent="19050">
              <a:buFont typeface="Wingdings" pitchFamily="2" charset="2"/>
              <a:buNone/>
            </a:pPr>
            <a:endParaRPr lang="ru-RU" dirty="0"/>
          </a:p>
          <a:p>
            <a:pPr indent="19050">
              <a:buFont typeface="Wingdings" pitchFamily="2" charset="2"/>
              <a:buNone/>
            </a:pPr>
            <a:r>
              <a:rPr lang="ru-RU" sz="3200" dirty="0"/>
              <a:t>Общественные отношения, существующие в связи и по поводу </a:t>
            </a:r>
            <a:r>
              <a:rPr lang="ru-RU" sz="3200" b="1" i="1" dirty="0"/>
              <a:t>основ организации и функционирования системы публичной власти</a:t>
            </a:r>
            <a:r>
              <a:rPr lang="ru-RU" sz="3200" dirty="0"/>
              <a:t>, а также основ </a:t>
            </a:r>
            <a:r>
              <a:rPr lang="ru-RU" sz="3200" b="1" i="1" dirty="0"/>
              <a:t>взаимодействия государства с обществом и личностью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860469"/>
            <a:ext cx="924694" cy="893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Разные подходы к определению конституции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3200" dirty="0"/>
              <a:t>«Социологический»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3200" dirty="0"/>
              <a:t>Формально-юридический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3200" dirty="0"/>
              <a:t>«Сущностный»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5" y="6056716"/>
            <a:ext cx="828913" cy="801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0309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«Сущностный» подход к определению конституции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00200"/>
            <a:ext cx="8291512" cy="49974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dirty="0"/>
              <a:t>   </a:t>
            </a:r>
          </a:p>
          <a:p>
            <a:pPr marL="0" indent="0" algn="just">
              <a:buNone/>
            </a:pPr>
            <a:r>
              <a:rPr lang="ru-RU" sz="2800" b="0" dirty="0"/>
              <a:t>Конституция – это обладающий высшей юридической силой правовой акт (совокупность актов), закрепляющий </a:t>
            </a:r>
            <a:r>
              <a:rPr lang="ru-RU" sz="2800" i="1" dirty="0"/>
              <a:t>такие</a:t>
            </a:r>
            <a:r>
              <a:rPr lang="ru-RU" sz="2800" b="0" dirty="0"/>
              <a:t> основы организации и жизнедеятельности общества и государства, </a:t>
            </a:r>
            <a:r>
              <a:rPr lang="ru-RU" sz="2800" i="1" dirty="0"/>
              <a:t>которые</a:t>
            </a:r>
            <a:r>
              <a:rPr lang="ru-RU" sz="2800" b="0" dirty="0"/>
              <a:t> гарантируют </a:t>
            </a:r>
            <a:r>
              <a:rPr lang="ru-RU" sz="2800" b="0" i="1" dirty="0"/>
              <a:t>правовое ограничение публичной власти, подконтрольность государства обществу, права и свободы человека и тем самым обеспечивают достоинство личности</a:t>
            </a:r>
            <a:r>
              <a:rPr lang="ru-RU" sz="2800" b="0" dirty="0"/>
              <a:t>.</a:t>
            </a:r>
            <a:endParaRPr lang="ru-RU" dirty="0"/>
          </a:p>
          <a:p>
            <a:pPr algn="ctr" eaLnBrk="1" hangingPunct="1">
              <a:buFontTx/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27610"/>
            <a:ext cx="755576" cy="73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05514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309675" cy="756002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 err="1"/>
              <a:t>Андраш</a:t>
            </a:r>
            <a:r>
              <a:rPr lang="ru-RU" sz="2400" i="1" dirty="0"/>
              <a:t> Шайо: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1" y="980729"/>
            <a:ext cx="8227323" cy="561662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None/>
            </a:pPr>
            <a:endParaRPr lang="ru-RU" sz="2400" dirty="0"/>
          </a:p>
          <a:p>
            <a:pPr marL="0" indent="0" algn="just">
              <a:lnSpc>
                <a:spcPct val="110000"/>
              </a:lnSpc>
              <a:buNone/>
            </a:pPr>
            <a:endParaRPr lang="ru-RU" sz="2400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2400" dirty="0"/>
              <a:t>«С конституционализмом у нас примерно такие же отношения, как у св. Августина с Богом: "Не могу дать Ему определение, но знаю, что такое безбожие". Мы не можем дать точного определения конституционному порядку, но улавливаем нарушение конституции, и не только улавливаем, но можем и доказать это».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ru-RU" sz="1300" i="1" dirty="0"/>
              <a:t>Шайо А.</a:t>
            </a:r>
            <a:r>
              <a:rPr lang="ru-RU" sz="1300" dirty="0"/>
              <a:t> Самоограничение власти (краткий курс конституционализма) / Пер. с венг. – М., 2001.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3238" y="6237312"/>
            <a:ext cx="642090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7091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199" y="152718"/>
            <a:ext cx="8106365" cy="1371600"/>
          </a:xfrm>
        </p:spPr>
        <p:txBody>
          <a:bodyPr/>
          <a:lstStyle/>
          <a:p>
            <a:pPr algn="ctr"/>
            <a:r>
              <a:rPr lang="ru-RU" sz="3600" b="1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</a:rPr>
              <a:t>Рабочее определение конституционализма</a:t>
            </a:r>
            <a:endParaRPr lang="ru-RU" sz="4800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2841104"/>
          </a:xfrm>
          <a:ln w="57150">
            <a:solidFill>
              <a:srgbClr val="D80702"/>
            </a:solidFill>
          </a:ln>
        </p:spPr>
        <p:txBody>
          <a:bodyPr>
            <a:normAutofit lnSpcReduction="10000"/>
          </a:bodyPr>
          <a:lstStyle/>
          <a:p>
            <a:pPr marL="273050" lvl="0" indent="0" algn="just">
              <a:lnSpc>
                <a:spcPct val="130000"/>
              </a:lnSpc>
              <a:buClr>
                <a:srgbClr val="F3A447"/>
              </a:buClr>
              <a:buNone/>
            </a:pPr>
            <a:r>
              <a:rPr lang="ru-RU" sz="2400" b="1" dirty="0"/>
              <a:t>Конституционализм – это </a:t>
            </a:r>
            <a:r>
              <a:rPr lang="ru-RU" sz="2400" b="1" i="1" dirty="0"/>
              <a:t>идея</a:t>
            </a:r>
            <a:r>
              <a:rPr lang="ru-RU" sz="2400" b="1" dirty="0"/>
              <a:t> и реализуемая на ее основе </a:t>
            </a:r>
            <a:r>
              <a:rPr lang="ru-RU" sz="2400" b="1" i="1" dirty="0"/>
              <a:t>практика</a:t>
            </a:r>
            <a:r>
              <a:rPr lang="ru-RU" sz="2400" b="1" dirty="0"/>
              <a:t> </a:t>
            </a:r>
            <a:r>
              <a:rPr lang="ru-RU" sz="2400" b="1" i="1" dirty="0"/>
              <a:t>конституционного ограничения государственной власти </a:t>
            </a:r>
            <a:r>
              <a:rPr lang="ru-RU" sz="2400" b="1" dirty="0"/>
              <a:t>в целях обеспечения равной возможности каждому человеку обладать правами, пользоваться ими и защищать их.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801" y="5733256"/>
            <a:ext cx="1163528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2224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25538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/>
              <a:t>Употребления слова «конституция»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340768"/>
            <a:ext cx="8568952" cy="518477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ru-RU" sz="3600" b="1" dirty="0"/>
              <a:t>Конституция – от лат. </a:t>
            </a:r>
            <a:r>
              <a:rPr lang="en-US" sz="3600" b="1" dirty="0"/>
              <a:t>constitutio </a:t>
            </a:r>
            <a:endParaRPr lang="ru-RU" sz="3600" b="1" dirty="0"/>
          </a:p>
          <a:p>
            <a:pPr algn="just" eaLnBrk="1" hangingPunct="1">
              <a:lnSpc>
                <a:spcPct val="150000"/>
              </a:lnSpc>
              <a:buFontTx/>
              <a:buNone/>
            </a:pPr>
            <a:endParaRPr lang="ru-RU" sz="3600" b="1" dirty="0"/>
          </a:p>
          <a:p>
            <a:pPr eaLnBrk="1" hangingPunct="1">
              <a:lnSpc>
                <a:spcPct val="150000"/>
              </a:lnSpc>
            </a:pPr>
            <a:endParaRPr lang="ru-RU" b="1" dirty="0"/>
          </a:p>
        </p:txBody>
      </p:sp>
      <p:graphicFrame>
        <p:nvGraphicFramePr>
          <p:cNvPr id="8" name="Схема 7"/>
          <p:cNvGraphicFramePr/>
          <p:nvPr>
            <p:extLst/>
          </p:nvPr>
        </p:nvGraphicFramePr>
        <p:xfrm>
          <a:off x="477888" y="2492896"/>
          <a:ext cx="820891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801" y="5733256"/>
            <a:ext cx="1163528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848872" cy="86409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Верховенство (ч.2 ст.4)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40768"/>
            <a:ext cx="8229600" cy="5076056"/>
          </a:xfrm>
        </p:spPr>
        <p:txBody>
          <a:bodyPr>
            <a:normAutofit/>
          </a:bodyPr>
          <a:lstStyle/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002060"/>
              </a:solidFill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Действие на всей территории России без изъятий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Конституция – концентрированное выражение права 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Неуклонное соблюдение (выполнение) конституционных норм всеми, независимо от правового статуса;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Связанность всех действий и решений Конституцией РФ;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Следование органов государственной власти идеям (ценностям) Конституции РФ</a:t>
            </a:r>
          </a:p>
          <a:p>
            <a:pPr marL="0" indent="1588" eaLnBrk="1" hangingPunct="1">
              <a:lnSpc>
                <a:spcPct val="80000"/>
              </a:lnSpc>
              <a:buFontTx/>
              <a:buNone/>
            </a:pPr>
            <a:endParaRPr lang="ru-RU" sz="2400" dirty="0"/>
          </a:p>
          <a:p>
            <a:pPr marL="0" indent="1588" eaLnBrk="1" hangingPunct="1">
              <a:lnSpc>
                <a:spcPct val="80000"/>
              </a:lnSpc>
            </a:pPr>
            <a:endParaRPr lang="ru-RU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7" y="5708678"/>
            <a:ext cx="1188952" cy="114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316119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1371600"/>
          </a:xfrm>
        </p:spPr>
        <p:txBody>
          <a:bodyPr>
            <a:normAutofit fontScale="90000"/>
          </a:bodyPr>
          <a:lstStyle/>
          <a:p>
            <a:pPr lvl="0" indent="1588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b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Высшая юридическая сила</a:t>
            </a:r>
            <a:b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(ч.1 ст.15)</a:t>
            </a:r>
            <a:b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b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b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b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b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</a:endParaRP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2800" dirty="0"/>
              <a:t>Федеральные законы и подзаконные правовые акты должны соответствовать Конституции РФ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2800" dirty="0"/>
              <a:t>Конституции и уставы субъектов Федерации не должны противоречить федеральной Конституции 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2800" dirty="0"/>
              <a:t>В случае коллизии действует норма Конституции РФ</a:t>
            </a:r>
          </a:p>
          <a:p>
            <a:endParaRPr lang="ru-RU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7" y="5708678"/>
            <a:ext cx="1188952" cy="114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4931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1790</TotalTime>
  <Words>793</Words>
  <Application>Microsoft Office PowerPoint</Application>
  <PresentationFormat>Экран (4:3)</PresentationFormat>
  <Paragraphs>119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Century Gothic</vt:lpstr>
      <vt:lpstr>Wingdings</vt:lpstr>
      <vt:lpstr>Wingdings 3</vt:lpstr>
      <vt:lpstr>Ион</vt:lpstr>
      <vt:lpstr>Итоговая лекция </vt:lpstr>
      <vt:lpstr>Предмет КП как отрасли права</vt:lpstr>
      <vt:lpstr>Разные подходы к определению конституции</vt:lpstr>
      <vt:lpstr>«Сущностный» подход к определению конституции</vt:lpstr>
      <vt:lpstr>Андраш Шайо:</vt:lpstr>
      <vt:lpstr>Рабочее определение конституционализма</vt:lpstr>
      <vt:lpstr>Употребления слова «конституция»</vt:lpstr>
      <vt:lpstr>Верховенство (ч.2 ст.4)</vt:lpstr>
      <vt:lpstr> Высшая юридическая сила (ч.1 ст.15)     </vt:lpstr>
      <vt:lpstr>Виды форм правления (систем власти)</vt:lpstr>
      <vt:lpstr>Презентация PowerPoint</vt:lpstr>
      <vt:lpstr>Правовое государство (определение):</vt:lpstr>
      <vt:lpstr>Социальное государство (определение):</vt:lpstr>
      <vt:lpstr> Светское государство (определение):</vt:lpstr>
      <vt:lpstr>Институциональные признаки демократического государства</vt:lpstr>
      <vt:lpstr>Демократическое государство (определение):</vt:lpstr>
      <vt:lpstr>Государственное устройство (определение)</vt:lpstr>
      <vt:lpstr>Федеративное государство (определение)</vt:lpstr>
      <vt:lpstr>Понимание местного самоуправления</vt:lpstr>
    </vt:vector>
  </TitlesOfParts>
  <Company>дома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Конституционные основы судебной власти в Российской Федерации. Конституционное правосудие</dc:title>
  <dc:creator>MAK</dc:creator>
  <cp:lastModifiedBy>MAK</cp:lastModifiedBy>
  <cp:revision>75</cp:revision>
  <dcterms:created xsi:type="dcterms:W3CDTF">2008-05-16T06:25:10Z</dcterms:created>
  <dcterms:modified xsi:type="dcterms:W3CDTF">2019-06-01T07:38:03Z</dcterms:modified>
</cp:coreProperties>
</file>