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0" r:id="rId1"/>
    <p:sldMasterId id="2147484342" r:id="rId2"/>
  </p:sldMasterIdLst>
  <p:notesMasterIdLst>
    <p:notesMasterId r:id="rId91"/>
  </p:notesMasterIdLst>
  <p:sldIdLst>
    <p:sldId id="256" r:id="rId3"/>
    <p:sldId id="353" r:id="rId4"/>
    <p:sldId id="303" r:id="rId5"/>
    <p:sldId id="311" r:id="rId6"/>
    <p:sldId id="270" r:id="rId7"/>
    <p:sldId id="368" r:id="rId8"/>
    <p:sldId id="369" r:id="rId9"/>
    <p:sldId id="372" r:id="rId10"/>
    <p:sldId id="373" r:id="rId11"/>
    <p:sldId id="374" r:id="rId12"/>
    <p:sldId id="377" r:id="rId13"/>
    <p:sldId id="312" r:id="rId14"/>
    <p:sldId id="313" r:id="rId15"/>
    <p:sldId id="292" r:id="rId16"/>
    <p:sldId id="293" r:id="rId17"/>
    <p:sldId id="297" r:id="rId18"/>
    <p:sldId id="321" r:id="rId19"/>
    <p:sldId id="379" r:id="rId20"/>
    <p:sldId id="380" r:id="rId21"/>
    <p:sldId id="381" r:id="rId22"/>
    <p:sldId id="382" r:id="rId23"/>
    <p:sldId id="324" r:id="rId24"/>
    <p:sldId id="328" r:id="rId25"/>
    <p:sldId id="302" r:id="rId26"/>
    <p:sldId id="325" r:id="rId27"/>
    <p:sldId id="326" r:id="rId28"/>
    <p:sldId id="327" r:id="rId29"/>
    <p:sldId id="383" r:id="rId30"/>
    <p:sldId id="330" r:id="rId31"/>
    <p:sldId id="384" r:id="rId32"/>
    <p:sldId id="332" r:id="rId33"/>
    <p:sldId id="333" r:id="rId34"/>
    <p:sldId id="385" r:id="rId35"/>
    <p:sldId id="386" r:id="rId36"/>
    <p:sldId id="387" r:id="rId37"/>
    <p:sldId id="335" r:id="rId38"/>
    <p:sldId id="388" r:id="rId39"/>
    <p:sldId id="389" r:id="rId40"/>
    <p:sldId id="390" r:id="rId41"/>
    <p:sldId id="391" r:id="rId42"/>
    <p:sldId id="338" r:id="rId43"/>
    <p:sldId id="336" r:id="rId44"/>
    <p:sldId id="334" r:id="rId45"/>
    <p:sldId id="259" r:id="rId46"/>
    <p:sldId id="304" r:id="rId47"/>
    <p:sldId id="305" r:id="rId48"/>
    <p:sldId id="264" r:id="rId49"/>
    <p:sldId id="265" r:id="rId50"/>
    <p:sldId id="370" r:id="rId51"/>
    <p:sldId id="364" r:id="rId52"/>
    <p:sldId id="365" r:id="rId53"/>
    <p:sldId id="268" r:id="rId54"/>
    <p:sldId id="307" r:id="rId55"/>
    <p:sldId id="339" r:id="rId56"/>
    <p:sldId id="354" r:id="rId57"/>
    <p:sldId id="310" r:id="rId58"/>
    <p:sldId id="366" r:id="rId59"/>
    <p:sldId id="347" r:id="rId60"/>
    <p:sldId id="320" r:id="rId61"/>
    <p:sldId id="309" r:id="rId62"/>
    <p:sldId id="272" r:id="rId63"/>
    <p:sldId id="274" r:id="rId64"/>
    <p:sldId id="329" r:id="rId65"/>
    <p:sldId id="331" r:id="rId66"/>
    <p:sldId id="367" r:id="rId67"/>
    <p:sldId id="323" r:id="rId68"/>
    <p:sldId id="319" r:id="rId69"/>
    <p:sldId id="315" r:id="rId70"/>
    <p:sldId id="316" r:id="rId71"/>
    <p:sldId id="317" r:id="rId72"/>
    <p:sldId id="318" r:id="rId73"/>
    <p:sldId id="322" r:id="rId74"/>
    <p:sldId id="358" r:id="rId75"/>
    <p:sldId id="392" r:id="rId76"/>
    <p:sldId id="352" r:id="rId77"/>
    <p:sldId id="341" r:id="rId78"/>
    <p:sldId id="394" r:id="rId79"/>
    <p:sldId id="342" r:id="rId80"/>
    <p:sldId id="343" r:id="rId81"/>
    <p:sldId id="344" r:id="rId82"/>
    <p:sldId id="351" r:id="rId83"/>
    <p:sldId id="345" r:id="rId84"/>
    <p:sldId id="393" r:id="rId85"/>
    <p:sldId id="396" r:id="rId86"/>
    <p:sldId id="397" r:id="rId87"/>
    <p:sldId id="398" r:id="rId88"/>
    <p:sldId id="340" r:id="rId89"/>
    <p:sldId id="301" r:id="rId9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66"/>
    <a:srgbClr val="00060C"/>
    <a:srgbClr val="F61908"/>
    <a:srgbClr val="FCA8A2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7" autoAdjust="0"/>
    <p:restoredTop sz="86384" autoAdjust="0"/>
  </p:normalViewPr>
  <p:slideViewPr>
    <p:cSldViewPr>
      <p:cViewPr varScale="1">
        <p:scale>
          <a:sx n="111" d="100"/>
          <a:sy n="111" d="100"/>
        </p:scale>
        <p:origin x="11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3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76"/>
    </p:cViewPr>
  </p:sorterViewPr>
  <p:notesViewPr>
    <p:cSldViewPr>
      <p:cViewPr varScale="1">
        <p:scale>
          <a:sx n="53" d="100"/>
          <a:sy n="53" d="100"/>
        </p:scale>
        <p:origin x="-120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90" Type="http://schemas.openxmlformats.org/officeDocument/2006/relationships/slide" Target="slides/slide88.xml"/><Relationship Id="rId95" Type="http://schemas.openxmlformats.org/officeDocument/2006/relationships/tableStyles" Target="tableStyles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0F6971E-6E11-4627-812B-259A321196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06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586B9F-4039-413B-9B42-E832CCA5375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7690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F6971E-6E11-4627-812B-259A321196FC}" type="slidenum">
              <a:rPr lang="ru-RU" smtClean="0"/>
              <a:pPr>
                <a:defRPr/>
              </a:pPr>
              <a:t>87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105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FAF57-0736-4F5C-8274-776CCE8290F0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8389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CA664-568A-4D42-B786-552FAE2497EB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63633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B79B1-FE20-4DCA-A6A8-07A947E317F0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108563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AF57-0736-4F5C-8274-776CCE8290F0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69492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83B-EA51-4AEA-9A6C-A1443BB3EBBF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48554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38CEB-1288-4BFC-A00E-8F08F56F7F1C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81917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36851-F9E9-46CD-8EA6-0691A3C16452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12122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F60A-314B-4E09-9027-44F96DEAC40E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46229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3438-C5FC-4246-ACD2-D5286F34CFAA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646645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F3D8-DD42-4368-A0BF-9EA1B15CED27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726542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D772-8B4E-49BD-9EBC-D12A01DE5F9B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6296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7883B-EA51-4AEA-9A6C-A1443BB3EBBF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915122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6611-E122-47D6-BDEB-E666D1BFA380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65902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A664-568A-4D42-B786-552FAE2497EB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662104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B79B1-FE20-4DCA-A6A8-07A947E317F0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7158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38CEB-1288-4BFC-A00E-8F08F56F7F1C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25560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36851-F9E9-46CD-8EA6-0691A3C16452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5635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8F60A-314B-4E09-9027-44F96DEAC40E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52196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13438-C5FC-4246-ACD2-D5286F34CFAA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9516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78F3D8-DD42-4368-A0BF-9EA1B15CED27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9227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4D772-8B4E-49BD-9EBC-D12A01DE5F9B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37499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D6611-E122-47D6-BDEB-E666D1BFA380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468288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2A23A34-3BA2-4230-B4FF-004D0B1361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31" r:id="rId1"/>
    <p:sldLayoutId id="2147484332" r:id="rId2"/>
    <p:sldLayoutId id="2147484333" r:id="rId3"/>
    <p:sldLayoutId id="2147484334" r:id="rId4"/>
    <p:sldLayoutId id="2147484335" r:id="rId5"/>
    <p:sldLayoutId id="2147484336" r:id="rId6"/>
    <p:sldLayoutId id="2147484337" r:id="rId7"/>
    <p:sldLayoutId id="2147484338" r:id="rId8"/>
    <p:sldLayoutId id="2147484339" r:id="rId9"/>
    <p:sldLayoutId id="2147484340" r:id="rId10"/>
    <p:sldLayoutId id="214748434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2A23A34-3BA2-4230-B4FF-004D0B1361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706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4" r:id="rId2"/>
    <p:sldLayoutId id="2147484345" r:id="rId3"/>
    <p:sldLayoutId id="2147484346" r:id="rId4"/>
    <p:sldLayoutId id="2147484347" r:id="rId5"/>
    <p:sldLayoutId id="2147484348" r:id="rId6"/>
    <p:sldLayoutId id="2147484349" r:id="rId7"/>
    <p:sldLayoutId id="2147484350" r:id="rId8"/>
    <p:sldLayoutId id="2147484351" r:id="rId9"/>
    <p:sldLayoutId id="2147484352" r:id="rId10"/>
    <p:sldLayoutId id="214748435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consultantplus://offline/ref=D73352364645C326247316CC7D74300A1532E01E1CA94E397E20293EE1218EC94CED68O2O2Q" TargetMode="Externa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consultantplus://offline/ref=8D9A69937F6E2BCFB33474F1BE0ACD7E8AC07EC9EE92A442C9722B24165C39E348CB09uFhBR" TargetMode="Externa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0DF4A02BC4DA5AF443C8C8B4BA8DF4DA59AB5CA0D7829D2A48504A35AD3CC60DE4404018F677A54gD33N" TargetMode="External"/><Relationship Id="rId2" Type="http://schemas.openxmlformats.org/officeDocument/2006/relationships/hyperlink" Target="consultantplus://offline/ref=60DF4A02BC4DA5AF443C8C8B4BA8DF4DA693B0C7057B29D2A48504A35AD3CC60DE4404018F677A52gD3BN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362950" cy="5170487"/>
          </a:xfrm>
        </p:spPr>
        <p:txBody>
          <a:bodyPr/>
          <a:lstStyle/>
          <a:p>
            <a:pPr eaLnBrk="1" hangingPunct="1"/>
            <a:r>
              <a:rPr lang="ru-RU" sz="3200" dirty="0"/>
              <a:t>ТЕМА 10. </a:t>
            </a:r>
            <a:br>
              <a:rPr lang="ru-RU" sz="3200" dirty="0"/>
            </a:br>
            <a:r>
              <a:rPr lang="ru-RU" sz="4800" b="1" dirty="0"/>
              <a:t>Конституционно-правовые основы взаимоотношений личности и государства</a:t>
            </a:r>
            <a:br>
              <a:rPr lang="ru-RU" b="1" dirty="0"/>
            </a:br>
            <a:r>
              <a:rPr lang="ru-RU" b="1" dirty="0"/>
              <a:t> </a:t>
            </a:r>
            <a:r>
              <a:rPr lang="ru-RU" sz="2400" b="1" dirty="0"/>
              <a:t>(8 час.)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C778E-76FF-4D8A-8AC0-1F17F6FE5FA1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b="1" dirty="0"/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b="1" dirty="0"/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b="1" dirty="0"/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264" y="5949280"/>
            <a:ext cx="832822" cy="805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848872" cy="864096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Идея человеческого достоинства в двух конституциях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538790"/>
            <a:ext cx="7848872" cy="5058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zh-CN" sz="1650" b="1" u="sng" dirty="0"/>
              <a:t>Статья 21 Конституции РФ</a:t>
            </a:r>
          </a:p>
          <a:p>
            <a:pPr marL="0" indent="0">
              <a:buNone/>
            </a:pPr>
            <a:r>
              <a:rPr lang="ru-RU" altLang="zh-CN" sz="1650" dirty="0"/>
              <a:t>1. Достоинство личности охраняется государством. Ничто не может быть основанием для его умаления.</a:t>
            </a:r>
          </a:p>
          <a:p>
            <a:pPr marL="0" indent="0">
              <a:buNone/>
            </a:pPr>
            <a:r>
              <a:rPr lang="ru-RU" altLang="zh-CN" sz="1650" dirty="0"/>
              <a:t>2. Никто не должен подвергаться пыткам, насилию, другому жестокому или унижающему человеческое достоинство обращению или наказанию. Никто не может быть без добровольного согласия подвергнут медицинским, научным или иным опытам.</a:t>
            </a:r>
          </a:p>
          <a:p>
            <a:pPr marL="0" indent="0">
              <a:buNone/>
            </a:pPr>
            <a:endParaRPr lang="ru-RU" altLang="zh-CN" sz="1650" dirty="0"/>
          </a:p>
          <a:p>
            <a:pPr marL="85725" indent="0">
              <a:buNone/>
            </a:pPr>
            <a:r>
              <a:rPr lang="ru-RU" sz="1650" b="1" u="sng" dirty="0"/>
              <a:t>Статья 1 Основного закона ФРГ</a:t>
            </a:r>
          </a:p>
          <a:p>
            <a:pPr marL="85725" indent="0">
              <a:buNone/>
            </a:pPr>
            <a:r>
              <a:rPr lang="ru-RU" sz="1650" dirty="0"/>
              <a:t>1. </a:t>
            </a:r>
            <a:r>
              <a:rPr lang="ru-RU" sz="1650" b="1" i="1" dirty="0"/>
              <a:t>Достоинство человека неприкосновенно</a:t>
            </a:r>
            <a:r>
              <a:rPr lang="ru-RU" sz="1650" dirty="0"/>
              <a:t>. Уважать и защищать его — обязанность всякой государственной власти. </a:t>
            </a:r>
          </a:p>
          <a:p>
            <a:pPr marL="85725" indent="0">
              <a:buNone/>
            </a:pPr>
            <a:r>
              <a:rPr lang="ru-RU" sz="1650" dirty="0"/>
              <a:t>2. Немецкий народ поэтому считает </a:t>
            </a:r>
            <a:r>
              <a:rPr lang="ru-RU" sz="1650" i="1" dirty="0"/>
              <a:t>неприкосновенные и неотчуждаемые права человека</a:t>
            </a:r>
            <a:r>
              <a:rPr lang="ru-RU" sz="1650" dirty="0"/>
              <a:t> основой всякого человеческого сообщества, мира и справедливости на земле. </a:t>
            </a:r>
          </a:p>
          <a:p>
            <a:pPr marL="85725" indent="0">
              <a:buNone/>
            </a:pPr>
            <a:r>
              <a:rPr lang="ru-RU" sz="1650" dirty="0"/>
              <a:t>3. Нижеследующие основные права обязательны для законодательной, исполнительной власти и правосудия как непосредственно действующее право.</a:t>
            </a:r>
          </a:p>
          <a:p>
            <a:endParaRPr lang="ru-RU" sz="1575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0E70EF7-D813-4E56-B423-99E74E8ED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256" y="5992447"/>
            <a:ext cx="895400" cy="86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1450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034339-546B-4398-B20A-F9731E727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84" y="1196788"/>
            <a:ext cx="7053542" cy="3455222"/>
          </a:xfrm>
        </p:spPr>
        <p:txBody>
          <a:bodyPr/>
          <a:lstStyle/>
          <a:p>
            <a:pPr algn="ctr"/>
            <a:br>
              <a:rPr lang="ru-RU" dirty="0"/>
            </a:br>
            <a:r>
              <a:rPr lang="ru-RU" b="1" i="1" dirty="0"/>
              <a:t>Человек и государство: принцип баланса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AEA3D5-F4B1-4923-B540-C83742019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256" y="5992447"/>
            <a:ext cx="895400" cy="86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163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60672" cy="1039427"/>
          </a:xfrm>
        </p:spPr>
        <p:txBody>
          <a:bodyPr>
            <a:normAutofit fontScale="90000"/>
          </a:bodyPr>
          <a:lstStyle/>
          <a:p>
            <a:br>
              <a:rPr lang="ru-RU" sz="3600" b="1" dirty="0">
                <a:solidFill>
                  <a:schemeClr val="bg1"/>
                </a:solidFill>
              </a:rPr>
            </a:br>
            <a:r>
              <a:rPr lang="ru-RU" sz="5300" b="1" dirty="0">
                <a:solidFill>
                  <a:schemeClr val="tx1"/>
                </a:solidFill>
              </a:rPr>
              <a:t>ГРАЖДАНСТВО </a:t>
            </a:r>
            <a:br>
              <a:rPr lang="ru-RU" sz="5300" b="1" dirty="0">
                <a:solidFill>
                  <a:schemeClr val="tx1"/>
                </a:solidFill>
              </a:rPr>
            </a:br>
            <a:endParaRPr lang="ru-RU" sz="53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507288" cy="484475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ru-RU" u="sng" dirty="0"/>
              <a:t>Основные акты:</a:t>
            </a:r>
          </a:p>
          <a:p>
            <a:pPr indent="-342900">
              <a:lnSpc>
                <a:spcPct val="200000"/>
              </a:lnSpc>
            </a:pPr>
            <a:r>
              <a:rPr lang="ru-RU" dirty="0"/>
              <a:t>ФЗ от 31 мая 2002 г. № 62-ФЗ «</a:t>
            </a:r>
            <a:r>
              <a:rPr lang="ru-RU" b="1" dirty="0"/>
              <a:t>О гражданстве Российской Федерации</a:t>
            </a:r>
            <a:r>
              <a:rPr lang="ru-RU" dirty="0"/>
              <a:t>»</a:t>
            </a:r>
          </a:p>
          <a:p>
            <a:pPr indent="-342900">
              <a:lnSpc>
                <a:spcPct val="200000"/>
              </a:lnSpc>
            </a:pPr>
            <a:r>
              <a:rPr lang="ru-RU" dirty="0"/>
              <a:t>ФЗ от 15 августа 1996 г. № 114-ФЗ «</a:t>
            </a:r>
            <a:r>
              <a:rPr lang="ru-RU" b="1" dirty="0"/>
              <a:t>О порядке выезда из Российской  Федерации и въезда в Российскую  Федерацию</a:t>
            </a:r>
            <a:r>
              <a:rPr lang="ru-RU" dirty="0"/>
              <a:t>»</a:t>
            </a:r>
          </a:p>
          <a:p>
            <a:pPr indent="-342900">
              <a:lnSpc>
                <a:spcPct val="200000"/>
              </a:lnSpc>
            </a:pPr>
            <a:r>
              <a:rPr lang="ru-RU" dirty="0"/>
              <a:t>Положение</a:t>
            </a:r>
            <a:r>
              <a:rPr lang="ru-RU" sz="2500" dirty="0"/>
              <a:t> </a:t>
            </a:r>
            <a:r>
              <a:rPr lang="ru-RU" dirty="0"/>
              <a:t>«</a:t>
            </a:r>
            <a:r>
              <a:rPr lang="ru-RU" b="1" dirty="0"/>
              <a:t>О порядке рассмотрения вопросов гражданства Российской Федерации</a:t>
            </a:r>
            <a:r>
              <a:rPr lang="ru-RU" dirty="0"/>
              <a:t>», утв. Указом Президента РФ от  14 ноября 2002 г. № </a:t>
            </a:r>
            <a:r>
              <a:rPr lang="la-Latn" dirty="0"/>
              <a:t>1325</a:t>
            </a:r>
          </a:p>
          <a:p>
            <a:pPr indent="-342900">
              <a:lnSpc>
                <a:spcPct val="200000"/>
              </a:lnSpc>
            </a:pPr>
            <a:endParaRPr lang="ru-RU" dirty="0"/>
          </a:p>
          <a:p>
            <a:pPr marL="0" indent="0">
              <a:lnSpc>
                <a:spcPct val="200000"/>
              </a:lnSpc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51556"/>
            <a:ext cx="895400" cy="86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4741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292436"/>
          </a:xfrm>
        </p:spPr>
        <p:txBody>
          <a:bodyPr>
            <a:noAutofit/>
          </a:bodyPr>
          <a:lstStyle/>
          <a:p>
            <a:pPr lvl="0">
              <a:spcBef>
                <a:spcPts val="700"/>
              </a:spcBef>
            </a:pPr>
            <a:r>
              <a:rPr lang="ru-RU" sz="2800" b="1" dirty="0">
                <a:solidFill>
                  <a:schemeClr val="tx1"/>
                </a:solidFill>
              </a:rPr>
              <a:t>ГРАЖДАНСТВО КАК ОДНА ИЗ ОСНОВ КОНСТИТУЦИОННОГО СТРОЯ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u="sng" dirty="0"/>
              <a:t>Статья 6</a:t>
            </a:r>
          </a:p>
          <a:p>
            <a:pPr marL="0" indent="0">
              <a:buNone/>
            </a:pPr>
            <a:r>
              <a:rPr lang="ru-RU" dirty="0"/>
              <a:t> 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«1. Гражданство Российской Федерации приобретается и прекращается в соответствии с федеральным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законом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является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единым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равным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независимо от оснований приобретения.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 Каждый гражданин Российской Федерации обладает на ее территории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всеми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правами и свободами и несет равные обязанности, предусмотренные Конституцией Российской Федерации.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3. Гражданин Российской Федерации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не может быть лишен своего гражданства или права изменить его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51556"/>
            <a:ext cx="895400" cy="86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1025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>
                <a:solidFill>
                  <a:schemeClr val="tx1"/>
                </a:solidFill>
              </a:rPr>
              <a:t>Определение гражданства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5496" y="1600200"/>
            <a:ext cx="4465067" cy="50688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800" b="1" u="sng" dirty="0">
                <a:solidFill>
                  <a:srgbClr val="FF0000"/>
                </a:solidFill>
              </a:rPr>
              <a:t>Неправильная дефиниция</a:t>
            </a:r>
          </a:p>
          <a:p>
            <a:pPr eaLnBrk="1" hangingPunct="1">
              <a:buFont typeface="Wingdings" pitchFamily="2" charset="2"/>
              <a:buNone/>
            </a:pPr>
            <a:endParaRPr lang="ru-RU" sz="2400" dirty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z="2400" b="1" dirty="0">
              <a:solidFill>
                <a:srgbClr val="FF0000"/>
              </a:solidFill>
            </a:endParaRPr>
          </a:p>
          <a:p>
            <a:pPr marL="174625" indent="0" algn="ctr" eaLnBrk="1" hangingPunct="1">
              <a:buFont typeface="Wingdings" pitchFamily="2" charset="2"/>
              <a:buNone/>
            </a:pPr>
            <a:r>
              <a:rPr lang="ru-RU" sz="2400" b="1" dirty="0">
                <a:solidFill>
                  <a:srgbClr val="FF0000"/>
                </a:solidFill>
              </a:rPr>
              <a:t>Принадлежность человека определенному государству</a:t>
            </a:r>
          </a:p>
          <a:p>
            <a:pPr eaLnBrk="1" hangingPunct="1">
              <a:buFont typeface="Wingdings" pitchFamily="2" charset="2"/>
              <a:buNone/>
            </a:pPr>
            <a:endParaRPr lang="ru-RU" sz="2400" b="1" dirty="0"/>
          </a:p>
          <a:p>
            <a:pPr eaLnBrk="1" hangingPunct="1">
              <a:buFont typeface="Wingdings" pitchFamily="2" charset="2"/>
              <a:buNone/>
            </a:pPr>
            <a:endParaRPr lang="ru-RU" sz="2400" dirty="0"/>
          </a:p>
        </p:txBody>
      </p:sp>
      <p:sp>
        <p:nvSpPr>
          <p:cNvPr id="4915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00563" y="1600200"/>
            <a:ext cx="4463925" cy="49974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800" b="1" u="sng" dirty="0"/>
              <a:t>Правильная дефиниция</a:t>
            </a:r>
          </a:p>
          <a:p>
            <a:pPr eaLnBrk="1" hangingPunct="1">
              <a:buFont typeface="Wingdings" pitchFamily="2" charset="2"/>
              <a:buNone/>
            </a:pPr>
            <a:endParaRPr lang="ru-RU" sz="2400" b="1" dirty="0">
              <a:solidFill>
                <a:srgbClr val="0033CC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b="1" dirty="0">
                <a:solidFill>
                  <a:schemeClr val="tx1"/>
                </a:solidFill>
              </a:rPr>
              <a:t>Устойчивая правовая связь человека с определенным государством, накладывающая взаимные права и обязанности как на данного человека, так и на государство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</a:p>
          <a:p>
            <a:pPr eaLnBrk="1" hangingPunct="1"/>
            <a:endParaRPr lang="ru-RU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5526" y="6165304"/>
            <a:ext cx="674281" cy="651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144776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>
                <a:solidFill>
                  <a:schemeClr val="tx1"/>
                </a:solidFill>
              </a:rPr>
              <a:t>Этимология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180000"/>
              </a:lnSpc>
            </a:pPr>
            <a:endParaRPr lang="ru-RU" dirty="0">
              <a:solidFill>
                <a:schemeClr val="tx1"/>
              </a:solidFill>
            </a:endParaRPr>
          </a:p>
          <a:p>
            <a:pPr lvl="1" eaLnBrk="1" hangingPunct="1">
              <a:lnSpc>
                <a:spcPct val="180000"/>
              </a:lnSpc>
            </a:pPr>
            <a:r>
              <a:rPr lang="ru-RU" dirty="0">
                <a:solidFill>
                  <a:schemeClr val="tx1"/>
                </a:solidFill>
              </a:rPr>
              <a:t>Русский язык – горожанин</a:t>
            </a:r>
          </a:p>
          <a:p>
            <a:pPr lvl="1" eaLnBrk="1" hangingPunct="1">
              <a:lnSpc>
                <a:spcPct val="180000"/>
              </a:lnSpc>
            </a:pPr>
            <a:r>
              <a:rPr lang="ru-RU" dirty="0">
                <a:solidFill>
                  <a:schemeClr val="tx1"/>
                </a:solidFill>
              </a:rPr>
              <a:t>Немецкий язык – </a:t>
            </a:r>
            <a:r>
              <a:rPr lang="en-US" dirty="0">
                <a:solidFill>
                  <a:schemeClr val="tx1"/>
                </a:solidFill>
              </a:rPr>
              <a:t>burger</a:t>
            </a:r>
            <a:r>
              <a:rPr lang="ru-RU" dirty="0">
                <a:solidFill>
                  <a:schemeClr val="tx1"/>
                </a:solidFill>
              </a:rPr>
              <a:t> (житель замка)</a:t>
            </a:r>
          </a:p>
          <a:p>
            <a:pPr lvl="1" eaLnBrk="1" hangingPunct="1">
              <a:lnSpc>
                <a:spcPct val="180000"/>
              </a:lnSpc>
            </a:pPr>
            <a:r>
              <a:rPr lang="ru-RU" dirty="0">
                <a:solidFill>
                  <a:schemeClr val="tx1"/>
                </a:solidFill>
              </a:rPr>
              <a:t>Английский язык – </a:t>
            </a:r>
            <a:r>
              <a:rPr lang="en-US" dirty="0">
                <a:solidFill>
                  <a:schemeClr val="tx1"/>
                </a:solidFill>
              </a:rPr>
              <a:t>citizen (</a:t>
            </a:r>
            <a:r>
              <a:rPr lang="ru-RU" dirty="0">
                <a:solidFill>
                  <a:schemeClr val="tx1"/>
                </a:solidFill>
              </a:rPr>
              <a:t>горожанин)</a:t>
            </a:r>
          </a:p>
          <a:p>
            <a:pPr lvl="1" eaLnBrk="1" hangingPunct="1">
              <a:lnSpc>
                <a:spcPct val="180000"/>
              </a:lnSpc>
            </a:pPr>
            <a:r>
              <a:rPr lang="ru-RU" dirty="0">
                <a:solidFill>
                  <a:schemeClr val="tx1"/>
                </a:solidFill>
              </a:rPr>
              <a:t>Французский язык </a:t>
            </a:r>
            <a:r>
              <a:rPr lang="en-US" dirty="0">
                <a:solidFill>
                  <a:schemeClr val="tx1"/>
                </a:solidFill>
              </a:rPr>
              <a:t>– </a:t>
            </a:r>
            <a:r>
              <a:rPr lang="fr-FR" altLang="zh-CN" dirty="0">
                <a:solidFill>
                  <a:schemeClr val="tx1"/>
                </a:solidFill>
              </a:rPr>
              <a:t>citoyen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горожанин)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51556"/>
            <a:ext cx="895400" cy="86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791402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dirty="0">
                <a:solidFill>
                  <a:schemeClr val="tx1"/>
                </a:solidFill>
              </a:rPr>
              <a:t>Принципы российского гражданства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229600" cy="4824412"/>
          </a:xfrm>
        </p:spPr>
        <p:txBody>
          <a:bodyPr>
            <a:normAutofit fontScale="85000" lnSpcReduction="10000"/>
          </a:bodyPr>
          <a:lstStyle/>
          <a:p>
            <a:pPr eaLnBrk="1" hangingPunct="1"/>
            <a:endParaRPr lang="ru-RU" dirty="0"/>
          </a:p>
          <a:p>
            <a:pPr eaLnBrk="1" hangingPunct="1"/>
            <a:endParaRPr lang="ru-RU" dirty="0"/>
          </a:p>
          <a:p>
            <a:pPr eaLnBrk="1" hangingPunct="1"/>
            <a:endParaRPr lang="ru-RU" dirty="0"/>
          </a:p>
          <a:p>
            <a:pPr eaLnBrk="1" hangingPunct="1"/>
            <a:r>
              <a:rPr lang="ru-RU" dirty="0"/>
              <a:t>Единство гражданства </a:t>
            </a:r>
          </a:p>
          <a:p>
            <a:pPr eaLnBrk="1" hangingPunct="1"/>
            <a:r>
              <a:rPr lang="ru-RU" dirty="0"/>
              <a:t>Равенство гражданства </a:t>
            </a:r>
          </a:p>
          <a:p>
            <a:pPr eaLnBrk="1" hangingPunct="1"/>
            <a:r>
              <a:rPr lang="ru-RU" dirty="0"/>
              <a:t>Сохранение гражданства вне зависимости от места проживания </a:t>
            </a:r>
          </a:p>
          <a:p>
            <a:pPr eaLnBrk="1" hangingPunct="1"/>
            <a:r>
              <a:rPr lang="ru-RU" dirty="0"/>
              <a:t>Недопустимость лишения гражданства </a:t>
            </a:r>
          </a:p>
          <a:p>
            <a:pPr eaLnBrk="1" hangingPunct="1"/>
            <a:r>
              <a:rPr lang="ru-RU" dirty="0"/>
              <a:t>Недопустимость высылки и выдачи </a:t>
            </a:r>
          </a:p>
          <a:p>
            <a:pPr eaLnBrk="1" hangingPunct="1"/>
            <a:r>
              <a:rPr lang="ru-RU" dirty="0"/>
              <a:t>Совмещение «принципа почвы» и принципа крови»</a:t>
            </a:r>
          </a:p>
          <a:p>
            <a:pPr eaLnBrk="1" hangingPunct="1">
              <a:buFont typeface="Wingdings" pitchFamily="2" charset="2"/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51556"/>
            <a:ext cx="895400" cy="86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51564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697" y="332656"/>
            <a:ext cx="8229600" cy="1224136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dirty="0">
                <a:solidFill>
                  <a:schemeClr val="tx1"/>
                </a:solidFill>
              </a:rPr>
              <a:t>Приобретение гражданства </a:t>
            </a:r>
            <a:r>
              <a:rPr lang="ru-RU" sz="2800" b="1" i="1" dirty="0">
                <a:solidFill>
                  <a:schemeClr val="tx1"/>
                </a:solidFill>
              </a:rPr>
              <a:t>по рождению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340768"/>
            <a:ext cx="8640960" cy="5545632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/>
              <a:t>Ребенок приобретает гражданство по рождению, если на день его рождения: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 dirty="0"/>
          </a:p>
          <a:p>
            <a:pPr eaLnBrk="1" hangingPunct="1">
              <a:spcBef>
                <a:spcPct val="30000"/>
              </a:spcBef>
              <a:spcAft>
                <a:spcPct val="5000"/>
              </a:spcAft>
              <a:buFont typeface="Wingdings" pitchFamily="2" charset="2"/>
              <a:buNone/>
            </a:pPr>
            <a:r>
              <a:rPr lang="ru-RU" sz="1800" dirty="0"/>
              <a:t>а) оба его родителя или </a:t>
            </a:r>
            <a:r>
              <a:rPr lang="ru-RU" sz="1800" i="1" dirty="0"/>
              <a:t>единственный</a:t>
            </a:r>
            <a:r>
              <a:rPr lang="ru-RU" sz="1800" dirty="0"/>
              <a:t> его родитель имеют гражданство РФ (независимо от места рождения ребенка);</a:t>
            </a:r>
          </a:p>
          <a:p>
            <a:pPr eaLnBrk="1" hangingPunct="1">
              <a:spcBef>
                <a:spcPct val="30000"/>
              </a:spcBef>
              <a:spcAft>
                <a:spcPct val="5000"/>
              </a:spcAft>
              <a:buFont typeface="Wingdings" pitchFamily="2" charset="2"/>
              <a:buNone/>
            </a:pPr>
            <a:r>
              <a:rPr lang="ru-RU" sz="1800" dirty="0"/>
              <a:t>б) один из его родителей имеет гражданство РФ, а другой родитель является лицом без гражданства, или признан безвестно отсутствующим, или место его нахождения неизвестно (независимо от места рождения ребенка);</a:t>
            </a:r>
          </a:p>
          <a:p>
            <a:pPr eaLnBrk="1" hangingPunct="1">
              <a:spcBef>
                <a:spcPct val="30000"/>
              </a:spcBef>
              <a:spcAft>
                <a:spcPct val="5000"/>
              </a:spcAft>
              <a:buFont typeface="Wingdings" pitchFamily="2" charset="2"/>
              <a:buNone/>
            </a:pPr>
            <a:r>
              <a:rPr lang="ru-RU" sz="1800" dirty="0"/>
              <a:t>в) один из его родителей имеет гражданство РФ, а другой родитель является </a:t>
            </a:r>
            <a:r>
              <a:rPr lang="ru-RU" sz="1800" i="1" dirty="0"/>
              <a:t>иностранным</a:t>
            </a:r>
            <a:r>
              <a:rPr lang="ru-RU" sz="1800" dirty="0"/>
              <a:t> гражданином, при условии, что </a:t>
            </a:r>
            <a:r>
              <a:rPr lang="ru-RU" sz="1800" i="1" dirty="0"/>
              <a:t>ребенок родился на территории РФ</a:t>
            </a:r>
            <a:r>
              <a:rPr lang="ru-RU" sz="1800" dirty="0"/>
              <a:t> либо </a:t>
            </a:r>
            <a:r>
              <a:rPr lang="ru-RU" sz="1800" i="1" dirty="0"/>
              <a:t>если в ином случае он станет лицом без гражданства</a:t>
            </a:r>
            <a:r>
              <a:rPr lang="ru-RU" sz="1800" dirty="0"/>
              <a:t>;</a:t>
            </a:r>
          </a:p>
          <a:p>
            <a:pPr eaLnBrk="1" hangingPunct="1">
              <a:spcBef>
                <a:spcPct val="30000"/>
              </a:spcBef>
              <a:spcAft>
                <a:spcPct val="5000"/>
              </a:spcAft>
              <a:buFont typeface="Wingdings" pitchFamily="2" charset="2"/>
              <a:buNone/>
            </a:pPr>
            <a:r>
              <a:rPr lang="ru-RU" sz="1800" dirty="0"/>
              <a:t>г) оба его родителя или единственный его родитель, проживающие на территории РФ, являются </a:t>
            </a:r>
            <a:r>
              <a:rPr lang="ru-RU" sz="1800" i="1" dirty="0"/>
              <a:t>иностранными гражданами или лицами без гражданства</a:t>
            </a:r>
            <a:r>
              <a:rPr lang="ru-RU" sz="1800" dirty="0"/>
              <a:t>, при условии, что ребенок родился </a:t>
            </a:r>
            <a:r>
              <a:rPr lang="ru-RU" sz="1800" i="1" dirty="0"/>
              <a:t>на территории РФ</a:t>
            </a:r>
            <a:r>
              <a:rPr lang="ru-RU" sz="1800" dirty="0"/>
              <a:t>, а государство, гражданами которого являются его родители или единственный его родитель, </a:t>
            </a:r>
            <a:r>
              <a:rPr lang="ru-RU" sz="1800" i="1" dirty="0"/>
              <a:t>не предоставляет ребенку свое гражданство</a:t>
            </a:r>
          </a:p>
          <a:p>
            <a:pPr eaLnBrk="1" hangingPunct="1">
              <a:spcBef>
                <a:spcPct val="30000"/>
              </a:spcBef>
              <a:spcAft>
                <a:spcPct val="5000"/>
              </a:spcAft>
              <a:buFont typeface="Wingdings" pitchFamily="2" charset="2"/>
              <a:buNone/>
            </a:pPr>
            <a:r>
              <a:rPr lang="ru-RU" sz="1800" dirty="0"/>
              <a:t>д)</a:t>
            </a:r>
            <a:r>
              <a:rPr lang="ru-RU" sz="1800" i="1" dirty="0"/>
              <a:t> родители неизвестны</a:t>
            </a:r>
            <a:r>
              <a:rPr lang="ru-RU" sz="1800" dirty="0"/>
              <a:t> и не объявятся в течение шести месяцев со дня его обнаружения (</a:t>
            </a:r>
            <a:r>
              <a:rPr lang="ru-RU" sz="1800" i="1" dirty="0"/>
              <a:t>подкидыши</a:t>
            </a:r>
            <a:r>
              <a:rPr lang="ru-RU" sz="1800" dirty="0"/>
              <a:t>).</a:t>
            </a:r>
          </a:p>
          <a:p>
            <a:pPr eaLnBrk="1" hangingPunct="1">
              <a:spcBef>
                <a:spcPct val="30000"/>
              </a:spcBef>
              <a:spcAft>
                <a:spcPct val="5000"/>
              </a:spcAft>
              <a:buFont typeface="Wingdings" pitchFamily="2" charset="2"/>
              <a:buNone/>
            </a:pPr>
            <a:endParaRPr lang="ru-RU" sz="1600" i="1" dirty="0"/>
          </a:p>
          <a:p>
            <a:pPr eaLnBrk="1" hangingPunct="1">
              <a:spcBef>
                <a:spcPct val="30000"/>
              </a:spcBef>
              <a:spcAft>
                <a:spcPct val="5000"/>
              </a:spcAft>
              <a:buFont typeface="Wingdings" pitchFamily="2" charset="2"/>
              <a:buNone/>
            </a:pPr>
            <a:endParaRPr lang="ru-RU" sz="1200" i="1" dirty="0"/>
          </a:p>
          <a:p>
            <a:pPr eaLnBrk="1" hangingPunct="1">
              <a:lnSpc>
                <a:spcPct val="80000"/>
              </a:lnSpc>
            </a:pPr>
            <a:endParaRPr lang="ru-RU" sz="1200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2108" y="6384332"/>
            <a:ext cx="447700" cy="432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266670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27088" y="620713"/>
            <a:ext cx="7772400" cy="1736725"/>
          </a:xfrm>
        </p:spPr>
        <p:txBody>
          <a:bodyPr/>
          <a:lstStyle/>
          <a:p>
            <a:pPr eaLnBrk="1" hangingPunct="1"/>
            <a:r>
              <a:rPr lang="ru-RU" dirty="0">
                <a:solidFill>
                  <a:schemeClr val="tx1"/>
                </a:solidFill>
              </a:rPr>
              <a:t>ТЕСТ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83568" y="3140968"/>
            <a:ext cx="6400800" cy="2040632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>
                <a:solidFill>
                  <a:schemeClr val="tx1"/>
                </a:solidFill>
              </a:rPr>
              <a:t>РЕБЕНОК РОЖДАЕТСЯ ОТ РОССИЙСКОЙ ГРАЖДАНКИ И ИНОСТРАНЦА ЗА РУБЕЖОМ.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КАКОЕ ГРАЖДАНСТВО БУДЕТ У РЕБЕНКА?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EBDDC3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51556"/>
            <a:ext cx="895400" cy="86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973683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4000" dirty="0">
                <a:solidFill>
                  <a:schemeClr val="tx1"/>
                </a:solidFill>
              </a:rPr>
              <a:t>Восстановление в гражданстве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eaLnBrk="1" hangingPunct="1">
              <a:buFont typeface="Wingdings" pitchFamily="2" charset="2"/>
              <a:buNone/>
            </a:pPr>
            <a:endParaRPr lang="ru-RU" dirty="0"/>
          </a:p>
          <a:p>
            <a:pPr algn="just" eaLnBrk="1" hangingPunct="1">
              <a:buFont typeface="Wingdings" pitchFamily="2" charset="2"/>
              <a:buNone/>
            </a:pPr>
            <a:r>
              <a:rPr lang="ru-RU" dirty="0"/>
              <a:t>Иностранные граждане и лица без гражданства, ранее имевшие гражданство РФ, могут быть восстановлены в гражданстве в общем порядке </a:t>
            </a:r>
            <a:r>
              <a:rPr lang="ru-RU" i="1" dirty="0"/>
              <a:t>приема в гражданство</a:t>
            </a:r>
            <a:r>
              <a:rPr lang="ru-RU" dirty="0"/>
              <a:t>. При этом срок их проживания на территории РФ сокращается </a:t>
            </a:r>
            <a:r>
              <a:rPr lang="ru-RU" i="1" dirty="0"/>
              <a:t>до трех лет</a:t>
            </a:r>
            <a:r>
              <a:rPr lang="ru-RU" dirty="0"/>
              <a:t>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i="1" dirty="0"/>
              <a:t>Фактически это – не восстановление, а приобретение</a:t>
            </a:r>
          </a:p>
          <a:p>
            <a:pPr eaLnBrk="1" hangingPunct="1">
              <a:buFont typeface="Wingdings" pitchFamily="2" charset="2"/>
              <a:buNone/>
            </a:pPr>
            <a:endParaRPr lang="ru-RU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51556"/>
            <a:ext cx="895400" cy="86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826939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pPr eaLnBrk="1" hangingPunct="1"/>
            <a:r>
              <a:rPr lang="ru-RU" sz="3600" b="1" dirty="0"/>
              <a:t>Цитата дня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836712"/>
            <a:ext cx="8424936" cy="5832648"/>
          </a:xfrm>
        </p:spPr>
        <p:txBody>
          <a:bodyPr>
            <a:normAutofit fontScale="92500" lnSpcReduction="20000"/>
          </a:bodyPr>
          <a:lstStyle/>
          <a:p>
            <a:pPr algn="r" eaLnBrk="1" hangingPunct="1">
              <a:buFont typeface="Wingdings" pitchFamily="2" charset="2"/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/>
              <a:t>«И не деньги, главное, нужны мне были, Соня, когда я убил; не столько деньги нужны были, как другое… Я это всё теперь знаю… Пойми меня: может быть, тою же дорогой идя, я уже никогда более не повторил бы убийства. Мне другое надо было узнать, другое толкало меня под руки: мне надо было узнать тогда и поскорей узнать, </a:t>
            </a:r>
            <a:r>
              <a:rPr lang="ru-RU" b="1" dirty="0"/>
              <a:t>вошь ли я, как все, или человек? Смогу ли я переступить или не смогу! Осмелюсь нагнуться и взять или нет? Тварь ли я дрожащая или </a:t>
            </a:r>
            <a:r>
              <a:rPr lang="ru-RU" b="1" i="1" dirty="0"/>
              <a:t>право</a:t>
            </a:r>
            <a:r>
              <a:rPr lang="ru-RU" b="1" dirty="0"/>
              <a:t> имею?</a:t>
            </a:r>
            <a:r>
              <a:rPr lang="ru-RU" dirty="0"/>
              <a:t>».</a:t>
            </a:r>
          </a:p>
          <a:p>
            <a:pPr marL="0" indent="0">
              <a:buNone/>
            </a:pPr>
            <a:endParaRPr lang="ru-RU" sz="2400" b="1" i="1" dirty="0"/>
          </a:p>
          <a:p>
            <a:pPr marL="0" indent="0">
              <a:buNone/>
            </a:pPr>
            <a:r>
              <a:rPr lang="ru-RU" sz="2400" b="1" i="1" dirty="0"/>
              <a:t>Ф.М. Достоевский. Преступление и наказание.</a:t>
            </a:r>
            <a:r>
              <a:rPr lang="ru-RU" sz="1800" b="1" i="1" dirty="0"/>
              <a:t> </a:t>
            </a:r>
            <a:endParaRPr lang="ru-RU" b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2F4CC0-AAC7-4728-8DFC-E4F68CB1ABEB}" type="slidenum">
              <a:rPr lang="ru-RU"/>
              <a:pPr>
                <a:defRPr/>
              </a:pPr>
              <a:t>2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125912"/>
            <a:ext cx="757332" cy="73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8744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sz="3200" dirty="0">
                <a:solidFill>
                  <a:schemeClr val="tx1"/>
                </a:solidFill>
              </a:rPr>
              <a:t>Прием в гражданство </a:t>
            </a:r>
            <a:r>
              <a:rPr lang="ru-RU" sz="3200" b="1" i="1" dirty="0">
                <a:solidFill>
                  <a:schemeClr val="tx1"/>
                </a:solidFill>
              </a:rPr>
              <a:t>в общем порядке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0688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/>
              <a:t>Условия: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а) проживает на территории РФ со дня получения вида на жительство и до дня обращения с заявлениями о приеме в гражданство Российской Федерации в течение </a:t>
            </a:r>
            <a:r>
              <a:rPr lang="ru-RU" sz="2400" i="1" dirty="0"/>
              <a:t>пяти лет</a:t>
            </a:r>
            <a:r>
              <a:rPr lang="ru-RU" sz="2400" dirty="0"/>
              <a:t> непрерывно. </a:t>
            </a:r>
            <a:r>
              <a:rPr lang="ru-RU" sz="2400" i="1" dirty="0"/>
              <a:t>Срок считается непрерывным, если лицо выезжало за пределы РФ не более чем на три месяца в течение одного года;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б) обязуется соблюдать Конституцию и законодательство РФ;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в) имеет законный источник средств к существованию;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г) обратился в полномочный орган иностранного государства </a:t>
            </a:r>
            <a:r>
              <a:rPr lang="ru-RU" sz="2400" i="1" dirty="0"/>
              <a:t>с заявлением об отказе от имеющегося иного гражданства;</a:t>
            </a:r>
            <a:endParaRPr lang="ru-RU" sz="24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/>
              <a:t>д) владеет русским языком.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dirty="0"/>
          </a:p>
          <a:p>
            <a:pPr eaLnBrk="1" hangingPunct="1">
              <a:lnSpc>
                <a:spcPct val="80000"/>
              </a:lnSpc>
            </a:pPr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51556"/>
            <a:ext cx="895400" cy="86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244107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53400" cy="1512168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chemeClr val="tx1"/>
                </a:solidFill>
              </a:rPr>
              <a:t>Прием в гражданство в общем порядке</a:t>
            </a:r>
            <a:r>
              <a:rPr lang="ru-RU" sz="2800" b="1" dirty="0">
                <a:solidFill>
                  <a:schemeClr val="tx1"/>
                </a:solidFill>
              </a:rPr>
              <a:t>, но с сокращением срока проживания до 1 года</a:t>
            </a:r>
            <a:br>
              <a:rPr lang="ru-RU" sz="2800" b="1" dirty="0">
                <a:solidFill>
                  <a:schemeClr val="tx1"/>
                </a:solidFill>
              </a:rPr>
            </a:b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484" y="2052919"/>
            <a:ext cx="8064996" cy="4195481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  <a:p>
            <a:r>
              <a:rPr lang="ru-RU" sz="2000" dirty="0"/>
              <a:t>наличие высоких достижений в области науки, техники и культуры; обладание профессией либо квалификацией, представляющими интерес для России;</a:t>
            </a:r>
          </a:p>
          <a:p>
            <a:r>
              <a:rPr lang="ru-RU" sz="2000" dirty="0"/>
              <a:t>предоставление лицу политического убежища на территории РФ;</a:t>
            </a:r>
          </a:p>
          <a:p>
            <a:r>
              <a:rPr lang="ru-RU" sz="2000" dirty="0"/>
              <a:t>признание лица беженцем.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51556"/>
            <a:ext cx="895400" cy="86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53546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Особые случаи принятия в российское гражданство (ст.13)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sz="3200" dirty="0">
                <a:latin typeface="Arial"/>
              </a:rPr>
              <a:t>особые заслуги перед Российской Федерацией, может быть принято в гражданство без соблюдения любых условий, предусмотренных для вступления в гражданство в общем порядке (в т.ч. проживание в России);</a:t>
            </a:r>
          </a:p>
          <a:p>
            <a:pPr algn="just"/>
            <a:r>
              <a:rPr lang="ru-RU" sz="3200" dirty="0">
                <a:latin typeface="Arial"/>
              </a:rPr>
              <a:t>граждане государств, входивших в состав СССР, проходящие не менее трех лет военную службу по контракту в ВС России, других войсках или воинских формированиях – без соблюдения срока проживания и без представления вида на жительство.</a:t>
            </a:r>
          </a:p>
          <a:p>
            <a:pPr algn="just"/>
            <a:endParaRPr lang="ru-RU" sz="3200" dirty="0">
              <a:latin typeface="Arial"/>
              <a:hlinkClick r:id="rId2"/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616" y="6131662"/>
            <a:ext cx="751384" cy="72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45818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Прием в гражданство </a:t>
            </a:r>
            <a:r>
              <a:rPr lang="ru-RU" sz="2800" b="1" i="1" dirty="0">
                <a:solidFill>
                  <a:schemeClr val="tx1"/>
                </a:solidFill>
              </a:rPr>
              <a:t>в упрощенном порядке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«</a:t>
            </a:r>
            <a:r>
              <a:rPr lang="ru-RU" sz="3600" b="1" dirty="0"/>
              <a:t>Упрощенный порядок </a:t>
            </a:r>
            <a:r>
              <a:rPr lang="ru-RU" dirty="0"/>
              <a:t>приобретения или прекращения гражданства Российской Федерации – порядок рассмотрения вопросов гражданства и принятия решений по вопросам гражданства Российской Федерации в отношении лиц, на которых распространяются </a:t>
            </a:r>
            <a:r>
              <a:rPr lang="ru-RU" b="1" i="1" dirty="0"/>
              <a:t>льготные условия</a:t>
            </a:r>
            <a:r>
              <a:rPr lang="ru-RU" dirty="0"/>
              <a:t>, предусмотренные настоящим Федеральным законом».</a:t>
            </a:r>
          </a:p>
          <a:p>
            <a:pPr marL="0" indent="0" algn="ctr">
              <a:buNone/>
            </a:pPr>
            <a:r>
              <a:rPr lang="ru-RU" dirty="0"/>
              <a:t>Льготные условия могут быть разными</a:t>
            </a:r>
          </a:p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51556"/>
            <a:ext cx="895400" cy="86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91698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1. Прием в гражданство </a:t>
            </a:r>
            <a:r>
              <a:rPr lang="ru-RU" sz="2800" b="1" i="1" dirty="0">
                <a:solidFill>
                  <a:schemeClr val="tx1"/>
                </a:solidFill>
              </a:rPr>
              <a:t>в упрощенном порядке </a:t>
            </a:r>
            <a:br>
              <a:rPr lang="ru-RU" sz="40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dirty="0">
              <a:solidFill>
                <a:schemeClr val="tx1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>
                <a:solidFill>
                  <a:schemeClr val="tx1"/>
                </a:solidFill>
              </a:rPr>
              <a:t>Иностранцы и апатриды, </a:t>
            </a:r>
            <a:r>
              <a:rPr lang="ru-RU" sz="2800" b="1" i="1" dirty="0">
                <a:solidFill>
                  <a:schemeClr val="tx1"/>
                </a:solidFill>
              </a:rPr>
              <a:t>проживающие за пределами России </a:t>
            </a:r>
            <a:r>
              <a:rPr lang="ru-RU" sz="2800" b="1" dirty="0">
                <a:solidFill>
                  <a:schemeClr val="tx1"/>
                </a:solidFill>
              </a:rPr>
              <a:t>– без соблюдения срока проживания на </a:t>
            </a:r>
            <a:r>
              <a:rPr lang="ru-RU" sz="2800" b="1" dirty="0"/>
              <a:t>территории России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i="1" dirty="0"/>
              <a:t>Если: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2800" dirty="0"/>
              <a:t>а) имеют хотя бы одного родителя, имеющего гражданство РФ и проживающего на территории РФ;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z="2800" dirty="0"/>
              <a:t>б) имели гражданство СССР, проживали и проживают в государствах, входивших в состав СССР, не получили гражданства этих государств и остаются в результате этого лицами без гражданства.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ru-RU" sz="2800" dirty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endParaRPr lang="ru-RU" sz="2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51556"/>
            <a:ext cx="895400" cy="86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5718701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2. Прием в гражданство </a:t>
            </a:r>
            <a:r>
              <a:rPr lang="ru-RU" sz="2800" b="1" i="1" dirty="0">
                <a:solidFill>
                  <a:schemeClr val="tx1"/>
                </a:solidFill>
              </a:rPr>
              <a:t>в упрощенном порядке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532859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80000"/>
              </a:lnSpc>
              <a:buClr>
                <a:srgbClr val="DD8047"/>
              </a:buClr>
              <a:buNone/>
            </a:pPr>
            <a:endParaRPr lang="ru-RU" sz="4400" b="1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buClr>
                <a:srgbClr val="DD8047"/>
              </a:buClr>
              <a:buNone/>
            </a:pPr>
            <a:r>
              <a:rPr lang="ru-RU" sz="4400" b="1" dirty="0">
                <a:solidFill>
                  <a:schemeClr val="tx1"/>
                </a:solidFill>
              </a:rPr>
              <a:t>Иностранцы и апатриды, </a:t>
            </a:r>
            <a:r>
              <a:rPr lang="ru-RU" sz="4400" b="1" i="1" dirty="0">
                <a:solidFill>
                  <a:schemeClr val="tx1"/>
                </a:solidFill>
              </a:rPr>
              <a:t>проживающие на территории России</a:t>
            </a:r>
          </a:p>
          <a:p>
            <a:pPr lvl="0" algn="ctr">
              <a:lnSpc>
                <a:spcPct val="80000"/>
              </a:lnSpc>
              <a:buClr>
                <a:srgbClr val="DD8047"/>
              </a:buClr>
              <a:buNone/>
            </a:pPr>
            <a:r>
              <a:rPr lang="ru-RU" sz="4400" b="1" dirty="0">
                <a:solidFill>
                  <a:schemeClr val="tx1"/>
                </a:solidFill>
              </a:rPr>
              <a:t>– без соблюдения срока проживания </a:t>
            </a:r>
          </a:p>
          <a:p>
            <a:pPr lvl="0" algn="ctr">
              <a:lnSpc>
                <a:spcPct val="80000"/>
              </a:lnSpc>
              <a:buClr>
                <a:srgbClr val="DD8047"/>
              </a:buClr>
              <a:buNone/>
            </a:pPr>
            <a:r>
              <a:rPr lang="ru-RU" sz="4400" b="1" i="1" dirty="0">
                <a:solidFill>
                  <a:schemeClr val="tx1"/>
                </a:solidFill>
              </a:rPr>
              <a:t>Если: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родились на территории РСФСР и имели гражданство бывшего СССР;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состоят в браке с гражданином РФ не менее трех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лет;</a:t>
            </a:r>
          </a:p>
          <a:p>
            <a:pPr marL="0" indent="0"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в) являются нетрудоспособными и имеют дееспособных сына или дочь, достигших возраста 18 лет и являющихся гражданами РФ;</a:t>
            </a:r>
          </a:p>
          <a:p>
            <a:pPr marL="0" indent="0"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г) имеют ребенка, являющегося гражданином РФ, - в случае, если другой родитель этого ребенка, являющийся гражданином РФ отсутствует (умер, пропал, лишен род. прав и т.п.);</a:t>
            </a:r>
          </a:p>
          <a:p>
            <a:pPr marL="0" indent="0"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д) имеют сына или дочь, достигших возраста 18 лет, являющихся гражданами РФ, признанных недееспособными или ограниченными в дееспособности, - если другой родитель, являющийся гражданином РФ, умер либо признан безвестно отсутствующим, недееспособным или ограниченным в дееспособности, лишен родительских прав или ограничен в родительских правах;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51556"/>
            <a:ext cx="895400" cy="86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78504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818" y="260648"/>
            <a:ext cx="8260672" cy="115212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3. Прием в гражданство </a:t>
            </a:r>
            <a:r>
              <a:rPr lang="ru-RU" sz="2400" b="1" i="1" dirty="0">
                <a:solidFill>
                  <a:schemeClr val="tx1"/>
                </a:solidFill>
              </a:rPr>
              <a:t>в упрощенном порядке</a:t>
            </a:r>
            <a:r>
              <a:rPr lang="ru-RU" sz="2400" dirty="0">
                <a:solidFill>
                  <a:schemeClr val="tx1"/>
                </a:solidFill>
              </a:rPr>
              <a:t> в гражданство </a:t>
            </a:r>
            <a:r>
              <a:rPr lang="ru-RU" sz="2400" b="1" i="1" dirty="0">
                <a:solidFill>
                  <a:schemeClr val="tx1"/>
                </a:solidFill>
              </a:rPr>
              <a:t>в упрощенном порядке</a:t>
            </a:r>
            <a:br>
              <a:rPr lang="ru-RU" sz="2400" b="1" i="1" dirty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141168"/>
          </a:xfrm>
        </p:spPr>
        <p:txBody>
          <a:bodyPr>
            <a:normAutofit lnSpcReduction="10000"/>
          </a:bodyPr>
          <a:lstStyle/>
          <a:p>
            <a:pPr lvl="0" algn="ctr">
              <a:lnSpc>
                <a:spcPct val="80000"/>
              </a:lnSpc>
              <a:buClr>
                <a:srgbClr val="DD8047"/>
              </a:buClr>
              <a:buNone/>
            </a:pPr>
            <a:r>
              <a:rPr lang="ru-RU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Иностранцы и апатриды, </a:t>
            </a:r>
            <a:r>
              <a:rPr lang="ru-RU" sz="1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проживающие на территории России 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без соблюдения срока проживания </a:t>
            </a:r>
          </a:p>
          <a:p>
            <a:pPr lvl="0" algn="ctr">
              <a:lnSpc>
                <a:spcPct val="80000"/>
              </a:lnSpc>
              <a:buClr>
                <a:srgbClr val="DD8047"/>
              </a:buClr>
              <a:buNone/>
            </a:pPr>
            <a:r>
              <a:rPr lang="ru-RU" sz="16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Если: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е) получили после 1 июля 2002 г.  профессиональное образование по основным профессиональным образовательным программам, имеющим государственную аккредитацию, в образовательных или научных организациях РФ на ее территории и осуществляют трудовую деятельность в России в совокупности не менее 3 лет до дня обращения с заявлением о приеме в гражданство;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ж) являются индивидуальными предпринимателями и осуществляют предпринимательскую деятельность в РФ не менее 3 лет, предшествующих году обращения с заявлением о приеме в гражданство РФ, и в этот период их ежегодная выручка составляет не менее 10 миллионов рублей;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з) являются инвесторами, чья доля вклада в уставном (складочном) капитале российского юридического лица, осуществляющего деятельность на территории РФ в установленных Правительством РФ видах деятельности, составляет не менее 10 % (в Законе ряд других условий);</a:t>
            </a: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и) осуществляют не менее 3 лет до дня обращения с заявлением о приеме в гражданство РФ трудовую деятельность в Российской Федерации по определённой профессии (специальности, должности).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229988"/>
            <a:ext cx="607367" cy="587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09516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tx1"/>
                </a:solidFill>
              </a:rPr>
              <a:t>4. Прием в гражданство </a:t>
            </a:r>
            <a:r>
              <a:rPr lang="ru-RU" sz="2800" b="1" i="1" dirty="0">
                <a:solidFill>
                  <a:schemeClr val="tx1"/>
                </a:solidFill>
              </a:rPr>
              <a:t>в упрощенном порядке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586536" cy="514116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chemeClr val="tx1"/>
                </a:solidFill>
              </a:rPr>
              <a:t>Иностранцы и апатриды,</a:t>
            </a:r>
            <a:r>
              <a:rPr lang="ru-RU" sz="3200" b="1" i="1" dirty="0">
                <a:solidFill>
                  <a:schemeClr val="tx1"/>
                </a:solidFill>
              </a:rPr>
              <a:t> проживающие на территории России </a:t>
            </a:r>
            <a:r>
              <a:rPr lang="ru-RU" sz="3100" b="1" dirty="0">
                <a:solidFill>
                  <a:schemeClr val="tx1"/>
                </a:solidFill>
              </a:rPr>
              <a:t>и признанные </a:t>
            </a:r>
            <a:r>
              <a:rPr lang="ru-RU" sz="3100" b="1" i="1" dirty="0">
                <a:solidFill>
                  <a:schemeClr val="tx1"/>
                </a:solidFill>
              </a:rPr>
              <a:t>носителями русского языка 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chemeClr val="tx1"/>
                </a:solidFill>
              </a:rPr>
              <a:t>Если :</a:t>
            </a:r>
          </a:p>
          <a:p>
            <a:pPr marL="0" indent="0">
              <a:buNone/>
            </a:pPr>
            <a:r>
              <a:rPr lang="ru-RU" dirty="0"/>
              <a:t>а) обязуются соблюдать Конституцию и законодательство РФ;</a:t>
            </a:r>
          </a:p>
          <a:p>
            <a:pPr marL="0" indent="0">
              <a:buNone/>
            </a:pPr>
            <a:r>
              <a:rPr lang="ru-RU" dirty="0"/>
              <a:t>б) имеют законный источник средств к существованию;</a:t>
            </a:r>
          </a:p>
          <a:p>
            <a:pPr marL="0" indent="0">
              <a:buNone/>
            </a:pPr>
            <a:r>
              <a:rPr lang="ru-RU" dirty="0"/>
              <a:t>в) отказались от имеющегося у них гражданства иностранного государства (отказ от гражданства иностранного государства не требуется, если это предусмотрено международным договором РФ либо если отказ от гражданства иностранного государства невозможен в силу не зависящих от лица причин).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51556"/>
            <a:ext cx="895400" cy="86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62410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tx1"/>
                </a:solidFill>
              </a:rPr>
              <a:t>5. Прием в гражданство </a:t>
            </a:r>
            <a:r>
              <a:rPr lang="ru-RU" sz="2800" b="1" i="1" dirty="0">
                <a:solidFill>
                  <a:schemeClr val="tx1"/>
                </a:solidFill>
              </a:rPr>
              <a:t>в упрощенном порядке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00200"/>
            <a:ext cx="8298504" cy="49971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3200" dirty="0">
              <a:solidFill>
                <a:schemeClr val="tx1"/>
              </a:solidFill>
              <a:latin typeface="Arial"/>
            </a:endParaRPr>
          </a:p>
          <a:p>
            <a:pPr marL="0" indent="0" algn="just">
              <a:buNone/>
            </a:pPr>
            <a:r>
              <a:rPr lang="ru-RU" sz="3200" dirty="0">
                <a:solidFill>
                  <a:schemeClr val="tx1"/>
                </a:solidFill>
                <a:latin typeface="Arial"/>
              </a:rPr>
              <a:t>Нетрудоспособные иностранцы и апатриды, прибывшие в Россию из государств, входивших в состав СССР, и зарегистрированные по месту жительства в РФ по состоянию на 1 июля 2002 г. – без соблюдения условия о сроке проживания и без представления вида на жительство.</a:t>
            </a:r>
          </a:p>
          <a:p>
            <a:pPr marL="0" indent="0" algn="just">
              <a:buNone/>
            </a:pPr>
            <a:endParaRPr lang="ru-RU" sz="3200" dirty="0">
              <a:solidFill>
                <a:srgbClr val="0000FF"/>
              </a:solidFill>
              <a:latin typeface="Arial"/>
              <a:hlinkClick r:id="rId2"/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51556"/>
            <a:ext cx="895400" cy="86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770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tx1"/>
                </a:solidFill>
              </a:rPr>
              <a:t>6. Прием в гражданство </a:t>
            </a:r>
            <a:r>
              <a:rPr lang="ru-RU" sz="2800" b="1" i="1" dirty="0">
                <a:solidFill>
                  <a:schemeClr val="tx1"/>
                </a:solidFill>
              </a:rPr>
              <a:t>в упрощенном порядке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586536" cy="50691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>
                <a:latin typeface="Arial"/>
              </a:rPr>
              <a:t>Иностранцы и апатриды</a:t>
            </a:r>
            <a:r>
              <a:rPr lang="ru-RU" dirty="0"/>
              <a:t>, имевшие гражданство СССР, прибывшие в РФ из государств, входивших в состав СССР, и зарегистрированные по месту жительства в РФ по состоянию на 1 июля 2002 г. либо получившие разрешение на временное проживание в РФ или вид на жительство, если они до 1 июля 2009 г. заявят о своем желании приобрести гражданство – без соблюдения условий:</a:t>
            </a:r>
          </a:p>
          <a:p>
            <a:pPr lvl="1"/>
            <a:r>
              <a:rPr lang="ru-RU" sz="2000" i="1" dirty="0"/>
              <a:t>срока проживания на территории России;</a:t>
            </a:r>
          </a:p>
          <a:p>
            <a:pPr lvl="1">
              <a:buClr>
                <a:srgbClr val="DD8047"/>
              </a:buClr>
            </a:pPr>
            <a:r>
              <a:rPr lang="ru-RU" sz="2000" i="1" dirty="0">
                <a:solidFill>
                  <a:schemeClr val="tx1"/>
                </a:solidFill>
              </a:rPr>
              <a:t>наличия законного  источника средств к существованию;</a:t>
            </a:r>
          </a:p>
          <a:p>
            <a:pPr lvl="1">
              <a:buClr>
                <a:srgbClr val="DD8047"/>
              </a:buClr>
            </a:pPr>
            <a:r>
              <a:rPr lang="ru-RU" sz="2000" i="1" dirty="0">
                <a:solidFill>
                  <a:schemeClr val="tx1"/>
                </a:solidFill>
              </a:rPr>
              <a:t>владения русским языком.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090771"/>
            <a:ext cx="751384" cy="72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653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dirty="0"/>
              <a:t>Вопросы темы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735"/>
            <a:ext cx="8435280" cy="5544617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Человек как высшая ценность. Смысл и значение ст.2 Конституции РФ.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Российское гражданство как одно из проявлений приоритета личности.</a:t>
            </a:r>
          </a:p>
          <a:p>
            <a:pPr lvl="1"/>
            <a:r>
              <a:rPr lang="ru-RU" dirty="0"/>
              <a:t>Понятие и принципы гражданства Российской Федерации. </a:t>
            </a:r>
          </a:p>
          <a:p>
            <a:pPr lvl="1"/>
            <a:r>
              <a:rPr lang="ru-RU" dirty="0"/>
              <a:t>Основания и порядок приобретения гражданства. Основание и порядок прекращения гражданства. </a:t>
            </a:r>
          </a:p>
          <a:p>
            <a:pPr lvl="1"/>
            <a:r>
              <a:rPr lang="ru-RU" dirty="0"/>
              <a:t>Гражданство детей. </a:t>
            </a:r>
          </a:p>
          <a:p>
            <a:pPr lvl="1"/>
            <a:r>
              <a:rPr lang="ru-RU" dirty="0"/>
              <a:t>Государственные органы, ведающие вопросами гражданства в Российской Федерации.</a:t>
            </a:r>
          </a:p>
          <a:p>
            <a:pPr marL="514350" lvl="1" indent="-514350">
              <a:buFont typeface="+mj-lt"/>
              <a:buAutoNum type="arabicPeriod" startAt="9"/>
            </a:pPr>
            <a:r>
              <a:rPr lang="ru-RU" sz="3300" dirty="0"/>
              <a:t>Особенности конституционно-правового статуса иностранных граждан и лиц без гражданства.</a:t>
            </a:r>
          </a:p>
          <a:p>
            <a:pPr marL="514350" lvl="1" indent="-514350">
              <a:buFont typeface="+mj-lt"/>
              <a:buAutoNum type="arabicPeriod" startAt="9"/>
            </a:pPr>
            <a:r>
              <a:rPr lang="ru-RU" sz="3300" dirty="0"/>
              <a:t>Беженцы и вынужденные переселенцы.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Концепция прав человека: истоки, сущность.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Принципы конституционного статуса личности.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Международно-правовые акты о правах и свободах человека и Конституция России.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Классификация конституционных прав, свобод и обязанностей.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Проблема ограничения основных прав и свобод. Недопустимость умаления прав и свобод.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Конституционные обязанности и их взаимосвязь с конституционными правами и свободами.</a:t>
            </a:r>
          </a:p>
          <a:p>
            <a:pPr marL="514350" lvl="1" indent="-514350">
              <a:buFont typeface="+mj-lt"/>
              <a:buAutoNum type="arabicPeriod" startAt="9"/>
            </a:pPr>
            <a:r>
              <a:rPr lang="ru-RU" sz="3300" dirty="0"/>
              <a:t>Основные несудебные институты охраны и защиты прав личности.</a:t>
            </a:r>
          </a:p>
          <a:p>
            <a:pPr marL="609600" indent="-609600" eaLnBrk="1" hangingPunct="1"/>
            <a:endParaRPr lang="ru-RU" sz="16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26F17-CE3D-4516-B113-DF914DA8DCF2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127610"/>
            <a:ext cx="755576" cy="730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tx1"/>
                </a:solidFill>
              </a:rPr>
              <a:t>7. Прием в гражданство </a:t>
            </a:r>
            <a:r>
              <a:rPr lang="ru-RU" sz="2800" b="1" i="1" dirty="0">
                <a:solidFill>
                  <a:schemeClr val="tx1"/>
                </a:solidFill>
              </a:rPr>
              <a:t>в упрощенном порядке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658544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Ветераны Великой Отечественной войны, имевшие гражданство бывшего СССР и проживающие на территории Российской Федерации – без представления вида на жительство и без соблюдения условий:</a:t>
            </a:r>
            <a:endParaRPr lang="ru-RU" dirty="0">
              <a:solidFill>
                <a:schemeClr val="tx1"/>
              </a:solidFill>
            </a:endParaRPr>
          </a:p>
          <a:p>
            <a:pPr lvl="0">
              <a:buClr>
                <a:srgbClr val="DD8047"/>
              </a:buClr>
            </a:pPr>
            <a:r>
              <a:rPr lang="ru-RU" sz="2400" i="1" dirty="0">
                <a:solidFill>
                  <a:schemeClr val="tx1"/>
                </a:solidFill>
              </a:rPr>
              <a:t>срока проживания на территории России;</a:t>
            </a:r>
          </a:p>
          <a:p>
            <a:pPr lvl="0">
              <a:buClr>
                <a:srgbClr val="DD8047"/>
              </a:buClr>
            </a:pPr>
            <a:r>
              <a:rPr lang="ru-RU" sz="2400" i="1" dirty="0">
                <a:solidFill>
                  <a:schemeClr val="tx1"/>
                </a:solidFill>
              </a:rPr>
              <a:t>выхода из другого гражданства;</a:t>
            </a:r>
          </a:p>
          <a:p>
            <a:pPr lvl="0">
              <a:buClr>
                <a:srgbClr val="DD8047"/>
              </a:buClr>
            </a:pPr>
            <a:r>
              <a:rPr lang="ru-RU" sz="2400" i="1" dirty="0">
                <a:solidFill>
                  <a:schemeClr val="tx1"/>
                </a:solidFill>
              </a:rPr>
              <a:t>наличия законного  источника средств к существованию;</a:t>
            </a:r>
          </a:p>
          <a:p>
            <a:pPr lvl="0">
              <a:buClr>
                <a:srgbClr val="DD8047"/>
              </a:buClr>
            </a:pPr>
            <a:r>
              <a:rPr lang="ru-RU" sz="2400" i="1" dirty="0">
                <a:solidFill>
                  <a:schemeClr val="tx1"/>
                </a:solidFill>
              </a:rPr>
              <a:t>владения русским языком.</a:t>
            </a:r>
          </a:p>
          <a:p>
            <a:pPr lvl="0">
              <a:buClr>
                <a:srgbClr val="DD8047"/>
              </a:buClr>
            </a:pPr>
            <a:endParaRPr lang="ru-RU" sz="2400" i="1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51556"/>
            <a:ext cx="895400" cy="86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54895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tx1"/>
                </a:solidFill>
              </a:rPr>
              <a:t>8. Прием в гражданство </a:t>
            </a:r>
            <a:r>
              <a:rPr lang="ru-RU" sz="2800" b="1" i="1" dirty="0">
                <a:solidFill>
                  <a:schemeClr val="tx1"/>
                </a:solidFill>
              </a:rPr>
              <a:t>в упрощенном порядке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442520" cy="506916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Ребенок и недееспособное лицо, являющиеся иностранцами и апатридами – без всяких условий, </a:t>
            </a:r>
            <a:r>
              <a:rPr lang="ru-RU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если:</a:t>
            </a:r>
          </a:p>
          <a:p>
            <a:pPr marL="0" indent="0" algn="ctr">
              <a:buNone/>
            </a:pPr>
            <a:endParaRPr lang="ru-RU" sz="4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а) ребенок, один из родителей которого имеет гражданство РФ, при наличии согласия другого родителя. Такое согласие не требуется, если ребенок проживает на территории РФ;</a:t>
            </a:r>
          </a:p>
          <a:p>
            <a:pPr marL="0" indent="0">
              <a:buNone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б) ребенок, единственный родитель которого имеет гражданство РФ;</a:t>
            </a:r>
          </a:p>
          <a:p>
            <a:pPr marL="0" indent="0">
              <a:buNone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в) ребенок или недееспособное лицо, над которыми установлены опека или попечительство гражданина РФ (есть исключения);</a:t>
            </a:r>
          </a:p>
          <a:p>
            <a:pPr marL="0" indent="0">
              <a:buNone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г) ребенок, помещенный под надзор в российскую организацию для детей-сирот и детей, оставшихся без попечения родителей (есть исключения) - по заявлению руководителя организации;</a:t>
            </a:r>
          </a:p>
          <a:p>
            <a:pPr marL="0" indent="0">
              <a:buNone/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д) недееспособное лицо, помещенное под надзор в российскую образовательную, медицинскую, социальную организацию или иную российскую организацию - по заявлению руководителя организации</a:t>
            </a:r>
            <a:r>
              <a:rPr lang="ru-RU" sz="3800" dirty="0"/>
              <a:t>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432" y="5992447"/>
            <a:ext cx="895400" cy="86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95742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tx1"/>
                </a:solidFill>
              </a:rPr>
              <a:t>9. Прием в гражданство </a:t>
            </a:r>
            <a:r>
              <a:rPr lang="ru-RU" sz="2800" b="1" i="1" dirty="0">
                <a:solidFill>
                  <a:schemeClr val="tx1"/>
                </a:solidFill>
              </a:rPr>
              <a:t>в упрощенном порядке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51411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/>
              <a:t>Иностранцы и апатриды, являющиеся участниками Государственной программы по оказанию содействия добровольному переселению соотечественников и члены их семей, </a:t>
            </a:r>
            <a:r>
              <a:rPr lang="ru-RU" b="1" i="1" dirty="0"/>
              <a:t>если: </a:t>
            </a:r>
          </a:p>
          <a:p>
            <a:pPr marL="0" indent="0">
              <a:buNone/>
            </a:pPr>
            <a:r>
              <a:rPr lang="ru-RU" dirty="0"/>
              <a:t>имеют </a:t>
            </a:r>
            <a:r>
              <a:rPr lang="ru-RU" dirty="0">
                <a:solidFill>
                  <a:schemeClr val="tx1"/>
                </a:solidFill>
              </a:rPr>
              <a:t>регистрацию по месту жительства на территории субъекта РФ, выбранного ими для постоянного проживания в соответствии с указанной Государственной программой – без соблюдения условий:</a:t>
            </a:r>
          </a:p>
          <a:p>
            <a:pPr lvl="1">
              <a:buClr>
                <a:srgbClr val="DD8047"/>
              </a:buClr>
            </a:pPr>
            <a:r>
              <a:rPr lang="ru-RU" sz="2000" i="1" dirty="0">
                <a:solidFill>
                  <a:schemeClr val="tx1"/>
                </a:solidFill>
              </a:rPr>
              <a:t>срока проживания на территории России;</a:t>
            </a:r>
          </a:p>
          <a:p>
            <a:pPr lvl="1">
              <a:buClr>
                <a:srgbClr val="DD8047"/>
              </a:buClr>
            </a:pPr>
            <a:r>
              <a:rPr lang="ru-RU" sz="2000" i="1" dirty="0">
                <a:solidFill>
                  <a:schemeClr val="tx1"/>
                </a:solidFill>
              </a:rPr>
              <a:t>наличия законного  источника средств к существованию;</a:t>
            </a:r>
          </a:p>
          <a:p>
            <a:pPr lvl="1">
              <a:buClr>
                <a:srgbClr val="DD8047"/>
              </a:buClr>
            </a:pPr>
            <a:r>
              <a:rPr lang="ru-RU" sz="2000" i="1" dirty="0">
                <a:solidFill>
                  <a:schemeClr val="tx1"/>
                </a:solidFill>
              </a:rPr>
              <a:t>владения русским языком.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090771"/>
            <a:ext cx="751384" cy="72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21520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>
                <a:solidFill>
                  <a:schemeClr val="tx1"/>
                </a:solidFill>
              </a:rPr>
              <a:t>Прекращение гражданства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05000"/>
              </a:lnSpc>
            </a:pPr>
            <a:r>
              <a:rPr lang="ru-RU" sz="2400" dirty="0">
                <a:solidFill>
                  <a:schemeClr val="tx1"/>
                </a:solidFill>
              </a:rPr>
              <a:t>вследствие выхода из гражданства РФ;</a:t>
            </a:r>
          </a:p>
          <a:p>
            <a:pPr eaLnBrk="1" hangingPunct="1">
              <a:lnSpc>
                <a:spcPct val="105000"/>
              </a:lnSpc>
            </a:pPr>
            <a:r>
              <a:rPr lang="ru-RU" sz="2400" dirty="0">
                <a:solidFill>
                  <a:schemeClr val="tx1"/>
                </a:solidFill>
              </a:rPr>
              <a:t>по иным основаниям, предусмотренным Законом или международным договором РФ (</a:t>
            </a:r>
            <a:r>
              <a:rPr lang="ru-RU" sz="2400" i="1" dirty="0">
                <a:solidFill>
                  <a:schemeClr val="tx1"/>
                </a:solidFill>
              </a:rPr>
              <a:t>имеется в виду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i="1" dirty="0">
                <a:solidFill>
                  <a:schemeClr val="tx1"/>
                </a:solidFill>
              </a:rPr>
              <a:t>выбор иного гражданства в случае изменения Госграницы</a:t>
            </a:r>
            <a:r>
              <a:rPr lang="ru-RU" sz="2400" dirty="0">
                <a:solidFill>
                  <a:schemeClr val="tx1"/>
                </a:solidFill>
              </a:rPr>
              <a:t>).</a:t>
            </a:r>
          </a:p>
          <a:p>
            <a:pPr algn="ctr" eaLnBrk="1" hangingPunct="1">
              <a:lnSpc>
                <a:spcPct val="105000"/>
              </a:lnSpc>
              <a:buFont typeface="Wingdings" pitchFamily="2" charset="2"/>
              <a:buNone/>
            </a:pPr>
            <a:endParaRPr lang="ru-RU" sz="2400" b="1" dirty="0">
              <a:solidFill>
                <a:schemeClr val="tx1"/>
              </a:solidFill>
            </a:endParaRPr>
          </a:p>
          <a:p>
            <a:pPr algn="ctr"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ru-RU" sz="2400" b="1" dirty="0">
                <a:solidFill>
                  <a:schemeClr val="tx1"/>
                </a:solidFill>
              </a:rPr>
              <a:t>Условия запрета выхода из российского гражданства: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ru-RU" sz="2400" dirty="0">
                <a:solidFill>
                  <a:schemeClr val="tx1"/>
                </a:solidFill>
              </a:rPr>
              <a:t>а) имеет не выполненное перед РФ обязательство, установленное федеральным законом;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ru-RU" sz="2400" dirty="0">
                <a:solidFill>
                  <a:schemeClr val="tx1"/>
                </a:solidFill>
              </a:rPr>
              <a:t>б) привлечен в качестве обвиняемого по уголовному делу либо в отношении его имеется вступивший в законную силу и подлежащий исполнению обвинительный приговор суда;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ru-RU" sz="2400" dirty="0">
                <a:solidFill>
                  <a:schemeClr val="tx1"/>
                </a:solidFill>
              </a:rPr>
              <a:t>в) не имеет иного гражданства и гарантий его приобретения.</a:t>
            </a:r>
          </a:p>
          <a:p>
            <a:pPr algn="just" eaLnBrk="1" hangingPunct="1">
              <a:lnSpc>
                <a:spcPct val="105000"/>
              </a:lnSpc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2656" y="6479701"/>
            <a:ext cx="391344" cy="378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4220335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7620" y="620688"/>
            <a:ext cx="8154488" cy="896144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dirty="0">
                <a:solidFill>
                  <a:schemeClr val="tx1"/>
                </a:solidFill>
              </a:rPr>
              <a:t>Органы, ведающие вопросами гражданства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8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sz="28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</a:rPr>
              <a:t>Президент РФ</a:t>
            </a:r>
          </a:p>
          <a:p>
            <a:pPr eaLnBrk="1" hangingPunct="1">
              <a:lnSpc>
                <a:spcPct val="90000"/>
              </a:lnSpc>
            </a:pPr>
            <a:endParaRPr lang="ru-RU" sz="28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</a:rPr>
              <a:t>МВД России</a:t>
            </a:r>
          </a:p>
          <a:p>
            <a:pPr eaLnBrk="1" hangingPunct="1">
              <a:lnSpc>
                <a:spcPct val="90000"/>
              </a:lnSpc>
            </a:pPr>
            <a:endParaRPr lang="ru-RU" sz="28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</a:rPr>
              <a:t>МИД России с диппредставительствами и консульскими учреждениями РФ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51556"/>
            <a:ext cx="895400" cy="86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1342945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Полномочия Президента РФ в сфере вопросов гражданства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ru-RU" b="1" dirty="0"/>
              <a:t>1. Решает вопросы:</a:t>
            </a:r>
          </a:p>
          <a:p>
            <a:pPr lvl="1"/>
            <a:r>
              <a:rPr lang="ru-RU" dirty="0"/>
              <a:t>приема в гражданство в общем порядке</a:t>
            </a:r>
            <a:endParaRPr lang="ru-RU" dirty="0">
              <a:hlinkClick r:id="rId2"/>
            </a:endParaRPr>
          </a:p>
          <a:p>
            <a:pPr lvl="1"/>
            <a:r>
              <a:rPr lang="ru-RU" dirty="0"/>
              <a:t>восстановления в гражданстве в общем порядке </a:t>
            </a:r>
          </a:p>
          <a:p>
            <a:pPr lvl="1"/>
            <a:r>
              <a:rPr lang="ru-RU" dirty="0"/>
              <a:t>выхода из гражданства в общем порядке </a:t>
            </a:r>
          </a:p>
          <a:p>
            <a:pPr marL="114300" indent="0">
              <a:buNone/>
            </a:pPr>
            <a:r>
              <a:rPr lang="ru-RU" b="1" dirty="0"/>
              <a:t>2. Отменяет решения по вопросам гражданства </a:t>
            </a:r>
          </a:p>
          <a:p>
            <a:pPr marL="114300" indent="0">
              <a:buNone/>
            </a:pPr>
            <a:r>
              <a:rPr lang="ru-RU" b="1" dirty="0"/>
              <a:t>3. Утверждает Положение о порядке рассмотрения вопросов гражданства РФ</a:t>
            </a:r>
            <a:endParaRPr lang="ru-RU" sz="2500" b="1" dirty="0">
              <a:solidFill>
                <a:schemeClr val="tx1"/>
              </a:solidFill>
              <a:hlinkClick r:id="rId3"/>
            </a:endParaRPr>
          </a:p>
          <a:p>
            <a:pPr marL="114300" indent="0">
              <a:buNone/>
            </a:pPr>
            <a:r>
              <a:rPr lang="ru-RU" b="1" dirty="0"/>
              <a:t>4. Имеет право рассмотреть вопрос о приеме в гражданство или о восстановлении в гражданстве РФ в случаях, когда заявителю отказывают по причинам совершенных им правонарушений</a:t>
            </a:r>
          </a:p>
          <a:p>
            <a:pPr marL="114300" indent="0">
              <a:buNone/>
            </a:pPr>
            <a:r>
              <a:rPr lang="ru-RU" dirty="0"/>
              <a:t>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090772"/>
            <a:ext cx="751384" cy="72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04176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Полномочия органов внутренних дел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 fontScale="77500" lnSpcReduction="20000"/>
          </a:bodyPr>
          <a:lstStyle/>
          <a:p>
            <a:pPr marL="114300" indent="0" algn="ctr">
              <a:buNone/>
            </a:pPr>
            <a:r>
              <a:rPr lang="ru-RU" dirty="0"/>
              <a:t>В частности:</a:t>
            </a:r>
          </a:p>
          <a:p>
            <a:r>
              <a:rPr lang="ru-RU" dirty="0"/>
              <a:t>принимают от лиц, проживающих на территории Российской Федерации, заявления по вопросам гражданства РФ;</a:t>
            </a:r>
          </a:p>
          <a:p>
            <a:r>
              <a:rPr lang="ru-RU" dirty="0"/>
              <a:t>проверяют факты и представленные для обоснования заявлений по вопросам гражданства РФ документы и в случае необходимости запрашивают дополнительные сведения в соответствующих государственных органах, организациях</a:t>
            </a:r>
          </a:p>
          <a:p>
            <a:r>
              <a:rPr lang="ru-RU" dirty="0"/>
              <a:t>направляют Президенту РФ заявления по вопросам гражданства  РФ, представленные для их обоснования документы  и  иные материалы, а также заключения  на  данные заявления,  документы  и материалы</a:t>
            </a:r>
          </a:p>
          <a:p>
            <a:r>
              <a:rPr lang="ru-RU" dirty="0"/>
              <a:t>и т.д.</a:t>
            </a:r>
          </a:p>
          <a:p>
            <a:endParaRPr lang="ru-RU" dirty="0"/>
          </a:p>
          <a:p>
            <a:pPr marL="114300" indent="0" algn="ctr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090772"/>
            <a:ext cx="751384" cy="72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67460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Полномочия органов иностранных дел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pPr marL="114300" indent="0" algn="ctr">
              <a:buNone/>
            </a:pPr>
            <a:r>
              <a:rPr lang="ru-RU" dirty="0"/>
              <a:t>То же, что у МВД, но в отношении лиц, проживающих за рубежом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090772"/>
            <a:ext cx="751384" cy="72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840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Иностранцы и апатриды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827186" cy="5544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i="1" u="sng" dirty="0"/>
              <a:t>Федеральный закон от 25.07.2002 г. "О правовом положении иностранных граждан в Российской Федерации«</a:t>
            </a:r>
          </a:p>
          <a:p>
            <a:pPr marL="0" indent="0" algn="ctr">
              <a:buNone/>
            </a:pPr>
            <a:r>
              <a:rPr lang="ru-RU" sz="2000" i="1" dirty="0"/>
              <a:t>Временное проживание  или Постоянное проживание</a:t>
            </a:r>
          </a:p>
          <a:p>
            <a:endParaRPr lang="ru-RU" sz="1800" dirty="0"/>
          </a:p>
          <a:p>
            <a:pPr>
              <a:buClrTx/>
            </a:pPr>
            <a:r>
              <a:rPr lang="ru-RU" sz="1800" dirty="0">
                <a:solidFill>
                  <a:schemeClr val="tx1"/>
                </a:solidFill>
              </a:rPr>
              <a:t>имеют право на свободу передвижения в личных или деловых целях в пределах Российской Федерации, за исключением посещения территорий, организаций и объектов, для въезда на которые в соответствии с федеральными законами требуется специальное разрешение</a:t>
            </a:r>
          </a:p>
          <a:p>
            <a:pPr>
              <a:buClrTx/>
            </a:pPr>
            <a:r>
              <a:rPr lang="ru-RU" sz="1800" dirty="0">
                <a:solidFill>
                  <a:schemeClr val="tx1"/>
                </a:solidFill>
              </a:rPr>
              <a:t>постоянно проживающие в Российской Федерации иностранные граждане в случаях и порядке, предусмотренных федеральными законами, имеют право избирать и быть избранными в органы местного самоуправления, а также участвовать в местном референдуме</a:t>
            </a:r>
          </a:p>
          <a:p>
            <a:pPr>
              <a:buClrTx/>
            </a:pPr>
            <a:r>
              <a:rPr lang="ru-RU" sz="1800" dirty="0">
                <a:solidFill>
                  <a:schemeClr val="tx1"/>
                </a:solidFill>
              </a:rPr>
              <a:t>пользуются правом свободно распоряжаться своими способностями к труду, выбирать род деятельности и профессию, а также правом на свободное использование своих способностей и имущества для предпринимательской и иной не запрещенной законом экономической деятельности с учетом ограничений, предусмотренных федеральным законом.</a:t>
            </a:r>
          </a:p>
          <a:p>
            <a:endParaRPr lang="ru-RU" sz="2000" dirty="0"/>
          </a:p>
          <a:p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5381" y="6453336"/>
            <a:ext cx="418618" cy="404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1874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Беженцы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i="1" u="sng" dirty="0"/>
              <a:t>Федеральный закон от 19.02.1993 "О беженцах"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Лицо, которое </a:t>
            </a:r>
            <a:r>
              <a:rPr lang="ru-RU" sz="2000" b="1" dirty="0"/>
              <a:t>не является гражданином </a:t>
            </a:r>
            <a:r>
              <a:rPr lang="ru-RU" sz="2000" dirty="0"/>
              <a:t>Российской Федерации и которое в силу вполне </a:t>
            </a:r>
            <a:r>
              <a:rPr lang="ru-RU" sz="2000" b="1" dirty="0"/>
              <a:t>обоснованных опасений </a:t>
            </a:r>
            <a:r>
              <a:rPr lang="ru-RU" sz="2000" dirty="0"/>
              <a:t>стать жертвой преследований по признаку расы, вероисповедания, гражданства, национальности, принадлежности к определенной социальной группе или политических убеждений </a:t>
            </a:r>
            <a:r>
              <a:rPr lang="ru-RU" sz="2000" b="1" dirty="0"/>
              <a:t>находится вне страны своей гражданской принадлежности и не может пользоваться защитой этой страны или не желает пользоваться такой защитой</a:t>
            </a:r>
            <a:r>
              <a:rPr lang="ru-RU" sz="2000" dirty="0"/>
              <a:t> вследствие таких опасений; или, не имея определенного гражданства и находясь вне страны своего прежнего обычного местожительства в результате подобных событий, не может или не желает вернуться в нее вследствие таких опасений.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8606" y="6311453"/>
            <a:ext cx="565393" cy="546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5778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altLang="zh-CN" sz="3200" b="1" dirty="0"/>
              <a:t>О чем говорит и почему появилась статья 2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84784"/>
            <a:ext cx="8229600" cy="50985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zh-CN" sz="2800" b="1" dirty="0"/>
              <a:t>«Человек, его права и свободы являются </a:t>
            </a:r>
            <a:r>
              <a:rPr lang="ru-RU" altLang="zh-CN" sz="2800" b="1" i="1" dirty="0"/>
              <a:t>высшей ценностью</a:t>
            </a:r>
            <a:r>
              <a:rPr lang="ru-RU" altLang="zh-CN" sz="2800" b="1" dirty="0"/>
              <a:t>. Признание, соблюдение и защита прав и свобод человека и гражданина - обязанность государства». </a:t>
            </a:r>
          </a:p>
          <a:p>
            <a:pPr marL="0" indent="0" algn="ctr">
              <a:buNone/>
            </a:pPr>
            <a:endParaRPr lang="ru-RU" altLang="zh-CN" sz="2800" b="1" dirty="0"/>
          </a:p>
          <a:p>
            <a:pPr marL="0" indent="0">
              <a:buNone/>
            </a:pPr>
            <a:r>
              <a:rPr lang="ru-RU" altLang="zh-CN" sz="2800" i="1" u="sng" dirty="0" err="1"/>
              <a:t>Антихолистская</a:t>
            </a:r>
            <a:r>
              <a:rPr lang="ru-RU" altLang="zh-CN" sz="2800" i="1" u="sng" dirty="0"/>
              <a:t> декларация</a:t>
            </a:r>
            <a:r>
              <a:rPr lang="ru-RU" altLang="zh-CN" sz="2800" i="1" dirty="0"/>
              <a:t>. </a:t>
            </a:r>
          </a:p>
          <a:p>
            <a:pPr marL="0" indent="0">
              <a:buNone/>
            </a:pPr>
            <a:r>
              <a:rPr lang="ru-RU" altLang="zh-CN" sz="2800" i="1" dirty="0"/>
              <a:t>Переход к иной, в сравнении с советской, философии государственного бытия</a:t>
            </a:r>
          </a:p>
          <a:p>
            <a:pPr marL="0" indent="0" algn="ctr">
              <a:buNone/>
            </a:pPr>
            <a:endParaRPr lang="ru-RU" altLang="zh-CN" sz="24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D4D4C1B-9E72-4479-B11C-07C01993D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256" y="5992447"/>
            <a:ext cx="895400" cy="86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7088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Вынужденные переселенцы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i="1" u="sng" dirty="0"/>
              <a:t>Закон РФ от 19.02.1993 г. "О вынужденных переселенцах"</a:t>
            </a:r>
          </a:p>
          <a:p>
            <a:pPr marL="0" indent="0">
              <a:buNone/>
            </a:pPr>
            <a:r>
              <a:rPr lang="ru-RU" sz="2000" b="1" dirty="0"/>
              <a:t>Гражданин Российской </a:t>
            </a:r>
            <a:r>
              <a:rPr lang="ru-RU" sz="2000" dirty="0"/>
              <a:t>Федерации, покинувший место жительства вследствие совершенного в отношении его или членов его семьи насилия или преследования в иных формах либо вследствие реальной опасности подвергнуться преследованию по признаку расовой или национальной принадлежности, вероисповедания, языка, а также по признаку принадлежности к определенной социальной группе или политических убеждений, ставших поводами для проведения враждебных кампаний в отношении конкретного лица или группы лиц, массовых нарушений общественного порядка.</a:t>
            </a:r>
          </a:p>
          <a:p>
            <a:pPr marL="0" indent="0">
              <a:buNone/>
            </a:pPr>
            <a:r>
              <a:rPr lang="ru-RU" sz="1400" dirty="0"/>
              <a:t>1) гражданин РФ, вынужденный покинуть место жительства на </a:t>
            </a:r>
            <a:r>
              <a:rPr lang="ru-RU" sz="1400" i="1" dirty="0"/>
              <a:t>территории иностранного государства </a:t>
            </a:r>
            <a:r>
              <a:rPr lang="ru-RU" sz="1400" dirty="0"/>
              <a:t>и прибывший на территорию Российской Федерации;</a:t>
            </a:r>
          </a:p>
          <a:p>
            <a:pPr marL="0" indent="0">
              <a:buNone/>
            </a:pPr>
            <a:r>
              <a:rPr lang="ru-RU" sz="1400" dirty="0"/>
              <a:t>2) гражданин РФ, вынужденный покинуть место жительства на территории </a:t>
            </a:r>
            <a:r>
              <a:rPr lang="ru-RU" sz="1400" i="1" dirty="0"/>
              <a:t>одного субъекта Российской Федерации</a:t>
            </a:r>
            <a:r>
              <a:rPr lang="ru-RU" sz="1400" dirty="0"/>
              <a:t> и прибывший на территорию другого субъекта РФ.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5381" y="6453336"/>
            <a:ext cx="418618" cy="404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58466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3024335"/>
          </a:xfrm>
        </p:spPr>
        <p:txBody>
          <a:bodyPr/>
          <a:lstStyle/>
          <a:p>
            <a:r>
              <a:rPr lang="ru-RU" dirty="0"/>
              <a:t>Категория прав человека: сущность, значение, истоки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AD8645-7FC5-4C10-9B8A-BDC380066EB7}" type="slidenum">
              <a:rPr lang="ru-RU"/>
              <a:pPr>
                <a:defRPr/>
              </a:pPr>
              <a:t>41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Исходные идеи концепции прав человека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683568" y="1600200"/>
            <a:ext cx="8136904" cy="5069160"/>
          </a:xfrm>
        </p:spPr>
        <p:txBody>
          <a:bodyPr/>
          <a:lstStyle/>
          <a:p>
            <a:pPr eaLnBrk="1" hangingPunct="1"/>
            <a:r>
              <a:rPr lang="ru-RU" sz="2800" dirty="0"/>
              <a:t>Все люди равны в своем </a:t>
            </a:r>
            <a:r>
              <a:rPr lang="ru-RU" sz="2800" i="1" dirty="0"/>
              <a:t>достоинстве</a:t>
            </a:r>
            <a:r>
              <a:rPr lang="ru-RU" sz="2800" dirty="0"/>
              <a:t>. </a:t>
            </a:r>
          </a:p>
          <a:p>
            <a:pPr eaLnBrk="1" hangingPunct="1"/>
            <a:r>
              <a:rPr lang="ru-RU" sz="2800" dirty="0"/>
              <a:t>Равное достоинство – ибо творение Бога. </a:t>
            </a:r>
            <a:r>
              <a:rPr lang="en-US" sz="2800" dirty="0"/>
              <a:t>Ergo:</a:t>
            </a:r>
            <a:r>
              <a:rPr lang="ru-RU" sz="2800" dirty="0"/>
              <a:t> каждый равен каждому только потому, что он – </a:t>
            </a:r>
            <a:r>
              <a:rPr lang="ru-RU" sz="2800" i="1" dirty="0"/>
              <a:t>человек</a:t>
            </a:r>
            <a:r>
              <a:rPr lang="ru-RU" sz="2800" dirty="0"/>
              <a:t>. Права человека – естественные права.</a:t>
            </a:r>
          </a:p>
          <a:p>
            <a:r>
              <a:rPr lang="ru-RU" sz="2800" dirty="0"/>
              <a:t>Публичная власть </a:t>
            </a:r>
            <a:r>
              <a:rPr lang="ru-RU" sz="2800" i="1" dirty="0"/>
              <a:t>абсолютно</a:t>
            </a:r>
            <a:r>
              <a:rPr lang="ru-RU" sz="2800" dirty="0"/>
              <a:t> ограничена правами человека. </a:t>
            </a:r>
            <a:r>
              <a:rPr lang="en-US" sz="2800" dirty="0"/>
              <a:t>Ergo:</a:t>
            </a:r>
            <a:r>
              <a:rPr lang="ru-RU" sz="2800" dirty="0"/>
              <a:t> права человека – оболочка, защищающая личность от растворения в «теле государства» и от превращения в объект власти</a:t>
            </a:r>
          </a:p>
          <a:p>
            <a:endParaRPr lang="ru-RU" sz="2800" dirty="0"/>
          </a:p>
          <a:p>
            <a:pPr eaLnBrk="1" hangingPunct="1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7D3240-B7F1-4FDA-BE08-185F01B13C12}" type="slidenum">
              <a:rPr lang="ru-RU"/>
              <a:pPr>
                <a:defRPr/>
              </a:pPr>
              <a:t>42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926" y="6093296"/>
            <a:ext cx="791073" cy="764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52128"/>
          </a:xfrm>
        </p:spPr>
        <p:txBody>
          <a:bodyPr>
            <a:normAutofit fontScale="90000"/>
          </a:bodyPr>
          <a:lstStyle/>
          <a:p>
            <a:br>
              <a:rPr lang="ru-RU" sz="29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ru-RU" sz="29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История концепции прав человека</a:t>
            </a:r>
            <a:br>
              <a:rPr lang="ru-RU" sz="29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ru-RU" sz="2000" b="1" dirty="0"/>
              <a:t>Ветхозаветный</a:t>
            </a:r>
            <a:r>
              <a:rPr lang="ru-RU" sz="2400" b="1" dirty="0"/>
              <a:t> </a:t>
            </a:r>
            <a:r>
              <a:rPr lang="ru-RU" sz="2000" b="1" dirty="0"/>
              <a:t>взгляд</a:t>
            </a:r>
            <a:br>
              <a:rPr lang="ru-RU" b="1" dirty="0"/>
            </a:br>
            <a:endParaRPr lang="ru-RU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340768"/>
            <a:ext cx="7704856" cy="4785395"/>
          </a:xfrm>
        </p:spPr>
        <p:txBody>
          <a:bodyPr rtlCol="0">
            <a:normAutofit fontScale="700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Пятикнижие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Идея договора Творца со своим творением. </a:t>
            </a:r>
            <a:r>
              <a:rPr lang="en-US" dirty="0"/>
              <a:t>Ergo:</a:t>
            </a:r>
            <a:endParaRPr lang="ru-RU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i="1" dirty="0"/>
              <a:t>человек признаётся субъектом, а не объектом;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i="1" dirty="0"/>
              <a:t>творения должны видеть друг в друге ценность</a:t>
            </a:r>
            <a:r>
              <a:rPr lang="ru-RU" dirty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Идея моральной обусловленности права.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Идея ответственности за нарушения прав другого.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/>
              <a:t>(</a:t>
            </a:r>
            <a:r>
              <a:rPr lang="ru-RU" sz="2600" b="1" i="1" dirty="0"/>
              <a:t>Лопухин А.П. </a:t>
            </a:r>
            <a:r>
              <a:rPr lang="ru-RU" sz="2600" dirty="0"/>
              <a:t>Законодательство Моисея. Исследование о семейных, социально-экономических и государственных законах Моисея. Суд над Иисусом Христом, рассматриваемый с юридической точки зрения. Вавилонский царь правды </a:t>
            </a:r>
            <a:r>
              <a:rPr lang="ru-RU" sz="2600" dirty="0" err="1"/>
              <a:t>Аммураби</a:t>
            </a:r>
            <a:r>
              <a:rPr lang="ru-RU" sz="2600" dirty="0"/>
              <a:t> и его новооткрытое законодательство в сопоставлении с законодательством Моисеевым / Под ред. и с предисловием проф. В.А. </a:t>
            </a:r>
            <a:r>
              <a:rPr lang="ru-RU" sz="2600" dirty="0" err="1"/>
              <a:t>Томсинова</a:t>
            </a:r>
            <a:r>
              <a:rPr lang="ru-RU" sz="2600" dirty="0"/>
              <a:t>. М.: Зерцало, 2005).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97E70-E8B1-43B2-9CC9-D3BA61D4907A}" type="slidenum">
              <a:rPr lang="ru-RU"/>
              <a:pPr>
                <a:defRPr/>
              </a:pPr>
              <a:t>43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88395"/>
            <a:ext cx="899592" cy="86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89925" cy="1295871"/>
          </a:xfrm>
        </p:spPr>
        <p:txBody>
          <a:bodyPr/>
          <a:lstStyle/>
          <a:p>
            <a:pPr eaLnBrk="1" hangingPunct="1"/>
            <a:r>
              <a:rPr lang="ru-RU" sz="3200" b="1" dirty="0"/>
              <a:t>История концепции прав человека</a:t>
            </a:r>
            <a:br>
              <a:rPr lang="ru-RU" sz="3200" b="1" dirty="0"/>
            </a:br>
            <a:r>
              <a:rPr lang="ru-RU" sz="2000" b="1" dirty="0"/>
              <a:t>Древняя Греция (</a:t>
            </a:r>
            <a:r>
              <a:rPr lang="en-US" sz="2000" b="1" dirty="0"/>
              <a:t>V-IV</a:t>
            </a:r>
            <a:r>
              <a:rPr lang="ru-RU" sz="2000" b="1" dirty="0"/>
              <a:t>вв. до н.э.) и Древний Рим</a:t>
            </a:r>
            <a:r>
              <a:rPr lang="en-US" sz="2000" b="1" dirty="0"/>
              <a:t> (II-I</a:t>
            </a:r>
            <a:r>
              <a:rPr lang="ru-RU" sz="2000" b="1" dirty="0"/>
              <a:t> вв. до н.э</a:t>
            </a:r>
            <a:r>
              <a:rPr lang="ru-RU" sz="20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.)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sz="half" idx="1"/>
          </p:nvPr>
        </p:nvSpPr>
        <p:spPr>
          <a:xfrm>
            <a:off x="683568" y="2276872"/>
            <a:ext cx="3793182" cy="4248150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900" u="sng" dirty="0">
              <a:solidFill>
                <a:srgbClr val="66FF66"/>
              </a:solidFill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u="sng" dirty="0">
                <a:solidFill>
                  <a:srgbClr val="00B050"/>
                </a:solidFill>
              </a:rPr>
              <a:t>Сторонники прав индивида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/>
              <a:t>(рабы и женщины исключены) </a:t>
            </a:r>
          </a:p>
          <a:p>
            <a:pPr indent="1905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i="1" dirty="0"/>
              <a:t>стратег Перикл</a:t>
            </a:r>
          </a:p>
          <a:p>
            <a:pPr indent="1905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i="1" dirty="0"/>
              <a:t>Фукидид</a:t>
            </a:r>
          </a:p>
          <a:p>
            <a:pPr indent="1905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i="1" dirty="0"/>
              <a:t>Эсхил</a:t>
            </a:r>
          </a:p>
          <a:p>
            <a:pPr indent="1905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i="1" dirty="0"/>
              <a:t>Софокл</a:t>
            </a:r>
          </a:p>
          <a:p>
            <a:pPr indent="1905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i="1" dirty="0"/>
              <a:t>Еврипид</a:t>
            </a:r>
          </a:p>
          <a:p>
            <a:pPr indent="19050"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i="1" dirty="0"/>
              <a:t>Цицерон: </a:t>
            </a:r>
            <a:r>
              <a:rPr lang="ru-RU" sz="1800" b="1" dirty="0"/>
              <a:t>«Закон находится в согласии с природой, присутствует всюду и является вечным. Он приглашает к исполнению долга и в испуге шарахается от преступления и варварства. Ни волей сената, ни волей народа никто не может быть освобожден от обязанностей, возлагаемых на него законом…»</a:t>
            </a:r>
            <a:r>
              <a:rPr lang="ru-RU" sz="1800" dirty="0"/>
              <a:t> </a:t>
            </a:r>
          </a:p>
        </p:txBody>
      </p:sp>
      <p:sp>
        <p:nvSpPr>
          <p:cNvPr id="9220" name="Rectangle 9"/>
          <p:cNvSpPr>
            <a:spLocks noGrp="1" noChangeArrowheads="1"/>
          </p:cNvSpPr>
          <p:nvPr>
            <p:ph sz="half" idx="2"/>
          </p:nvPr>
        </p:nvSpPr>
        <p:spPr>
          <a:xfrm>
            <a:off x="4679950" y="2276475"/>
            <a:ext cx="3780482" cy="3888829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sz="2000" b="1" u="sng" dirty="0">
                <a:solidFill>
                  <a:srgbClr val="FF0000"/>
                </a:solidFill>
              </a:rPr>
              <a:t>Противники прав индивида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ru-RU" sz="1800" i="1" dirty="0"/>
              <a:t>Геродот</a:t>
            </a:r>
          </a:p>
          <a:p>
            <a:pPr marL="0" indent="0" algn="just" eaLnBrk="1" hangingPunct="1">
              <a:lnSpc>
                <a:spcPct val="150000"/>
              </a:lnSpc>
            </a:pPr>
            <a:r>
              <a:rPr lang="ru-RU" sz="1800" i="1" dirty="0"/>
              <a:t>Платон: </a:t>
            </a:r>
            <a:r>
              <a:rPr lang="ru-RU" sz="1800" dirty="0"/>
              <a:t>«</a:t>
            </a:r>
            <a:r>
              <a:rPr lang="ru-RU" sz="1800" b="1" dirty="0"/>
              <a:t>Бытие возникает не ради тебя, а, наоборот, ты – ради него… Любой искусный ремесленник делает все ради целого, а не целое ради части»</a:t>
            </a:r>
          </a:p>
          <a:p>
            <a:pPr marL="0" indent="0" algn="just" eaLnBrk="1" hangingPunct="1">
              <a:lnSpc>
                <a:spcPct val="150000"/>
              </a:lnSpc>
            </a:pPr>
            <a:r>
              <a:rPr lang="ru-RU" sz="1800" b="1" dirty="0"/>
              <a:t>Аристотель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0DA27D-A4AC-4EC7-9257-9F7C2528063E}" type="slidenum">
              <a:rPr lang="ru-RU"/>
              <a:pPr>
                <a:defRPr/>
              </a:pPr>
              <a:t>44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История концепции прав человека</a:t>
            </a:r>
            <a:br>
              <a:rPr lang="ru-RU" sz="3600" b="1" dirty="0"/>
            </a:br>
            <a:r>
              <a:rPr lang="ru-RU" sz="2000" b="1" dirty="0"/>
              <a:t>Христианский взгляд </a:t>
            </a:r>
            <a:br>
              <a:rPr lang="ru-RU" sz="3200" b="1" dirty="0"/>
            </a:br>
            <a:endParaRPr lang="ru-RU" sz="3600" b="1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600200"/>
            <a:ext cx="7560840" cy="4525963"/>
          </a:xfrm>
        </p:spPr>
        <p:txBody>
          <a:bodyPr rtlCol="0">
            <a:normAutofit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/>
              <a:t>Евангелие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/>
              <a:t>Идея ценности каждой личности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/>
              <a:t>Идея личной ответственности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/>
              <a:t>Идея «Сильный уступает слабому»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DC894-914A-411F-AC34-FEA1D0ABB431}" type="slidenum">
              <a:rPr lang="ru-RU"/>
              <a:pPr>
                <a:defRPr/>
              </a:pPr>
              <a:t>45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pPr eaLnBrk="1" hangingPunct="1"/>
            <a:r>
              <a:rPr lang="ru-RU" sz="3600" b="1" dirty="0"/>
              <a:t>История концепции прав человека</a:t>
            </a:r>
            <a:br>
              <a:rPr lang="ru-RU" sz="3600" b="1" dirty="0"/>
            </a:br>
            <a:r>
              <a:rPr lang="ru-RU" sz="2400" b="1" dirty="0"/>
              <a:t>Новое время</a:t>
            </a:r>
            <a:endParaRPr lang="ru-RU" sz="3600" b="1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600200"/>
            <a:ext cx="7632848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/>
              <a:t>		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/>
              <a:t>Философы гуманистического направления (Х</a:t>
            </a:r>
            <a:r>
              <a:rPr lang="en-US" sz="2800" dirty="0"/>
              <a:t>VI-</a:t>
            </a:r>
            <a:r>
              <a:rPr lang="ru-RU" sz="2800" dirty="0"/>
              <a:t>Х</a:t>
            </a:r>
            <a:r>
              <a:rPr lang="en-US" sz="2800" dirty="0"/>
              <a:t>VIII</a:t>
            </a:r>
            <a:r>
              <a:rPr lang="ru-RU" sz="2800" dirty="0"/>
              <a:t> вв.) «формализуют» права человека.</a:t>
            </a:r>
          </a:p>
          <a:p>
            <a:pPr eaLnBrk="1" hangingPunct="1">
              <a:lnSpc>
                <a:spcPct val="80000"/>
              </a:lnSpc>
            </a:pPr>
            <a:endParaRPr lang="ru-RU" sz="2800" dirty="0"/>
          </a:p>
          <a:p>
            <a:pPr eaLnBrk="1" hangingPunct="1">
              <a:lnSpc>
                <a:spcPct val="80000"/>
              </a:lnSpc>
            </a:pPr>
            <a:r>
              <a:rPr lang="ru-RU" sz="2800" dirty="0"/>
              <a:t>Появление термина «права человека».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C89E5-D593-44A1-889C-CBF0E14E15D4}" type="slidenum">
              <a:rPr lang="ru-RU"/>
              <a:pPr>
                <a:defRPr/>
              </a:pPr>
              <a:t>46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/>
              <a:t>Основные международно-правовые акты о правах человека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84784"/>
            <a:ext cx="7920880" cy="510202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b="1" dirty="0"/>
              <a:t>Всеобщая декларация прав человека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600" dirty="0"/>
              <a:t>Принята и провозглашена резолюцией 217 А (III) Генеральной Ассамблеи ООН от 10 декабря 1948г.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1800" dirty="0"/>
              <a:t>Статья 1</a:t>
            </a:r>
            <a:r>
              <a:rPr lang="ru-RU" sz="1800" b="1" dirty="0"/>
              <a:t> </a:t>
            </a:r>
            <a:endParaRPr lang="ru-RU" sz="1800" dirty="0"/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2400" dirty="0"/>
              <a:t>Все люди рождаются </a:t>
            </a:r>
            <a:r>
              <a:rPr lang="ru-RU" sz="2400" i="1" dirty="0"/>
              <a:t>свободными и равными</a:t>
            </a:r>
            <a:r>
              <a:rPr lang="ru-RU" sz="2400" dirty="0"/>
              <a:t> в своем достоинстве и правах. Они наделены разумом и совестью и должны поступать в отношении друг друга в духе братства 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sz="1800" dirty="0"/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1800" dirty="0"/>
              <a:t>Статья 2</a:t>
            </a:r>
            <a:r>
              <a:rPr lang="ru-RU" sz="1800" b="1" dirty="0"/>
              <a:t> </a:t>
            </a:r>
            <a:endParaRPr lang="ru-RU" sz="1800" i="1" dirty="0"/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2400" i="1" dirty="0"/>
              <a:t>Каждый человек должен обладать всеми правами и всеми свободами</a:t>
            </a:r>
            <a:r>
              <a:rPr lang="ru-RU" sz="2400" dirty="0"/>
              <a:t>, провозглашенными настоящей Декларацией, </a:t>
            </a:r>
            <a:r>
              <a:rPr lang="ru-RU" sz="2400" i="1" dirty="0"/>
              <a:t>без какого бы то ни было различия</a:t>
            </a:r>
            <a:r>
              <a:rPr lang="ru-RU" sz="2400" dirty="0"/>
              <a:t>, как то в отношении расы, цвета кожи, пола, языка, религии, политических или иных убеждений, национального или социального происхождения, имущественного, сословного или иного положения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DA741D-19FB-44EE-AF7C-F28EAADC68C9}" type="slidenum">
              <a:rPr lang="ru-RU"/>
              <a:pPr>
                <a:defRPr/>
              </a:pPr>
              <a:t>47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058002"/>
            <a:ext cx="827584" cy="7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/>
              <a:t>Иные основные международно-правовые акты о правах человека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800" dirty="0"/>
          </a:p>
          <a:p>
            <a:pPr eaLnBrk="1" hangingPunct="1">
              <a:lnSpc>
                <a:spcPct val="80000"/>
              </a:lnSpc>
            </a:pPr>
            <a:r>
              <a:rPr lang="ru-RU" sz="2800" dirty="0"/>
              <a:t>Международный пакт об экономических, социальных и культурных правах (</a:t>
            </a:r>
            <a:r>
              <a:rPr lang="ru-RU" sz="2800" i="1" dirty="0"/>
              <a:t>принят ГА ООН 16 декабря 1966 г</a:t>
            </a:r>
            <a:r>
              <a:rPr lang="ru-RU" sz="2800" dirty="0"/>
              <a:t>.)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/>
              <a:t>Международный пакт о гражданских и политических правах (</a:t>
            </a:r>
            <a:r>
              <a:rPr lang="ru-RU" sz="2800" i="1" dirty="0"/>
              <a:t>принят ГА ООН 16 декабря 1966 г</a:t>
            </a:r>
            <a:r>
              <a:rPr lang="ru-RU" sz="2800" dirty="0"/>
              <a:t>.) 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[Европейская] Конвенция о защите прав человека и основных свобод  (</a:t>
            </a:r>
            <a:r>
              <a:rPr lang="ru-RU" sz="2800" i="1" dirty="0"/>
              <a:t>Рим</a:t>
            </a:r>
            <a:r>
              <a:rPr lang="ru-RU" sz="2800" dirty="0"/>
              <a:t>,</a:t>
            </a:r>
            <a:r>
              <a:rPr lang="ru-RU" sz="2800" i="1" dirty="0"/>
              <a:t> 4 ноября 1950 г</a:t>
            </a:r>
            <a:r>
              <a:rPr lang="ru-RU" sz="2800" dirty="0"/>
              <a:t>.)</a:t>
            </a:r>
          </a:p>
          <a:p>
            <a:pPr eaLnBrk="1" hangingPunct="1">
              <a:lnSpc>
                <a:spcPct val="80000"/>
              </a:lnSpc>
            </a:pPr>
            <a:endParaRPr lang="ru-RU" sz="2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E61D3C-82C1-483C-B443-CD3C9806B166}" type="slidenum">
              <a:rPr lang="ru-RU"/>
              <a:pPr>
                <a:defRPr/>
              </a:pPr>
              <a:t>48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2000" b="1" dirty="0"/>
              <a:t>«Права и свободы» в Европейской конвенции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968894"/>
              </p:ext>
            </p:extLst>
          </p:nvPr>
        </p:nvGraphicFramePr>
        <p:xfrm>
          <a:off x="179512" y="950595"/>
          <a:ext cx="8784976" cy="6130064"/>
        </p:xfrm>
        <a:graphic>
          <a:graphicData uri="http://schemas.openxmlformats.org/drawingml/2006/table">
            <a:tbl>
              <a:tblPr firstRow="1" firstCol="1" bandRow="1"/>
              <a:tblGrid>
                <a:gridCol w="4392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11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/>
                          <a:cs typeface="Calibri"/>
                        </a:rPr>
                        <a:t>Права и свободы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/>
                          <a:cs typeface="Calibri"/>
                        </a:rPr>
                        <a:t>Запреты, ограничения, принципы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37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n-lt"/>
                          <a:ea typeface="Calibri"/>
                          <a:cs typeface="Calibri"/>
                        </a:rPr>
                        <a:t>Право на жизнь</a:t>
                      </a:r>
                      <a:endParaRPr lang="ru-RU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Запрещение пыток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735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Право на свободу и личную неприкосновенность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Запрещение рабства и принудительного труда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735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Право на справедливое судебное разбирательство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Наказание исключительно на основании закона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735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Право на уважение частной и семейной жизни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Запрещение дискриминации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748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Свобода мысли, совести и религии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Отступление от соблюдения обязательств в чрезвычайных ситуациях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194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Свобода выражения мнения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Ограничение на политическую деятельность иностранцев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934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Свобода собраний и ассоциаций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Запрещение злоупотреблений правами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538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Право на вступление с брак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Пределы использования ограничений в отношении прав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831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Право на эффективные средства правовой защиты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Защита собственности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2735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Право на образование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Запрещение лишения свободы за долги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374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Право на свободные выборы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Запрещение высылки граждан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560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Свобода передвижения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Запрещение коллективной высылки иностранцев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18748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Право на обжалование приговоров по уголовным делам во второй инстанции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Процедурные гарантии в случае высылки иностранцев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3037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Право не быть судимым или наказанным дважды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Компенсация в случае судебной ошибки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37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Равноправие супругов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8606" y="6311453"/>
            <a:ext cx="565393" cy="546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4176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851315-2053-4FD1-B8D2-B2E49AC7D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Рационалистическая или трансцендентная основа?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6DC466-28B5-40FA-AFAE-4D309F0FC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620688"/>
            <a:ext cx="8487370" cy="59766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ru-RU" sz="4300" dirty="0"/>
          </a:p>
          <a:p>
            <a:r>
              <a:rPr lang="ru-RU" sz="4500" dirty="0"/>
              <a:t>«</a:t>
            </a:r>
            <a:r>
              <a:rPr lang="ru-RU" sz="4500" b="1" dirty="0"/>
              <a:t>Почему, в самом деле, благоговеть </a:t>
            </a:r>
            <a:r>
              <a:rPr lang="ru-RU" sz="4500" b="1" i="1" dirty="0"/>
              <a:t>перед потомками обезьяны</a:t>
            </a:r>
            <a:r>
              <a:rPr lang="ru-RU" sz="4500" dirty="0"/>
              <a:t>?» (Б. Вышеславцев)</a:t>
            </a:r>
          </a:p>
          <a:p>
            <a:r>
              <a:rPr lang="ru-RU" sz="4500" dirty="0"/>
              <a:t>«И сказал Бог: сотворим человека </a:t>
            </a:r>
            <a:r>
              <a:rPr lang="ru-RU" sz="4500" b="1" i="1" dirty="0"/>
              <a:t>по образу Нашему [и] по подобию Нашему</a:t>
            </a:r>
            <a:r>
              <a:rPr lang="ru-RU" sz="4500" dirty="0"/>
              <a:t>, и да </a:t>
            </a:r>
            <a:r>
              <a:rPr lang="ru-RU" sz="4500" b="1" i="1" dirty="0"/>
              <a:t>владычествуют они </a:t>
            </a:r>
            <a:r>
              <a:rPr lang="ru-RU" sz="4500" dirty="0"/>
              <a:t>над рыбами морскими, и над птицами небесными, [и над зверями,] и над скотом, и над всею землею, и над всеми гадами, пресмыкающимися по земле. И сотворил Бог человека </a:t>
            </a:r>
            <a:r>
              <a:rPr lang="ru-RU" sz="4500" b="1" i="1" dirty="0"/>
              <a:t>по образу Своему, по образу Божию </a:t>
            </a:r>
            <a:r>
              <a:rPr lang="ru-RU" sz="4500" dirty="0"/>
              <a:t>сотворил его; мужчину и женщину сотворил их. И благословил их Бог, и сказал им Бог: плодитесь и размножайтесь, и наполняйте землю, и </a:t>
            </a:r>
            <a:r>
              <a:rPr lang="ru-RU" sz="4500" b="1" i="1" dirty="0"/>
              <a:t>обладайте ею, и владычествуйте </a:t>
            </a:r>
            <a:r>
              <a:rPr lang="ru-RU" sz="4500" dirty="0"/>
              <a:t>над рыбами морскими [и над зверями,] и над птицами небесными, [и над всяким скотом, и над всею землею,] и над всяким животным, пресмыкающимся по земле. И сказал Бог: вот, Я дал вам всякую траву, сеющую семя, какая есть на всей земле, и всякое дерево, у которого плод древесный, сеющий семя; — вам сие будет в пищу; а всем зверям земным, и всем птицам небесным, и всякому [гаду,] пресмыкающемуся по земле, в котором душа живая, дал Я всю зелень травную в пищу. И стало так. И увидел Бог все, что Он создал, и вот, хорошо весьма. И был вечер, и было утро: </a:t>
            </a:r>
            <a:r>
              <a:rPr lang="ru-RU" sz="4500" b="1" i="1" dirty="0"/>
              <a:t>день шестой</a:t>
            </a:r>
            <a:r>
              <a:rPr lang="ru-RU" sz="4500" dirty="0"/>
              <a:t>» (Быт. 1:26–31).</a:t>
            </a:r>
          </a:p>
          <a:p>
            <a:endParaRPr lang="ru-RU" sz="4500" dirty="0"/>
          </a:p>
          <a:p>
            <a:r>
              <a:rPr lang="ru-RU" sz="4500" dirty="0"/>
              <a:t>Христианское учение «можно не разделять, с ним можно спорить, но невозможно отрицать того, что </a:t>
            </a:r>
            <a:r>
              <a:rPr lang="ru-RU" sz="4500" i="1" dirty="0"/>
              <a:t>в основе его стоит утверждение каждой отдельной человеческой личности как бесконечной ценности</a:t>
            </a:r>
            <a:r>
              <a:rPr lang="ru-RU" sz="4500" dirty="0"/>
              <a:t>, и ценности, притом, вечной» (прот. Александр Шмеман)</a:t>
            </a:r>
          </a:p>
          <a:p>
            <a:pPr marL="0" indent="0" algn="ctr">
              <a:buNone/>
            </a:pPr>
            <a:endParaRPr lang="ru-RU" sz="4500" b="1" dirty="0"/>
          </a:p>
          <a:p>
            <a:pPr marL="0" indent="0" algn="ctr">
              <a:buNone/>
            </a:pPr>
            <a:r>
              <a:rPr lang="ru-RU" sz="4500" b="1" dirty="0"/>
              <a:t>ЧТО ИЗ ЭТОГО СЛЕДУЕТ?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01E41C5-0B3E-411C-83A9-CC6E39CFC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256" y="5992447"/>
            <a:ext cx="895400" cy="86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29917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b="1" dirty="0"/>
              <a:t>Права человека – это: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507288" cy="5328592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вытекающие из природы человека – его </a:t>
            </a:r>
            <a:r>
              <a:rPr lang="ru-RU" sz="2800" b="1" dirty="0"/>
              <a:t>неотъемлемого достоинства </a:t>
            </a:r>
            <a:r>
              <a:rPr lang="ru-RU" sz="2800" dirty="0"/>
              <a:t>- </a:t>
            </a:r>
            <a:r>
              <a:rPr lang="ru-RU" sz="2800" i="1" dirty="0"/>
              <a:t>блага и ценности</a:t>
            </a:r>
            <a:r>
              <a:rPr lang="ru-RU" sz="2800" dirty="0"/>
              <a:t>, которые никому не разрешено нарушать.</a:t>
            </a:r>
          </a:p>
          <a:p>
            <a:pPr marL="0" indent="0" algn="ctr">
              <a:buNone/>
            </a:pPr>
            <a:r>
              <a:rPr lang="ru-RU" sz="2400" dirty="0"/>
              <a:t>Отсюда запреты: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унижать достоинство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произвольно лишать жизни,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произвольно лишать свободы,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произвольно лишать собственности,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произвольно вторгаться в частную жизнь и порочить доброе имя.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266825"/>
            <a:ext cx="611560" cy="59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75689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ru-RU" sz="3200" b="1" dirty="0"/>
              <a:t>Неписаные права</a:t>
            </a:r>
            <a:r>
              <a:rPr lang="ru-RU" sz="3200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832648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u="sng" dirty="0"/>
              <a:t>Права, выводимые судами при рассмотрении конкретных дел</a:t>
            </a:r>
          </a:p>
          <a:p>
            <a:pPr marL="0" indent="0" algn="ctr">
              <a:buNone/>
            </a:pPr>
            <a:endParaRPr lang="ru-RU" sz="2400" i="1" dirty="0"/>
          </a:p>
          <a:p>
            <a:pPr marL="0" indent="0" algn="ctr">
              <a:buNone/>
            </a:pPr>
            <a:r>
              <a:rPr lang="ru-RU" sz="2400" i="1" dirty="0"/>
              <a:t>Примеры:</a:t>
            </a:r>
            <a:endParaRPr lang="ru-RU" sz="2400" dirty="0"/>
          </a:p>
          <a:p>
            <a:pPr lvl="0"/>
            <a:r>
              <a:rPr lang="ru-RU" sz="2400" dirty="0"/>
              <a:t>В </a:t>
            </a:r>
            <a:r>
              <a:rPr lang="ru-RU" sz="2400" b="1" dirty="0"/>
              <a:t>США</a:t>
            </a:r>
            <a:r>
              <a:rPr lang="ru-RU" sz="2400" dirty="0"/>
              <a:t>: на обучение иностранному языку; на обучение в частной школе; на зачатие ребенка; на сжигание флага, свобода передвижения между штатами и др.</a:t>
            </a:r>
          </a:p>
          <a:p>
            <a:pPr lvl="0"/>
            <a:r>
              <a:rPr lang="ru-RU" sz="2400" dirty="0"/>
              <a:t>В </a:t>
            </a:r>
            <a:r>
              <a:rPr lang="ru-RU" sz="2400" b="1" dirty="0"/>
              <a:t>ФРГ</a:t>
            </a:r>
            <a:r>
              <a:rPr lang="ru-RU" sz="2400" dirty="0"/>
              <a:t>: на кормление голубей; на собственное изображение; на информационное самоопределение и др.</a:t>
            </a:r>
          </a:p>
          <a:p>
            <a:r>
              <a:rPr lang="ru-RU" sz="2400" dirty="0"/>
              <a:t>В </a:t>
            </a:r>
            <a:r>
              <a:rPr lang="ru-RU" sz="2400" b="1" dirty="0"/>
              <a:t>России</a:t>
            </a:r>
            <a:r>
              <a:rPr lang="ru-RU" sz="2400" dirty="0"/>
              <a:t>: на погребение; на свободу договора.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83B-EA51-4AEA-9A6C-A1443BB3EBBF}" type="slidenum">
              <a:rPr lang="en-US" altLang="ru-RU" smtClean="0"/>
              <a:pPr/>
              <a:t>51</a:t>
            </a:fld>
            <a:endParaRPr lang="en-US" alt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917364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/>
              <a:t>Поколения прав человека?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600200"/>
            <a:ext cx="7632848" cy="4525963"/>
          </a:xfrm>
        </p:spPr>
        <p:txBody>
          <a:bodyPr/>
          <a:lstStyle/>
          <a:p>
            <a:pPr marL="609600" indent="-609600" eaLnBrk="1" hangingPunct="1">
              <a:lnSpc>
                <a:spcPct val="190000"/>
              </a:lnSpc>
              <a:buFontTx/>
              <a:buAutoNum type="arabicPeriod"/>
            </a:pPr>
            <a:r>
              <a:rPr lang="ru-RU" dirty="0"/>
              <a:t>Личные права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dirty="0"/>
              <a:t>Политические права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dirty="0"/>
              <a:t>Социально-экономические права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dirty="0"/>
              <a:t>Культурные права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dirty="0"/>
              <a:t>Экологические права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dirty="0"/>
              <a:t>Информационные права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u="sng" dirty="0"/>
          </a:p>
          <a:p>
            <a:pPr marL="609600" indent="-609600" eaLnBrk="1" hangingPunct="1">
              <a:buFont typeface="Wingdings" pitchFamily="2" charset="2"/>
              <a:buNone/>
            </a:pPr>
            <a:endParaRPr lang="ru-RU" u="sng" dirty="0"/>
          </a:p>
          <a:p>
            <a:pPr marL="609600" indent="-609600" eaLnBrk="1" hangingPunct="1">
              <a:buFont typeface="Wingdings" pitchFamily="2" charset="2"/>
              <a:buNone/>
            </a:pPr>
            <a:endParaRPr lang="ru-RU" u="sng" dirty="0"/>
          </a:p>
          <a:p>
            <a:pPr marL="609600" indent="-609600" eaLnBrk="1" hangingPunct="1">
              <a:buFont typeface="Wingdings" pitchFamily="2" charset="2"/>
              <a:buNone/>
            </a:pPr>
            <a:endParaRPr lang="ru-RU" u="sng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A6046-2DF2-41E5-81A5-28D86218C10C}" type="slidenum">
              <a:rPr lang="ru-RU"/>
              <a:pPr>
                <a:defRPr/>
              </a:pPr>
              <a:t>52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274638"/>
            <a:ext cx="756084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/>
              <a:t>Должны ли обладать правами: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2332038" eaLnBrk="1" hangingPunct="1"/>
            <a:endParaRPr lang="ru-RU" dirty="0"/>
          </a:p>
          <a:p>
            <a:pPr marL="2332038" eaLnBrk="1" hangingPunct="1"/>
            <a:endParaRPr lang="ru-RU" dirty="0"/>
          </a:p>
          <a:p>
            <a:pPr marL="2332038" eaLnBrk="1" hangingPunct="1"/>
            <a:r>
              <a:rPr lang="ru-RU" dirty="0"/>
              <a:t>Андроид (биоробот)?</a:t>
            </a:r>
          </a:p>
          <a:p>
            <a:pPr marL="2332038" eaLnBrk="1" hangingPunct="1"/>
            <a:r>
              <a:rPr lang="ru-RU" dirty="0"/>
              <a:t>Клон человека?</a:t>
            </a:r>
          </a:p>
          <a:p>
            <a:pPr marL="2332038" eaLnBrk="1" hangingPunct="1"/>
            <a:r>
              <a:rPr lang="ru-RU" dirty="0"/>
              <a:t>Животное?</a:t>
            </a:r>
          </a:p>
          <a:p>
            <a:pPr marL="1989138" indent="0">
              <a:buNone/>
            </a:pPr>
            <a:endParaRPr lang="ru-RU" dirty="0"/>
          </a:p>
          <a:p>
            <a:pPr marL="1989138" indent="0">
              <a:buNone/>
            </a:pPr>
            <a:endParaRPr lang="ru-RU" dirty="0"/>
          </a:p>
          <a:p>
            <a:pPr marL="1989138" indent="0">
              <a:buNone/>
            </a:pPr>
            <a:r>
              <a:rPr lang="ru-RU" sz="4000" b="1" i="1" dirty="0"/>
              <a:t>Каковы критерии?</a:t>
            </a:r>
          </a:p>
          <a:p>
            <a:pPr marL="2332038" eaLnBrk="1" hangingPunct="1"/>
            <a:endParaRPr lang="ru-RU" dirty="0"/>
          </a:p>
          <a:p>
            <a:pPr marL="2332038" eaLnBrk="1" hangingPunct="1">
              <a:buFont typeface="Wingdings" pitchFamily="2" charset="2"/>
              <a:buNone/>
            </a:pPr>
            <a:endParaRPr lang="ru-RU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616D3-0976-4A22-82C9-AA69B1A299F3}" type="slidenum">
              <a:rPr lang="ru-RU"/>
              <a:pPr>
                <a:defRPr/>
              </a:pPr>
              <a:t>53</a:t>
            </a:fld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/>
              <a:t>Проблемы, связанные с правами человека</a:t>
            </a: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755576" y="1600200"/>
            <a:ext cx="7560840" cy="4525963"/>
          </a:xfrm>
        </p:spPr>
        <p:txBody>
          <a:bodyPr/>
          <a:lstStyle/>
          <a:p>
            <a:pPr eaLnBrk="1" hangingPunct="1"/>
            <a:endParaRPr lang="ru-RU" dirty="0"/>
          </a:p>
          <a:p>
            <a:pPr eaLnBrk="1" hangingPunct="1"/>
            <a:r>
              <a:rPr lang="ru-RU" dirty="0"/>
              <a:t>Соотношение с национальным (государственным) суверенитетом </a:t>
            </a:r>
          </a:p>
          <a:p>
            <a:pPr eaLnBrk="1" hangingPunct="1"/>
            <a:r>
              <a:rPr lang="ru-RU" dirty="0"/>
              <a:t>Каков набор прав человека?</a:t>
            </a:r>
          </a:p>
          <a:p>
            <a:pPr eaLnBrk="1" hangingPunct="1"/>
            <a:r>
              <a:rPr lang="ru-RU" dirty="0"/>
              <a:t>Национальная безопасность и права человека</a:t>
            </a:r>
          </a:p>
          <a:p>
            <a:pPr eaLnBrk="1" hangingPunct="1"/>
            <a:r>
              <a:rPr lang="ru-RU" dirty="0"/>
              <a:t>Размывание границ (пределов) реализации прав человека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F17AD-9DC4-4DC1-8A15-A88CC2321F7A}" type="slidenum">
              <a:rPr lang="ru-RU"/>
              <a:pPr>
                <a:defRPr/>
              </a:pPr>
              <a:t>54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Цитата дня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lvl="0" indent="447675" algn="r" eaLnBrk="1" hangingPunct="1">
              <a:buNone/>
            </a:pPr>
            <a:r>
              <a:rPr lang="ru-RU" sz="3600" b="1" dirty="0"/>
              <a:t>Имея в стране самую человечную конституцию, можно всем жить под угрозой расстрела</a:t>
            </a:r>
            <a:r>
              <a:rPr lang="ru-RU" sz="3600" dirty="0"/>
              <a:t>.</a:t>
            </a:r>
          </a:p>
          <a:p>
            <a:pPr lvl="0" algn="r" eaLnBrk="1" hangingPunct="1">
              <a:buNone/>
            </a:pPr>
            <a:endParaRPr lang="ru-RU" sz="2400" b="1" i="1" dirty="0"/>
          </a:p>
          <a:p>
            <a:pPr lvl="0" algn="r" eaLnBrk="1" hangingPunct="1">
              <a:buNone/>
            </a:pPr>
            <a:r>
              <a:rPr lang="ru-RU" sz="2400" b="1" i="1" dirty="0"/>
              <a:t>Григорий Александров о Конституции СССР 1936 г. – </a:t>
            </a:r>
            <a:r>
              <a:rPr lang="ru-RU" sz="2000" b="1" i="1" dirty="0"/>
              <a:t>советский кинорежиссер (1903—1983)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83B-EA51-4AEA-9A6C-A1443BB3EBBF}" type="slidenum">
              <a:rPr lang="en-US" altLang="ru-RU" smtClean="0"/>
              <a:pPr/>
              <a:t>55</a:t>
            </a:fld>
            <a:endParaRPr lang="en-US" alt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345722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3568" y="908720"/>
            <a:ext cx="7772400" cy="3528392"/>
          </a:xfrm>
        </p:spPr>
        <p:txBody>
          <a:bodyPr>
            <a:normAutofit fontScale="90000"/>
          </a:bodyPr>
          <a:lstStyle/>
          <a:p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r>
              <a:rPr lang="ru-RU" b="1" dirty="0"/>
              <a:t>Личность в Конституции России</a:t>
            </a:r>
            <a:br>
              <a:rPr lang="ru-RU" b="1" dirty="0"/>
            </a:br>
            <a:endParaRPr lang="ru-RU" dirty="0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2190C-A501-4BCC-AB52-099BF87C975F}" type="slidenum">
              <a:rPr lang="ru-RU"/>
              <a:pPr>
                <a:defRPr/>
              </a:pPr>
              <a:t>56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/>
              <a:t>Субъективное право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600200"/>
            <a:ext cx="7848872" cy="4852988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u="sng" dirty="0"/>
              <a:t>Что означает «я имею право»?</a:t>
            </a: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/>
              <a:t>Правомочия на собственные действия </a:t>
            </a:r>
            <a:r>
              <a:rPr lang="ru-RU" sz="2400" dirty="0"/>
              <a:t>(самостоятельное совершение фактических и юридически значимых действий):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2000" i="1" dirty="0"/>
              <a:t>я свободно предпринимаю действия или не предпринимаю никаких действий, не опасаясь, что это будет подвергнуто юридическому осуждению</a:t>
            </a: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/>
              <a:t>Правомочия требования </a:t>
            </a:r>
            <a:r>
              <a:rPr lang="ru-RU" sz="2400" dirty="0"/>
              <a:t>(требование от обязанного субъекта исполнения соответствующих обязанностей):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2100" i="1" dirty="0"/>
              <a:t>моему праву корреспондируют соответствующие обязанности других лиц и государства (его органов и должностных лиц)</a:t>
            </a: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/>
              <a:t>Правомочия на защиту </a:t>
            </a:r>
            <a:r>
              <a:rPr lang="ru-RU" sz="2400" dirty="0"/>
              <a:t>(государство обязывается защитить мое право от покушений на него):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2000" i="1" dirty="0"/>
              <a:t>в случае нарушения я могу требовать возмещения материального ущерба и компенсации морального вреда, а также привлечения к ответственности виновного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612B8-16C6-4B40-AD34-065035148F9B}" type="slidenum">
              <a:rPr lang="ru-RU"/>
              <a:pPr>
                <a:defRPr/>
              </a:pPr>
              <a:t>57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88395"/>
            <a:ext cx="899592" cy="86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303614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sz="3600" b="1" dirty="0"/>
              <a:t>Теоретический и практический вопрос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400" dirty="0">
              <a:solidFill>
                <a:srgbClr val="1C1C1C"/>
              </a:solidFill>
            </a:endParaRPr>
          </a:p>
          <a:p>
            <a:pPr marL="0" indent="0" algn="ctr">
              <a:buNone/>
            </a:pPr>
            <a:r>
              <a:rPr lang="ru-RU" sz="4400" dirty="0"/>
              <a:t>Являются ли права человека субъективными?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D5F9E-2611-4506-9F68-1CFEE0ED72E0}" type="slidenum">
              <a:rPr lang="ru-RU" smtClean="0"/>
              <a:pPr>
                <a:defRPr/>
              </a:pPr>
              <a:t>58</a:t>
            </a:fld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045450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91264" cy="194421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/>
              <a:t>Принципы конституционно-правового правового положения личности в России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eaLnBrk="1" hangingPunct="1"/>
            <a:endParaRPr lang="ru-RU" dirty="0"/>
          </a:p>
          <a:p>
            <a:pPr eaLnBrk="1" hangingPunct="1"/>
            <a:r>
              <a:rPr lang="ru-RU" dirty="0"/>
              <a:t>Принцип приоритетности прав и свобод.</a:t>
            </a:r>
          </a:p>
          <a:p>
            <a:pPr eaLnBrk="1" hangingPunct="1"/>
            <a:r>
              <a:rPr lang="ru-RU" dirty="0"/>
              <a:t>Принцип равноправия.</a:t>
            </a:r>
          </a:p>
          <a:p>
            <a:pPr eaLnBrk="1" hangingPunct="1"/>
            <a:r>
              <a:rPr lang="ru-RU" dirty="0"/>
              <a:t>Принцип неотчуждаемости прав.</a:t>
            </a:r>
          </a:p>
          <a:p>
            <a:pPr eaLnBrk="1" hangingPunct="1"/>
            <a:r>
              <a:rPr lang="ru-RU" dirty="0"/>
              <a:t>Принцип непосредственного действия.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49393D-8EAC-43DD-9B20-1688D9DB56E8}" type="slidenum">
              <a:rPr lang="ru-RU"/>
              <a:pPr>
                <a:defRPr/>
              </a:pPr>
              <a:t>59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38161A-ECD8-4D75-ADD9-4DA4847C4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Следствие первое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96148-1FC7-40B9-ACCE-AFBF2BCF2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84" y="1412776"/>
            <a:ext cx="7344916" cy="518457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3000" b="1" dirty="0"/>
              <a:t>Бог создал не общину и не государство, а </a:t>
            </a:r>
          </a:p>
          <a:p>
            <a:pPr marL="0" indent="0" algn="just">
              <a:buNone/>
            </a:pPr>
            <a:r>
              <a:rPr lang="ru-RU" sz="3000" b="1" i="1" dirty="0"/>
              <a:t>индивидуального человека</a:t>
            </a:r>
            <a:r>
              <a:rPr lang="ru-RU" sz="3000" b="1" dirty="0"/>
              <a:t>. </a:t>
            </a:r>
          </a:p>
          <a:p>
            <a:pPr marL="0" indent="0" algn="just">
              <a:buNone/>
            </a:pPr>
            <a:endParaRPr lang="ru-RU" sz="3000" b="1" dirty="0"/>
          </a:p>
          <a:p>
            <a:pPr marL="0" indent="0" algn="just">
              <a:buNone/>
            </a:pPr>
            <a:r>
              <a:rPr lang="ru-RU" sz="3000" b="1" dirty="0"/>
              <a:t>В качестве индивида (автономной личности) человек ищет общения с себе подобными и стремится к объединению.</a:t>
            </a:r>
          </a:p>
          <a:p>
            <a:pPr marL="0" indent="0">
              <a:buNone/>
            </a:pPr>
            <a:endParaRPr lang="ru-RU" sz="2100" b="1" dirty="0"/>
          </a:p>
          <a:p>
            <a:pPr marL="0" indent="0">
              <a:buNone/>
            </a:pPr>
            <a:endParaRPr lang="ru-RU" sz="2100" b="1" dirty="0"/>
          </a:p>
          <a:p>
            <a:pPr marL="0" indent="0">
              <a:buNone/>
            </a:pPr>
            <a:r>
              <a:rPr lang="ru-RU" sz="1600" dirty="0"/>
              <a:t>«Человек, как разумное и духовное существо, </a:t>
            </a:r>
            <a:r>
              <a:rPr lang="ru-RU" sz="1600" b="1" i="1" dirty="0"/>
              <a:t>не был бы достойным представителем Божества на земле, если бы он жил в уединении </a:t>
            </a:r>
            <a:r>
              <a:rPr lang="ru-RU" sz="1600" dirty="0"/>
              <a:t>или в общении только с существами или высшими его, как ангелы, или низшими, как животные. Для него было совершенною необходимостью, не только для удовольствия и счастья, но еще более для совершенства Божественного дела, иметь “помощника ему, соответственного ему” — или, как слова эти более значат — “точный снимок с него”, </a:t>
            </a:r>
            <a:r>
              <a:rPr lang="ru-RU" sz="1600" b="1" i="1" dirty="0"/>
              <a:t>способный к воспринятию и взаимному сообщению его мыслей и чувств</a:t>
            </a:r>
            <a:r>
              <a:rPr lang="ru-RU" sz="1600" dirty="0"/>
              <a:t>»  (А.П. Лопухин)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E6B7A04-D11A-4D3A-9806-6B58F28E3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256" y="5992447"/>
            <a:ext cx="895400" cy="86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495931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ru-RU" altLang="zh-CN" sz="4000" dirty="0"/>
            </a:br>
            <a:r>
              <a:rPr lang="ru-RU" altLang="zh-CN" sz="3600" dirty="0"/>
              <a:t>Принцип приоритетности прав и свобод</a:t>
            </a:r>
            <a:br>
              <a:rPr lang="ru-RU" altLang="zh-CN" sz="3600" dirty="0"/>
            </a:br>
            <a:endParaRPr lang="ru-RU" sz="40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algn="ctr">
              <a:buNone/>
            </a:pPr>
            <a:endParaRPr lang="ru-RU" altLang="zh-CN" sz="2800" dirty="0"/>
          </a:p>
          <a:p>
            <a:pPr algn="ctr">
              <a:buNone/>
            </a:pPr>
            <a:r>
              <a:rPr lang="ru-RU" altLang="zh-CN" sz="2800" dirty="0"/>
              <a:t>«Права и свободы … определяют смысл, содержание и применение законов, деятельность законодательной и исполнительной власти, местного самоуправления и обеспечиваются правосудием» (</a:t>
            </a:r>
            <a:r>
              <a:rPr lang="ru-RU" altLang="zh-CN" sz="2800" b="1" i="1" dirty="0"/>
              <a:t>ст.18</a:t>
            </a:r>
            <a:r>
              <a:rPr lang="ru-RU" altLang="zh-CN" sz="2800" dirty="0"/>
              <a:t>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ru-RU" sz="3200" b="1" dirty="0"/>
              <a:t>Принцип равноправия</a:t>
            </a:r>
            <a:r>
              <a:rPr lang="ru-RU" sz="3200" dirty="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80728"/>
            <a:ext cx="8712968" cy="5546879"/>
          </a:xfrm>
        </p:spPr>
        <p:txBody>
          <a:bodyPr/>
          <a:lstStyle/>
          <a:p>
            <a:pPr marL="85725" indent="466725" algn="ctr">
              <a:buNone/>
              <a:tabLst>
                <a:tab pos="174625" algn="l"/>
                <a:tab pos="261938" algn="l"/>
              </a:tabLst>
            </a:pPr>
            <a:r>
              <a:rPr lang="ru-RU" b="1" dirty="0"/>
              <a:t>«Все равны перед законом и судом» </a:t>
            </a:r>
          </a:p>
          <a:p>
            <a:pPr marL="85725" indent="466725" algn="ctr">
              <a:buNone/>
              <a:tabLst>
                <a:tab pos="174625" algn="l"/>
                <a:tab pos="261938" algn="l"/>
              </a:tabLst>
            </a:pPr>
            <a:r>
              <a:rPr lang="ru-RU" sz="2000" b="1" i="1" dirty="0"/>
              <a:t>(ч.1 ст.19 Конституции РФ)</a:t>
            </a:r>
          </a:p>
          <a:p>
            <a:pPr marL="533400" indent="-533400" algn="ctr">
              <a:buNone/>
              <a:tabLst>
                <a:tab pos="174625" algn="l"/>
                <a:tab pos="261938" algn="l"/>
              </a:tabLst>
            </a:pPr>
            <a:r>
              <a:rPr lang="ru-RU" sz="2400" b="1" dirty="0">
                <a:solidFill>
                  <a:srgbClr val="FF0000"/>
                </a:solidFill>
              </a:rPr>
              <a:t>Равенство перед законом: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000" dirty="0"/>
              <a:t>Недопустимость разных запретов, разных ограничений, разных санкций для разных людей.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000" dirty="0"/>
              <a:t>Равенство в глазах представителей власти, в т.ч. полицейских служб, которые олицетворяют закон.</a:t>
            </a:r>
          </a:p>
          <a:p>
            <a:pPr marL="0" indent="0">
              <a:buNone/>
            </a:pPr>
            <a:endParaRPr lang="ru-RU" sz="2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400" b="1" dirty="0">
                <a:solidFill>
                  <a:srgbClr val="FF0000"/>
                </a:solidFill>
              </a:rPr>
              <a:t>Равенство перед судом:</a:t>
            </a:r>
          </a:p>
          <a:p>
            <a:pPr marL="609600" lvl="1" indent="-609600">
              <a:buFont typeface="Wingdings" pitchFamily="2" charset="2"/>
              <a:buAutoNum type="arabicPeriod"/>
              <a:tabLst>
                <a:tab pos="360363" algn="l"/>
              </a:tabLst>
            </a:pPr>
            <a:r>
              <a:rPr lang="ru-RU" sz="2000" dirty="0">
                <a:ea typeface="+mn-ea"/>
                <a:cs typeface="+mn-cs"/>
              </a:rPr>
              <a:t>Отсутствие каких-либо специальных (например, сословных) судов.</a:t>
            </a:r>
          </a:p>
          <a:p>
            <a:pPr marL="609600" lvl="1" indent="-609600">
              <a:buFont typeface="Wingdings" pitchFamily="2" charset="2"/>
              <a:buAutoNum type="arabicPeriod"/>
              <a:tabLst>
                <a:tab pos="360363" algn="l"/>
              </a:tabLst>
            </a:pPr>
            <a:r>
              <a:rPr lang="ru-RU" sz="2000" dirty="0">
                <a:ea typeface="+mn-ea"/>
                <a:cs typeface="+mn-cs"/>
              </a:rPr>
              <a:t>Исключение кого бы то ни было из-под юрисдикции общего суда.</a:t>
            </a:r>
          </a:p>
          <a:p>
            <a:pPr marL="609600" lvl="1" indent="-609600">
              <a:buFont typeface="Wingdings" pitchFamily="2" charset="2"/>
              <a:buAutoNum type="arabicPeriod"/>
              <a:tabLst>
                <a:tab pos="360363" algn="l"/>
              </a:tabLst>
            </a:pPr>
            <a:r>
              <a:rPr lang="ru-RU" sz="2000" dirty="0">
                <a:ea typeface="+mn-ea"/>
                <a:cs typeface="+mn-cs"/>
              </a:rPr>
              <a:t>Недопустимость разных процессуальных норм для разных людей.</a:t>
            </a:r>
          </a:p>
          <a:p>
            <a:pPr marL="0" indent="0">
              <a:buNone/>
            </a:pPr>
            <a:endParaRPr lang="ru-RU" sz="2400" dirty="0"/>
          </a:p>
          <a:p>
            <a:pPr marL="533400" indent="-533400">
              <a:buNone/>
              <a:tabLst>
                <a:tab pos="174625" algn="l"/>
                <a:tab pos="261938" algn="l"/>
              </a:tabLst>
            </a:pPr>
            <a:endParaRPr lang="ru-RU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6197216"/>
            <a:ext cx="683568" cy="660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/>
              <a:t>Коррекция принципа равноправия в зависимости от правового модуса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00200"/>
            <a:ext cx="8713788" cy="5257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u="sng" dirty="0"/>
              <a:t>Являются ли нарушением принципа равноправия: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/>
              <a:t>Гарантии неприкосновенности (напр., депутатов, судей)?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/>
              <a:t>Квалифицирующие признаки преступления (напр., должностное или служебное положение)?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/>
              <a:t>Требование соответствующего образования при занятии некоторых должностей?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/>
              <a:t>Требование определенного возраста (например, для участия в выборах)?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/>
              <a:t>«…Установление </a:t>
            </a:r>
            <a:r>
              <a:rPr lang="ru-RU" sz="2000" i="1" dirty="0"/>
              <a:t>различий, исключений, предпочтений</a:t>
            </a:r>
            <a:r>
              <a:rPr lang="ru-RU" sz="2000" dirty="0"/>
              <a:t>, а также </a:t>
            </a:r>
            <a:r>
              <a:rPr lang="ru-RU" sz="2000" i="1" dirty="0"/>
              <a:t>ограничение прав </a:t>
            </a:r>
            <a:r>
              <a:rPr lang="ru-RU" sz="2000" dirty="0"/>
              <a:t>работников, которые определяются свойственными данному виду труда требованиями, установленными федеральным законом, либо обусловлены особой заботой государства о лицах, нуждающихся в повышенной социальной и правовой защите» (ст.3 Трудового кодекса РФ)?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/>
              <a:t>Различия в объеме прав и обязанностей граждан РФ и иностранцев, апатридов?</a:t>
            </a:r>
          </a:p>
          <a:p>
            <a:pPr eaLnBrk="1" hangingPunct="1">
              <a:lnSpc>
                <a:spcPct val="80000"/>
              </a:lnSpc>
            </a:pPr>
            <a:endParaRPr lang="ru-RU" sz="2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22BDF9-F6A0-4F3E-B628-B4BC22332BDA}" type="slidenum">
              <a:rPr lang="ru-RU"/>
              <a:pPr>
                <a:defRPr/>
              </a:pPr>
              <a:t>62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/>
              <a:t>Принцип неотчуждаемости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/>
              <a:t>«</a:t>
            </a:r>
            <a:r>
              <a:rPr lang="ru-RU" sz="2800" b="1" dirty="0"/>
              <a:t>Основные</a:t>
            </a:r>
            <a:r>
              <a:rPr lang="ru-RU" b="1" dirty="0"/>
              <a:t> права и свободы человека неотчуждаемы и принадлежат каждому от рождения»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i="1" dirty="0"/>
              <a:t>(ч.2 ст.17 Конституции РФ)</a:t>
            </a:r>
          </a:p>
          <a:p>
            <a:pPr eaLnBrk="1" hangingPunct="1">
              <a:lnSpc>
                <a:spcPct val="90000"/>
              </a:lnSpc>
            </a:pPr>
            <a:endParaRPr lang="ru-RU" dirty="0"/>
          </a:p>
          <a:p>
            <a:pPr eaLnBrk="1" hangingPunct="1">
              <a:lnSpc>
                <a:spcPct val="90000"/>
              </a:lnSpc>
            </a:pPr>
            <a:r>
              <a:rPr lang="ru-RU" sz="2400" dirty="0"/>
              <a:t>Права принадлежат каждому с момента рождения и до смерти.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/>
              <a:t>Никто, никем и ни по каким причинам не может быть лишен их.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E0FFCC-1875-4019-96A9-4D8A61FBA467}" type="slidenum">
              <a:rPr lang="ru-RU"/>
              <a:pPr>
                <a:defRPr/>
              </a:pPr>
              <a:t>63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dirty="0"/>
              <a:t>Принцип непосредственного действия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dirty="0"/>
              <a:t>«Права и свободы человека и гражданина являются непосредственно действующими» </a:t>
            </a:r>
            <a:r>
              <a:rPr lang="ru-RU" sz="2000" i="1" dirty="0"/>
              <a:t>(ст.18 Конституции РФ)</a:t>
            </a:r>
            <a:endParaRPr lang="ru-RU" i="1" dirty="0"/>
          </a:p>
          <a:p>
            <a:pPr lvl="2" eaLnBrk="1" hangingPunct="1"/>
            <a:endParaRPr lang="ru-RU" dirty="0"/>
          </a:p>
          <a:p>
            <a:pPr marL="342900" lvl="2" indent="-342900"/>
            <a:r>
              <a:rPr lang="ru-RU" dirty="0">
                <a:ea typeface="+mn-ea"/>
                <a:cs typeface="+mn-cs"/>
              </a:rPr>
              <a:t>Если нет конкретизирующего нормативного акта, конституционное право (свобода) действует непосредственно.</a:t>
            </a:r>
          </a:p>
          <a:p>
            <a:pPr marL="342900" lvl="2" indent="-342900"/>
            <a:r>
              <a:rPr lang="ru-RU" dirty="0">
                <a:ea typeface="+mn-ea"/>
                <a:cs typeface="+mn-cs"/>
              </a:rPr>
              <a:t>На это право можно ссылаться в полиции, суде и т.д.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EF8EA-383C-4F86-A8BC-8578F392469D}" type="slidenum">
              <a:rPr lang="ru-RU"/>
              <a:pPr>
                <a:defRPr/>
              </a:pPr>
              <a:t>64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Кто является корреспондирующей стороной конституционных прав?</a:t>
            </a:r>
            <a:r>
              <a:rPr lang="ru-RU" sz="3200" b="1" dirty="0">
                <a:solidFill>
                  <a:srgbClr val="FFCC99"/>
                </a:solidFill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txBody>
          <a:bodyPr/>
          <a:lstStyle/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400" dirty="0"/>
              <a:t>Адресат прав человека (корреспондирующая сторона) – государство: «</a:t>
            </a:r>
            <a:r>
              <a:rPr lang="ru-RU" sz="2400" b="1" i="1" dirty="0"/>
              <a:t>Право на защиту и государственная обязанность защищать</a:t>
            </a:r>
            <a:r>
              <a:rPr lang="ru-RU" sz="2400" dirty="0"/>
              <a:t> – это противоречивые, </a:t>
            </a:r>
            <a:r>
              <a:rPr lang="ru-RU" sz="2400" b="1" dirty="0"/>
              <a:t>разновекторные функции </a:t>
            </a:r>
            <a:r>
              <a:rPr lang="ru-RU" sz="2400" dirty="0"/>
              <a:t>основных прав, обеспечивающих свободу. Они гарантируют идентичное конституционное благо от посягательств, которые грозят с разных сторон, </a:t>
            </a:r>
            <a:r>
              <a:rPr lang="ru-RU" sz="2400" b="1" i="1" dirty="0"/>
              <a:t>как публичной власти, так и от частных лиц</a:t>
            </a:r>
            <a:r>
              <a:rPr lang="ru-RU" sz="2400" dirty="0"/>
              <a:t>. В одном случае речь идет о свободе граждан в их отношениях с государственными структурами, в другом – о безопасности в межличностных отношениях. В первом случае государство должно оберегать основные права </a:t>
            </a:r>
            <a:r>
              <a:rPr lang="ru-RU" sz="2400" b="1" dirty="0"/>
              <a:t>от своих структур</a:t>
            </a:r>
            <a:r>
              <a:rPr lang="ru-RU" sz="2400" dirty="0"/>
              <a:t>, во втором – </a:t>
            </a:r>
            <a:r>
              <a:rPr lang="ru-RU" sz="2400" b="1" dirty="0"/>
              <a:t>от третьих лиц</a:t>
            </a:r>
            <a:r>
              <a:rPr lang="ru-RU" sz="2400" dirty="0"/>
              <a:t>» </a:t>
            </a:r>
          </a:p>
          <a:p>
            <a:pPr marL="0" indent="0" algn="just">
              <a:buNone/>
            </a:pPr>
            <a:r>
              <a:rPr lang="ru-RU" sz="2000" dirty="0"/>
              <a:t>	</a:t>
            </a:r>
            <a:r>
              <a:rPr lang="ru-RU" sz="1800" dirty="0"/>
              <a:t>(</a:t>
            </a:r>
            <a:r>
              <a:rPr lang="ru-RU" sz="1800" i="1" dirty="0" err="1"/>
              <a:t>Изензее</a:t>
            </a:r>
            <a:r>
              <a:rPr lang="ru-RU" sz="1800" i="1" dirty="0"/>
              <a:t> Й.</a:t>
            </a:r>
            <a:r>
              <a:rPr lang="ru-RU" sz="1800" dirty="0"/>
              <a:t> Основное право как право самообороны и государственная обязанность защиты // Государственное право Германии. Т.2. С.188).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399" y="6309320"/>
            <a:ext cx="567600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25239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dirty="0"/>
              <a:t>Классификация конституционных прав и свобод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/>
              <a:t>Личные</a:t>
            </a:r>
          </a:p>
          <a:p>
            <a:pPr eaLnBrk="1" hangingPunct="1"/>
            <a:r>
              <a:rPr lang="ru-RU" dirty="0"/>
              <a:t>Общественно-политические</a:t>
            </a:r>
          </a:p>
          <a:p>
            <a:pPr eaLnBrk="1" hangingPunct="1"/>
            <a:r>
              <a:rPr lang="ru-RU" dirty="0"/>
              <a:t>Экономические</a:t>
            </a:r>
          </a:p>
          <a:p>
            <a:pPr eaLnBrk="1" hangingPunct="1"/>
            <a:r>
              <a:rPr lang="ru-RU" dirty="0"/>
              <a:t>Социальные</a:t>
            </a:r>
          </a:p>
          <a:p>
            <a:pPr eaLnBrk="1" hangingPunct="1"/>
            <a:r>
              <a:rPr lang="ru-RU" dirty="0"/>
              <a:t>Культурные</a:t>
            </a:r>
          </a:p>
          <a:p>
            <a:pPr eaLnBrk="1" hangingPunct="1"/>
            <a:r>
              <a:rPr lang="ru-RU" dirty="0"/>
              <a:t>Права-гарантии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ru-RU" sz="3600" b="1" dirty="0"/>
              <a:t>Личные права и свободы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097062"/>
            <a:ext cx="8363272" cy="576093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 u="sng" dirty="0"/>
          </a:p>
          <a:p>
            <a:pPr eaLnBrk="1" hangingPunct="1">
              <a:spcBef>
                <a:spcPts val="0"/>
              </a:spcBef>
              <a:buFontTx/>
              <a:buAutoNum type="arabicPeriod"/>
            </a:pPr>
            <a:r>
              <a:rPr lang="ru-RU" sz="2000" dirty="0"/>
              <a:t>на жизнь (ст.20)</a:t>
            </a:r>
          </a:p>
          <a:p>
            <a:pPr eaLnBrk="1" hangingPunct="1">
              <a:spcBef>
                <a:spcPts val="0"/>
              </a:spcBef>
              <a:buFontTx/>
              <a:buAutoNum type="arabicPeriod"/>
            </a:pPr>
            <a:r>
              <a:rPr lang="ru-RU" sz="2000" dirty="0"/>
              <a:t>на охрану личного достоинства (ст.21)</a:t>
            </a:r>
          </a:p>
          <a:p>
            <a:pPr eaLnBrk="1" hangingPunct="1">
              <a:spcBef>
                <a:spcPts val="0"/>
              </a:spcBef>
              <a:buFontTx/>
              <a:buAutoNum type="arabicPeriod"/>
            </a:pPr>
            <a:r>
              <a:rPr lang="ru-RU" sz="2000" dirty="0"/>
              <a:t>на свободу и личную неприкосновенность  (ст.22)</a:t>
            </a:r>
          </a:p>
          <a:p>
            <a:pPr eaLnBrk="1" hangingPunct="1">
              <a:spcBef>
                <a:spcPts val="0"/>
              </a:spcBef>
              <a:buFontTx/>
              <a:buAutoNum type="arabicPeriod"/>
            </a:pPr>
            <a:r>
              <a:rPr lang="ru-RU" sz="2000" dirty="0"/>
              <a:t>на неприкосновенность частной жизни, личную и семейную тайну, защиту своей чести и доброго имени (ст.23, 24)</a:t>
            </a:r>
          </a:p>
          <a:p>
            <a:pPr eaLnBrk="1" hangingPunct="1">
              <a:spcBef>
                <a:spcPts val="0"/>
              </a:spcBef>
              <a:buFontTx/>
              <a:buAutoNum type="arabicPeriod"/>
            </a:pPr>
            <a:r>
              <a:rPr lang="ru-RU" sz="2000" dirty="0"/>
              <a:t>на тайну переписки, телефонных переговоров, почтовых, телеграфных и иных сообщений (ст.23)</a:t>
            </a:r>
          </a:p>
          <a:p>
            <a:pPr eaLnBrk="1" hangingPunct="1">
              <a:spcBef>
                <a:spcPts val="0"/>
              </a:spcBef>
              <a:buFontTx/>
              <a:buAutoNum type="arabicPeriod"/>
            </a:pPr>
            <a:r>
              <a:rPr lang="ru-RU" sz="2000" dirty="0"/>
              <a:t>на неприкосновенность жилища (ст.25)</a:t>
            </a:r>
          </a:p>
          <a:p>
            <a:pPr eaLnBrk="1" hangingPunct="1">
              <a:spcBef>
                <a:spcPts val="0"/>
              </a:spcBef>
              <a:buFontTx/>
              <a:buAutoNum type="arabicPeriod"/>
            </a:pPr>
            <a:r>
              <a:rPr lang="ru-RU" sz="2000" dirty="0"/>
              <a:t>на самоидентификацию, т.е. право определять и указывать свою национальную принадлежность, пользоваться родным языком, свободно выбирать язык общения, воспитания, обучения и творчества (ст.26)</a:t>
            </a:r>
          </a:p>
          <a:p>
            <a:pPr eaLnBrk="1" hangingPunct="1">
              <a:spcBef>
                <a:spcPts val="0"/>
              </a:spcBef>
              <a:buFontTx/>
              <a:buAutoNum type="arabicPeriod"/>
            </a:pPr>
            <a:r>
              <a:rPr lang="ru-RU" sz="2000" dirty="0"/>
              <a:t>свободно передвигаться, выбирать место пребывания и жительства (ст.27)</a:t>
            </a:r>
          </a:p>
          <a:p>
            <a:pPr eaLnBrk="1" hangingPunct="1">
              <a:spcBef>
                <a:spcPts val="0"/>
              </a:spcBef>
              <a:buFontTx/>
              <a:buAutoNum type="arabicPeriod"/>
            </a:pPr>
            <a:r>
              <a:rPr lang="ru-RU" sz="2000" dirty="0"/>
              <a:t>выезжать за пределы России и беспрепятственно возвращаться в Россию (ст.27)</a:t>
            </a:r>
          </a:p>
          <a:p>
            <a:pPr eaLnBrk="1" hangingPunct="1">
              <a:spcBef>
                <a:spcPts val="0"/>
              </a:spcBef>
              <a:buFontTx/>
              <a:buAutoNum type="arabicPeriod"/>
            </a:pPr>
            <a:r>
              <a:rPr lang="ru-RU" sz="2000" i="1" dirty="0"/>
              <a:t>свобода</a:t>
            </a:r>
            <a:r>
              <a:rPr lang="ru-RU" sz="2000" dirty="0"/>
              <a:t> совести и вероисповедания (ст.28)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918787"/>
            <a:ext cx="971600" cy="93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93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b="1" dirty="0"/>
              <a:t>Общественно-политические права и свободы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ru-RU" sz="2000" i="1" dirty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i="1" dirty="0"/>
              <a:t>свобода</a:t>
            </a:r>
            <a:r>
              <a:rPr lang="ru-RU" sz="2000" dirty="0"/>
              <a:t> мысли и слова (ст.29)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свободно искать, получать, передавать, производить и распространять информацию (ст.29)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i="1" dirty="0"/>
              <a:t>свобода</a:t>
            </a:r>
            <a:r>
              <a:rPr lang="ru-RU" sz="2000" dirty="0"/>
              <a:t> массовой информации (ст.29)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на объединение (ст.30)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мирных собраний и шествий (ст.31)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участвовать в управлении делами государства (ст.32):</a:t>
            </a:r>
          </a:p>
          <a:p>
            <a:pPr marL="1752600" lvl="3" indent="-381000" eaLnBrk="1" hangingPunct="1">
              <a:lnSpc>
                <a:spcPct val="80000"/>
              </a:lnSpc>
            </a:pPr>
            <a:r>
              <a:rPr lang="ru-RU" dirty="0"/>
              <a:t>право избирать и быть избранными в органы государственной власти и органы местного самоуправления, а также участвовать в референдуме</a:t>
            </a:r>
          </a:p>
          <a:p>
            <a:pPr marL="1752600" lvl="3" indent="-381000" eaLnBrk="1" hangingPunct="1">
              <a:lnSpc>
                <a:spcPct val="80000"/>
              </a:lnSpc>
            </a:pPr>
            <a:r>
              <a:rPr lang="ru-RU" dirty="0"/>
              <a:t>равный доступ к государственной службе </a:t>
            </a:r>
          </a:p>
          <a:p>
            <a:pPr marL="1752600" lvl="3" indent="-381000" eaLnBrk="1" hangingPunct="1">
              <a:lnSpc>
                <a:spcPct val="80000"/>
              </a:lnSpc>
            </a:pPr>
            <a:r>
              <a:rPr lang="ru-RU" dirty="0"/>
              <a:t>право участвовать в отправлении правосудия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обращаться лично, а также направлять индивидуальные и коллективные обращения в государственные органы и органы местного самоуправления (ст.33)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ru-RU" sz="2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33424-1B6F-4A91-BF26-A70538DCBC0B}" type="slidenum">
              <a:rPr lang="ru-RU"/>
              <a:pPr>
                <a:defRPr/>
              </a:pPr>
              <a:t>68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849179"/>
            <a:ext cx="1043608" cy="1008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dirty="0"/>
              <a:t>Экономические права</a:t>
            </a:r>
            <a:endParaRPr lang="ru-RU" sz="2400" b="1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b="1" u="sng" dirty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800" dirty="0"/>
              <a:t>на свободное использование своих способностей и имущества для предпринимательской и иной экономической деятельности (ст.34)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800" dirty="0"/>
              <a:t>на частную собственность (ст.35)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800" dirty="0"/>
              <a:t>на наследование и наследство (ст.35)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800" dirty="0"/>
              <a:t>на землю в частной собственности (ст.36)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ru-RU" sz="2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60BFC1-6AD9-43C2-885A-D526D4784472}" type="slidenum">
              <a:rPr lang="ru-RU"/>
              <a:pPr>
                <a:defRPr/>
              </a:pPr>
              <a:t>69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4A3B35-A4CC-477E-AE3F-373CDF842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Следствие второе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2566C7-84B5-45FE-8489-6C05CCAE4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84" y="1268760"/>
            <a:ext cx="7831932" cy="54005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dirty="0"/>
              <a:t>Человек сотворен как </a:t>
            </a:r>
            <a:r>
              <a:rPr lang="ru-RU" sz="2400" b="1" dirty="0"/>
              <a:t>главное </a:t>
            </a:r>
            <a:r>
              <a:rPr lang="ru-RU" sz="2400" dirty="0"/>
              <a:t>действующее лицо этого мира. Не случайно человек создан в последний, шестой, день творения — после того как для него был уже сотворен остальной живой и неживой мир.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«Когда взираю я на небеса Твои — дело Твоих перстов, на луну и звезды, которые Ты поставил, то что есть человек, что Ты помнишь его, и сын человеческий, что Ты посещаешь его? </a:t>
            </a:r>
            <a:r>
              <a:rPr lang="ru-RU" b="1" i="1" dirty="0"/>
              <a:t>Не много Ты умалил его пред Ангелами: славою и честью увенчал его</a:t>
            </a:r>
            <a:r>
              <a:rPr lang="ru-RU" dirty="0"/>
              <a:t>; </a:t>
            </a:r>
            <a:r>
              <a:rPr lang="ru-RU" b="1" i="1" dirty="0"/>
              <a:t>поставил его владыкою над делами рук Твоих</a:t>
            </a:r>
            <a:r>
              <a:rPr lang="ru-RU" dirty="0"/>
              <a:t>; </a:t>
            </a:r>
            <a:r>
              <a:rPr lang="ru-RU" b="1" i="1" dirty="0"/>
              <a:t>все положил под ноги его</a:t>
            </a:r>
            <a:r>
              <a:rPr lang="ru-RU" dirty="0"/>
              <a:t>: овец и волов всех, и также полевых зверей, птиц небесных и рыб морских, все, преходящее морскими стезями» (</a:t>
            </a:r>
            <a:r>
              <a:rPr lang="ru-RU" dirty="0" err="1"/>
              <a:t>Пс</a:t>
            </a:r>
            <a:r>
              <a:rPr lang="ru-RU" dirty="0"/>
              <a:t>. 8:4–9).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12779E8-1C14-420A-9E7D-734577A58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056" y="6309320"/>
            <a:ext cx="567600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293933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008112"/>
          </a:xfrm>
        </p:spPr>
        <p:txBody>
          <a:bodyPr/>
          <a:lstStyle/>
          <a:p>
            <a:pPr eaLnBrk="1" hangingPunct="1"/>
            <a:r>
              <a:rPr lang="ru-RU" sz="4000" b="1" dirty="0"/>
              <a:t>Социальные права и </a:t>
            </a:r>
            <a:r>
              <a:rPr lang="ru-RU" sz="4000" b="1" i="1" dirty="0"/>
              <a:t>свободы</a:t>
            </a:r>
            <a:endParaRPr lang="ru-RU" sz="2400" b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i="1" dirty="0"/>
              <a:t>свобода </a:t>
            </a:r>
            <a:r>
              <a:rPr lang="ru-RU" sz="2000" dirty="0"/>
              <a:t>труда (ст.36)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на труд в условиях, отвечающих требованиям безопасности и гигиены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на справедливое вознаграждение за труд (ст.36)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на защиту от безработицы (ст.36)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на индивидуальные и коллективные трудовые споры, включая право на забастовку (ст.36)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на отдых (ст.37)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на защиту материнства и детства, семьи (ст.38)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на социальное обеспечение по возрасту, в случае болезни, инвалидности, потери кормильца, для воспитания детей и в иных случаях, установленных законом  (ст.39)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на жилище (ст.40)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на охрану здоровья и медицинскую помощь (ст.41)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на благоприятную окружающую среду, достоверную информацию о ее состоянии и на возмещение ущерба, причиненного его здоровью или имуществу экологическим правонарушением (ст.42)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на образование (ст.43)</a:t>
            </a:r>
          </a:p>
          <a:p>
            <a:pPr eaLnBrk="1" hangingPunct="1">
              <a:lnSpc>
                <a:spcPct val="80000"/>
              </a:lnSpc>
            </a:pPr>
            <a:endParaRPr lang="ru-RU" sz="16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E37533-1191-4B3E-90AB-CD5426746DC6}" type="slidenum">
              <a:rPr lang="ru-RU"/>
              <a:pPr>
                <a:defRPr/>
              </a:pPr>
              <a:t>70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918787"/>
            <a:ext cx="971600" cy="93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dirty="0"/>
              <a:t>Культурные права и свободы</a:t>
            </a:r>
            <a:br>
              <a:rPr lang="ru-RU" sz="4000" b="1" u="sng" dirty="0"/>
            </a:br>
            <a:endParaRPr lang="ru-RU" sz="2800" b="1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ru-RU" sz="2400"/>
              <a:t>свобода литературного, художественного, научного, технического и других видов творчества, преподавания (ст.44) 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ru-RU" sz="2400"/>
              <a:t>на охрану интеллектуальной собственности (ст.44)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ru-RU" sz="2400"/>
              <a:t>на участие в культурной жизни и пользование учреждениями культуры (ст.44)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ru-RU" sz="2400"/>
              <a:t>на доступ к культурным ценностям (ст.44)</a:t>
            </a:r>
          </a:p>
          <a:p>
            <a:pPr marL="533400" indent="-533400" eaLnBrk="1" hangingPunct="1"/>
            <a:endParaRPr lang="ru-RU" sz="28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5E3D0D-2FCA-4630-AE14-311F34703918}" type="slidenum">
              <a:rPr lang="ru-RU"/>
              <a:pPr>
                <a:defRPr/>
              </a:pPr>
              <a:t>71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631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/>
              <a:t>Права-гарантии</a:t>
            </a:r>
            <a:endParaRPr lang="ru-RU" sz="3200" b="1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697"/>
            <a:ext cx="8229600" cy="597639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b="1" u="sng" dirty="0"/>
          </a:p>
          <a:p>
            <a:pPr marL="361950" indent="-3619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1600" dirty="0"/>
              <a:t>на защиту своих прав и свобод всеми способами, не запрещенными законом (ст.45)</a:t>
            </a:r>
          </a:p>
          <a:p>
            <a:pPr marL="361950" indent="-3619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1600" dirty="0"/>
              <a:t>на обжалование в суд решений и действий (или бездействия) органов государственной власти, органов местного самоуправления, </a:t>
            </a:r>
            <a:r>
              <a:rPr lang="ru-RU" sz="1600" i="1" dirty="0"/>
              <a:t>общественных объединений</a:t>
            </a:r>
            <a:r>
              <a:rPr lang="ru-RU" sz="1600" dirty="0"/>
              <a:t> и должностных лиц (ст.46)</a:t>
            </a:r>
          </a:p>
          <a:p>
            <a:pPr marL="361950" indent="-3619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1600" dirty="0"/>
              <a:t>на обращение в межгосударственные органы по защите прав и свобод человека (ст.46)</a:t>
            </a:r>
          </a:p>
          <a:p>
            <a:pPr marL="361950" indent="-3619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1600" dirty="0"/>
              <a:t>на «законного судью» (ст.47)  </a:t>
            </a:r>
          </a:p>
          <a:p>
            <a:pPr marL="361950" indent="-3619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1600" dirty="0"/>
              <a:t>на рассмотрение дела судом с участием присяжных заседателей (ст.47)</a:t>
            </a:r>
          </a:p>
          <a:p>
            <a:pPr marL="361950" indent="-3619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1600" dirty="0"/>
              <a:t>на получение квалифицированной юридической помощи, в т.ч. бесплатной (ст.48) </a:t>
            </a:r>
          </a:p>
          <a:p>
            <a:pPr marL="361950" indent="-3619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1600" dirty="0"/>
              <a:t>на помощь адвоката (защитника) с момента соответственно задержания, заключения под стражу или предъявления обвинения (ст.48)</a:t>
            </a:r>
          </a:p>
          <a:p>
            <a:pPr marL="361950" indent="-361950" eaLnBrk="1" hangingPunct="1">
              <a:lnSpc>
                <a:spcPct val="80000"/>
              </a:lnSpc>
              <a:buFontTx/>
              <a:buAutoNum type="arabicPeriod" startAt="8"/>
              <a:defRPr/>
            </a:pPr>
            <a:r>
              <a:rPr lang="ru-RU" sz="1600" dirty="0"/>
              <a:t>считаться невиновным, пока его виновность не будет доказана в предусмотренном законом порядке и установлена приговором суда – </a:t>
            </a:r>
            <a:r>
              <a:rPr lang="ru-RU" sz="1600" i="1" dirty="0"/>
              <a:t>презумпция невиновности</a:t>
            </a:r>
            <a:r>
              <a:rPr lang="ru-RU" sz="1600" dirty="0"/>
              <a:t> (ст.49)</a:t>
            </a:r>
          </a:p>
          <a:p>
            <a:pPr marL="361950" indent="-361950" eaLnBrk="1" hangingPunct="1">
              <a:lnSpc>
                <a:spcPct val="80000"/>
              </a:lnSpc>
              <a:buFontTx/>
              <a:buAutoNum type="arabicPeriod" startAt="8"/>
              <a:defRPr/>
            </a:pPr>
            <a:r>
              <a:rPr lang="ru-RU" sz="1600" dirty="0"/>
              <a:t>не доказывать свою невиновность (ст.49)</a:t>
            </a:r>
          </a:p>
          <a:p>
            <a:pPr marL="361950" indent="-361950" eaLnBrk="1" hangingPunct="1">
              <a:lnSpc>
                <a:spcPct val="80000"/>
              </a:lnSpc>
              <a:buFontTx/>
              <a:buAutoNum type="arabicPeriod" startAt="8"/>
              <a:defRPr/>
            </a:pPr>
            <a:r>
              <a:rPr lang="ru-RU" sz="1600" dirty="0"/>
              <a:t>на пересмотр приговора вышестоящим судом, а также просить о помиловании или смягчении наказания (ст.50)</a:t>
            </a:r>
          </a:p>
          <a:p>
            <a:pPr marL="361950" indent="-361950" eaLnBrk="1" hangingPunct="1">
              <a:lnSpc>
                <a:spcPct val="80000"/>
              </a:lnSpc>
              <a:buFontTx/>
              <a:buAutoNum type="arabicPeriod" startAt="8"/>
              <a:defRPr/>
            </a:pPr>
            <a:r>
              <a:rPr lang="ru-RU" sz="1600" dirty="0"/>
              <a:t>не свидетельствовать против себя самого, своего супруга и близких родственников (ст.51)</a:t>
            </a:r>
          </a:p>
          <a:p>
            <a:pPr marL="361950" indent="-361950" eaLnBrk="1" hangingPunct="1">
              <a:lnSpc>
                <a:spcPct val="80000"/>
              </a:lnSpc>
              <a:buFontTx/>
              <a:buAutoNum type="arabicPeriod" startAt="8"/>
              <a:defRPr/>
            </a:pPr>
            <a:r>
              <a:rPr lang="ru-RU" sz="1600" dirty="0"/>
              <a:t>на компенсацию причиненного ущерба от преступлений и злоупотреблений властью (ст.52)</a:t>
            </a:r>
          </a:p>
          <a:p>
            <a:pPr marL="361950" indent="-361950" eaLnBrk="1" hangingPunct="1">
              <a:lnSpc>
                <a:spcPct val="80000"/>
              </a:lnSpc>
              <a:buFontTx/>
              <a:buAutoNum type="arabicPeriod" startAt="8"/>
              <a:defRPr/>
            </a:pPr>
            <a:r>
              <a:rPr lang="ru-RU" sz="1600" dirty="0"/>
              <a:t>на возмещение государством вреда, причиненного незаконными действиями (или бездействием) органов государственной власти или их должностных лиц (ст.53)</a:t>
            </a:r>
          </a:p>
          <a:p>
            <a:pPr marL="361950" indent="-361950" eaLnBrk="1" hangingPunct="1">
              <a:lnSpc>
                <a:spcPct val="80000"/>
              </a:lnSpc>
              <a:buFontTx/>
              <a:buAutoNum type="arabicPeriod"/>
              <a:defRPr/>
            </a:pPr>
            <a:endParaRPr lang="ru-RU" sz="1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328" y="6381750"/>
            <a:ext cx="49267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pPr marL="0" indent="0" algn="ctr">
              <a:buNone/>
            </a:pPr>
            <a:r>
              <a:rPr lang="ru-RU" sz="6000" dirty="0"/>
              <a:t>Ограничение прав</a:t>
            </a:r>
          </a:p>
          <a:p>
            <a:pPr marL="0" indent="0" algn="ctr">
              <a:buNone/>
            </a:pPr>
            <a:r>
              <a:rPr lang="ru-RU" sz="3600" i="1" dirty="0"/>
              <a:t>Разные концепции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83B-EA51-4AEA-9A6C-A1443BB3EBBF}" type="slidenum">
              <a:rPr lang="en-US" altLang="ru-RU" smtClean="0"/>
              <a:pPr/>
              <a:t>73</a:t>
            </a:fld>
            <a:endParaRPr lang="en-US" alt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78873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Американская концепция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Пределы ограничений определяет суд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83B-EA51-4AEA-9A6C-A1443BB3EBBF}" type="slidenum">
              <a:rPr lang="en-US" altLang="ru-RU" smtClean="0"/>
              <a:pPr/>
              <a:t>74</a:t>
            </a:fld>
            <a:endParaRPr lang="en-US" alt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7418" y="6165304"/>
            <a:ext cx="716582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413374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Немецкая концепция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/>
              <a:t>Доктрина </a:t>
            </a:r>
            <a:r>
              <a:rPr lang="ru-RU" b="1" i="1" dirty="0"/>
              <a:t>имманентных пределов </a:t>
            </a:r>
            <a:r>
              <a:rPr lang="ru-RU" i="1" dirty="0"/>
              <a:t>основных прав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конституционные права ограничены только в той мере, в какой они ограничены самой Конституцией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83B-EA51-4AEA-9A6C-A1443BB3EBBF}" type="slidenum">
              <a:rPr lang="en-US" altLang="ru-RU" smtClean="0"/>
              <a:pPr/>
              <a:t>75</a:t>
            </a:fld>
            <a:endParaRPr lang="en-US" alt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980330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/>
              <a:t>Структура ограничения конституционных прав и свобод в России</a:t>
            </a:r>
          </a:p>
        </p:txBody>
      </p:sp>
      <p:sp>
        <p:nvSpPr>
          <p:cNvPr id="37891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ru-RU" sz="2800" dirty="0"/>
              <a:t>Конституционные ограничения:</a:t>
            </a:r>
          </a:p>
          <a:p>
            <a:pPr lvl="1"/>
            <a:r>
              <a:rPr lang="ru-RU" sz="2400" dirty="0"/>
              <a:t> </a:t>
            </a:r>
            <a:r>
              <a:rPr lang="ru-RU" sz="2400" i="1" dirty="0"/>
              <a:t>общие </a:t>
            </a:r>
          </a:p>
          <a:p>
            <a:pPr lvl="1"/>
            <a:r>
              <a:rPr lang="ru-RU" sz="2400" i="1" dirty="0"/>
              <a:t>в отношении отдельных прав и свобод.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z="2800" dirty="0"/>
              <a:t>Конституционные ограничения, делегированные законодателю.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z="2800" dirty="0"/>
              <a:t>Конституционные ограничения, вводимые должностными лицами в определенных условиях на основании Конституции и закона.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7418" y="6165304"/>
            <a:ext cx="716582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3082354"/>
          </a:xfrm>
        </p:spPr>
        <p:txBody>
          <a:bodyPr>
            <a:normAutofit/>
          </a:bodyPr>
          <a:lstStyle/>
          <a:p>
            <a:r>
              <a:rPr lang="ru-RU" b="1" dirty="0"/>
              <a:t>Ограничение прав и ограничение при реализации прав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83B-EA51-4AEA-9A6C-A1443BB3EBBF}" type="slidenum">
              <a:rPr lang="en-US" altLang="ru-RU" smtClean="0"/>
              <a:pPr/>
              <a:t>77</a:t>
            </a:fld>
            <a:endParaRPr lang="en-US" alt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265" y="5661249"/>
            <a:ext cx="1237736" cy="1196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115616" y="4077072"/>
            <a:ext cx="7571184" cy="204909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098269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/>
              <a:t>Общие конституционные ограничения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ru-RU" sz="2400" i="1" dirty="0"/>
          </a:p>
          <a:p>
            <a:pPr eaLnBrk="1" hangingPunct="1">
              <a:lnSpc>
                <a:spcPct val="80000"/>
              </a:lnSpc>
              <a:defRPr/>
            </a:pPr>
            <a:endParaRPr lang="ru-RU" sz="2200" u="sng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dirty="0"/>
              <a:t>«Осуществление прав и свобод человека и гражданина не должно нарушать права и свободы других лиц» (ч.3 ст.17)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2B76B-CB66-4DC5-833F-3D143EAE589C}" type="slidenum">
              <a:rPr lang="ru-RU" smtClean="0"/>
              <a:pPr>
                <a:defRPr/>
              </a:pPr>
              <a:t>78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88395"/>
            <a:ext cx="899592" cy="86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Конституционные ограничения в отношении отдельных прав и свобод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1800" u="sng" dirty="0"/>
              <a:t>Ч.5 ст.13:</a:t>
            </a:r>
            <a:r>
              <a:rPr lang="ru-RU" sz="1800" dirty="0"/>
              <a:t> «Запрещается </a:t>
            </a:r>
            <a:r>
              <a:rPr lang="ru-RU" sz="1800" i="1" dirty="0"/>
              <a:t>создание общественных объединений</a:t>
            </a:r>
            <a:r>
              <a:rPr lang="ru-RU" sz="1800" dirty="0"/>
              <a:t>, цели или действия которых направлены на насильственное изменение основ конституционного строя и нарушение целостности страны, подрыв безопасности государства, создание вооруженных формирований, разжигание социальной, расовой, национальной и религиозной розни».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1800" u="sng" dirty="0"/>
              <a:t>Ч.2 ст.23:</a:t>
            </a:r>
            <a:r>
              <a:rPr lang="ru-RU" sz="1800" dirty="0"/>
              <a:t> «Ограничение права на </a:t>
            </a:r>
            <a:r>
              <a:rPr lang="ru-RU" sz="1800" i="1" dirty="0"/>
              <a:t>тайну переписки, телефонных переговоров, почтовых, телеграфных и иных сообщений </a:t>
            </a:r>
            <a:r>
              <a:rPr lang="ru-RU" sz="1800" dirty="0"/>
              <a:t>допускается только на основании судебного решения» (при реализации).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1800" u="sng" dirty="0"/>
              <a:t>Ч.2 ст.29:</a:t>
            </a:r>
            <a:r>
              <a:rPr lang="ru-RU" sz="1800" dirty="0"/>
              <a:t> «Не допускаются </a:t>
            </a:r>
            <a:r>
              <a:rPr lang="ru-RU" sz="1800" i="1" dirty="0"/>
              <a:t>пропаганда или агитация</a:t>
            </a:r>
            <a:r>
              <a:rPr lang="ru-RU" sz="1800" dirty="0"/>
              <a:t>, возбуждающие социальную, расовую, национальную или религиозную ненависть и вражду, а также социального, расового, национального, религиозного или языкового превосходства».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1800" u="sng" dirty="0"/>
              <a:t>Ч.2 ст.34:</a:t>
            </a:r>
            <a:r>
              <a:rPr lang="ru-RU" sz="1800" dirty="0"/>
              <a:t> «Не допускается </a:t>
            </a:r>
            <a:r>
              <a:rPr lang="ru-RU" sz="1800" i="1" dirty="0"/>
              <a:t>экономическая деятельность</a:t>
            </a:r>
            <a:r>
              <a:rPr lang="ru-RU" sz="1800" dirty="0"/>
              <a:t>, направленная на монополизацию и недобросовестную конкуренцию».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1800" u="sng" dirty="0"/>
              <a:t>Ч. 2 ст. 36:</a:t>
            </a:r>
            <a:r>
              <a:rPr lang="ru-RU" sz="1800" i="1" dirty="0"/>
              <a:t> </a:t>
            </a:r>
            <a:r>
              <a:rPr lang="ru-RU" sz="1800" dirty="0"/>
              <a:t>«</a:t>
            </a:r>
            <a:r>
              <a:rPr lang="ru-RU" sz="1800" i="1" dirty="0"/>
              <a:t>Владение, пользование и распоряжение землей и другими природными ресурсами</a:t>
            </a:r>
            <a:r>
              <a:rPr lang="ru-RU" sz="1800" dirty="0"/>
              <a:t> осуществляются их свободно, если это не наносит ущерба окружающей среде и не нарушает прав и законных интересов иных лиц». </a:t>
            </a:r>
          </a:p>
          <a:p>
            <a:pPr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1800" u="sng" dirty="0"/>
              <a:t>Ч. 3 ст. 56</a:t>
            </a:r>
            <a:r>
              <a:rPr lang="ru-RU" sz="1800" dirty="0"/>
              <a:t>: «Не подлежат ограничению (в условиях ЧП)  права и свободы, предусмотренные статьями 20, 21, 23 (часть 1), 24, 28, 34 (часть 1), 40 (часть 1), 46 - 54 Конституции» (при реализации).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dirty="0">
              <a:solidFill>
                <a:prstClr val="black"/>
              </a:solidFill>
            </a:endParaRPr>
          </a:p>
          <a:p>
            <a:pPr>
              <a:defRPr/>
            </a:pP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058003"/>
            <a:ext cx="827583" cy="799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1BD66C-F288-47BC-A166-7D95F1694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Следствие третье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4E2052-D0F3-4E12-9D00-7547CE6B8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84" y="2052919"/>
            <a:ext cx="7488932" cy="4195481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sz="2800" dirty="0"/>
              <a:t>Если человек, и только человек, создан по образу и подобию своего Творца, значит </a:t>
            </a:r>
            <a:r>
              <a:rPr lang="ru-RU" sz="2800" b="1" i="1" dirty="0"/>
              <a:t>Бог передает человеку аналог Своего достоинства.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A42F960-F2EC-4571-A190-05A9937B8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256" y="5992447"/>
            <a:ext cx="895400" cy="86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08068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b="1" dirty="0">
                <a:solidFill>
                  <a:schemeClr val="tx1"/>
                </a:solidFill>
                <a:ea typeface="+mn-ea"/>
                <a:cs typeface="+mn-cs"/>
              </a:rPr>
              <a:t>Конституционные ограничения, делегированные законодателю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320"/>
          </a:xfrm>
        </p:spPr>
        <p:txBody>
          <a:bodyPr/>
          <a:lstStyle/>
          <a:p>
            <a:pPr eaLnBrk="1" hangingPunct="1">
              <a:defRPr/>
            </a:pPr>
            <a:endParaRPr lang="ru-RU" sz="1800" u="sng" dirty="0"/>
          </a:p>
          <a:p>
            <a:pPr marL="0" indent="0" eaLnBrk="1" hangingPunct="1">
              <a:buNone/>
              <a:defRPr/>
            </a:pPr>
            <a:r>
              <a:rPr lang="ru-RU" sz="2400" u="sng" dirty="0"/>
              <a:t>Ч.3 ст.55:</a:t>
            </a:r>
            <a:r>
              <a:rPr lang="ru-RU" sz="2400" dirty="0"/>
              <a:t> «Права и свободы человека и гражданина могут быть ограничены </a:t>
            </a:r>
            <a:r>
              <a:rPr lang="ru-RU" sz="2400" i="1" dirty="0"/>
              <a:t>федеральным законом</a:t>
            </a:r>
            <a:r>
              <a:rPr lang="ru-RU" sz="2400" dirty="0"/>
              <a:t> только </a:t>
            </a:r>
            <a:r>
              <a:rPr lang="ru-RU" sz="2400" i="1" dirty="0"/>
              <a:t>в</a:t>
            </a:r>
            <a:r>
              <a:rPr lang="ru-RU" sz="2400" dirty="0"/>
              <a:t> </a:t>
            </a:r>
            <a:r>
              <a:rPr lang="ru-RU" sz="2400" i="1" dirty="0"/>
              <a:t>той мере</a:t>
            </a:r>
            <a:r>
              <a:rPr lang="ru-RU" sz="2400" dirty="0"/>
              <a:t>, в какой это необходимо </a:t>
            </a:r>
            <a:r>
              <a:rPr lang="ru-RU" sz="2400" i="1" dirty="0"/>
              <a:t>в целях защиты </a:t>
            </a:r>
            <a:r>
              <a:rPr lang="ru-RU" sz="2400" dirty="0"/>
              <a:t>основ конституционного строя, нравственности, здоровья, прав и законных интересов других лиц, обеспечения обороны страны и безопасности государства».</a:t>
            </a:r>
          </a:p>
          <a:p>
            <a:pPr marL="0" indent="0">
              <a:buNone/>
              <a:defRPr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00" y="6309320"/>
            <a:ext cx="567600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dirty="0"/>
              <a:t>Общие конституционные пределы ограничения прав и свобод</a:t>
            </a:r>
            <a:r>
              <a:rPr lang="ru-RU" sz="4000" dirty="0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dirty="0"/>
              <a:t>«</a:t>
            </a:r>
            <a:r>
              <a:rPr lang="ru-RU" sz="2400" b="1" i="1" dirty="0"/>
              <a:t>Запрещаются любые формы ограничения</a:t>
            </a:r>
            <a:r>
              <a:rPr lang="ru-RU" sz="2400" dirty="0"/>
              <a:t> прав граждан по признакам социальной, расовой, национальной, языковой или религиозной принадлежности» (ч.2 ст.19). </a:t>
            </a:r>
          </a:p>
          <a:p>
            <a:pPr eaLnBrk="1" hangingPunct="1">
              <a:lnSpc>
                <a:spcPct val="80000"/>
              </a:lnSpc>
            </a:pPr>
            <a:endParaRPr lang="ru-RU" sz="2400" dirty="0"/>
          </a:p>
          <a:p>
            <a:pPr eaLnBrk="1" hangingPunct="1">
              <a:lnSpc>
                <a:spcPct val="80000"/>
              </a:lnSpc>
            </a:pPr>
            <a:r>
              <a:rPr lang="ru-RU" sz="2400" dirty="0"/>
              <a:t>Только федеральный закон (ч.3 ст.55)</a:t>
            </a:r>
          </a:p>
          <a:p>
            <a:pPr eaLnBrk="1" hangingPunct="1">
              <a:lnSpc>
                <a:spcPct val="80000"/>
              </a:lnSpc>
            </a:pPr>
            <a:endParaRPr lang="ru-RU" sz="2400" dirty="0"/>
          </a:p>
          <a:p>
            <a:pPr eaLnBrk="1" hangingPunct="1">
              <a:lnSpc>
                <a:spcPct val="80000"/>
              </a:lnSpc>
            </a:pPr>
            <a:r>
              <a:rPr lang="ru-RU" sz="2400" dirty="0"/>
              <a:t> «Российская Федерация может участвовать в межгосударственных объединениях и передавать им часть своих полномочий в соответствии с международными договорами, </a:t>
            </a:r>
            <a:r>
              <a:rPr lang="ru-RU" sz="2400" b="1" i="1" dirty="0"/>
              <a:t>если это не влечет ограничения</a:t>
            </a:r>
            <a:r>
              <a:rPr lang="ru-RU" sz="2400" dirty="0"/>
              <a:t> прав и свобод человека и гражданина и не противоречит основам конституционного строя Российской Федерации» (ст.79).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D1B1BE-FA08-4A25-BD21-6BC6045A5D5E}" type="slidenum">
              <a:rPr lang="ru-RU"/>
              <a:pPr>
                <a:defRPr/>
              </a:pPr>
              <a:t>81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918787"/>
            <a:ext cx="971600" cy="93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466405"/>
      </p:ext>
    </p:extLst>
  </p:cSld>
  <p:clrMapOvr>
    <a:masterClrMapping/>
  </p:clrMapOvr>
  <p:transition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b="1" dirty="0">
                <a:solidFill>
                  <a:schemeClr val="tx1"/>
                </a:solidFill>
                <a:ea typeface="+mn-ea"/>
                <a:cs typeface="+mn-cs"/>
              </a:rPr>
              <a:t>Конституционные ограничения, вводимые должностными лицами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  <a:ea typeface="+mn-ea"/>
                <a:cs typeface="+mn-cs"/>
              </a:rPr>
              <a:t>в определенных условиях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3011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eaLnBrk="1" hangingPunct="1"/>
            <a:r>
              <a:rPr lang="ru-RU" sz="2400" u="sng" dirty="0"/>
              <a:t>Ч.1 и ч.3 ст.56:</a:t>
            </a:r>
            <a:r>
              <a:rPr lang="ru-RU" sz="2400" dirty="0"/>
              <a:t> «</a:t>
            </a:r>
            <a:r>
              <a:rPr lang="ru-RU" sz="2400" i="1" dirty="0"/>
              <a:t>В условиях чрезвычайного положения</a:t>
            </a:r>
            <a:r>
              <a:rPr lang="ru-RU" sz="2400" dirty="0"/>
              <a:t> в соответствии с федеральным конституционным законом могут устанавливаться отдельные ограничения прав и свобод с указанием пределов и срока их действия. Не подлежат ограничению права и свободы, предусмотренные ст. 20, 21, 23 (ч.1), 24, 28, 34 (ч.1), 40 (ч.1), 46 - 54 Конституции РФ».</a:t>
            </a:r>
          </a:p>
          <a:p>
            <a:pPr eaLnBrk="1" hangingPunct="1"/>
            <a:r>
              <a:rPr lang="ru-RU" sz="2400" u="sng" dirty="0"/>
              <a:t>Ч.2 ст.74:</a:t>
            </a:r>
            <a:r>
              <a:rPr lang="ru-RU" sz="2400" dirty="0"/>
              <a:t> «Ограничения перемещения товаров и услуг могут вводиться </a:t>
            </a:r>
            <a:r>
              <a:rPr lang="ru-RU" sz="2400" i="1" dirty="0"/>
              <a:t>в соответствии с федеральным законом</a:t>
            </a:r>
            <a:r>
              <a:rPr lang="ru-RU" sz="2400" dirty="0"/>
              <a:t>, если это необходимо для обеспечения безопасности, защиты жизни и здоровья людей, охраны природы и культурных ценностей».</a:t>
            </a:r>
          </a:p>
          <a:p>
            <a:pPr eaLnBrk="1" hangingPunct="1"/>
            <a:endParaRPr lang="ru-RU" sz="2200" dirty="0">
              <a:solidFill>
                <a:srgbClr val="000000"/>
              </a:solidFill>
            </a:endParaRPr>
          </a:p>
          <a:p>
            <a:pPr eaLnBrk="1" hangingPunct="1"/>
            <a:endParaRPr lang="ru-RU" sz="2200" dirty="0">
              <a:solidFill>
                <a:srgbClr val="000000"/>
              </a:solidFill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6197218"/>
            <a:ext cx="683568" cy="660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6106690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br>
              <a:rPr lang="ru-RU" b="1" dirty="0"/>
            </a:br>
            <a:r>
              <a:rPr lang="ru-RU" b="1" dirty="0"/>
              <a:t>Проблема соотношения ценностей при ограничении прав и свобод</a:t>
            </a: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r>
              <a:rPr lang="ru-RU" sz="1600" b="1" dirty="0">
                <a:solidFill>
                  <a:prstClr val="black"/>
                </a:solidFill>
                <a:ea typeface="+mn-ea"/>
                <a:cs typeface="+mn-cs"/>
              </a:rPr>
              <a:t>(см., например: </a:t>
            </a:r>
            <a:r>
              <a:rPr lang="ru-RU" sz="1600" b="1" i="1" dirty="0">
                <a:solidFill>
                  <a:prstClr val="black"/>
                </a:solidFill>
                <a:ea typeface="+mn-ea"/>
                <a:cs typeface="+mn-cs"/>
              </a:rPr>
              <a:t>Троицкая А.А. </a:t>
            </a:r>
            <a:r>
              <a:rPr lang="ru-RU" sz="1600" b="1" dirty="0">
                <a:solidFill>
                  <a:prstClr val="black"/>
                </a:solidFill>
                <a:ea typeface="+mn-ea"/>
                <a:cs typeface="+mn-cs"/>
              </a:rPr>
              <a:t>Пределы прав и абсолютные права: за рамками принципа пропорциональности // СКО. 2015. № 2)</a:t>
            </a:r>
            <a:br>
              <a:rPr lang="ru-RU" sz="16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59832" y="5517232"/>
            <a:ext cx="5626968" cy="6089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83B-EA51-4AEA-9A6C-A1443BB3EBBF}" type="slidenum">
              <a:rPr lang="en-US" altLang="ru-RU" smtClean="0"/>
              <a:pPr/>
              <a:t>83</a:t>
            </a:fld>
            <a:endParaRPr lang="en-US" alt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640356"/>
            <a:ext cx="1259632" cy="1217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356081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Принцип пропорциональности</a:t>
            </a:r>
            <a:br>
              <a:rPr lang="en-US" dirty="0"/>
            </a:br>
            <a:r>
              <a:rPr lang="ru-RU" sz="2700" dirty="0"/>
              <a:t>(</a:t>
            </a:r>
            <a:r>
              <a:rPr lang="ru-RU" sz="2700" b="1" i="1" dirty="0"/>
              <a:t>предполагается конфликт между ценностями</a:t>
            </a:r>
            <a:r>
              <a:rPr lang="en-US" sz="2700" dirty="0"/>
              <a:t>)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Установление легитимной цели ограничения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Определение пригодности ограничения для достижения данной цели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Необходимость, т.е. отсутствие менее обременительного средства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Баланс между ограничиваемом правом и целью ограничения </a:t>
            </a: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83B-EA51-4AEA-9A6C-A1443BB3EBBF}" type="slidenum">
              <a:rPr lang="en-US" altLang="ru-RU" smtClean="0"/>
              <a:pPr/>
              <a:t>84</a:t>
            </a:fld>
            <a:endParaRPr lang="en-US" alt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436" y="6021288"/>
            <a:ext cx="865564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585495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Можно ли уйти от идеи конфликта (конкуренции) ценностей?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/>
              <a:t>1-е предложение</a:t>
            </a:r>
          </a:p>
          <a:p>
            <a:pPr marL="0" indent="0">
              <a:buNone/>
            </a:pPr>
            <a:r>
              <a:rPr lang="ru-RU" sz="2000" b="1" i="1" dirty="0"/>
              <a:t>Такое установление пределов права, чтобы интерес индивида не считался содержательным элементом данного права</a:t>
            </a:r>
            <a:r>
              <a:rPr lang="ru-RU" sz="2000" dirty="0"/>
              <a:t>. Тогда норма закона не будет означать ограничения и требовать применения принципа пропорциональности.</a:t>
            </a:r>
          </a:p>
          <a:p>
            <a:pPr marL="0" indent="0" algn="ctr">
              <a:buNone/>
            </a:pPr>
            <a:r>
              <a:rPr lang="ru-RU" sz="2000" u="sng" dirty="0"/>
              <a:t>Проблемы:</a:t>
            </a:r>
          </a:p>
          <a:p>
            <a:r>
              <a:rPr lang="ru-RU" sz="2000" dirty="0"/>
              <a:t>На основе каких соображений те или иные возможности не получают статуса юридически признанных? (</a:t>
            </a:r>
            <a:r>
              <a:rPr lang="ru-RU" sz="2000" i="1" dirty="0"/>
              <a:t>дело «Нью-Йорк против Фербера». 1982 г.</a:t>
            </a:r>
            <a:r>
              <a:rPr lang="ru-RU" sz="2000" dirty="0"/>
              <a:t>)</a:t>
            </a:r>
          </a:p>
          <a:p>
            <a:r>
              <a:rPr lang="ru-RU" sz="2000" dirty="0"/>
              <a:t>Если опираться на конституционный текст, его размытые формулы всё равно требуют истолкования применительно к конкретному конфликту</a:t>
            </a:r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83B-EA51-4AEA-9A6C-A1443BB3EBBF}" type="slidenum">
              <a:rPr lang="en-US" altLang="ru-RU" smtClean="0"/>
              <a:pPr/>
              <a:t>85</a:t>
            </a:fld>
            <a:endParaRPr lang="en-US" alt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436" y="6021288"/>
            <a:ext cx="865564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313582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prstClr val="black"/>
                </a:solidFill>
              </a:rPr>
              <a:t>Можно ли уйти от идеи конфликта (конкуренции) ценностей?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ru-RU" sz="2000" b="1" dirty="0">
                <a:solidFill>
                  <a:prstClr val="black"/>
                </a:solidFill>
              </a:rPr>
              <a:t>2-е предложение</a:t>
            </a:r>
          </a:p>
          <a:p>
            <a:pPr marL="0" indent="0">
              <a:buNone/>
            </a:pPr>
            <a:r>
              <a:rPr lang="ru-RU" sz="2400" dirty="0"/>
              <a:t>Придание некоторым правам </a:t>
            </a:r>
            <a:r>
              <a:rPr lang="ru-RU" sz="2400" b="1" i="1" dirty="0"/>
              <a:t>значения абсолютных</a:t>
            </a:r>
            <a:r>
              <a:rPr lang="ru-RU" sz="2400" dirty="0"/>
              <a:t>, т.е. не подлежащих ограничению на основе принципа пропорциональности.</a:t>
            </a:r>
          </a:p>
          <a:p>
            <a:pPr marL="0" lvl="0" indent="0" algn="ctr">
              <a:buNone/>
            </a:pPr>
            <a:r>
              <a:rPr lang="ru-RU" sz="2000" u="sng" dirty="0">
                <a:solidFill>
                  <a:prstClr val="black"/>
                </a:solidFill>
              </a:rPr>
              <a:t>Проблемы:</a:t>
            </a:r>
          </a:p>
          <a:p>
            <a:r>
              <a:rPr lang="ru-RU" sz="2400" dirty="0"/>
              <a:t>Какие права признавать абсолютными?</a:t>
            </a:r>
          </a:p>
          <a:p>
            <a:r>
              <a:rPr lang="ru-RU" sz="2400" dirty="0"/>
              <a:t>В современном мире появляется необходимость ограничивать и абсолютные права (или их элементы)</a:t>
            </a:r>
          </a:p>
          <a:p>
            <a:pPr marL="0" indent="0">
              <a:buNone/>
            </a:pPr>
            <a:endParaRPr lang="ru-RU" sz="2400" dirty="0"/>
          </a:p>
          <a:p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83B-EA51-4AEA-9A6C-A1443BB3EBBF}" type="slidenum">
              <a:rPr lang="en-US" altLang="ru-RU" smtClean="0"/>
              <a:pPr/>
              <a:t>86</a:t>
            </a:fld>
            <a:endParaRPr lang="en-US" alt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436" y="6021288"/>
            <a:ext cx="865564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276175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Умаление прав</a:t>
            </a:r>
          </a:p>
        </p:txBody>
      </p:sp>
      <p:sp>
        <p:nvSpPr>
          <p:cNvPr id="41987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indent="0" algn="just">
              <a:buFont typeface="Arial" charset="0"/>
              <a:buNone/>
            </a:pPr>
            <a:endParaRPr lang="ru-RU" sz="2400" dirty="0">
              <a:cs typeface="Times New Roman" pitchFamily="18" charset="0"/>
            </a:endParaRPr>
          </a:p>
          <a:p>
            <a:pPr indent="0" algn="just">
              <a:buFont typeface="Arial" charset="0"/>
              <a:buNone/>
            </a:pPr>
            <a:r>
              <a:rPr lang="ru-RU" sz="2400" dirty="0">
                <a:cs typeface="Times New Roman" pitchFamily="18" charset="0"/>
              </a:rPr>
              <a:t>«В Российской Федерации не должны издаваться законы, отменяющие или умаляющие права и свободы человека и гражданина» (ч.2 ст.55)</a:t>
            </a:r>
          </a:p>
          <a:p>
            <a:pPr indent="0" algn="just">
              <a:buFont typeface="Arial" charset="0"/>
              <a:buNone/>
            </a:pPr>
            <a:endParaRPr lang="ru-RU" sz="2400" b="1" i="1" dirty="0"/>
          </a:p>
          <a:p>
            <a:pPr indent="0" algn="just">
              <a:buFont typeface="Arial" charset="0"/>
              <a:buNone/>
            </a:pPr>
            <a:r>
              <a:rPr lang="ru-RU" sz="2400" b="1" i="1" dirty="0"/>
              <a:t>Умаление законом прав и свобод </a:t>
            </a:r>
            <a:r>
              <a:rPr lang="ru-RU" sz="2400" dirty="0"/>
              <a:t>– это необоснованное ограничение законом их объема (сужение их материального содержания) или действия по кругу лиц, во времени, сокращение гарантий или усечение механизмов правовой защиты и т.п.</a:t>
            </a:r>
          </a:p>
          <a:p>
            <a:pPr indent="0" algn="ctr">
              <a:buFont typeface="Arial" charset="0"/>
              <a:buNone/>
            </a:pPr>
            <a:endParaRPr lang="ru-RU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88395"/>
            <a:ext cx="899592" cy="86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18187"/>
          </a:xfrm>
        </p:spPr>
        <p:txBody>
          <a:bodyPr/>
          <a:lstStyle/>
          <a:p>
            <a:pPr eaLnBrk="1" hangingPunct="1"/>
            <a:r>
              <a:rPr lang="ru-RU" dirty="0"/>
              <a:t>Спасибо за внимание!</a:t>
            </a:r>
            <a:br>
              <a:rPr lang="ru-RU" dirty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5E69A-1842-4D71-B0BC-9447F73569D5}" type="slidenum">
              <a:rPr lang="ru-RU"/>
              <a:pPr>
                <a:defRPr/>
              </a:pPr>
              <a:t>88</a:t>
            </a:fld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D09201-8146-4368-8EF6-3E3638A63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88640"/>
            <a:ext cx="7053542" cy="864096"/>
          </a:xfrm>
        </p:spPr>
        <p:txBody>
          <a:bodyPr>
            <a:normAutofit/>
          </a:bodyPr>
          <a:lstStyle/>
          <a:p>
            <a:r>
              <a:rPr lang="ru-RU" dirty="0"/>
              <a:t>Человеческое достоинство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F97673-6C7E-42BA-9627-35D45695E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68761"/>
            <a:ext cx="7992888" cy="4979640"/>
          </a:xfrm>
        </p:spPr>
        <p:txBody>
          <a:bodyPr>
            <a:noAutofit/>
          </a:bodyPr>
          <a:lstStyle/>
          <a:p>
            <a:r>
              <a:rPr lang="ru-RU" sz="2800" b="1" dirty="0"/>
              <a:t>Принцип «человек – высшая ценность» говорит, в первую очередь, именно о человеческом достоинстве, а </a:t>
            </a:r>
            <a:r>
              <a:rPr lang="ru-RU" sz="2800" b="1" i="1" dirty="0"/>
              <a:t>не о «биологическом» </a:t>
            </a:r>
            <a:r>
              <a:rPr lang="ru-RU" sz="2800" b="1" dirty="0"/>
              <a:t>человеке</a:t>
            </a:r>
          </a:p>
          <a:p>
            <a:r>
              <a:rPr lang="ru-RU" sz="2800" b="1" dirty="0"/>
              <a:t>После грехопадения достоинство человека Творцом </a:t>
            </a:r>
            <a:r>
              <a:rPr lang="ru-RU" sz="2800" b="1" i="1" dirty="0"/>
              <a:t>не было отнято</a:t>
            </a:r>
          </a:p>
          <a:p>
            <a:r>
              <a:rPr lang="ru-RU" sz="2800" b="1" dirty="0"/>
              <a:t>Человек сам может растоптать свое достоинство. Но топтать человеческое достоинство не может </a:t>
            </a:r>
            <a:r>
              <a:rPr lang="ru-RU" sz="2800" b="1" i="1" dirty="0"/>
              <a:t>никто другой</a:t>
            </a:r>
            <a:r>
              <a:rPr lang="ru-RU" sz="2800" b="1" dirty="0"/>
              <a:t>. Это – один из центральных моментов права вообще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519A6EB-AD49-4386-9032-4B0894AC08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256" y="5992447"/>
            <a:ext cx="895400" cy="86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0170317"/>
      </p:ext>
    </p:extLst>
  </p:cSld>
  <p:clrMapOvr>
    <a:masterClrMapping/>
  </p:clrMapOvr>
</p:sld>
</file>

<file path=ppt/theme/theme1.xml><?xml version="1.0" encoding="utf-8"?>
<a:theme xmlns:a="http://schemas.openxmlformats.org/drawingml/2006/main" name="slant bevel">
  <a:themeElements>
    <a:clrScheme name="">
      <a:dk1>
        <a:srgbClr val="C0C0C0"/>
      </a:dk1>
      <a:lt1>
        <a:srgbClr val="FFFFFF"/>
      </a:lt1>
      <a:dk2>
        <a:srgbClr val="993300"/>
      </a:dk2>
      <a:lt2>
        <a:srgbClr val="FFCC99"/>
      </a:lt2>
      <a:accent1>
        <a:srgbClr val="FF9900"/>
      </a:accent1>
      <a:accent2>
        <a:srgbClr val="CC0000"/>
      </a:accent2>
      <a:accent3>
        <a:srgbClr val="CAADAA"/>
      </a:accent3>
      <a:accent4>
        <a:srgbClr val="DADADA"/>
      </a:accent4>
      <a:accent5>
        <a:srgbClr val="FFCAAA"/>
      </a:accent5>
      <a:accent6>
        <a:srgbClr val="B90000"/>
      </a:accent6>
      <a:hlink>
        <a:srgbClr val="FF33CC"/>
      </a:hlink>
      <a:folHlink>
        <a:srgbClr val="FFCC00"/>
      </a:folHlink>
    </a:clrScheme>
    <a:fontScheme name="slant bev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ant bevel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ant bevel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ant bevel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ant bevel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ant bevel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ant bevel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ant bevel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ant bevel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ant bevel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ant bevel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ant bevel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ant bevel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ant bevel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ant bevel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ant bevel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ant bevel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032</Template>
  <TotalTime>4109</TotalTime>
  <Words>6663</Words>
  <Application>Microsoft Office PowerPoint</Application>
  <PresentationFormat>Экран (4:3)</PresentationFormat>
  <Paragraphs>620</Paragraphs>
  <Slides>88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88</vt:i4>
      </vt:variant>
    </vt:vector>
  </HeadingPairs>
  <TitlesOfParts>
    <vt:vector size="94" baseType="lpstr">
      <vt:lpstr>Arial</vt:lpstr>
      <vt:lpstr>Calibri</vt:lpstr>
      <vt:lpstr>Verdana</vt:lpstr>
      <vt:lpstr>Wingdings</vt:lpstr>
      <vt:lpstr>slant bevel</vt:lpstr>
      <vt:lpstr>Тема Office</vt:lpstr>
      <vt:lpstr>ТЕМА 10.  Конституционно-правовые основы взаимоотношений личности и государства  (8 час.) </vt:lpstr>
      <vt:lpstr>Цитата дня</vt:lpstr>
      <vt:lpstr>Вопросы темы</vt:lpstr>
      <vt:lpstr>О чем говорит и почему появилась статья 2</vt:lpstr>
      <vt:lpstr>Рационалистическая или трансцендентная основа?</vt:lpstr>
      <vt:lpstr>Следствие первое</vt:lpstr>
      <vt:lpstr>Следствие второе</vt:lpstr>
      <vt:lpstr>Следствие третье</vt:lpstr>
      <vt:lpstr>Человеческое достоинство</vt:lpstr>
      <vt:lpstr>Идея человеческого достоинства в двух конституциях</vt:lpstr>
      <vt:lpstr> Человек и государство: принцип баланса</vt:lpstr>
      <vt:lpstr> ГРАЖДАНСТВО  </vt:lpstr>
      <vt:lpstr>ГРАЖДАНСТВО КАК ОДНА ИЗ ОСНОВ КОНСТИТУЦИОННОГО СТРОЯ</vt:lpstr>
      <vt:lpstr>Определение гражданства</vt:lpstr>
      <vt:lpstr>Этимология </vt:lpstr>
      <vt:lpstr>Принципы российского гражданства </vt:lpstr>
      <vt:lpstr>Приобретение гражданства по рождению</vt:lpstr>
      <vt:lpstr>ТЕСТ</vt:lpstr>
      <vt:lpstr>Восстановление в гражданстве</vt:lpstr>
      <vt:lpstr>Прием в гражданство в общем порядке</vt:lpstr>
      <vt:lpstr>Прием в гражданство в общем порядке, но с сокращением срока проживания до 1 года </vt:lpstr>
      <vt:lpstr>Особые случаи принятия в российское гражданство (ст.13)</vt:lpstr>
      <vt:lpstr>Прием в гражданство в упрощенном порядке </vt:lpstr>
      <vt:lpstr>1. Прием в гражданство в упрощенном порядке  </vt:lpstr>
      <vt:lpstr>2. Прием в гражданство в упрощенном порядке </vt:lpstr>
      <vt:lpstr>3. Прием в гражданство в упрощенном порядке в гражданство в упрощенном порядке </vt:lpstr>
      <vt:lpstr>4. Прием в гражданство в упрощенном порядке</vt:lpstr>
      <vt:lpstr>5. Прием в гражданство в упрощенном порядке</vt:lpstr>
      <vt:lpstr>6. Прием в гражданство в упрощенном порядке</vt:lpstr>
      <vt:lpstr>7. Прием в гражданство в упрощенном порядке</vt:lpstr>
      <vt:lpstr>8. Прием в гражданство в упрощенном порядке</vt:lpstr>
      <vt:lpstr>9. Прием в гражданство в упрощенном порядке</vt:lpstr>
      <vt:lpstr>Прекращение гражданства </vt:lpstr>
      <vt:lpstr>Органы, ведающие вопросами гражданства</vt:lpstr>
      <vt:lpstr>Полномочия Президента РФ в сфере вопросов гражданства</vt:lpstr>
      <vt:lpstr>Полномочия органов внутренних дел</vt:lpstr>
      <vt:lpstr>Полномочия органов иностранных дел</vt:lpstr>
      <vt:lpstr>Иностранцы и апатриды</vt:lpstr>
      <vt:lpstr>Беженцы</vt:lpstr>
      <vt:lpstr>Вынужденные переселенцы </vt:lpstr>
      <vt:lpstr>Категория прав человека: сущность, значение, истоки </vt:lpstr>
      <vt:lpstr>Исходные идеи концепции прав человека</vt:lpstr>
      <vt:lpstr> История концепции прав человека Ветхозаветный взгляд </vt:lpstr>
      <vt:lpstr>История концепции прав человека Древняя Греция (V-IVвв. до н.э.) и Древний Рим (II-I вв. до н.э.)</vt:lpstr>
      <vt:lpstr>История концепции прав человека Христианский взгляд  </vt:lpstr>
      <vt:lpstr>История концепции прав человека Новое время</vt:lpstr>
      <vt:lpstr>Основные международно-правовые акты о правах человека</vt:lpstr>
      <vt:lpstr>Иные основные международно-правовые акты о правах человека</vt:lpstr>
      <vt:lpstr>«Права и свободы» в Европейской конвенции</vt:lpstr>
      <vt:lpstr>Права человека – это:</vt:lpstr>
      <vt:lpstr>Неписаные права </vt:lpstr>
      <vt:lpstr>Поколения прав человека?</vt:lpstr>
      <vt:lpstr>Должны ли обладать правами:</vt:lpstr>
      <vt:lpstr>Проблемы, связанные с правами человека</vt:lpstr>
      <vt:lpstr>Цитата дня</vt:lpstr>
      <vt:lpstr>   Личность в Конституции России </vt:lpstr>
      <vt:lpstr>Субъективное право</vt:lpstr>
      <vt:lpstr>Теоретический и практический вопрос</vt:lpstr>
      <vt:lpstr>Принципы конституционно-правового правового положения личности в России</vt:lpstr>
      <vt:lpstr> Принцип приоритетности прав и свобод </vt:lpstr>
      <vt:lpstr>Принцип равноправия </vt:lpstr>
      <vt:lpstr>Коррекция принципа равноправия в зависимости от правового модуса</vt:lpstr>
      <vt:lpstr>Принцип неотчуждаемости</vt:lpstr>
      <vt:lpstr>Принцип непосредственного действия</vt:lpstr>
      <vt:lpstr>Кто является корреспондирующей стороной конституционных прав? </vt:lpstr>
      <vt:lpstr>Классификация конституционных прав и свобод</vt:lpstr>
      <vt:lpstr>Личные права и свободы</vt:lpstr>
      <vt:lpstr>Общественно-политические права и свободы</vt:lpstr>
      <vt:lpstr>Экономические права</vt:lpstr>
      <vt:lpstr>Социальные права и свободы</vt:lpstr>
      <vt:lpstr>Культурные права и свободы </vt:lpstr>
      <vt:lpstr>Права-гарантии</vt:lpstr>
      <vt:lpstr>Презентация PowerPoint</vt:lpstr>
      <vt:lpstr>Американская концепция</vt:lpstr>
      <vt:lpstr>Немецкая концепция</vt:lpstr>
      <vt:lpstr>Структура ограничения конституционных прав и свобод в России</vt:lpstr>
      <vt:lpstr>Ограничение прав и ограничение при реализации прав</vt:lpstr>
      <vt:lpstr>Общие конституционные ограничения</vt:lpstr>
      <vt:lpstr>Конституционные ограничения в отношении отдельных прав и свобод</vt:lpstr>
      <vt:lpstr>Конституционные ограничения, делегированные законодателю</vt:lpstr>
      <vt:lpstr>Общие конституционные пределы ограничения прав и свобод </vt:lpstr>
      <vt:lpstr>Конституционные ограничения, вводимые должностными лицами в определенных условиях</vt:lpstr>
      <vt:lpstr> Проблема соотношения ценностей при ограничении прав и свобод   (см., например: Троицкая А.А. Пределы прав и абсолютные права: за рамками принципа пропорциональности // СКО. 2015. № 2) </vt:lpstr>
      <vt:lpstr>Принцип пропорциональности (предполагается конфликт между ценностями)</vt:lpstr>
      <vt:lpstr>Можно ли уйти от идеи конфликта (конкуренции) ценностей?</vt:lpstr>
      <vt:lpstr>Можно ли уйти от идеи конфликта (конкуренции) ценностей?</vt:lpstr>
      <vt:lpstr>Умаление прав</vt:lpstr>
      <vt:lpstr>Спасибо за внимание! </vt:lpstr>
    </vt:vector>
  </TitlesOfParts>
  <Company>HOUM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5.  Личность и государство</dc:title>
  <dc:creator>MAK</dc:creator>
  <cp:lastModifiedBy>MAK</cp:lastModifiedBy>
  <cp:revision>234</cp:revision>
  <dcterms:created xsi:type="dcterms:W3CDTF">2007-02-27T07:30:34Z</dcterms:created>
  <dcterms:modified xsi:type="dcterms:W3CDTF">2020-02-04T06:02:27Z</dcterms:modified>
</cp:coreProperties>
</file>