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7" r:id="rId6"/>
    <p:sldId id="260" r:id="rId7"/>
    <p:sldId id="261"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94622" autoAdjust="0"/>
  </p:normalViewPr>
  <p:slideViewPr>
    <p:cSldViewPr>
      <p:cViewPr varScale="1">
        <p:scale>
          <a:sx n="34" d="100"/>
          <a:sy n="34" d="100"/>
        </p:scale>
        <p:origin x="976" y="88"/>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10275739" y="3536080"/>
            <a:ext cx="9443425"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r>
              <a:rPr lang="ru-RU" sz="5400" b="1" dirty="0">
                <a:solidFill>
                  <a:srgbClr val="002060"/>
                </a:solidFill>
              </a:rPr>
              <a:t>ДОПИНГ В КИБЕРСПОРТЕ: ПРОБЛЕМЫ НАСТОЯЩЕГО И БУДУЩЕГО</a:t>
            </a:r>
            <a:endParaRPr lang="ru-RU" sz="5400" dirty="0">
              <a:solidFill>
                <a:srgbClr val="002060"/>
              </a:solidFill>
            </a:endParaRPr>
          </a:p>
        </p:txBody>
      </p:sp>
      <p:sp>
        <p:nvSpPr>
          <p:cNvPr id="53" name="Очень крутой подзаголовок презентации"/>
          <p:cNvSpPr txBox="1"/>
          <p:nvPr/>
        </p:nvSpPr>
        <p:spPr>
          <a:xfrm>
            <a:off x="7116914" y="9571946"/>
            <a:ext cx="9443424" cy="1173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sz="3600" dirty="0"/>
              <a:t>Международная межвузовская научно-практическая студенческая конференция «Спортивное право 2020: Россия, Европа, Мир»</a:t>
            </a:r>
          </a:p>
        </p:txBody>
      </p:sp>
      <p:sp>
        <p:nvSpPr>
          <p:cNvPr id="54" name="Название подразделения,  лаборатории, факультета и т.д."/>
          <p:cNvSpPr txBox="1"/>
          <p:nvPr/>
        </p:nvSpPr>
        <p:spPr>
          <a:xfrm>
            <a:off x="7116915" y="508620"/>
            <a:ext cx="9443423" cy="3468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sz="3600" b="1" dirty="0"/>
              <a:t>Александр Дьяченко</a:t>
            </a:r>
            <a:r>
              <a:rPr lang="ru-RU" sz="3600" dirty="0"/>
              <a:t>, НИУ ВШЭ. </a:t>
            </a:r>
          </a:p>
          <a:p>
            <a:pPr algn="l">
              <a:defRPr sz="4200">
                <a:solidFill>
                  <a:srgbClr val="253957"/>
                </a:solidFill>
                <a:latin typeface="+mn-lt"/>
                <a:ea typeface="+mn-ea"/>
                <a:cs typeface="+mn-cs"/>
                <a:sym typeface="Arial Narrow"/>
              </a:defRPr>
            </a:pPr>
            <a:r>
              <a:rPr lang="ru-RU" sz="3600" dirty="0"/>
              <a:t>Факультет права. </a:t>
            </a:r>
            <a:r>
              <a:rPr lang="ru-RU" sz="3600" dirty="0">
                <a:solidFill>
                  <a:srgbClr val="253957"/>
                </a:solidFill>
                <a:sym typeface="Arial Narrow"/>
              </a:rPr>
              <a:t>3 курс.</a:t>
            </a:r>
          </a:p>
          <a:p>
            <a:pPr algn="l">
              <a:defRPr sz="4200">
                <a:solidFill>
                  <a:srgbClr val="253957"/>
                </a:solidFill>
                <a:latin typeface="+mn-lt"/>
                <a:ea typeface="+mn-ea"/>
                <a:cs typeface="+mn-cs"/>
                <a:sym typeface="Arial Narrow"/>
              </a:defRPr>
            </a:pPr>
            <a:endParaRPr lang="ru-RU" sz="3600" dirty="0">
              <a:solidFill>
                <a:srgbClr val="253957"/>
              </a:solidFill>
              <a:sym typeface="Arial Narrow"/>
            </a:endParaRPr>
          </a:p>
          <a:p>
            <a:pPr algn="l">
              <a:defRPr sz="4200">
                <a:solidFill>
                  <a:srgbClr val="253957"/>
                </a:solidFill>
                <a:latin typeface="+mn-lt"/>
                <a:ea typeface="+mn-ea"/>
                <a:cs typeface="+mn-cs"/>
                <a:sym typeface="Arial Narrow"/>
              </a:defRPr>
            </a:pPr>
            <a:r>
              <a:rPr lang="ru-RU" sz="3600" dirty="0">
                <a:solidFill>
                  <a:srgbClr val="253957"/>
                </a:solidFill>
                <a:sym typeface="Arial Narrow"/>
              </a:rPr>
              <a:t>Научный руководитель: </a:t>
            </a:r>
            <a:r>
              <a:rPr lang="ru-RU" sz="3600" b="1" i="1" dirty="0">
                <a:sym typeface="Arial Narrow"/>
              </a:rPr>
              <a:t>Чеботарев Александр Викторович</a:t>
            </a:r>
            <a:r>
              <a:rPr lang="ru-RU" sz="3600" i="1" dirty="0">
                <a:sym typeface="Arial Narrow"/>
              </a:rPr>
              <a:t>, НИУ ВШЭ, доцент, старший преподаватель</a:t>
            </a:r>
            <a:endParaRPr lang="ru-RU" sz="3600" dirty="0">
              <a:solidFill>
                <a:srgbClr val="253957"/>
              </a:solidFill>
              <a:sym typeface="Arial Narrow"/>
            </a:endParaRPr>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b="1" dirty="0" err="1"/>
              <a:t>Москва</a:t>
            </a:r>
            <a:r>
              <a:rPr b="1" dirty="0"/>
              <a:t>, 20</a:t>
            </a:r>
            <a:r>
              <a:rPr lang="ru-RU" b="1" dirty="0"/>
              <a:t>20</a:t>
            </a:r>
            <a:endParaRPr b="1"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ОСНОВНАЯ ПРОБЛЕМАТИКА РАБОТЫ:</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8786" y="5057800"/>
            <a:ext cx="21506374" cy="7681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14350" indent="-514350" algn="l">
              <a:buAutoNum type="arabicPeriod"/>
              <a:defRPr sz="2800">
                <a:solidFill>
                  <a:srgbClr val="253957"/>
                </a:solidFill>
                <a:latin typeface="+mn-lt"/>
                <a:ea typeface="+mn-ea"/>
                <a:cs typeface="+mn-cs"/>
                <a:sym typeface="Arial Narrow"/>
              </a:defRPr>
            </a:pPr>
            <a:r>
              <a:rPr lang="ru-RU" sz="4400" dirty="0"/>
              <a:t>Введение относительно правового положения киберспорта</a:t>
            </a:r>
            <a:r>
              <a:rPr lang="en-US" sz="4400" dirty="0"/>
              <a:t>;</a:t>
            </a:r>
            <a:endParaRPr lang="ru-RU" sz="4400" dirty="0"/>
          </a:p>
          <a:p>
            <a:pPr marL="514350" indent="-514350" algn="l">
              <a:buAutoNum type="arabicPeriod"/>
              <a:defRPr sz="2800">
                <a:solidFill>
                  <a:srgbClr val="253957"/>
                </a:solidFill>
                <a:latin typeface="+mn-lt"/>
                <a:ea typeface="+mn-ea"/>
                <a:cs typeface="+mn-cs"/>
                <a:sym typeface="Arial Narrow"/>
              </a:defRPr>
            </a:pPr>
            <a:endParaRPr lang="ru-RU" sz="4400" dirty="0"/>
          </a:p>
          <a:p>
            <a:pPr marL="514350" indent="-514350" algn="l">
              <a:buAutoNum type="arabicPeriod"/>
              <a:defRPr sz="2800">
                <a:solidFill>
                  <a:srgbClr val="253957"/>
                </a:solidFill>
                <a:latin typeface="+mn-lt"/>
                <a:ea typeface="+mn-ea"/>
                <a:cs typeface="+mn-cs"/>
                <a:sym typeface="Arial Narrow"/>
              </a:defRPr>
            </a:pPr>
            <a:r>
              <a:rPr lang="ru-RU" sz="4400" dirty="0">
                <a:solidFill>
                  <a:srgbClr val="253957"/>
                </a:solidFill>
                <a:sym typeface="Arial Narrow"/>
              </a:rPr>
              <a:t>Понятие допинга</a:t>
            </a:r>
            <a:r>
              <a:rPr lang="en-US" sz="4400" dirty="0">
                <a:solidFill>
                  <a:srgbClr val="253957"/>
                </a:solidFill>
                <a:sym typeface="Arial Narrow"/>
              </a:rPr>
              <a:t>;</a:t>
            </a:r>
          </a:p>
          <a:p>
            <a:pPr algn="l">
              <a:defRPr sz="2800">
                <a:solidFill>
                  <a:srgbClr val="253957"/>
                </a:solidFill>
                <a:latin typeface="+mn-lt"/>
                <a:ea typeface="+mn-ea"/>
                <a:cs typeface="+mn-cs"/>
                <a:sym typeface="Arial Narrow"/>
              </a:defRPr>
            </a:pPr>
            <a:endParaRPr lang="ru-RU" sz="4400" dirty="0"/>
          </a:p>
          <a:p>
            <a:pPr algn="l">
              <a:defRPr sz="2800">
                <a:solidFill>
                  <a:srgbClr val="253957"/>
                </a:solidFill>
                <a:latin typeface="+mn-lt"/>
                <a:ea typeface="+mn-ea"/>
                <a:cs typeface="+mn-cs"/>
                <a:sym typeface="Arial Narrow"/>
              </a:defRPr>
            </a:pPr>
            <a:r>
              <a:rPr lang="en-US" sz="4400" dirty="0"/>
              <a:t>3.</a:t>
            </a:r>
            <a:r>
              <a:rPr lang="ru-RU" sz="4400" dirty="0"/>
              <a:t> </a:t>
            </a:r>
            <a:r>
              <a:rPr lang="ru-RU" sz="4400" dirty="0">
                <a:solidFill>
                  <a:srgbClr val="253957"/>
                </a:solidFill>
                <a:sym typeface="Arial Narrow"/>
              </a:rPr>
              <a:t>Борьба с допингом в киберспорте на текущий момент</a:t>
            </a:r>
            <a:r>
              <a:rPr lang="en-US" sz="4400" dirty="0"/>
              <a:t>;</a:t>
            </a:r>
            <a:endParaRPr lang="ru-RU" sz="4400" dirty="0"/>
          </a:p>
          <a:p>
            <a:pPr algn="l">
              <a:defRPr sz="2800">
                <a:solidFill>
                  <a:srgbClr val="253957"/>
                </a:solidFill>
                <a:latin typeface="+mn-lt"/>
                <a:ea typeface="+mn-ea"/>
                <a:cs typeface="+mn-cs"/>
                <a:sym typeface="Arial Narrow"/>
              </a:defRPr>
            </a:pPr>
            <a:endParaRPr lang="ru-RU" sz="4400" dirty="0"/>
          </a:p>
          <a:p>
            <a:pPr algn="l">
              <a:defRPr sz="2800">
                <a:solidFill>
                  <a:srgbClr val="253957"/>
                </a:solidFill>
                <a:latin typeface="+mn-lt"/>
                <a:ea typeface="+mn-ea"/>
                <a:cs typeface="+mn-cs"/>
                <a:sym typeface="Arial Narrow"/>
              </a:defRPr>
            </a:pPr>
            <a:r>
              <a:rPr lang="ru-RU" sz="4400" dirty="0"/>
              <a:t>4. </a:t>
            </a:r>
            <a:r>
              <a:rPr lang="ru-RU" sz="4400" dirty="0">
                <a:solidFill>
                  <a:srgbClr val="253957"/>
                </a:solidFill>
                <a:sym typeface="Arial Narrow"/>
              </a:rPr>
              <a:t>Актуальность допинга в киберспорте;</a:t>
            </a:r>
            <a:endParaRPr lang="ru-RU" sz="4400" dirty="0"/>
          </a:p>
          <a:p>
            <a:pPr algn="l">
              <a:defRPr sz="2800">
                <a:solidFill>
                  <a:srgbClr val="253957"/>
                </a:solidFill>
                <a:latin typeface="+mn-lt"/>
                <a:ea typeface="+mn-ea"/>
                <a:cs typeface="+mn-cs"/>
                <a:sym typeface="Arial Narrow"/>
              </a:defRPr>
            </a:pPr>
            <a:endParaRPr lang="ru-RU" sz="4400" dirty="0"/>
          </a:p>
          <a:p>
            <a:pPr algn="l">
              <a:defRPr sz="2800">
                <a:solidFill>
                  <a:srgbClr val="253957"/>
                </a:solidFill>
                <a:latin typeface="+mn-lt"/>
                <a:ea typeface="+mn-ea"/>
                <a:cs typeface="+mn-cs"/>
                <a:sym typeface="Arial Narrow"/>
              </a:defRPr>
            </a:pPr>
            <a:r>
              <a:rPr lang="ru-RU" sz="4400" dirty="0"/>
              <a:t>5. </a:t>
            </a:r>
            <a:r>
              <a:rPr lang="ru-RU" sz="4400" dirty="0">
                <a:solidFill>
                  <a:srgbClr val="253957"/>
                </a:solidFill>
                <a:sym typeface="Arial Narrow"/>
              </a:rPr>
              <a:t>Заключение и возможные пути развития;</a:t>
            </a:r>
            <a:endParaRPr sz="4400" dirty="0"/>
          </a:p>
        </p:txBody>
      </p:sp>
      <p:sp>
        <p:nvSpPr>
          <p:cNvPr id="61"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62" name="Название подразделения, лаборатории, факультета и т.д."/>
          <p:cNvSpPr txBox="1"/>
          <p:nvPr/>
        </p:nvSpPr>
        <p:spPr>
          <a:xfrm>
            <a:off x="10535816" y="619198"/>
            <a:ext cx="12169344" cy="11599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dirty="0"/>
              <a:t>Александр Дьяченко, НИУ ВШЭ. Факультет права. 3 курс.</a:t>
            </a:r>
          </a:p>
          <a:p>
            <a:r>
              <a:rPr dirty="0"/>
              <a:t>.</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6209928"/>
            <a:ext cx="21523142" cy="69127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numCol="2" spcCol="1076157"/>
          <a:lstStyle/>
          <a:p>
            <a:pPr algn="l"/>
            <a:r>
              <a:rPr lang="ru-RU" sz="4400" dirty="0">
                <a:solidFill>
                  <a:srgbClr val="002060"/>
                </a:solidFill>
                <a:latin typeface="+mn-lt"/>
              </a:rPr>
              <a:t>Аналитическая компания </a:t>
            </a:r>
            <a:r>
              <a:rPr lang="ru-RU" sz="4400" dirty="0" err="1">
                <a:solidFill>
                  <a:srgbClr val="002060"/>
                </a:solidFill>
                <a:latin typeface="+mn-lt"/>
              </a:rPr>
              <a:t>Newzoo</a:t>
            </a:r>
            <a:r>
              <a:rPr lang="ru-RU" sz="4400" dirty="0">
                <a:solidFill>
                  <a:srgbClr val="002060"/>
                </a:solidFill>
                <a:latin typeface="+mn-lt"/>
              </a:rPr>
              <a:t> подводя коммерческие итоги в киберспорте за 2019 год, пришла к выводу о том, что киберспортивный рынок в 2019 году принёс в совокупности 1 миллиард 100 миллионов долларов прибыли вместе с тем имея рост в 26.7% в том же 2019 году, что является очень значительными цифрами для столь молодой отрасли. </a:t>
            </a:r>
            <a:endParaRPr lang="ru-RU" sz="4400" dirty="0">
              <a:solidFill>
                <a:srgbClr val="002060"/>
              </a:solidFill>
              <a:latin typeface="+mn-lt"/>
              <a:sym typeface="Arial Narrow"/>
            </a:endParaRPr>
          </a:p>
          <a:p>
            <a:pPr algn="l"/>
            <a:endParaRPr lang="ru-RU" sz="4400" dirty="0">
              <a:latin typeface="+mn-lt"/>
              <a:sym typeface="Arial Narrow"/>
            </a:endParaRPr>
          </a:p>
          <a:p>
            <a:pPr algn="l"/>
            <a:r>
              <a:rPr lang="ru-RU" sz="4400" dirty="0">
                <a:solidFill>
                  <a:srgbClr val="002060"/>
                </a:solidFill>
                <a:latin typeface="+mn-lt"/>
              </a:rPr>
              <a:t>Киберспорт или компьютерный спорт официально признан видом спорта в России согласно приказу министерства спорта от 29 апреля 2016 года. В связи с этим возникает очень много спорных правовых и острых тем, напрямую связанных с новой дисциплиной и допинг является такой проблемой.</a:t>
            </a:r>
          </a:p>
        </p:txBody>
      </p:sp>
      <p:sp>
        <p:nvSpPr>
          <p:cNvPr id="66" name="Очень крутой заголовок…"/>
          <p:cNvSpPr txBox="1"/>
          <p:nvPr/>
        </p:nvSpPr>
        <p:spPr>
          <a:xfrm>
            <a:off x="886744" y="2972785"/>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6000" dirty="0">
                <a:solidFill>
                  <a:srgbClr val="253957"/>
                </a:solidFill>
                <a:sym typeface="Arial Narrow"/>
              </a:rPr>
              <a:t>Введение относительно правового положения киберспорта.</a:t>
            </a:r>
            <a:endParaRPr sz="4400" dirty="0"/>
          </a:p>
        </p:txBody>
      </p:sp>
      <p:sp>
        <p:nvSpPr>
          <p:cNvPr id="67" name="Заголовок основного текста"/>
          <p:cNvSpPr txBox="1"/>
          <p:nvPr/>
        </p:nvSpPr>
        <p:spPr>
          <a:xfrm>
            <a:off x="886744" y="3961069"/>
            <a:ext cx="21068659"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3200" dirty="0"/>
              <a:t>Киберспорт как спортивная дисциплина является абсолютно новым и до конца не понятным явлением для спортивного права.</a:t>
            </a:r>
            <a:endParaRPr sz="32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69" name="Название подразделения, лаборатории, факультета и т.д."/>
          <p:cNvSpPr txBox="1"/>
          <p:nvPr/>
        </p:nvSpPr>
        <p:spPr>
          <a:xfrm>
            <a:off x="10535816" y="803864"/>
            <a:ext cx="12169344"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dirty="0"/>
              <a:t>Александр Дьяченко, НИУ ВШЭ. Факультет права. 3 курс.</a:t>
            </a: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15664" y="4409728"/>
            <a:ext cx="20875424" cy="6696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indent="457200" algn="l">
              <a:spcBef>
                <a:spcPts val="600"/>
              </a:spcBef>
              <a:buSzPct val="100000"/>
              <a:defRPr sz="2800">
                <a:solidFill>
                  <a:srgbClr val="253957"/>
                </a:solidFill>
                <a:latin typeface="+mn-lt"/>
                <a:ea typeface="+mn-ea"/>
                <a:cs typeface="+mn-cs"/>
                <a:sym typeface="Arial Narrow"/>
              </a:defRPr>
            </a:pPr>
            <a:r>
              <a:rPr lang="ru-RU" sz="4000" dirty="0">
                <a:sym typeface="Arial Narrow"/>
              </a:rPr>
              <a:t>Статья 2.1 Кодекса ВАДА устанавливает, что допингом следует считать совершение любого из перечисленных в ст. 2.1–2.10  нарушений</a:t>
            </a:r>
            <a:r>
              <a:rPr lang="ru-RU" sz="4000" dirty="0"/>
              <a:t>:</a:t>
            </a:r>
          </a:p>
          <a:p>
            <a:pPr marL="514350" indent="-514350" algn="l">
              <a:spcBef>
                <a:spcPts val="2400"/>
              </a:spcBef>
              <a:buSzPct val="100000"/>
              <a:buFont typeface="+mj-lt"/>
              <a:buAutoNum type="arabicPeriod"/>
              <a:defRPr sz="2800">
                <a:solidFill>
                  <a:srgbClr val="253957"/>
                </a:solidFill>
                <a:latin typeface="+mn-lt"/>
                <a:ea typeface="+mn-ea"/>
                <a:cs typeface="+mn-cs"/>
                <a:sym typeface="Arial Narrow"/>
              </a:defRPr>
            </a:pPr>
            <a:r>
              <a:rPr lang="ru-RU" sz="4000" dirty="0">
                <a:sym typeface="Arial Narrow"/>
              </a:rPr>
              <a:t>Наличие запрещенной субстанции или ее метаболитов либо маркеров в пробе, взятой у спортсмена;</a:t>
            </a:r>
          </a:p>
          <a:p>
            <a:pPr marL="514350" lvl="0" indent="-514350" algn="l">
              <a:spcBef>
                <a:spcPts val="2400"/>
              </a:spcBef>
              <a:buSzPct val="100000"/>
              <a:buFont typeface="+mj-lt"/>
              <a:buAutoNum type="arabicPeriod"/>
              <a:defRPr sz="2800">
                <a:solidFill>
                  <a:srgbClr val="253957"/>
                </a:solidFill>
                <a:latin typeface="+mn-lt"/>
                <a:ea typeface="+mn-ea"/>
                <a:cs typeface="+mn-cs"/>
                <a:sym typeface="Arial Narrow"/>
              </a:defRPr>
            </a:pPr>
            <a:r>
              <a:rPr lang="ru-RU" sz="4000" dirty="0">
                <a:sym typeface="Arial Narrow"/>
              </a:rPr>
              <a:t>Использование или попытка использования спортсменом запрещенной субстанции или запрещенного метода;</a:t>
            </a:r>
          </a:p>
          <a:p>
            <a:pPr marL="514350" lvl="0" indent="-514350" algn="l">
              <a:spcBef>
                <a:spcPts val="2400"/>
              </a:spcBef>
              <a:buSzPct val="100000"/>
              <a:buFont typeface="+mj-lt"/>
              <a:buAutoNum type="arabicPeriod"/>
              <a:defRPr sz="2800">
                <a:solidFill>
                  <a:srgbClr val="253957"/>
                </a:solidFill>
                <a:latin typeface="+mn-lt"/>
                <a:ea typeface="+mn-ea"/>
                <a:cs typeface="+mn-cs"/>
                <a:sym typeface="Arial Narrow"/>
              </a:defRPr>
            </a:pPr>
            <a:r>
              <a:rPr lang="ru-RU" sz="4000" dirty="0">
                <a:sym typeface="Arial Narrow"/>
              </a:rPr>
              <a:t>Фальсификация или попытка фальсификации любой составляющей допинг-контроля;</a:t>
            </a:r>
          </a:p>
          <a:p>
            <a:pPr marL="514350" indent="-514350" algn="l">
              <a:spcBef>
                <a:spcPts val="2400"/>
              </a:spcBef>
              <a:buSzPct val="100000"/>
              <a:buFont typeface="+mj-lt"/>
              <a:buAutoNum type="arabicPeriod"/>
              <a:defRPr sz="2800">
                <a:solidFill>
                  <a:srgbClr val="253957"/>
                </a:solidFill>
                <a:latin typeface="+mn-lt"/>
                <a:ea typeface="+mn-ea"/>
                <a:cs typeface="+mn-cs"/>
                <a:sym typeface="Arial Narrow"/>
              </a:defRPr>
            </a:pPr>
            <a:r>
              <a:rPr lang="ru-RU" sz="4000" dirty="0">
                <a:sym typeface="Arial Narrow"/>
              </a:rPr>
              <a:t>Обладание запрещенной субстанцией или запрещенным методом;</a:t>
            </a:r>
          </a:p>
          <a:p>
            <a:pPr marL="514350" indent="-514350" algn="l">
              <a:spcBef>
                <a:spcPts val="2400"/>
              </a:spcBef>
              <a:buSzPct val="100000"/>
              <a:buFont typeface="+mj-lt"/>
              <a:buAutoNum type="arabicPeriod"/>
              <a:defRPr sz="2800">
                <a:solidFill>
                  <a:srgbClr val="253957"/>
                </a:solidFill>
                <a:latin typeface="+mn-lt"/>
                <a:ea typeface="+mn-ea"/>
                <a:cs typeface="+mn-cs"/>
                <a:sym typeface="Arial Narrow"/>
              </a:defRPr>
            </a:pPr>
            <a:r>
              <a:rPr lang="ru-RU" sz="4000" dirty="0">
                <a:sym typeface="Arial Narrow"/>
              </a:rPr>
              <a:t>Распространение или попытка распространения любой запрещенной субстанции или запрещенного метода;</a:t>
            </a:r>
          </a:p>
          <a:p>
            <a:pPr marL="514350" indent="-514350" algn="l">
              <a:spcBef>
                <a:spcPts val="2400"/>
              </a:spcBef>
              <a:buSzPct val="100000"/>
              <a:buFont typeface="+mj-lt"/>
              <a:buAutoNum type="arabicPeriod"/>
              <a:defRPr sz="2800">
                <a:solidFill>
                  <a:srgbClr val="253957"/>
                </a:solidFill>
                <a:latin typeface="+mn-lt"/>
                <a:ea typeface="+mn-ea"/>
                <a:cs typeface="+mn-cs"/>
                <a:sym typeface="Arial Narrow"/>
              </a:defRPr>
            </a:pPr>
            <a:r>
              <a:rPr lang="ru-RU" sz="4000" dirty="0">
                <a:sym typeface="Arial Narrow"/>
              </a:rPr>
              <a:t>А также другие нарушения;</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endParaRPr lang="ru-RU" sz="2800" dirty="0">
              <a:sym typeface="Arial Narrow"/>
            </a:endParaRPr>
          </a:p>
          <a:p>
            <a:pPr marL="514350" lvl="0" indent="-514350" algn="l">
              <a:spcBef>
                <a:spcPts val="2800"/>
              </a:spcBef>
              <a:buSzPct val="100000"/>
              <a:buFont typeface="+mj-lt"/>
              <a:buAutoNum type="arabicPeriod"/>
              <a:defRPr sz="2800">
                <a:solidFill>
                  <a:srgbClr val="253957"/>
                </a:solidFill>
                <a:latin typeface="+mn-lt"/>
                <a:ea typeface="+mn-ea"/>
                <a:cs typeface="+mn-cs"/>
                <a:sym typeface="Arial Narrow"/>
              </a:defRPr>
            </a:pPr>
            <a:endParaRPr lang="ru-RU" sz="2800" dirty="0">
              <a:sym typeface="Arial Narrow"/>
            </a:endParaRPr>
          </a:p>
          <a:p>
            <a:pPr marL="514350" indent="-514350" algn="l">
              <a:spcBef>
                <a:spcPts val="2800"/>
              </a:spcBef>
              <a:buSzPct val="100000"/>
              <a:buAutoNum type="arabicPeriod"/>
              <a:defRPr sz="2800">
                <a:solidFill>
                  <a:srgbClr val="253957"/>
                </a:solidFill>
                <a:latin typeface="+mn-lt"/>
                <a:ea typeface="+mn-ea"/>
                <a:cs typeface="+mn-cs"/>
                <a:sym typeface="Arial Narrow"/>
              </a:defRPr>
            </a:pPr>
            <a:endParaRPr sz="2800" dirty="0"/>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6000" dirty="0">
                <a:solidFill>
                  <a:srgbClr val="253957"/>
                </a:solidFill>
                <a:sym typeface="Arial Narrow"/>
              </a:rPr>
              <a:t>Понятие допинга.</a:t>
            </a:r>
            <a:endParaRPr lang="en-US" sz="6000" dirty="0">
              <a:solidFill>
                <a:srgbClr val="253957"/>
              </a:solidFill>
              <a:sym typeface="Arial Narrow"/>
            </a:endParaRPr>
          </a:p>
        </p:txBody>
      </p:sp>
      <p:sp>
        <p:nvSpPr>
          <p:cNvPr id="74" name="Заголовок основного текста"/>
          <p:cNvSpPr txBox="1"/>
          <p:nvPr/>
        </p:nvSpPr>
        <p:spPr>
          <a:xfrm>
            <a:off x="886744" y="5263173"/>
            <a:ext cx="20927434" cy="111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sz="3200" dirty="0"/>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dirty="0"/>
          </a:p>
        </p:txBody>
      </p:sp>
      <p:sp>
        <p:nvSpPr>
          <p:cNvPr id="76" name="Название подразделения, лаборатории, факультета и т.д."/>
          <p:cNvSpPr txBox="1"/>
          <p:nvPr/>
        </p:nvSpPr>
        <p:spPr>
          <a:xfrm>
            <a:off x="10607824" y="803864"/>
            <a:ext cx="12097336"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dirty="0"/>
              <a:t>Александр Дьяченко, НИУ ВШЭ. Факультет права. 3 курс.</a:t>
            </a:r>
          </a:p>
        </p:txBody>
      </p:sp>
      <p:pic>
        <p:nvPicPr>
          <p:cNvPr id="77"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7873566-D8C1-47BF-9302-A1363E56D955}"/>
              </a:ext>
            </a:extLst>
          </p:cNvPr>
          <p:cNvSpPr/>
          <p:nvPr/>
        </p:nvSpPr>
        <p:spPr>
          <a:xfrm>
            <a:off x="1198758" y="4895713"/>
            <a:ext cx="21506374" cy="7417415"/>
          </a:xfrm>
          <a:prstGeom prst="rect">
            <a:avLst/>
          </a:prstGeom>
        </p:spPr>
        <p:txBody>
          <a:bodyPr wrap="square">
            <a:spAutoFit/>
          </a:bodyPr>
          <a:lstStyle/>
          <a:p>
            <a:pPr indent="457200" algn="l"/>
            <a:r>
              <a:rPr lang="ru-RU" sz="3200" dirty="0">
                <a:solidFill>
                  <a:srgbClr val="002060"/>
                </a:solidFill>
                <a:latin typeface="+mn-lt"/>
              </a:rPr>
              <a:t>По сути даже на самых крупных турнирах допинг контроль полностью отсутствует. Необходимо обратить внимание на невероятно низкий уровень правовой культуры компьютерного спорта в целом. Проблематика заключается в том, что на текущий момент список ВАДА может не успевать за актуальными препаратами, которые спортсмены могут использовать для повышения спортивных результатов в новом виде спорта. И хотя на данный момент самые популярные препараты, используемые спортсменами, находятся в запрещенном списке ВАДА, тем не менее, такой риск кажется вполне вероятным. </a:t>
            </a:r>
          </a:p>
          <a:p>
            <a:pPr indent="457200" algn="l"/>
            <a:endParaRPr lang="ru-RU" sz="3200" dirty="0">
              <a:solidFill>
                <a:srgbClr val="002060"/>
              </a:solidFill>
              <a:latin typeface="+mn-lt"/>
            </a:endParaRPr>
          </a:p>
          <a:p>
            <a:pPr indent="457200" algn="just"/>
            <a:r>
              <a:rPr lang="ru-RU" sz="3200" dirty="0">
                <a:solidFill>
                  <a:srgbClr val="002060"/>
                </a:solidFill>
                <a:latin typeface="+mn-lt"/>
              </a:rPr>
              <a:t>Потенциальное отсутствие каких-либо препаратов или их производных в списке запрещенных веществ является лишь частью проблемы, в то время как главная проблема допинга в киберспорте лежит в плоскости процессуальных норм. В регламентах национальных спортивных соревнований по компьютерному спорту отсутствует какой-либо регламентированный порядок в антидопинговой сфере. Данная проблема представляется очень серьёзной именно в свете специфики киберспорта, где значительную часть спортсменов составляют молодые и часто несовершеннолетние лица, а также перспектив включения компьютерного спорта в программу олимпийских игр. Более того законодатель с 2016 года внёс поправки в Уголовный кодекс касательно допинга, а именно статьи 230.1 и 230.2 УК РФ включенные в главу 25 кодекса объединяющие нормы по защите здоровья населения и общественной нравственности чем лишний раз подчеркивается важность антидопинговой борьбы.</a:t>
            </a:r>
          </a:p>
          <a:p>
            <a:pPr indent="457200" algn="just"/>
            <a:endParaRPr lang="ru-RU" sz="2800" dirty="0">
              <a:solidFill>
                <a:schemeClr val="accent1">
                  <a:lumMod val="50000"/>
                </a:schemeClr>
              </a:solidFill>
              <a:latin typeface="+mn-lt"/>
            </a:endParaRPr>
          </a:p>
        </p:txBody>
      </p:sp>
      <p:pic>
        <p:nvPicPr>
          <p:cNvPr id="3" name="Изображение" descr="Изображение">
            <a:extLst>
              <a:ext uri="{FF2B5EF4-FFF2-40B4-BE49-F238E27FC236}">
                <a16:creationId xmlns:a16="http://schemas.microsoft.com/office/drawing/2014/main" id="{FDEE2E37-F854-4E27-9FBE-123BDB30417B}"/>
              </a:ext>
            </a:extLst>
          </p:cNvPr>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4" name="Прямоугольник 3">
            <a:extLst>
              <a:ext uri="{FF2B5EF4-FFF2-40B4-BE49-F238E27FC236}">
                <a16:creationId xmlns:a16="http://schemas.microsoft.com/office/drawing/2014/main" id="{81484E0E-C23B-42F7-8B9F-2C104E2A4390}"/>
              </a:ext>
            </a:extLst>
          </p:cNvPr>
          <p:cNvSpPr/>
          <p:nvPr/>
        </p:nvSpPr>
        <p:spPr>
          <a:xfrm>
            <a:off x="10103768" y="547256"/>
            <a:ext cx="16512480" cy="923330"/>
          </a:xfrm>
          <a:prstGeom prst="rect">
            <a:avLst/>
          </a:prstGeom>
        </p:spPr>
        <p:txBody>
          <a:bodyPr wrap="square">
            <a:spAutoFit/>
          </a:bodyPr>
          <a:lstStyle/>
          <a:p>
            <a:pPr algn="l">
              <a:defRPr sz="4200">
                <a:solidFill>
                  <a:srgbClr val="253957"/>
                </a:solidFill>
                <a:latin typeface="+mn-lt"/>
                <a:ea typeface="+mn-ea"/>
                <a:cs typeface="+mn-cs"/>
                <a:sym typeface="Arial Narrow"/>
              </a:defRPr>
            </a:pPr>
            <a:r>
              <a:rPr lang="ru-RU" sz="4200" dirty="0">
                <a:solidFill>
                  <a:srgbClr val="253957"/>
                </a:solidFill>
                <a:sym typeface="Arial Narrow"/>
              </a:rPr>
              <a:t>Александр Дьяченко, НИУ ВШЭ. Факультет права. 3 курс</a:t>
            </a:r>
            <a:r>
              <a:rPr lang="ru-RU" sz="5400" dirty="0">
                <a:solidFill>
                  <a:srgbClr val="253957"/>
                </a:solidFill>
                <a:sym typeface="Arial Narrow"/>
              </a:rPr>
              <a:t>.</a:t>
            </a:r>
          </a:p>
        </p:txBody>
      </p:sp>
      <p:sp>
        <p:nvSpPr>
          <p:cNvPr id="5" name="Линия">
            <a:extLst>
              <a:ext uri="{FF2B5EF4-FFF2-40B4-BE49-F238E27FC236}">
                <a16:creationId xmlns:a16="http://schemas.microsoft.com/office/drawing/2014/main" id="{7AA98632-8D87-4628-B34D-3FFA0E550D8C}"/>
              </a:ext>
            </a:extLst>
          </p:cNvPr>
          <p:cNvSpPr/>
          <p:nvPr/>
        </p:nvSpPr>
        <p:spPr>
          <a:xfrm>
            <a:off x="1438813" y="2033464"/>
            <a:ext cx="21506374" cy="1"/>
          </a:xfrm>
          <a:prstGeom prst="line">
            <a:avLst/>
          </a:prstGeom>
          <a:ln w="12700">
            <a:solidFill>
              <a:srgbClr val="253957"/>
            </a:solidFill>
            <a:miter lim="400000"/>
          </a:ln>
        </p:spPr>
        <p:txBody>
          <a:bodyPr lIns="71437" tIns="71437" rIns="71437" bIns="71437" anchor="ctr"/>
          <a:lstStyle/>
          <a:p>
            <a:pPr>
              <a:defRPr sz="3200"/>
            </a:pPr>
            <a:endParaRPr dirty="0"/>
          </a:p>
        </p:txBody>
      </p:sp>
      <p:sp>
        <p:nvSpPr>
          <p:cNvPr id="6" name="Прямоугольник 5"/>
          <p:cNvSpPr/>
          <p:nvPr/>
        </p:nvSpPr>
        <p:spPr>
          <a:xfrm>
            <a:off x="1226606" y="2413946"/>
            <a:ext cx="21506374" cy="1015663"/>
          </a:xfrm>
          <a:prstGeom prst="rect">
            <a:avLst/>
          </a:prstGeom>
        </p:spPr>
        <p:txBody>
          <a:bodyPr wrap="square">
            <a:spAutoFit/>
          </a:bodyPr>
          <a:lstStyle/>
          <a:p>
            <a:pPr algn="l">
              <a:defRPr sz="2800">
                <a:solidFill>
                  <a:srgbClr val="253957"/>
                </a:solidFill>
                <a:latin typeface="+mn-lt"/>
                <a:ea typeface="+mn-ea"/>
                <a:cs typeface="+mn-cs"/>
                <a:sym typeface="Arial Narrow"/>
              </a:defRPr>
            </a:pPr>
            <a:r>
              <a:rPr lang="ru-RU" sz="6000" dirty="0">
                <a:solidFill>
                  <a:srgbClr val="253957"/>
                </a:solidFill>
                <a:sym typeface="Arial Narrow"/>
              </a:rPr>
              <a:t> Борьба с допингом в киберспорте на текущей момент.</a:t>
            </a:r>
            <a:endParaRPr lang="en-US" sz="6000" dirty="0">
              <a:solidFill>
                <a:schemeClr val="accent1">
                  <a:lumMod val="50000"/>
                </a:schemeClr>
              </a:solidFill>
              <a:sym typeface="Arial Narrow"/>
            </a:endParaRPr>
          </a:p>
        </p:txBody>
      </p:sp>
      <p:sp>
        <p:nvSpPr>
          <p:cNvPr id="7" name="Прямоугольник 6"/>
          <p:cNvSpPr/>
          <p:nvPr/>
        </p:nvSpPr>
        <p:spPr>
          <a:xfrm>
            <a:off x="1470405" y="3484657"/>
            <a:ext cx="21506374" cy="1077218"/>
          </a:xfrm>
          <a:prstGeom prst="rect">
            <a:avLst/>
          </a:prstGeom>
        </p:spPr>
        <p:txBody>
          <a:bodyPr wrap="square">
            <a:spAutoFit/>
          </a:bodyPr>
          <a:lstStyle/>
          <a:p>
            <a:pPr algn="l"/>
            <a:r>
              <a:rPr lang="ru-RU" sz="3200" b="1" dirty="0">
                <a:solidFill>
                  <a:srgbClr val="002060"/>
                </a:solidFill>
                <a:latin typeface="+mn-lt"/>
              </a:rPr>
              <a:t>Ситуация в киберспорте на данный момент складывается таким образом, что фактически организаторы турниров не проводит каких либо мер для допинг контроля. </a:t>
            </a:r>
          </a:p>
        </p:txBody>
      </p:sp>
    </p:spTree>
    <p:extLst>
      <p:ext uri="{BB962C8B-B14F-4D97-AF65-F5344CB8AC3E}">
        <p14:creationId xmlns:p14="http://schemas.microsoft.com/office/powerpoint/2010/main" val="103572349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055306" y="4885336"/>
            <a:ext cx="21523142" cy="8246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numCol="2" spcCol="1076157"/>
          <a:lstStyle/>
          <a:p>
            <a:pPr indent="457200" algn="l">
              <a:spcBef>
                <a:spcPts val="2800"/>
              </a:spcBef>
              <a:buSzPct val="100000"/>
              <a:defRPr sz="2800">
                <a:solidFill>
                  <a:srgbClr val="253957"/>
                </a:solidFill>
                <a:latin typeface="+mn-lt"/>
                <a:ea typeface="+mn-ea"/>
                <a:cs typeface="+mn-cs"/>
                <a:sym typeface="Arial Narrow"/>
              </a:defRPr>
            </a:pPr>
            <a:r>
              <a:rPr lang="ru-RU" sz="3200" dirty="0">
                <a:sym typeface="Arial Narrow"/>
              </a:rPr>
              <a:t>В 2018 году игрок команды «</a:t>
            </a:r>
            <a:r>
              <a:rPr lang="en-US" sz="3200" dirty="0">
                <a:sym typeface="Arial Narrow"/>
              </a:rPr>
              <a:t>Dallas Fuel</a:t>
            </a:r>
            <a:r>
              <a:rPr lang="ru-RU" sz="3200" dirty="0">
                <a:sym typeface="Arial Narrow"/>
              </a:rPr>
              <a:t>» Тимо «</a:t>
            </a:r>
            <a:r>
              <a:rPr lang="en-US" sz="3200" dirty="0" err="1">
                <a:sym typeface="Arial Narrow"/>
              </a:rPr>
              <a:t>Taimou</a:t>
            </a:r>
            <a:r>
              <a:rPr lang="ru-RU" sz="3200" dirty="0">
                <a:sym typeface="Arial Narrow"/>
              </a:rPr>
              <a:t>» Кеттунен рассказал во время онлайн трансляции, что около 20 игроков </a:t>
            </a:r>
            <a:r>
              <a:rPr lang="en-US" sz="3200" dirty="0">
                <a:sym typeface="Arial Narrow"/>
              </a:rPr>
              <a:t>Overwatch League </a:t>
            </a:r>
            <a:r>
              <a:rPr lang="ru-RU" sz="3200" dirty="0">
                <a:sym typeface="Arial Narrow"/>
              </a:rPr>
              <a:t>принимают </a:t>
            </a:r>
            <a:r>
              <a:rPr lang="ru-RU" sz="3200" dirty="0" err="1">
                <a:sym typeface="Arial Narrow"/>
              </a:rPr>
              <a:t>аддералл</a:t>
            </a:r>
            <a:r>
              <a:rPr lang="ru-RU" sz="3200" dirty="0">
                <a:sym typeface="Arial Narrow"/>
              </a:rPr>
              <a:t>*. Происходит это в силу того, что внутри лиги полностью отсутствует допинг контроль. Такое положение вещей происходит в крупнейшей лиге в своей киберспортивной дисциплине, где стоимость слота для заявки команды на турнир составляет от 35 до 60 миллионов долларов, что является достаточно внушительной суммой для любого вида спорта.</a:t>
            </a:r>
          </a:p>
          <a:p>
            <a:pPr indent="457200" algn="l">
              <a:spcBef>
                <a:spcPts val="2800"/>
              </a:spcBef>
              <a:buSzPct val="100000"/>
              <a:defRPr sz="2800">
                <a:solidFill>
                  <a:srgbClr val="253957"/>
                </a:solidFill>
                <a:latin typeface="+mn-lt"/>
                <a:ea typeface="+mn-ea"/>
                <a:cs typeface="+mn-cs"/>
                <a:sym typeface="Arial Narrow"/>
              </a:defRPr>
            </a:pPr>
            <a:r>
              <a:rPr lang="ru-RU" sz="3200" dirty="0">
                <a:solidFill>
                  <a:srgbClr val="253957"/>
                </a:solidFill>
                <a:sym typeface="Arial Narrow"/>
              </a:rPr>
              <a:t>Другой известный случай подобного рода произошел в 2015 году, когда игрок команды «</a:t>
            </a:r>
            <a:r>
              <a:rPr lang="en-US" sz="3200" dirty="0">
                <a:solidFill>
                  <a:srgbClr val="253957"/>
                </a:solidFill>
                <a:sym typeface="Arial Narrow"/>
              </a:rPr>
              <a:t>Cloud</a:t>
            </a:r>
            <a:r>
              <a:rPr lang="ru-RU" sz="3200" dirty="0">
                <a:solidFill>
                  <a:srgbClr val="253957"/>
                </a:solidFill>
                <a:sym typeface="Arial Narrow"/>
              </a:rPr>
              <a:t> 9» в дисциплине </a:t>
            </a:r>
            <a:r>
              <a:rPr lang="en-US" sz="3200" dirty="0">
                <a:solidFill>
                  <a:srgbClr val="253957"/>
                </a:solidFill>
                <a:sym typeface="Arial Narrow"/>
              </a:rPr>
              <a:t>Counter</a:t>
            </a:r>
            <a:r>
              <a:rPr lang="ru-RU" sz="3200" dirty="0">
                <a:solidFill>
                  <a:srgbClr val="253957"/>
                </a:solidFill>
                <a:sym typeface="Arial Narrow"/>
              </a:rPr>
              <a:t>-</a:t>
            </a:r>
            <a:r>
              <a:rPr lang="en-US" sz="3200" dirty="0">
                <a:solidFill>
                  <a:srgbClr val="253957"/>
                </a:solidFill>
                <a:sym typeface="Arial Narrow"/>
              </a:rPr>
              <a:t>strike</a:t>
            </a:r>
            <a:r>
              <a:rPr lang="ru-RU" sz="3200" dirty="0">
                <a:solidFill>
                  <a:srgbClr val="253957"/>
                </a:solidFill>
                <a:sym typeface="Arial Narrow"/>
              </a:rPr>
              <a:t>: </a:t>
            </a:r>
            <a:r>
              <a:rPr lang="en-US" sz="3200" dirty="0">
                <a:solidFill>
                  <a:srgbClr val="253957"/>
                </a:solidFill>
                <a:sym typeface="Arial Narrow"/>
              </a:rPr>
              <a:t>Global Offensive </a:t>
            </a:r>
            <a:r>
              <a:rPr lang="ru-RU" sz="3200" dirty="0">
                <a:solidFill>
                  <a:srgbClr val="253957"/>
                </a:solidFill>
                <a:sym typeface="Arial Narrow"/>
              </a:rPr>
              <a:t>после вылета его команды с одно из профессиональных турниров заявил в интервью следующее: «Абсолютно все тут принимают </a:t>
            </a:r>
            <a:r>
              <a:rPr lang="ru-RU" sz="3200" dirty="0" err="1">
                <a:solidFill>
                  <a:srgbClr val="253957"/>
                </a:solidFill>
                <a:sym typeface="Arial Narrow"/>
              </a:rPr>
              <a:t>аддералл</a:t>
            </a:r>
            <a:r>
              <a:rPr lang="ru-RU" sz="3200" dirty="0">
                <a:solidFill>
                  <a:srgbClr val="253957"/>
                </a:solidFill>
                <a:sym typeface="Arial Narrow"/>
              </a:rPr>
              <a:t>*, всем наплевать. Нам говорили, что у нас проблемы с общением в команде – ну так вот ответ на все ваши вопросы».</a:t>
            </a:r>
            <a:endParaRPr lang="ru-RU" sz="3200" dirty="0">
              <a:sym typeface="Arial Narrow"/>
            </a:endParaRPr>
          </a:p>
          <a:p>
            <a:pPr indent="457200" algn="l">
              <a:spcBef>
                <a:spcPts val="2800"/>
              </a:spcBef>
              <a:buSzPct val="100000"/>
              <a:defRPr sz="2800">
                <a:solidFill>
                  <a:srgbClr val="253957"/>
                </a:solidFill>
                <a:latin typeface="+mn-lt"/>
                <a:ea typeface="+mn-ea"/>
                <a:cs typeface="+mn-cs"/>
                <a:sym typeface="Arial Narrow"/>
              </a:defRPr>
            </a:pPr>
            <a:r>
              <a:rPr lang="ru-RU" sz="3200" dirty="0">
                <a:sym typeface="Arial Narrow"/>
              </a:rPr>
              <a:t>Никакого допинг контроля нет даже на самых крупных турнирах, например как </a:t>
            </a:r>
            <a:r>
              <a:rPr lang="en-US" sz="3200" dirty="0">
                <a:sym typeface="Arial Narrow"/>
              </a:rPr>
              <a:t>The International</a:t>
            </a:r>
            <a:r>
              <a:rPr lang="ru-RU" sz="3200" dirty="0">
                <a:sym typeface="Arial Narrow"/>
              </a:rPr>
              <a:t> общий призовой фонд которого в этом году составил 34 миллиона долларов.</a:t>
            </a:r>
          </a:p>
          <a:p>
            <a:pPr indent="457200" algn="l">
              <a:spcBef>
                <a:spcPts val="600"/>
              </a:spcBef>
              <a:buSzPct val="100000"/>
              <a:defRPr sz="2800">
                <a:solidFill>
                  <a:srgbClr val="253957"/>
                </a:solidFill>
                <a:latin typeface="+mn-lt"/>
                <a:ea typeface="+mn-ea"/>
                <a:cs typeface="+mn-cs"/>
                <a:sym typeface="Arial Narrow"/>
              </a:defRPr>
            </a:pPr>
            <a:r>
              <a:rPr lang="ru-RU" sz="3200" dirty="0">
                <a:solidFill>
                  <a:srgbClr val="253957"/>
                </a:solidFill>
                <a:sym typeface="Arial Narrow"/>
              </a:rPr>
              <a:t>Фактически правовой уровень находиться на столь низком уровне, что можно смело говорить о том, что киберспорт построен буквально на доверии. На данный момент не существует никаких процессуальных норм или специальных тренингов для игроков и персонала как это работает в других видах спорта.</a:t>
            </a:r>
          </a:p>
          <a:p>
            <a:pPr indent="457200" algn="l">
              <a:spcBef>
                <a:spcPts val="600"/>
              </a:spcBef>
              <a:buSzPct val="100000"/>
              <a:defRPr sz="2800">
                <a:solidFill>
                  <a:srgbClr val="253957"/>
                </a:solidFill>
                <a:latin typeface="+mn-lt"/>
                <a:ea typeface="+mn-ea"/>
                <a:cs typeface="+mn-cs"/>
                <a:sym typeface="Arial Narrow"/>
              </a:defRPr>
            </a:pPr>
            <a:endParaRPr lang="ru-RU" sz="3200" dirty="0">
              <a:solidFill>
                <a:srgbClr val="253957"/>
              </a:solidFill>
              <a:sym typeface="Arial Narrow"/>
            </a:endParaRPr>
          </a:p>
          <a:p>
            <a:pPr indent="457200" algn="l">
              <a:spcBef>
                <a:spcPts val="600"/>
              </a:spcBef>
              <a:buSzPct val="100000"/>
              <a:defRPr sz="2800">
                <a:solidFill>
                  <a:srgbClr val="253957"/>
                </a:solidFill>
                <a:latin typeface="+mn-lt"/>
                <a:ea typeface="+mn-ea"/>
                <a:cs typeface="+mn-cs"/>
                <a:sym typeface="Arial Narrow"/>
              </a:defRPr>
            </a:pPr>
            <a:r>
              <a:rPr lang="ru-RU" sz="3200" dirty="0">
                <a:solidFill>
                  <a:srgbClr val="253957"/>
                </a:solidFill>
                <a:sym typeface="Arial Narrow"/>
              </a:rPr>
              <a:t>*</a:t>
            </a:r>
            <a:r>
              <a:rPr lang="ru-RU" sz="3200" dirty="0" err="1">
                <a:solidFill>
                  <a:srgbClr val="253957"/>
                </a:solidFill>
                <a:sym typeface="Arial Narrow"/>
              </a:rPr>
              <a:t>Аддералл</a:t>
            </a:r>
            <a:r>
              <a:rPr lang="ru-RU" sz="3200" dirty="0">
                <a:solidFill>
                  <a:srgbClr val="253957"/>
                </a:solidFill>
                <a:sym typeface="Arial Narrow"/>
              </a:rPr>
              <a:t> – комбинационный препарат сочетающий четыре соли </a:t>
            </a:r>
            <a:r>
              <a:rPr lang="ru-RU" sz="3200" dirty="0" err="1">
                <a:solidFill>
                  <a:srgbClr val="253957"/>
                </a:solidFill>
                <a:sym typeface="Arial Narrow"/>
              </a:rPr>
              <a:t>амфетаминов</a:t>
            </a:r>
            <a:r>
              <a:rPr lang="ru-RU" sz="3200" dirty="0">
                <a:solidFill>
                  <a:srgbClr val="253957"/>
                </a:solidFill>
                <a:sym typeface="Arial Narrow"/>
              </a:rPr>
              <a:t>. Он запрещен кодексом ВАДА поскольку усиливает когнитивные способности спортсмена. Это только один из возможных препаратов, которые используются в компьютерном спорте. </a:t>
            </a:r>
          </a:p>
          <a:p>
            <a:pPr indent="457200" algn="l">
              <a:spcBef>
                <a:spcPts val="600"/>
              </a:spcBef>
              <a:buSzPct val="100000"/>
              <a:defRPr sz="2800">
                <a:solidFill>
                  <a:srgbClr val="253957"/>
                </a:solidFill>
                <a:latin typeface="+mn-lt"/>
                <a:ea typeface="+mn-ea"/>
                <a:cs typeface="+mn-cs"/>
                <a:sym typeface="Arial Narrow"/>
              </a:defRPr>
            </a:pPr>
            <a:endParaRPr lang="ru-RU" sz="3200" dirty="0">
              <a:solidFill>
                <a:srgbClr val="253957"/>
              </a:solidFill>
              <a:sym typeface="Arial Narrow"/>
            </a:endParaRPr>
          </a:p>
          <a:p>
            <a:pPr lvl="0" indent="457200" algn="l">
              <a:spcBef>
                <a:spcPts val="600"/>
              </a:spcBef>
              <a:buSzPct val="100000"/>
              <a:defRPr sz="2800">
                <a:solidFill>
                  <a:srgbClr val="253957"/>
                </a:solidFill>
                <a:latin typeface="+mn-lt"/>
                <a:ea typeface="+mn-ea"/>
                <a:cs typeface="+mn-cs"/>
                <a:sym typeface="Arial Narrow"/>
              </a:defRPr>
            </a:pPr>
            <a:endParaRPr dirty="0"/>
          </a:p>
        </p:txBody>
      </p:sp>
      <p:sp>
        <p:nvSpPr>
          <p:cNvPr id="80" name="Очень крутой заголовок…"/>
          <p:cNvSpPr txBox="1"/>
          <p:nvPr/>
        </p:nvSpPr>
        <p:spPr>
          <a:xfrm>
            <a:off x="1072074" y="2557672"/>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6000" dirty="0">
                <a:solidFill>
                  <a:srgbClr val="253957"/>
                </a:solidFill>
                <a:sym typeface="Arial Narrow"/>
              </a:rPr>
              <a:t>Актуальность допинга в киберспорте.</a:t>
            </a:r>
          </a:p>
        </p:txBody>
      </p:sp>
      <p:sp>
        <p:nvSpPr>
          <p:cNvPr id="81" name="Заголовок основного текста"/>
          <p:cNvSpPr txBox="1"/>
          <p:nvPr/>
        </p:nvSpPr>
        <p:spPr>
          <a:xfrm>
            <a:off x="1072074" y="3482508"/>
            <a:ext cx="2058534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3200" dirty="0"/>
              <a:t>В киберспорте говорить открыто о допинге не принято, но утверждать, то, что так или иначе проблема существует можно в силу существования известных кейсов.</a:t>
            </a:r>
            <a:endParaRPr sz="2000"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0679832" y="803864"/>
            <a:ext cx="12025328"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dirty="0"/>
              <a:t>Александр Дьяченко, НИУ ВШЭ. Факультет права. 3 курс.</a:t>
            </a: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5057800"/>
            <a:ext cx="22270650"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indent="457200" algn="l"/>
            <a:r>
              <a:rPr lang="ru-RU" sz="3200" dirty="0">
                <a:solidFill>
                  <a:srgbClr val="002060"/>
                </a:solidFill>
                <a:latin typeface="+mn-lt"/>
              </a:rPr>
              <a:t>Например, в футболе данный вопрос очень жестко и подробно урегулирован со стороны ФИФА и РФС. Существует антидопинговый регламент ФИФА, который досконально охватывает все важнейшие моменты начиная от юридических тонкостей вопроса и заканчивая подробной регламентацией процедурных правил. РФС также остро обеспокоенно вопросом допинга и выпустила специальное методическое пособие «Антидопинговое обеспечение в российском футболе» призванное закрыть все спорные и дискуссионные вопросы, связанные с допингом. Обе организации регулярно занимаются просвещением в вопрос борьбы с допингом, как специалистов, так и спортсменов, поскольку игроки также должны знать о допинге и соответствующих процедурах, чтобы в профессиональном спорте не происходило казусов, когда из-за банального незнания спортсмены получали серьезные дисквалификации как это было с уже известным всему миру </a:t>
            </a:r>
            <a:r>
              <a:rPr lang="ru-RU" sz="3200" dirty="0" err="1">
                <a:solidFill>
                  <a:srgbClr val="002060"/>
                </a:solidFill>
                <a:latin typeface="+mn-lt"/>
              </a:rPr>
              <a:t>мельдонием</a:t>
            </a:r>
            <a:r>
              <a:rPr lang="ru-RU" sz="3200" dirty="0">
                <a:solidFill>
                  <a:srgbClr val="002060"/>
                </a:solidFill>
                <a:latin typeface="+mn-lt"/>
              </a:rPr>
              <a:t>.</a:t>
            </a:r>
          </a:p>
          <a:p>
            <a:pPr algn="l"/>
            <a:endParaRPr lang="ru-RU" sz="3200" dirty="0">
              <a:solidFill>
                <a:srgbClr val="002060"/>
              </a:solidFill>
              <a:latin typeface="+mn-lt"/>
            </a:endParaRPr>
          </a:p>
          <a:p>
            <a:pPr indent="457200" algn="l"/>
            <a:r>
              <a:rPr lang="ru-RU" sz="3200" dirty="0">
                <a:solidFill>
                  <a:srgbClr val="002060"/>
                </a:solidFill>
                <a:latin typeface="+mn-lt"/>
              </a:rPr>
              <a:t>Чтобы не допустить ситуации аналогичной с другими видами спорта, когда российских спортсменов поголовно обвиняют и дисквалифицируют из-за допинга, необходимо предпринимать меры здесь и сейчас. Для борьбы с допингом в компьютерном спорте предлагается выйти за рамки программы развития компьютерного спорта в РФ, носящего по большой части рекомендательный характер и приступить к осуществлению и разработке необходимой нормативной базы в части процессуальных норм по борьбе с допингом, хотя бы на уровне регламентов ФКС, и проведению соответствующих мероприятий согласно статье 26 закона «О физической культуре и спорте в Российской Федерации», но не ограничиваясь ими.</a:t>
            </a:r>
          </a:p>
          <a:p>
            <a:pPr algn="l">
              <a:spcBef>
                <a:spcPts val="2800"/>
              </a:spcBef>
              <a:buSzPct val="100000"/>
              <a:defRPr sz="2800">
                <a:solidFill>
                  <a:srgbClr val="253957"/>
                </a:solidFill>
                <a:latin typeface="+mn-lt"/>
                <a:ea typeface="+mn-ea"/>
                <a:cs typeface="+mn-cs"/>
                <a:sym typeface="Arial Narrow"/>
              </a:defRPr>
            </a:pPr>
            <a:endParaRPr lang="ru-RU" sz="2800" dirty="0">
              <a:sym typeface="Arial Narrow"/>
            </a:endParaRPr>
          </a:p>
          <a:p>
            <a:pPr algn="l">
              <a:spcBef>
                <a:spcPts val="2800"/>
              </a:spcBef>
              <a:buSzPct val="100000"/>
              <a:defRPr sz="2800">
                <a:solidFill>
                  <a:srgbClr val="253957"/>
                </a:solidFill>
                <a:latin typeface="+mn-lt"/>
                <a:ea typeface="+mn-ea"/>
                <a:cs typeface="+mn-cs"/>
                <a:sym typeface="Arial Narrow"/>
              </a:defRPr>
            </a:pPr>
            <a:endParaRPr dirty="0"/>
          </a:p>
        </p:txBody>
      </p:sp>
      <p:sp>
        <p:nvSpPr>
          <p:cNvPr id="87" name="Очень крутой заголовок…"/>
          <p:cNvSpPr txBox="1"/>
          <p:nvPr/>
        </p:nvSpPr>
        <p:spPr>
          <a:xfrm>
            <a:off x="1226606" y="2397172"/>
            <a:ext cx="21489608"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6000" dirty="0">
                <a:solidFill>
                  <a:srgbClr val="253957"/>
                </a:solidFill>
                <a:sym typeface="Arial Narrow"/>
              </a:rPr>
              <a:t>Заключение и возможные пути развития. </a:t>
            </a:r>
          </a:p>
        </p:txBody>
      </p:sp>
      <p:sp>
        <p:nvSpPr>
          <p:cNvPr id="88" name="Заголовок основного текста"/>
          <p:cNvSpPr txBox="1"/>
          <p:nvPr/>
        </p:nvSpPr>
        <p:spPr>
          <a:xfrm>
            <a:off x="1201065" y="3272295"/>
            <a:ext cx="19534346"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3200" dirty="0"/>
              <a:t>В заключении хотелось бы отметить, что допинг является первичной проблемой всего российского спорта и киберспорт не должен быть исключением, но на текущий момент допинг здесь просто игнорируется.</a:t>
            </a:r>
            <a:endParaRPr sz="2000"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0751840" y="803864"/>
            <a:ext cx="11953320"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dirty="0"/>
              <a:t>Александр Дьяченко, НИУ ВШЭ. Факультет права. 3 курс.</a:t>
            </a:r>
          </a:p>
        </p:txBody>
      </p:sp>
      <p:pic>
        <p:nvPicPr>
          <p:cNvPr id="91"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2830960" y="11494668"/>
            <a:ext cx="8579502"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rPr lang="ru-RU" dirty="0">
                <a:solidFill>
                  <a:schemeClr val="bg1"/>
                </a:solidFill>
              </a:rPr>
              <a:t>Александр Дьяченко. НИУ ВШЭ. Факультет права. 3 курс. </a:t>
            </a:r>
            <a:endParaRPr dirty="0">
              <a:solidFill>
                <a:schemeClr val="bg1"/>
              </a:solidFill>
            </a:endParaRPr>
          </a:p>
        </p:txBody>
      </p:sp>
      <p:sp>
        <p:nvSpPr>
          <p:cNvPr id="101" name="www.text"/>
          <p:cNvSpPr txBox="1"/>
          <p:nvPr/>
        </p:nvSpPr>
        <p:spPr>
          <a:xfrm>
            <a:off x="4436135" y="11494669"/>
            <a:ext cx="1407573"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endParaRPr dirty="0"/>
          </a:p>
        </p:txBody>
      </p:sp>
      <p:sp>
        <p:nvSpPr>
          <p:cNvPr id="102" name="Телефон.: +Х (ХХХ) ХХХ ХХХХ"/>
          <p:cNvSpPr txBox="1"/>
          <p:nvPr/>
        </p:nvSpPr>
        <p:spPr>
          <a:xfrm>
            <a:off x="14712280" y="11494669"/>
            <a:ext cx="4328255"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en-US" dirty="0"/>
              <a:t>Email</a:t>
            </a:r>
            <a:r>
              <a:rPr dirty="0"/>
              <a:t>: </a:t>
            </a:r>
            <a:r>
              <a:rPr lang="en-US" dirty="0"/>
              <a:t>aadyachenko@edu.hse.ru</a:t>
            </a:r>
            <a:r>
              <a:rPr dirty="0"/>
              <a:t> </a:t>
            </a:r>
          </a:p>
        </p:txBody>
      </p:sp>
      <p:pic>
        <p:nvPicPr>
          <p:cNvPr id="103" name="Изображение" descr="Изображение"/>
          <p:cNvPicPr>
            <a:picLocks noChangeAspect="1"/>
          </p:cNvPicPr>
          <p:nvPr/>
        </p:nvPicPr>
        <p:blipFill>
          <a:blip r:embed="rId2"/>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276</TotalTime>
  <Words>1054</Words>
  <Application>Microsoft Office PowerPoint</Application>
  <PresentationFormat>Произвольный</PresentationFormat>
  <Paragraphs>58</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RePack by Diakov</cp:lastModifiedBy>
  <cp:revision>29</cp:revision>
  <dcterms:modified xsi:type="dcterms:W3CDTF">2020-03-25T16:02:47Z</dcterms:modified>
</cp:coreProperties>
</file>