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6" r:id="rId4"/>
    <p:sldId id="258" r:id="rId5"/>
    <p:sldId id="259" r:id="rId6"/>
    <p:sldId id="260" r:id="rId7"/>
    <p:sldId id="279" r:id="rId8"/>
    <p:sldId id="262" r:id="rId9"/>
    <p:sldId id="264" r:id="rId10"/>
    <p:sldId id="266" r:id="rId11"/>
    <p:sldId id="263" r:id="rId12"/>
    <p:sldId id="268" r:id="rId13"/>
    <p:sldId id="271" r:id="rId14"/>
    <p:sldId id="269" r:id="rId15"/>
    <p:sldId id="272" r:id="rId16"/>
    <p:sldId id="277" r:id="rId17"/>
    <p:sldId id="278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2FD7B-DFA5-4A61-A3B2-699816885109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BC5B-5416-4CDF-B2DC-1F40610FA3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5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BC5B-5416-4CDF-B2DC-1F40610FA3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9243A6-33CA-4CF7-9DE6-A6509AE26C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00FE05-5884-4DA8-AA0B-6FA5D1C905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valeryia.lukhverchyk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valeryia-lukhverchyk-a176a0171/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04856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Особенности правовых отношений между посредниками и несовершеннолетними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Лухверчик</a:t>
            </a:r>
            <a:r>
              <a:rPr lang="ru-RU" b="1" dirty="0" smtClean="0">
                <a:solidFill>
                  <a:schemeClr val="bg1"/>
                </a:solidFill>
              </a:rPr>
              <a:t> Валерия Александровна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Белорусский государственный университет, Факультет международных отношений, студентка 4-ого курса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Научный руководитель: Бабкина Елена Васильевна</a:t>
            </a:r>
            <a:r>
              <a:rPr lang="ru-RU" dirty="0" smtClean="0">
                <a:solidFill>
                  <a:schemeClr val="bg1"/>
                </a:solidFill>
              </a:rPr>
              <a:t>, Белорусский государственный университет, кандидат юридических наук, доцент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8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024744" cy="817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94C600"/>
                </a:solidFill>
              </a:rPr>
              <a:t>Статья 19, пункт 1 Регламента по статусу и переходам игроков</a:t>
            </a:r>
            <a:endParaRPr lang="ru-RU" sz="3200" b="1" dirty="0">
              <a:solidFill>
                <a:srgbClr val="94C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08920"/>
            <a:ext cx="7704972" cy="3913660"/>
          </a:xfrm>
        </p:spPr>
        <p:txBody>
          <a:bodyPr/>
          <a:lstStyle/>
          <a:p>
            <a:pPr algn="just"/>
            <a:r>
              <a:rPr lang="ru-RU" dirty="0" smtClean="0"/>
              <a:t>«</a:t>
            </a:r>
            <a:r>
              <a:rPr lang="ru-RU" b="1" dirty="0" smtClean="0"/>
              <a:t>Международные</a:t>
            </a:r>
            <a:r>
              <a:rPr lang="ru-RU" dirty="0" smtClean="0"/>
              <a:t> </a:t>
            </a:r>
            <a:r>
              <a:rPr lang="ru-RU" dirty="0"/>
              <a:t>переходы игроков допустимы только в случае, </a:t>
            </a:r>
            <a:r>
              <a:rPr lang="ru-RU" dirty="0" smtClean="0"/>
              <a:t>если игрок </a:t>
            </a:r>
            <a:r>
              <a:rPr lang="ru-RU" dirty="0"/>
              <a:t>старше 18 </a:t>
            </a:r>
            <a:r>
              <a:rPr lang="ru-RU" dirty="0" smtClean="0"/>
              <a:t>лет».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4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44" y="908720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/>
              <a:t>  </a:t>
            </a:r>
            <a:r>
              <a:rPr lang="ru-RU" b="1" dirty="0" smtClean="0"/>
              <a:t>       </a:t>
            </a:r>
            <a:r>
              <a:rPr lang="en-US" b="1" dirty="0" smtClean="0"/>
              <a:t>             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94C600"/>
                </a:solidFill>
              </a:rPr>
              <a:t>Посредник Дэвид </a:t>
            </a:r>
            <a:r>
              <a:rPr lang="ru-RU" sz="3100" b="1" dirty="0" err="1" smtClean="0">
                <a:solidFill>
                  <a:srgbClr val="94C600"/>
                </a:solidFill>
              </a:rPr>
              <a:t>Манассе</a:t>
            </a:r>
            <a:r>
              <a:rPr lang="en-US" sz="3100" b="1" dirty="0" smtClean="0">
                <a:solidFill>
                  <a:srgbClr val="94C600"/>
                </a:solidFill>
              </a:rPr>
              <a:t> vs.</a:t>
            </a:r>
            <a:r>
              <a:rPr lang="ru-RU" sz="3100" b="1" dirty="0">
                <a:solidFill>
                  <a:srgbClr val="94C600"/>
                </a:solidFill>
              </a:rPr>
              <a:t/>
            </a:r>
            <a:br>
              <a:rPr lang="ru-RU" sz="3100" b="1" dirty="0">
                <a:solidFill>
                  <a:srgbClr val="94C600"/>
                </a:solidFill>
              </a:rPr>
            </a:br>
            <a:r>
              <a:rPr lang="ru-RU" sz="3100" b="1" dirty="0" smtClean="0">
                <a:solidFill>
                  <a:srgbClr val="94C600"/>
                </a:solidFill>
              </a:rPr>
              <a:t>Футбольной </a:t>
            </a:r>
            <a:r>
              <a:rPr lang="ru-RU" sz="3100" b="1" dirty="0">
                <a:solidFill>
                  <a:srgbClr val="94C600"/>
                </a:solidFill>
              </a:rPr>
              <a:t>ассоциацией </a:t>
            </a:r>
            <a:r>
              <a:rPr lang="ru-RU" sz="3100" b="1" dirty="0" smtClean="0">
                <a:solidFill>
                  <a:srgbClr val="94C600"/>
                </a:solidFill>
              </a:rPr>
              <a:t>Англии</a:t>
            </a:r>
            <a:endParaRPr lang="ru-RU" sz="3100" b="1" dirty="0">
              <a:solidFill>
                <a:srgbClr val="94C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Нарушение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84984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Санкция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869160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Штраф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52139" y="2168860"/>
            <a:ext cx="12198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352139" y="3681028"/>
            <a:ext cx="12706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47864" y="5265204"/>
            <a:ext cx="12749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37360" y="1887215"/>
            <a:ext cx="3765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Нарушение п. 1, ст. </a:t>
            </a:r>
            <a:r>
              <a:rPr lang="ru-RU" b="1" dirty="0"/>
              <a:t>19  Регламента по статусу и переходам игроков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322439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Отстранение </a:t>
            </a:r>
            <a:r>
              <a:rPr lang="ru-RU" sz="1600" b="1" dirty="0"/>
              <a:t>Футбольной ассоциацией Англии от всей связанной с футболом деятельности на </a:t>
            </a:r>
            <a:r>
              <a:rPr lang="ru-RU" sz="1600" b="1" dirty="0" smtClean="0"/>
              <a:t>3 </a:t>
            </a:r>
            <a:r>
              <a:rPr lang="ru-RU" sz="1600" b="1" dirty="0"/>
              <a:t>месяца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15" y="0"/>
            <a:ext cx="410592" cy="6158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69466" y="107889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vs.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3823" y="4633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</a:rPr>
              <a:t>Д.М.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2926" y="5193037"/>
            <a:ext cx="3686620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53 000 евро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68950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4C600"/>
                </a:solidFill>
              </a:rPr>
              <a:t>ФК «Барселона»</a:t>
            </a:r>
            <a:r>
              <a:rPr lang="en-US" sz="2400" b="1" dirty="0" smtClean="0">
                <a:solidFill>
                  <a:srgbClr val="94C600"/>
                </a:solidFill>
              </a:rPr>
              <a:t>, </a:t>
            </a:r>
            <a:r>
              <a:rPr lang="ru-RU" sz="2400" b="1" dirty="0" smtClean="0">
                <a:solidFill>
                  <a:srgbClr val="94C600"/>
                </a:solidFill>
              </a:rPr>
              <a:t>Федерация </a:t>
            </a:r>
            <a:r>
              <a:rPr lang="ru-RU" sz="2400" b="1" dirty="0">
                <a:solidFill>
                  <a:srgbClr val="94C600"/>
                </a:solidFill>
              </a:rPr>
              <a:t>футбола </a:t>
            </a:r>
            <a:r>
              <a:rPr lang="ru-RU" sz="2400" b="1" dirty="0" smtClean="0">
                <a:solidFill>
                  <a:srgbClr val="94C600"/>
                </a:solidFill>
              </a:rPr>
              <a:t>Испании</a:t>
            </a:r>
            <a:r>
              <a:rPr lang="en-US" sz="2400" b="1" dirty="0" smtClean="0">
                <a:solidFill>
                  <a:srgbClr val="94C600"/>
                </a:solidFill>
              </a:rPr>
              <a:t> </a:t>
            </a:r>
            <a:r>
              <a:rPr lang="ru-RU" sz="2400" b="1" dirty="0" smtClean="0">
                <a:solidFill>
                  <a:srgbClr val="94C600"/>
                </a:solidFill>
              </a:rPr>
              <a:t>(ФФИ) </a:t>
            </a:r>
            <a:r>
              <a:rPr lang="en-US" sz="2400" b="1" dirty="0" smtClean="0">
                <a:solidFill>
                  <a:srgbClr val="94C600"/>
                </a:solidFill>
              </a:rPr>
              <a:t>vs. </a:t>
            </a:r>
            <a:r>
              <a:rPr lang="ru-RU" sz="2400" b="1" dirty="0" smtClean="0">
                <a:solidFill>
                  <a:srgbClr val="94C600"/>
                </a:solidFill>
              </a:rPr>
              <a:t>ФИФА</a:t>
            </a:r>
            <a:endParaRPr lang="ru-RU" sz="2400" b="1" dirty="0">
              <a:solidFill>
                <a:srgbClr val="94C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Нарушение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84984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Санкция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869160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Штраф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52139" y="2168860"/>
            <a:ext cx="12198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352139" y="3681028"/>
            <a:ext cx="12706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47864" y="5265204"/>
            <a:ext cx="12749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4614" y="1794569"/>
            <a:ext cx="41256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Нарушение п. 1, ст. 19  Регламента по статусу и переходам </a:t>
            </a:r>
            <a:r>
              <a:rPr lang="ru-RU" sz="1400" b="1" dirty="0" smtClean="0"/>
              <a:t>игроков. В </a:t>
            </a:r>
            <a:r>
              <a:rPr lang="ru-RU" sz="1400" b="1" dirty="0"/>
              <a:t>период с 2009 по 2013 годы </a:t>
            </a:r>
            <a:r>
              <a:rPr lang="ru-RU" sz="1400" b="1" dirty="0" smtClean="0"/>
              <a:t>ФК «Барселона» </a:t>
            </a:r>
            <a:r>
              <a:rPr lang="ru-RU" sz="1400" b="1" dirty="0"/>
              <a:t>купила 10 несовершеннолетних игроков, не имеющих испанского </a:t>
            </a:r>
            <a:r>
              <a:rPr lang="ru-RU" sz="1400" b="1" dirty="0" smtClean="0"/>
              <a:t>гражданства 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9257" y="3500355"/>
            <a:ext cx="39806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Запрет на осуществление внутренних </a:t>
            </a: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международных трансферов </a:t>
            </a:r>
            <a:r>
              <a:rPr lang="ru-RU" sz="1400" b="1" dirty="0">
                <a:solidFill>
                  <a:prstClr val="black"/>
                </a:solidFill>
              </a:rPr>
              <a:t>в </a:t>
            </a:r>
            <a:r>
              <a:rPr lang="ru-RU" sz="1400" b="1" dirty="0" smtClean="0">
                <a:solidFill>
                  <a:prstClr val="black"/>
                </a:solidFill>
              </a:rPr>
              <a:t>течение</a:t>
            </a:r>
          </a:p>
          <a:p>
            <a:pPr lvl="0" algn="ctr"/>
            <a:r>
              <a:rPr lang="ru-RU" sz="1400" b="1" dirty="0" smtClean="0">
                <a:solidFill>
                  <a:prstClr val="black"/>
                </a:solidFill>
              </a:rPr>
              <a:t> 2 </a:t>
            </a:r>
            <a:r>
              <a:rPr lang="ru-RU" sz="1400" b="1" dirty="0" err="1" smtClean="0">
                <a:solidFill>
                  <a:prstClr val="black"/>
                </a:solidFill>
              </a:rPr>
              <a:t>трансферных</a:t>
            </a:r>
            <a:r>
              <a:rPr lang="ru-RU" sz="1400" b="1" dirty="0" smtClean="0">
                <a:solidFill>
                  <a:prstClr val="black"/>
                </a:solidFill>
              </a:rPr>
              <a:t> окон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40" y="-228213"/>
            <a:ext cx="1263919" cy="9766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084168" y="87213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vs.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60" y="87213"/>
            <a:ext cx="110966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55" y="-12844"/>
            <a:ext cx="496793" cy="54592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94136" y="4869160"/>
            <a:ext cx="3686620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424 935 евро</a:t>
            </a:r>
            <a:r>
              <a:rPr lang="en-US" sz="1400" b="1" dirty="0" smtClean="0"/>
              <a:t> </a:t>
            </a:r>
            <a:r>
              <a:rPr lang="ru-RU" sz="1400" b="1" dirty="0" smtClean="0"/>
              <a:t>для ФК «Барселона»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94136" y="5570122"/>
            <a:ext cx="3686620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472 150 евро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для ФФИ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71465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428" y="464999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4C600"/>
                </a:solidFill>
              </a:rPr>
              <a:t>«Челси», Футбольная ассоциация Англии (ФАА) </a:t>
            </a:r>
            <a:r>
              <a:rPr lang="en-US" sz="2400" b="1" dirty="0" smtClean="0">
                <a:solidFill>
                  <a:srgbClr val="94C600"/>
                </a:solidFill>
              </a:rPr>
              <a:t>vs. </a:t>
            </a:r>
            <a:r>
              <a:rPr lang="ru-RU" sz="2400" b="1" dirty="0" smtClean="0">
                <a:solidFill>
                  <a:srgbClr val="94C600"/>
                </a:solidFill>
              </a:rPr>
              <a:t>ФИФА</a:t>
            </a:r>
            <a:endParaRPr lang="ru-RU" sz="2400" b="1" dirty="0">
              <a:solidFill>
                <a:srgbClr val="94C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772816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Нарушение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3284984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Санкция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869160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Штраф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352139" y="2168860"/>
            <a:ext cx="12198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52139" y="3681028"/>
            <a:ext cx="12706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47864" y="5265204"/>
            <a:ext cx="12749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69792" y="1871826"/>
            <a:ext cx="3910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Нарушение п. 1, ст. 19  Регламента по статусу и переходам </a:t>
            </a:r>
            <a:r>
              <a:rPr lang="ru-RU" sz="1600" b="1" dirty="0" smtClean="0"/>
              <a:t>игроков в </a:t>
            </a:r>
            <a:r>
              <a:rPr lang="ru-RU" sz="1600" b="1" dirty="0"/>
              <a:t>отношении </a:t>
            </a:r>
            <a:r>
              <a:rPr lang="ru-RU" sz="1600" b="1" dirty="0" smtClean="0"/>
              <a:t>переходов </a:t>
            </a:r>
            <a:r>
              <a:rPr lang="ru-RU" sz="1600" b="1" dirty="0"/>
              <a:t>29 несовершеннолетних </a:t>
            </a:r>
            <a:r>
              <a:rPr lang="ru-RU" sz="1600" b="1" dirty="0" smtClean="0"/>
              <a:t>игроков</a:t>
            </a:r>
            <a:endParaRPr lang="ru-RU" sz="1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69792" y="3568660"/>
            <a:ext cx="4126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Запрет на регистрацию новых </a:t>
            </a:r>
            <a:r>
              <a:rPr lang="ru-RU" sz="1600" b="1" dirty="0"/>
              <a:t>игроков на </a:t>
            </a:r>
            <a:r>
              <a:rPr lang="ru-RU" sz="1600" b="1" dirty="0" smtClean="0"/>
              <a:t>2 </a:t>
            </a:r>
            <a:r>
              <a:rPr lang="ru-RU" sz="1600" b="1" dirty="0" err="1"/>
              <a:t>трансферных</a:t>
            </a:r>
            <a:r>
              <a:rPr lang="ru-RU" sz="1600" b="1" dirty="0"/>
              <a:t> </a:t>
            </a:r>
            <a:r>
              <a:rPr lang="ru-RU" sz="1600" b="1" dirty="0" smtClean="0"/>
              <a:t>окна</a:t>
            </a:r>
            <a:endParaRPr lang="ru-RU" sz="1600" b="1" dirty="0"/>
          </a:p>
        </p:txBody>
      </p:sp>
      <p:pic>
        <p:nvPicPr>
          <p:cNvPr id="1026" name="Picture 2" descr="https://res.cloudinary.com/chelsea-production/image/upload/c_fill,dpr_auto,f_auto,fl_lossy,g_auto,h_96,q_auto,w_96,z_1.0/v1/logos/rgb-mar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765"/>
            <a:ext cx="576064" cy="5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084168" y="87213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vs.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60" y="87213"/>
            <a:ext cx="110966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46"/>
            <a:ext cx="383533" cy="575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4136" y="4869160"/>
            <a:ext cx="3686620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430 240 евро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для ФК «Челси»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4136" y="5514032"/>
            <a:ext cx="3686619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419 484 </a:t>
            </a:r>
            <a:r>
              <a:rPr lang="ru-RU" sz="1600" b="1" dirty="0"/>
              <a:t>тысяч </a:t>
            </a:r>
            <a:r>
              <a:rPr lang="ru-RU" sz="1600" b="1" dirty="0" smtClean="0"/>
              <a:t>евро для ФАА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51521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652" y="294837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4C600"/>
                </a:solidFill>
              </a:rPr>
              <a:t>«Манчестер Сити» </a:t>
            </a:r>
            <a:r>
              <a:rPr lang="en-US" b="1" dirty="0" smtClean="0">
                <a:solidFill>
                  <a:srgbClr val="94C600"/>
                </a:solidFill>
              </a:rPr>
              <a:t>vs. </a:t>
            </a:r>
            <a:r>
              <a:rPr lang="ru-RU" b="1" dirty="0" smtClean="0">
                <a:solidFill>
                  <a:srgbClr val="94C600"/>
                </a:solidFill>
              </a:rPr>
              <a:t>ФИФА</a:t>
            </a:r>
            <a:endParaRPr lang="ru-RU" b="1" dirty="0">
              <a:solidFill>
                <a:srgbClr val="94C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72816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Нарушение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284984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Санкция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869160"/>
            <a:ext cx="2376264" cy="11521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Штраф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52139" y="2168860"/>
            <a:ext cx="12198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352139" y="3681028"/>
            <a:ext cx="127066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347864" y="5265204"/>
            <a:ext cx="12749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57"/>
            <a:ext cx="504056" cy="5040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12160" y="79291"/>
            <a:ext cx="585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vs.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34378" r="27408" b="35568"/>
          <a:stretch/>
        </p:blipFill>
        <p:spPr>
          <a:xfrm>
            <a:off x="6713984" y="72424"/>
            <a:ext cx="1108919" cy="40332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37360" y="1887215"/>
            <a:ext cx="3765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Нарушение п. 1, ст. </a:t>
            </a:r>
            <a:r>
              <a:rPr lang="ru-RU" b="1" dirty="0"/>
              <a:t>19  Регламента по статусу и переходам игроков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4765" y="3671736"/>
            <a:ext cx="3765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Отсутствует 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31172" y="5139190"/>
            <a:ext cx="3765624" cy="61206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338 814 евро</a:t>
            </a:r>
            <a:r>
              <a:rPr lang="en-US" sz="1600" b="1" dirty="0" smtClean="0"/>
              <a:t> </a:t>
            </a:r>
            <a:r>
              <a:rPr lang="ru-RU" sz="1600" b="1" dirty="0" smtClean="0"/>
              <a:t>для </a:t>
            </a:r>
          </a:p>
          <a:p>
            <a:pPr algn="ctr"/>
            <a:r>
              <a:rPr lang="ru-RU" sz="1600" b="1" dirty="0" smtClean="0"/>
              <a:t>ФК «Манчестер Сити»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53291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87592" cy="70413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94C600"/>
                </a:solidFill>
              </a:rPr>
              <a:t>Наши предложения </a:t>
            </a:r>
            <a:endParaRPr lang="ru-RU" sz="3600" b="1" dirty="0">
              <a:solidFill>
                <a:srgbClr val="94C6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4365104"/>
            <a:ext cx="3204356" cy="19346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r>
              <a:rPr lang="ru-RU" sz="1200" b="1" dirty="0" smtClean="0"/>
              <a:t>Установить </a:t>
            </a:r>
            <a:r>
              <a:rPr lang="ru-RU" sz="1200" b="1" dirty="0"/>
              <a:t>ограничение на процент потенциальной </a:t>
            </a:r>
            <a:r>
              <a:rPr lang="ru-RU" sz="1200" b="1" dirty="0" smtClean="0"/>
              <a:t>комиссии посредников </a:t>
            </a:r>
            <a:r>
              <a:rPr lang="ru-RU" sz="1200" b="1" dirty="0"/>
              <a:t>по аналогии с нормами, касающимися представительства совершеннолетних </a:t>
            </a:r>
            <a:r>
              <a:rPr lang="ru-RU" sz="1200" b="1" dirty="0" smtClean="0"/>
              <a:t>игроков</a:t>
            </a:r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4337973" y="4478023"/>
            <a:ext cx="360041" cy="3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1988840"/>
            <a:ext cx="3204356" cy="19346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r>
              <a:rPr lang="ru-RU" sz="1200" b="1" dirty="0"/>
              <a:t>Ввести обязательное прохождение сертификации для посредников, работающих с несовершеннолетними лицами 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21749" y="2110201"/>
            <a:ext cx="360041" cy="3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8063" y="1986538"/>
            <a:ext cx="3204356" cy="19346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r>
              <a:rPr lang="ru-RU" sz="1400" b="1" dirty="0"/>
              <a:t>Ввести разрешение на представление посредниками несовершеннолетних лиц на возмездной основе 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70220" y="2099457"/>
            <a:ext cx="360041" cy="3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1487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Список использованных источников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4608512"/>
          </a:xfrm>
        </p:spPr>
        <p:txBody>
          <a:bodyPr>
            <a:normAutofit fontScale="70000" lnSpcReduction="20000"/>
          </a:bodyPr>
          <a:lstStyle/>
          <a:p>
            <a:pPr marL="525780" lvl="0" indent="-457200" algn="just">
              <a:buFont typeface="+mj-lt"/>
              <a:buAutoNum type="arabicPeriod"/>
            </a:pPr>
            <a:r>
              <a:rPr lang="en-US" dirty="0"/>
              <a:t>FIFA Regulations on Working with Intermediaries// FIFA.com [Electronic source] URL: https://www.fifa.com/who-we-are/legal/rules-and-regulations/documents/ (Date of access: 14.03.2020)</a:t>
            </a:r>
            <a:endParaRPr lang="ru-RU" dirty="0"/>
          </a:p>
          <a:p>
            <a:pPr marL="525780" lvl="0" indent="-457200" algn="just">
              <a:buFont typeface="+mj-lt"/>
              <a:buAutoNum type="arabicPeriod"/>
            </a:pPr>
            <a:r>
              <a:rPr lang="en-US" dirty="0"/>
              <a:t>Regulations on the Status and Transfer of Players// FIFA.com [Electronic source] URL: https://www.fifa.com/who-we-are/legal/rules-and-regulations/documents/ (Date of access: 14.03.2020)</a:t>
            </a:r>
            <a:endParaRPr lang="ru-RU" dirty="0"/>
          </a:p>
          <a:p>
            <a:pPr marL="525780" lvl="0" indent="-457200" algn="just">
              <a:buFont typeface="+mj-lt"/>
              <a:buAutoNum type="arabicPeriod"/>
            </a:pPr>
            <a:r>
              <a:rPr lang="en-US" dirty="0"/>
              <a:t>Interim Report – Conclusions on professional standards: intermediaries and minors // Edge Hill University [Electronic source] URL: https://www.edgehill.ac.uk/law/files/2019/05/Conclusions-on-Intermediaries-and-Minors.pdf (Date of access: 14.03.2020)</a:t>
            </a:r>
            <a:endParaRPr lang="ru-RU" dirty="0"/>
          </a:p>
          <a:p>
            <a:pPr marL="525780" lvl="0" indent="-457200" algn="just">
              <a:buFont typeface="+mj-lt"/>
              <a:buAutoNum type="arabicPeriod"/>
            </a:pPr>
            <a:r>
              <a:rPr lang="en-US" dirty="0"/>
              <a:t>Intermediaries &amp; Minors // Lex blog  [Electronic source] URL: https://lexsportiva.blog/2019/06/03/intermediaries-and-minors/ (Date of access: 14.03.2020)</a:t>
            </a:r>
            <a:endParaRPr lang="ru-RU" dirty="0"/>
          </a:p>
          <a:p>
            <a:pPr marL="525780" lvl="0" indent="-457200" algn="just">
              <a:buFont typeface="+mj-lt"/>
              <a:buAutoNum type="arabicPeriod"/>
            </a:pPr>
            <a:r>
              <a:rPr lang="en-US" dirty="0"/>
              <a:t>Football agents and minors – the necessity of a balanced approach // Howard Kennedy  [Electronic source] URL: https://www.howardkennedy.com/en/latest/article/football-agents-and-minors---the-necessity-of-a-balanced-approach (Date of access: 14.03.2020)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678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Список использованных источников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392488"/>
          </a:xfrm>
        </p:spPr>
        <p:txBody>
          <a:bodyPr>
            <a:normAutofit fontScale="47500" lnSpcReduction="20000"/>
          </a:bodyPr>
          <a:lstStyle/>
          <a:p>
            <a:pPr marL="525780" lvl="0" indent="-457200" algn="just">
              <a:buFont typeface="+mj-lt"/>
              <a:buAutoNum type="arabicPeriod" startAt="6"/>
            </a:pPr>
            <a:r>
              <a:rPr lang="en-US" sz="3400" dirty="0"/>
              <a:t>Football Intermediaries: Would a European centralized licensing system be a sustainable solution?// Asser International Sports Law Blog [Electronic source] URL: https://www.asser.nl/SportsLaw/Blog/post/football-intermediaries-would-a-european-centralized-licensing-system-be-a-sustainable-solution-by-panagiotis-roumeliotis (Date of access: 14.03.2020)</a:t>
            </a:r>
            <a:endParaRPr lang="ru-RU" sz="3400" dirty="0"/>
          </a:p>
          <a:p>
            <a:pPr marL="525780" lvl="0" indent="-457200" algn="just">
              <a:buFont typeface="+mj-lt"/>
              <a:buAutoNum type="arabicPeriod" startAt="6"/>
            </a:pPr>
            <a:r>
              <a:rPr lang="en-US" sz="3400" dirty="0"/>
              <a:t>The FA v David Manasseh// Blackstone chambers [Electronic source] URL: https://www.blackstonechambers.com/news/fa-v-david-manasseh/ (Date of access: 14.03.2020)</a:t>
            </a:r>
            <a:endParaRPr lang="ru-RU" sz="3400" dirty="0"/>
          </a:p>
          <a:p>
            <a:pPr marL="525780" lvl="0" indent="-457200" algn="just">
              <a:buFont typeface="+mj-lt"/>
              <a:buAutoNum type="arabicPeriod" startAt="6"/>
            </a:pPr>
            <a:r>
              <a:rPr lang="en-US" sz="3400" dirty="0"/>
              <a:t>FIFA penalizes Barcelona for signing underage players// CBS Sports [Electronic source] URL: https://www.cbssports.com/general/news/fifa-penalizes-barcelona-for-signing-underage-players/ (Date of access: 14.03.2020)</a:t>
            </a:r>
            <a:endParaRPr lang="ru-RU" sz="3400" dirty="0"/>
          </a:p>
          <a:p>
            <a:pPr marL="525780" lvl="0" indent="-457200" algn="just">
              <a:buFont typeface="+mj-lt"/>
              <a:buAutoNum type="arabicPeriod" startAt="6"/>
            </a:pPr>
            <a:r>
              <a:rPr lang="en-US" sz="3400" dirty="0"/>
              <a:t>Man City avoid transfer ban despite admitting breach of rules// The Irish time [Electronic source] URL: https://www.irishtimes.com/sport/soccer/english-soccer/man-city-avoid-transfer-ban-despite-admitting-breach-of-rules-1.3985323 (Date of access: 14.03.2020)</a:t>
            </a:r>
            <a:endParaRPr lang="ru-RU" sz="3400" dirty="0"/>
          </a:p>
          <a:p>
            <a:pPr marL="525780" lvl="0" indent="-457200" algn="just">
              <a:buFont typeface="+mj-lt"/>
              <a:buAutoNum type="arabicPeriod" startAt="6"/>
            </a:pPr>
            <a:r>
              <a:rPr lang="en-US" sz="3400" dirty="0"/>
              <a:t>Chelsea FC, The Football Association sanctioned for international transfers of minors//Fifa.com [Electronic source] URL: https://www.fifa.com/who-we-are/news/chelsea-fc-the-football-association-sanctioned-for-international-transfers-of-mi (Date of access: 14.03.2020)</a:t>
            </a:r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855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604" y="836712"/>
            <a:ext cx="70247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4C600"/>
                </a:solidFill>
              </a:rPr>
              <a:t>Контакты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2700040"/>
            <a:ext cx="396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valeryia.lukhverchyk@gmail.com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25534"/>
            <a:ext cx="936104" cy="9361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27" y="3734460"/>
            <a:ext cx="838129" cy="8381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7784" y="3930863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https://www.linkedin.com/in/valeryia-lukhverchyk-a176a0171/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9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12776"/>
            <a:ext cx="6984776" cy="93610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chemeClr val="bg1"/>
                </a:solidFill>
              </a:rPr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536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4C600"/>
                </a:solidFill>
              </a:rPr>
              <a:t>Вопросы: </a:t>
            </a:r>
            <a:endParaRPr lang="ru-RU" b="1" dirty="0">
              <a:solidFill>
                <a:srgbClr val="94C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853014" cy="274418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>
                <a:latin typeface="+mj-lt"/>
              </a:rPr>
              <a:t>1. Актуальность темы;</a:t>
            </a:r>
          </a:p>
          <a:p>
            <a:pPr marL="68580" indent="0">
              <a:buNone/>
            </a:pPr>
            <a:r>
              <a:rPr lang="ru-RU" b="1" dirty="0" smtClean="0">
                <a:latin typeface="+mj-lt"/>
              </a:rPr>
              <a:t>2. Нормативно-правовое регулирование; </a:t>
            </a:r>
          </a:p>
          <a:p>
            <a:pPr marL="68580" indent="0">
              <a:buNone/>
            </a:pPr>
            <a:r>
              <a:rPr lang="ru-RU" b="1" dirty="0" smtClean="0">
                <a:latin typeface="+mj-lt"/>
              </a:rPr>
              <a:t>3. Особенности отношений между посредником и несовершеннолетним игроком; </a:t>
            </a:r>
          </a:p>
          <a:p>
            <a:pPr marL="68580" indent="0">
              <a:buNone/>
            </a:pPr>
            <a:r>
              <a:rPr lang="ru-RU" b="1" dirty="0" smtClean="0">
                <a:latin typeface="+mj-lt"/>
              </a:rPr>
              <a:t>4. </a:t>
            </a:r>
            <a:r>
              <a:rPr lang="en-US" b="1" dirty="0" smtClean="0">
                <a:latin typeface="+mj-lt"/>
              </a:rPr>
              <a:t>Case Law;</a:t>
            </a:r>
          </a:p>
          <a:p>
            <a:pPr marL="68580" indent="0">
              <a:buNone/>
            </a:pPr>
            <a:r>
              <a:rPr lang="en-US" b="1" dirty="0" smtClean="0">
                <a:latin typeface="+mj-lt"/>
              </a:rPr>
              <a:t>5. </a:t>
            </a:r>
            <a:r>
              <a:rPr lang="ru-RU" b="1" dirty="0" smtClean="0">
                <a:latin typeface="+mj-lt"/>
              </a:rPr>
              <a:t>Наши предложения.</a:t>
            </a:r>
            <a:endParaRPr lang="en-US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8665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94C600"/>
                </a:solidFill>
              </a:rPr>
              <a:t>Актуальность темы </a:t>
            </a:r>
            <a:endParaRPr lang="ru-RU" sz="3600" b="1" dirty="0">
              <a:solidFill>
                <a:srgbClr val="94C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525963"/>
          </a:xfrm>
        </p:spPr>
        <p:txBody>
          <a:bodyPr/>
          <a:lstStyle/>
          <a:p>
            <a:pPr marL="68580" indent="457200" algn="just">
              <a:buNone/>
            </a:pPr>
            <a:r>
              <a:rPr lang="ru-RU" dirty="0" smtClean="0">
                <a:cs typeface="Calibri" panose="020F0502020204030204" pitchFamily="34" charset="0"/>
              </a:rPr>
              <a:t>Правило </a:t>
            </a:r>
            <a:r>
              <a:rPr lang="ru-RU" b="1" i="1" dirty="0" smtClean="0">
                <a:cs typeface="Calibri" panose="020F0502020204030204" pitchFamily="34" charset="0"/>
              </a:rPr>
              <a:t>«доморощенных игроков» </a:t>
            </a:r>
            <a:r>
              <a:rPr lang="ru-RU" dirty="0" smtClean="0">
                <a:cs typeface="Calibri" panose="020F0502020204030204" pitchFamily="34" charset="0"/>
              </a:rPr>
              <a:t>и </a:t>
            </a:r>
            <a:r>
              <a:rPr lang="ru-RU" b="1" i="1" dirty="0" smtClean="0">
                <a:cs typeface="Calibri" panose="020F0502020204030204" pitchFamily="34" charset="0"/>
              </a:rPr>
              <a:t>финансового </a:t>
            </a:r>
            <a:r>
              <a:rPr lang="ru-RU" b="1" i="1" dirty="0" err="1" smtClean="0">
                <a:cs typeface="Calibri" panose="020F0502020204030204" pitchFamily="34" charset="0"/>
              </a:rPr>
              <a:t>Fair</a:t>
            </a:r>
            <a:r>
              <a:rPr lang="ru-RU" b="1" i="1" dirty="0" smtClean="0">
                <a:cs typeface="Calibri" panose="020F0502020204030204" pitchFamily="34" charset="0"/>
              </a:rPr>
              <a:t> </a:t>
            </a:r>
            <a:r>
              <a:rPr lang="ru-RU" b="1" i="1" dirty="0" err="1" smtClean="0">
                <a:cs typeface="Calibri" panose="020F0502020204030204" pitchFamily="34" charset="0"/>
              </a:rPr>
              <a:t>Play</a:t>
            </a:r>
            <a:r>
              <a:rPr lang="ru-RU" b="1" i="1" dirty="0" smtClean="0">
                <a:cs typeface="Calibri" panose="020F0502020204030204" pitchFamily="34" charset="0"/>
              </a:rPr>
              <a:t> </a:t>
            </a:r>
            <a:r>
              <a:rPr lang="ru-RU" dirty="0" smtClean="0">
                <a:cs typeface="Calibri" panose="020F0502020204030204" pitchFamily="34" charset="0"/>
              </a:rPr>
              <a:t>подталкивают клубы инвестировать в молодежь, и это делает их обращение на рынке более распространенным, чем в прошлом. Клубам выгодно использовать несовершеннолетних лиц из-за их физических способностей, а также стоимости услуг на </a:t>
            </a:r>
            <a:r>
              <a:rPr lang="ru-RU" dirty="0" err="1" smtClean="0">
                <a:cs typeface="Calibri" panose="020F0502020204030204" pitchFamily="34" charset="0"/>
              </a:rPr>
              <a:t>трансферном</a:t>
            </a:r>
            <a:r>
              <a:rPr lang="ru-RU" dirty="0" smtClean="0">
                <a:cs typeface="Calibri" panose="020F0502020204030204" pitchFamily="34" charset="0"/>
              </a:rPr>
              <a:t> рынке. </a:t>
            </a:r>
            <a:endParaRPr lang="ru-RU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97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70247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94C600"/>
                </a:solidFill>
              </a:rPr>
              <a:t>Регулирование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38680" y="5358505"/>
            <a:ext cx="3005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Регламент ФИФА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по работе с 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посредниками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(+ Регламенты нац. ассоциаций)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98984" y="5365658"/>
            <a:ext cx="30102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Регламент ФИФА по статусу и переходам игроков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(+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Регламенты нац. ассоциаций)</a:t>
            </a:r>
          </a:p>
          <a:p>
            <a:pPr algn="ctr"/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8" t="14266" r="20273" b="12008"/>
          <a:stretch/>
        </p:blipFill>
        <p:spPr bwMode="auto">
          <a:xfrm>
            <a:off x="1278884" y="1556792"/>
            <a:ext cx="2524678" cy="3669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6" t="14640" r="34804" b="11983"/>
          <a:stretch/>
        </p:blipFill>
        <p:spPr bwMode="auto">
          <a:xfrm>
            <a:off x="5538433" y="1591538"/>
            <a:ext cx="2531397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146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9015" y="2764855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0971" y="278261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+mj-lt"/>
                <a:cs typeface="Calibri" panose="020F0502020204030204" pitchFamily="34" charset="0"/>
              </a:rPr>
              <a:t>Каким </a:t>
            </a:r>
            <a:r>
              <a:rPr lang="ru-RU" sz="2000" dirty="0">
                <a:latin typeface="+mj-lt"/>
                <a:cs typeface="Calibri" panose="020F0502020204030204" pitchFamily="34" charset="0"/>
              </a:rPr>
              <a:t>образом можно защитить </a:t>
            </a:r>
            <a:r>
              <a:rPr lang="ru-RU" sz="2000" dirty="0" smtClean="0">
                <a:latin typeface="+mj-lt"/>
                <a:cs typeface="Calibri" panose="020F0502020204030204" pitchFamily="34" charset="0"/>
              </a:rPr>
              <a:t>несовершеннолетнее лицо при </a:t>
            </a:r>
            <a:r>
              <a:rPr lang="ru-RU" sz="2000" dirty="0">
                <a:latin typeface="+mj-lt"/>
                <a:cs typeface="Calibri" panose="020F0502020204030204" pitchFamily="34" charset="0"/>
              </a:rPr>
              <a:t>подписании контракта, если </a:t>
            </a:r>
            <a:r>
              <a:rPr lang="ru-RU" sz="2000" dirty="0" smtClean="0">
                <a:latin typeface="+mj-lt"/>
                <a:cs typeface="Calibri" panose="020F0502020204030204" pitchFamily="34" charset="0"/>
              </a:rPr>
              <a:t>родители или иные законные представители </a:t>
            </a:r>
            <a:r>
              <a:rPr lang="ru-RU" sz="2000" dirty="0">
                <a:latin typeface="+mj-lt"/>
                <a:cs typeface="Calibri" panose="020F0502020204030204" pitchFamily="34" charset="0"/>
              </a:rPr>
              <a:t>не знакомы с особенностями заключения договоров в сфере спорта и не имеют опыта в переговорном </a:t>
            </a:r>
            <a:r>
              <a:rPr lang="ru-RU" sz="2000" dirty="0" smtClean="0">
                <a:latin typeface="+mj-lt"/>
                <a:cs typeface="Calibri" panose="020F0502020204030204" pitchFamily="34" charset="0"/>
              </a:rPr>
              <a:t>процессе? </a:t>
            </a:r>
            <a:endParaRPr lang="ru-RU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5075" y="1421904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94C600"/>
                </a:solidFill>
              </a:rPr>
              <a:t>В чем </a:t>
            </a:r>
            <a:r>
              <a:rPr lang="ru-RU" b="1" dirty="0" smtClean="0">
                <a:solidFill>
                  <a:srgbClr val="94C600"/>
                </a:solidFill>
              </a:rPr>
              <a:t>заключа</a:t>
            </a:r>
            <a:r>
              <a:rPr lang="ru-RU" b="1" dirty="0">
                <a:solidFill>
                  <a:srgbClr val="94C600"/>
                </a:solidFill>
              </a:rPr>
              <a:t>ю</a:t>
            </a:r>
            <a:r>
              <a:rPr lang="ru-RU" b="1" dirty="0" smtClean="0">
                <a:solidFill>
                  <a:srgbClr val="94C600"/>
                </a:solidFill>
              </a:rPr>
              <a:t>тся </a:t>
            </a:r>
            <a:r>
              <a:rPr lang="ru-RU" b="1" dirty="0">
                <a:solidFill>
                  <a:srgbClr val="94C600"/>
                </a:solidFill>
              </a:rPr>
              <a:t>проблемы?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367708" y="2232051"/>
            <a:ext cx="499759" cy="532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97015" y="522920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+mj-lt"/>
                <a:cs typeface="Calibri" panose="020F0502020204030204" pitchFamily="34" charset="0"/>
              </a:rPr>
              <a:t>Как посредник может предоставлять квалифицированные услуги на безвозмездной основе? </a:t>
            </a:r>
            <a:endParaRPr lang="ru-RU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17641" y="4546283"/>
            <a:ext cx="499759" cy="532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7064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578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4C600"/>
                </a:solidFill>
              </a:rPr>
              <a:t>Посредник </a:t>
            </a:r>
            <a:endParaRPr lang="ru-RU" b="1" dirty="0">
              <a:solidFill>
                <a:srgbClr val="94C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3508977"/>
          </a:xfrm>
        </p:spPr>
        <p:txBody>
          <a:bodyPr>
            <a:normAutofit/>
          </a:bodyPr>
          <a:lstStyle/>
          <a:p>
            <a:pPr marL="68580" indent="457200" algn="just">
              <a:buNone/>
            </a:pPr>
            <a:r>
              <a:rPr lang="ru-RU" dirty="0" smtClean="0">
                <a:latin typeface="+mj-lt"/>
                <a:cs typeface="Calibri" panose="020F0502020204030204" pitchFamily="34" charset="0"/>
              </a:rPr>
              <a:t>«</a:t>
            </a:r>
            <a:r>
              <a:rPr lang="ru-RU" b="1" dirty="0" smtClean="0">
                <a:latin typeface="+mj-lt"/>
                <a:cs typeface="Calibri" panose="020F0502020204030204" pitchFamily="34" charset="0"/>
              </a:rPr>
              <a:t>Посредник</a:t>
            </a:r>
            <a:r>
              <a:rPr lang="ru-RU" dirty="0" smtClean="0">
                <a:latin typeface="+mj-lt"/>
                <a:cs typeface="Calibri" panose="020F0502020204030204" pitchFamily="34" charset="0"/>
              </a:rPr>
              <a:t> </a:t>
            </a:r>
            <a:r>
              <a:rPr lang="ru-RU" dirty="0">
                <a:latin typeface="+mj-lt"/>
                <a:cs typeface="Calibri" panose="020F0502020204030204" pitchFamily="34" charset="0"/>
              </a:rPr>
              <a:t>– физическое или юридическое лицо, которое за </a:t>
            </a:r>
            <a:r>
              <a:rPr lang="ru-RU" dirty="0" smtClean="0">
                <a:latin typeface="+mj-lt"/>
                <a:cs typeface="Calibri" panose="020F0502020204030204" pitchFamily="34" charset="0"/>
              </a:rPr>
              <a:t>вознаграждение или </a:t>
            </a:r>
            <a:r>
              <a:rPr lang="ru-RU" dirty="0">
                <a:latin typeface="+mj-lt"/>
                <a:cs typeface="Calibri" panose="020F0502020204030204" pitchFamily="34" charset="0"/>
              </a:rPr>
              <a:t>бесплатно представляет игроков и/или клубы в переговорах с </a:t>
            </a:r>
            <a:r>
              <a:rPr lang="ru-RU" dirty="0" smtClean="0">
                <a:latin typeface="+mj-lt"/>
                <a:cs typeface="Calibri" panose="020F0502020204030204" pitchFamily="34" charset="0"/>
              </a:rPr>
              <a:t>целью заключения </a:t>
            </a:r>
            <a:r>
              <a:rPr lang="ru-RU" dirty="0">
                <a:latin typeface="+mj-lt"/>
                <a:cs typeface="Calibri" panose="020F0502020204030204" pitchFamily="34" charset="0"/>
              </a:rPr>
              <a:t>трудового контракта или представляют клубы в переговорах </a:t>
            </a:r>
            <a:r>
              <a:rPr lang="ru-RU" dirty="0" smtClean="0">
                <a:latin typeface="+mj-lt"/>
                <a:cs typeface="Calibri" panose="020F0502020204030204" pitchFamily="34" charset="0"/>
              </a:rPr>
              <a:t>с целью </a:t>
            </a:r>
            <a:r>
              <a:rPr lang="ru-RU" dirty="0">
                <a:latin typeface="+mj-lt"/>
                <a:cs typeface="Calibri" panose="020F0502020204030204" pitchFamily="34" charset="0"/>
              </a:rPr>
              <a:t>заключения </a:t>
            </a:r>
            <a:r>
              <a:rPr lang="ru-RU" dirty="0" err="1">
                <a:latin typeface="+mj-lt"/>
                <a:cs typeface="Calibri" panose="020F0502020204030204" pitchFamily="34" charset="0"/>
              </a:rPr>
              <a:t>трансферного</a:t>
            </a:r>
            <a:r>
              <a:rPr lang="ru-RU" dirty="0">
                <a:latin typeface="+mj-lt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+mj-lt"/>
                <a:cs typeface="Calibri" panose="020F0502020204030204" pitchFamily="34" charset="0"/>
              </a:rPr>
              <a:t>контракта».</a:t>
            </a:r>
            <a:endParaRPr lang="ru-RU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09329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Регламент ФИФА по </a:t>
            </a:r>
            <a:r>
              <a:rPr lang="ru-RU" dirty="0"/>
              <a:t>работе с посредниками </a:t>
            </a:r>
            <a:r>
              <a:rPr lang="ru-RU" dirty="0" smtClean="0"/>
              <a:t>2015 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60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Запрет на возмездное оказание услуг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7992888" cy="3600400"/>
          </a:xfrm>
        </p:spPr>
        <p:txBody>
          <a:bodyPr>
            <a:normAutofit/>
          </a:bodyPr>
          <a:lstStyle/>
          <a:p>
            <a:pPr marL="68580" indent="457200" algn="just">
              <a:buNone/>
            </a:pPr>
            <a:r>
              <a:rPr lang="ru-RU" dirty="0" smtClean="0"/>
              <a:t>В соответствии с п. 8 статьи 7 </a:t>
            </a:r>
            <a:r>
              <a:rPr lang="ru-RU" i="1" dirty="0" smtClean="0"/>
              <a:t>Регламента ФИФА по работе с посредниками</a:t>
            </a:r>
            <a:r>
              <a:rPr lang="ru-RU" dirty="0" smtClean="0"/>
              <a:t> «игрокам </a:t>
            </a:r>
            <a:r>
              <a:rPr lang="ru-RU" dirty="0"/>
              <a:t>и/или </a:t>
            </a:r>
            <a:r>
              <a:rPr lang="ru-RU" dirty="0" smtClean="0"/>
              <a:t>клубам, </a:t>
            </a:r>
            <a:r>
              <a:rPr lang="ru-RU" dirty="0"/>
              <a:t>которые привлекли услуги посредника </a:t>
            </a:r>
            <a:r>
              <a:rPr lang="ru-RU" dirty="0" smtClean="0"/>
              <a:t>при переговорах </a:t>
            </a:r>
            <a:r>
              <a:rPr lang="ru-RU" dirty="0"/>
              <a:t>по трудовому контракту и/или </a:t>
            </a:r>
            <a:r>
              <a:rPr lang="ru-RU" dirty="0" err="1"/>
              <a:t>трансферному</a:t>
            </a:r>
            <a:r>
              <a:rPr lang="ru-RU" dirty="0"/>
              <a:t> </a:t>
            </a:r>
            <a:r>
              <a:rPr lang="ru-RU" dirty="0" smtClean="0"/>
              <a:t>контракту, </a:t>
            </a:r>
            <a:r>
              <a:rPr lang="ru-RU" b="1" dirty="0" smtClean="0"/>
              <a:t>запрещено </a:t>
            </a:r>
            <a:r>
              <a:rPr lang="ru-RU" b="1" dirty="0"/>
              <a:t>производить какие-либо выплаты таким посредникам</a:t>
            </a:r>
            <a:r>
              <a:rPr lang="ru-RU" dirty="0"/>
              <a:t>, </a:t>
            </a:r>
            <a:r>
              <a:rPr lang="ru-RU" dirty="0" smtClean="0"/>
              <a:t>если участвующий </a:t>
            </a:r>
            <a:r>
              <a:rPr lang="ru-RU" dirty="0"/>
              <a:t>игрок является </a:t>
            </a:r>
            <a:r>
              <a:rPr lang="ru-RU" b="1" dirty="0" smtClean="0"/>
              <a:t>несовершеннолетним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427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478" y="836712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4C600"/>
                </a:solidFill>
              </a:rPr>
              <a:t>Почему безвозмездная услуга – это плохо?</a:t>
            </a:r>
            <a:endParaRPr lang="ru-RU" b="1" dirty="0">
              <a:solidFill>
                <a:srgbClr val="94C6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44108" y="1988840"/>
            <a:ext cx="2808312" cy="24483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величивает зависимость посредников </a:t>
            </a: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от совершения незаконных сделок</a:t>
            </a:r>
          </a:p>
        </p:txBody>
      </p:sp>
      <p:sp>
        <p:nvSpPr>
          <p:cNvPr id="8" name="Овал 7"/>
          <p:cNvSpPr/>
          <p:nvPr/>
        </p:nvSpPr>
        <p:spPr>
          <a:xfrm>
            <a:off x="6768243" y="2177298"/>
            <a:ext cx="360041" cy="3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1072755" y="1916832"/>
            <a:ext cx="2898577" cy="24483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Лишает игроков квалифицированной юридической помощи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2360172" y="2177298"/>
            <a:ext cx="360041" cy="3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3059832" y="3922436"/>
            <a:ext cx="3240360" cy="244835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Увеличивает количество использования незарегистрированных посредников</a:t>
            </a:r>
          </a:p>
        </p:txBody>
      </p:sp>
      <p:sp>
        <p:nvSpPr>
          <p:cNvPr id="13" name="Овал 12"/>
          <p:cNvSpPr/>
          <p:nvPr/>
        </p:nvSpPr>
        <p:spPr>
          <a:xfrm>
            <a:off x="4510532" y="4085553"/>
            <a:ext cx="360041" cy="335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6185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74515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94C600"/>
                </a:solidFill>
              </a:rPr>
              <a:t>Case Law</a:t>
            </a:r>
            <a:endParaRPr lang="ru-RU" b="1" dirty="0">
              <a:solidFill>
                <a:srgbClr val="94C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064709"/>
            <a:ext cx="2880320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Посредник Дэвид </a:t>
            </a:r>
            <a:r>
              <a:rPr lang="ru-RU" b="1" dirty="0" err="1" smtClean="0"/>
              <a:t>Манассе</a:t>
            </a:r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en-US" b="1" dirty="0" smtClean="0"/>
              <a:t>vs.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Футбольная ассоциация </a:t>
            </a:r>
            <a:r>
              <a:rPr lang="ru-RU" b="1" dirty="0"/>
              <a:t>Англии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3481" y="2025545"/>
            <a:ext cx="2880320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ФК «Барселона», Федерация футбола Испании </a:t>
            </a:r>
            <a:r>
              <a:rPr lang="ru-RU" b="1" dirty="0" err="1" smtClean="0"/>
              <a:t>vs</a:t>
            </a:r>
            <a:r>
              <a:rPr lang="ru-RU" b="1" dirty="0"/>
              <a:t>. </a:t>
            </a:r>
            <a:endParaRPr lang="en-US" b="1" dirty="0" smtClean="0"/>
          </a:p>
          <a:p>
            <a:pPr algn="ctr"/>
            <a:r>
              <a:rPr lang="ru-RU" b="1" dirty="0" smtClean="0"/>
              <a:t>ФИФА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221088"/>
            <a:ext cx="2880320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ФК «Челси</a:t>
            </a:r>
            <a:r>
              <a:rPr lang="ru-RU" b="1" dirty="0"/>
              <a:t>», Футбольная ассоциация Англии </a:t>
            </a:r>
            <a:endParaRPr lang="en-US" b="1" dirty="0" smtClean="0"/>
          </a:p>
          <a:p>
            <a:pPr algn="ctr"/>
            <a:r>
              <a:rPr lang="ru-RU" b="1" dirty="0" err="1" smtClean="0"/>
              <a:t>vs</a:t>
            </a:r>
            <a:r>
              <a:rPr lang="ru-RU" b="1" dirty="0"/>
              <a:t>. </a:t>
            </a:r>
            <a:r>
              <a:rPr lang="ru-RU" b="1" dirty="0" smtClean="0"/>
              <a:t>ФИФА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7604" y="4209490"/>
            <a:ext cx="2880320" cy="180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ФК «Манчестер </a:t>
            </a:r>
            <a:r>
              <a:rPr lang="ru-RU" b="1" dirty="0"/>
              <a:t>Сити» </a:t>
            </a:r>
            <a:endParaRPr lang="en-US" b="1" dirty="0" smtClean="0"/>
          </a:p>
          <a:p>
            <a:pPr algn="ctr"/>
            <a:r>
              <a:rPr lang="en-GB" b="1" dirty="0" smtClean="0"/>
              <a:t>vs</a:t>
            </a:r>
            <a:r>
              <a:rPr lang="en-GB" b="1" dirty="0"/>
              <a:t>. </a:t>
            </a:r>
            <a:r>
              <a:rPr lang="ru-RU" b="1" dirty="0" smtClean="0"/>
              <a:t>ФИФА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925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273</TotalTime>
  <Words>933</Words>
  <Application>Microsoft Office PowerPoint</Application>
  <PresentationFormat>Экран (4:3)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2</vt:lpstr>
      <vt:lpstr>Остин</vt:lpstr>
      <vt:lpstr>Особенности правовых отношений между посредниками и несовершеннолетними</vt:lpstr>
      <vt:lpstr>Вопросы: </vt:lpstr>
      <vt:lpstr>Актуальность темы </vt:lpstr>
      <vt:lpstr>Регулирование </vt:lpstr>
      <vt:lpstr>В чем заключаются проблемы?  </vt:lpstr>
      <vt:lpstr>Посредник </vt:lpstr>
      <vt:lpstr>Запрет на возмездное оказание услуг </vt:lpstr>
      <vt:lpstr>Почему безвозмездная услуга – это плохо?</vt:lpstr>
      <vt:lpstr>Case Law</vt:lpstr>
      <vt:lpstr>Статья 19, пункт 1 Регламента по статусу и переходам игроков</vt:lpstr>
      <vt:lpstr>                                  Посредник Дэвид Манассе vs. Футбольной ассоциацией Англии</vt:lpstr>
      <vt:lpstr>ФК «Барселона», Федерация футбола Испании (ФФИ) vs. ФИФА</vt:lpstr>
      <vt:lpstr>«Челси», Футбольная ассоциация Англии (ФАА) vs. ФИФА</vt:lpstr>
      <vt:lpstr>«Манчестер Сити» vs. ФИФА</vt:lpstr>
      <vt:lpstr>Наши предложения </vt:lpstr>
      <vt:lpstr>Список использованных источников </vt:lpstr>
      <vt:lpstr>Список использованных источников </vt:lpstr>
      <vt:lpstr>Контакты </vt:lpstr>
      <vt:lpstr>Спасибо!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правовых отношений между посредниками и несовершеннолетними</dc:title>
  <dc:creator>Пользователь Windows</dc:creator>
  <cp:lastModifiedBy>RePack by Diakov</cp:lastModifiedBy>
  <cp:revision>32</cp:revision>
  <dcterms:created xsi:type="dcterms:W3CDTF">2020-03-22T20:34:30Z</dcterms:created>
  <dcterms:modified xsi:type="dcterms:W3CDTF">2020-03-25T16:07:26Z</dcterms:modified>
</cp:coreProperties>
</file>