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957" r:id="rId1"/>
  </p:sldMasterIdLst>
  <p:sldIdLst>
    <p:sldId id="256" r:id="rId2"/>
    <p:sldId id="257" r:id="rId3"/>
    <p:sldId id="259" r:id="rId4"/>
    <p:sldId id="269" r:id="rId5"/>
    <p:sldId id="263" r:id="rId6"/>
    <p:sldId id="264" r:id="rId7"/>
    <p:sldId id="262" r:id="rId8"/>
    <p:sldId id="268" r:id="rId9"/>
    <p:sldId id="265" r:id="rId10"/>
    <p:sldId id="258" r:id="rId11"/>
    <p:sldId id="267" r:id="rId12"/>
    <p:sldId id="266" r:id="rId13"/>
    <p:sldId id="261" r:id="rId14"/>
    <p:sldId id="270" r:id="rId15"/>
    <p:sldId id="260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65"/>
  </p:normalViewPr>
  <p:slideViewPr>
    <p:cSldViewPr snapToGrid="0" snapToObjects="1">
      <p:cViewPr varScale="1">
        <p:scale>
          <a:sx n="65" d="100"/>
          <a:sy n="65" d="100"/>
        </p:scale>
        <p:origin x="700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7FAEAEA-C763-4546-A337-5D1BB5460AD0}" type="doc">
      <dgm:prSet loTypeId="urn:microsoft.com/office/officeart/2005/8/layout/vProcess5" loCatId="process" qsTypeId="urn:microsoft.com/office/officeart/2005/8/quickstyle/simple4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54A62DD0-EEAA-4119-BE8A-4043FBAD6188}">
      <dgm:prSet/>
      <dgm:spPr/>
      <dgm:t>
        <a:bodyPr/>
        <a:lstStyle/>
        <a:p>
          <a:r>
            <a:rPr lang="ru-RU"/>
            <a:t>Процедура допинг-контроля</a:t>
          </a:r>
          <a:endParaRPr lang="en-US"/>
        </a:p>
      </dgm:t>
    </dgm:pt>
    <dgm:pt modelId="{94D4DFC4-07D8-4F1F-83EE-AEB039D96EE0}" type="parTrans" cxnId="{D36ED105-AB5A-449D-93F5-D414B6426F6B}">
      <dgm:prSet/>
      <dgm:spPr/>
      <dgm:t>
        <a:bodyPr/>
        <a:lstStyle/>
        <a:p>
          <a:endParaRPr lang="en-US"/>
        </a:p>
      </dgm:t>
    </dgm:pt>
    <dgm:pt modelId="{4F9DC05E-4CF8-486F-B17D-90DE479B9C46}" type="sibTrans" cxnId="{D36ED105-AB5A-449D-93F5-D414B6426F6B}">
      <dgm:prSet/>
      <dgm:spPr/>
      <dgm:t>
        <a:bodyPr/>
        <a:lstStyle/>
        <a:p>
          <a:endParaRPr lang="en-US"/>
        </a:p>
      </dgm:t>
    </dgm:pt>
    <dgm:pt modelId="{B1FFEA3F-65F2-44A0-8E74-C4C7F46960E1}">
      <dgm:prSet/>
      <dgm:spPr/>
      <dgm:t>
        <a:bodyPr/>
        <a:lstStyle/>
        <a:p>
          <a:r>
            <a:rPr lang="ru-RU"/>
            <a:t>Решение антидопинговой организации о применении спортивных санкций</a:t>
          </a:r>
          <a:endParaRPr lang="en-US"/>
        </a:p>
      </dgm:t>
    </dgm:pt>
    <dgm:pt modelId="{70DFBD1A-BA0B-4973-99A3-74BD4C09D8AE}" type="parTrans" cxnId="{D52F61E8-58E1-443E-9AAD-39903290FFBA}">
      <dgm:prSet/>
      <dgm:spPr/>
      <dgm:t>
        <a:bodyPr/>
        <a:lstStyle/>
        <a:p>
          <a:endParaRPr lang="en-US"/>
        </a:p>
      </dgm:t>
    </dgm:pt>
    <dgm:pt modelId="{37DF3371-884C-461E-A05F-1FD245C66EDC}" type="sibTrans" cxnId="{D52F61E8-58E1-443E-9AAD-39903290FFBA}">
      <dgm:prSet/>
      <dgm:spPr/>
      <dgm:t>
        <a:bodyPr/>
        <a:lstStyle/>
        <a:p>
          <a:endParaRPr lang="en-US"/>
        </a:p>
      </dgm:t>
    </dgm:pt>
    <dgm:pt modelId="{09E35992-9F78-49EE-B784-8970CE9861F0}">
      <dgm:prSet/>
      <dgm:spPr/>
      <dgm:t>
        <a:bodyPr/>
        <a:lstStyle/>
        <a:p>
          <a:r>
            <a:rPr lang="ru-RU"/>
            <a:t>Применение спортивных санкций компетентными спортивными организациями</a:t>
          </a:r>
          <a:endParaRPr lang="en-US"/>
        </a:p>
      </dgm:t>
    </dgm:pt>
    <dgm:pt modelId="{5CD15FB0-7309-442E-8B3A-06CBB0564D3B}" type="parTrans" cxnId="{98BF3F46-A728-4178-8F97-67A460C28D44}">
      <dgm:prSet/>
      <dgm:spPr/>
      <dgm:t>
        <a:bodyPr/>
        <a:lstStyle/>
        <a:p>
          <a:endParaRPr lang="en-US"/>
        </a:p>
      </dgm:t>
    </dgm:pt>
    <dgm:pt modelId="{72F2899D-30EC-491B-A260-4E832FD55FB0}" type="sibTrans" cxnId="{98BF3F46-A728-4178-8F97-67A460C28D44}">
      <dgm:prSet/>
      <dgm:spPr/>
      <dgm:t>
        <a:bodyPr/>
        <a:lstStyle/>
        <a:p>
          <a:endParaRPr lang="en-US"/>
        </a:p>
      </dgm:t>
    </dgm:pt>
    <dgm:pt modelId="{D0BB03C9-7F88-4973-B63B-ED3FAEC49940}">
      <dgm:prSet/>
      <dgm:spPr/>
      <dgm:t>
        <a:bodyPr/>
        <a:lstStyle/>
        <a:p>
          <a:r>
            <a:rPr lang="ru-RU"/>
            <a:t>Дисциплинарные взыскания, применяемые работодателем (прекращение трудового договора)</a:t>
          </a:r>
          <a:endParaRPr lang="en-US"/>
        </a:p>
      </dgm:t>
    </dgm:pt>
    <dgm:pt modelId="{07288154-FD98-43A9-82C0-1F6BA369090C}" type="parTrans" cxnId="{3568CAEA-2398-4EC6-A4BE-CB86103B5498}">
      <dgm:prSet/>
      <dgm:spPr/>
      <dgm:t>
        <a:bodyPr/>
        <a:lstStyle/>
        <a:p>
          <a:endParaRPr lang="en-US"/>
        </a:p>
      </dgm:t>
    </dgm:pt>
    <dgm:pt modelId="{69F7D43E-4B69-40F9-9A54-14D0AE8A6F90}" type="sibTrans" cxnId="{3568CAEA-2398-4EC6-A4BE-CB86103B5498}">
      <dgm:prSet/>
      <dgm:spPr/>
      <dgm:t>
        <a:bodyPr/>
        <a:lstStyle/>
        <a:p>
          <a:endParaRPr lang="en-US"/>
        </a:p>
      </dgm:t>
    </dgm:pt>
    <dgm:pt modelId="{9ED8C131-1967-6B40-98CC-D30CA8198042}" type="pres">
      <dgm:prSet presAssocID="{17FAEAEA-C763-4546-A337-5D1BB5460AD0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61278CD-D50E-FF47-875D-7DA59C5BFF7C}" type="pres">
      <dgm:prSet presAssocID="{17FAEAEA-C763-4546-A337-5D1BB5460AD0}" presName="dummyMaxCanvas" presStyleCnt="0">
        <dgm:presLayoutVars/>
      </dgm:prSet>
      <dgm:spPr/>
    </dgm:pt>
    <dgm:pt modelId="{9345DFE4-CDD5-1F44-8FC3-0A41763F3093}" type="pres">
      <dgm:prSet presAssocID="{17FAEAEA-C763-4546-A337-5D1BB5460AD0}" presName="FourNodes_1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B4E25D1-65E7-B54D-98B6-220D054DFB1B}" type="pres">
      <dgm:prSet presAssocID="{17FAEAEA-C763-4546-A337-5D1BB5460AD0}" presName="FourNodes_2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830D451-E337-404A-B169-2EB833479DB8}" type="pres">
      <dgm:prSet presAssocID="{17FAEAEA-C763-4546-A337-5D1BB5460AD0}" presName="FourNodes_3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2EFEE78-CF52-9344-8EF3-933F4C23D682}" type="pres">
      <dgm:prSet presAssocID="{17FAEAEA-C763-4546-A337-5D1BB5460AD0}" presName="FourNodes_4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F375FD3-877A-954C-BC5B-28EC819FBB27}" type="pres">
      <dgm:prSet presAssocID="{17FAEAEA-C763-4546-A337-5D1BB5460AD0}" presName="FourConn_1-2" presStyleLbl="fg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219FDD8-D452-6440-AB74-8380DDEA0317}" type="pres">
      <dgm:prSet presAssocID="{17FAEAEA-C763-4546-A337-5D1BB5460AD0}" presName="FourConn_2-3" presStyleLbl="fg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1E68C01-5FCA-7B4A-99FB-8592AE38B686}" type="pres">
      <dgm:prSet presAssocID="{17FAEAEA-C763-4546-A337-5D1BB5460AD0}" presName="FourConn_3-4" presStyleLbl="fg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71B6002-16F9-1A4E-83E9-B35545BD1645}" type="pres">
      <dgm:prSet presAssocID="{17FAEAEA-C763-4546-A337-5D1BB5460AD0}" presName="FourNodes_1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EFC51FF-A85A-F641-A0CC-EA42EB4622DB}" type="pres">
      <dgm:prSet presAssocID="{17FAEAEA-C763-4546-A337-5D1BB5460AD0}" presName="FourNodes_2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01BD665-D768-6B40-B982-64D40C81B45F}" type="pres">
      <dgm:prSet presAssocID="{17FAEAEA-C763-4546-A337-5D1BB5460AD0}" presName="FourNodes_3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E67730A-16D8-3C43-8355-468CCEE2AD43}" type="pres">
      <dgm:prSet presAssocID="{17FAEAEA-C763-4546-A337-5D1BB5460AD0}" presName="FourNodes_4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326A56D-865E-2F49-AE82-BCB84943A104}" type="presOf" srcId="{4F9DC05E-4CF8-486F-B17D-90DE479B9C46}" destId="{6F375FD3-877A-954C-BC5B-28EC819FBB27}" srcOrd="0" destOrd="0" presId="urn:microsoft.com/office/officeart/2005/8/layout/vProcess5"/>
    <dgm:cxn modelId="{1B507762-5310-DA4B-B114-A53958610705}" type="presOf" srcId="{54A62DD0-EEAA-4119-BE8A-4043FBAD6188}" destId="{9345DFE4-CDD5-1F44-8FC3-0A41763F3093}" srcOrd="0" destOrd="0" presId="urn:microsoft.com/office/officeart/2005/8/layout/vProcess5"/>
    <dgm:cxn modelId="{98BF3F46-A728-4178-8F97-67A460C28D44}" srcId="{17FAEAEA-C763-4546-A337-5D1BB5460AD0}" destId="{09E35992-9F78-49EE-B784-8970CE9861F0}" srcOrd="2" destOrd="0" parTransId="{5CD15FB0-7309-442E-8B3A-06CBB0564D3B}" sibTransId="{72F2899D-30EC-491B-A260-4E832FD55FB0}"/>
    <dgm:cxn modelId="{96E102E8-EF59-EB47-86E1-B8ECEEE9B1C8}" type="presOf" srcId="{09E35992-9F78-49EE-B784-8970CE9861F0}" destId="{F830D451-E337-404A-B169-2EB833479DB8}" srcOrd="0" destOrd="0" presId="urn:microsoft.com/office/officeart/2005/8/layout/vProcess5"/>
    <dgm:cxn modelId="{98E6DD6C-60F8-A74D-91BC-AC74E9DCECE2}" type="presOf" srcId="{D0BB03C9-7F88-4973-B63B-ED3FAEC49940}" destId="{9E67730A-16D8-3C43-8355-468CCEE2AD43}" srcOrd="1" destOrd="0" presId="urn:microsoft.com/office/officeart/2005/8/layout/vProcess5"/>
    <dgm:cxn modelId="{D36ED105-AB5A-449D-93F5-D414B6426F6B}" srcId="{17FAEAEA-C763-4546-A337-5D1BB5460AD0}" destId="{54A62DD0-EEAA-4119-BE8A-4043FBAD6188}" srcOrd="0" destOrd="0" parTransId="{94D4DFC4-07D8-4F1F-83EE-AEB039D96EE0}" sibTransId="{4F9DC05E-4CF8-486F-B17D-90DE479B9C46}"/>
    <dgm:cxn modelId="{21C884DF-B558-8A47-AC7D-84B2A2195AC8}" type="presOf" srcId="{B1FFEA3F-65F2-44A0-8E74-C4C7F46960E1}" destId="{2B4E25D1-65E7-B54D-98B6-220D054DFB1B}" srcOrd="0" destOrd="0" presId="urn:microsoft.com/office/officeart/2005/8/layout/vProcess5"/>
    <dgm:cxn modelId="{2F29826E-5880-6345-984E-DB770B26F142}" type="presOf" srcId="{D0BB03C9-7F88-4973-B63B-ED3FAEC49940}" destId="{02EFEE78-CF52-9344-8EF3-933F4C23D682}" srcOrd="0" destOrd="0" presId="urn:microsoft.com/office/officeart/2005/8/layout/vProcess5"/>
    <dgm:cxn modelId="{D52F61E8-58E1-443E-9AAD-39903290FFBA}" srcId="{17FAEAEA-C763-4546-A337-5D1BB5460AD0}" destId="{B1FFEA3F-65F2-44A0-8E74-C4C7F46960E1}" srcOrd="1" destOrd="0" parTransId="{70DFBD1A-BA0B-4973-99A3-74BD4C09D8AE}" sibTransId="{37DF3371-884C-461E-A05F-1FD245C66EDC}"/>
    <dgm:cxn modelId="{966F5186-E346-784D-BF00-35CB9844CF58}" type="presOf" srcId="{54A62DD0-EEAA-4119-BE8A-4043FBAD6188}" destId="{471B6002-16F9-1A4E-83E9-B35545BD1645}" srcOrd="1" destOrd="0" presId="urn:microsoft.com/office/officeart/2005/8/layout/vProcess5"/>
    <dgm:cxn modelId="{9924A342-E221-4648-AD57-7DA3644BF16E}" type="presOf" srcId="{72F2899D-30EC-491B-A260-4E832FD55FB0}" destId="{91E68C01-5FCA-7B4A-99FB-8592AE38B686}" srcOrd="0" destOrd="0" presId="urn:microsoft.com/office/officeart/2005/8/layout/vProcess5"/>
    <dgm:cxn modelId="{3568CAEA-2398-4EC6-A4BE-CB86103B5498}" srcId="{17FAEAEA-C763-4546-A337-5D1BB5460AD0}" destId="{D0BB03C9-7F88-4973-B63B-ED3FAEC49940}" srcOrd="3" destOrd="0" parTransId="{07288154-FD98-43A9-82C0-1F6BA369090C}" sibTransId="{69F7D43E-4B69-40F9-9A54-14D0AE8A6F90}"/>
    <dgm:cxn modelId="{3104AF4D-FE48-BA42-89CD-A60D06E0F8D3}" type="presOf" srcId="{B1FFEA3F-65F2-44A0-8E74-C4C7F46960E1}" destId="{5EFC51FF-A85A-F641-A0CC-EA42EB4622DB}" srcOrd="1" destOrd="0" presId="urn:microsoft.com/office/officeart/2005/8/layout/vProcess5"/>
    <dgm:cxn modelId="{E8FA57A7-3183-CE4B-A4E1-FEC4AADB7F36}" type="presOf" srcId="{37DF3371-884C-461E-A05F-1FD245C66EDC}" destId="{D219FDD8-D452-6440-AB74-8380DDEA0317}" srcOrd="0" destOrd="0" presId="urn:microsoft.com/office/officeart/2005/8/layout/vProcess5"/>
    <dgm:cxn modelId="{552659BB-A296-5644-B344-69899C657901}" type="presOf" srcId="{09E35992-9F78-49EE-B784-8970CE9861F0}" destId="{601BD665-D768-6B40-B982-64D40C81B45F}" srcOrd="1" destOrd="0" presId="urn:microsoft.com/office/officeart/2005/8/layout/vProcess5"/>
    <dgm:cxn modelId="{9AA818DA-0A0A-7843-A802-84CC60AD05F7}" type="presOf" srcId="{17FAEAEA-C763-4546-A337-5D1BB5460AD0}" destId="{9ED8C131-1967-6B40-98CC-D30CA8198042}" srcOrd="0" destOrd="0" presId="urn:microsoft.com/office/officeart/2005/8/layout/vProcess5"/>
    <dgm:cxn modelId="{0639FAFA-686A-B442-B854-3826CE6136A2}" type="presParOf" srcId="{9ED8C131-1967-6B40-98CC-D30CA8198042}" destId="{661278CD-D50E-FF47-875D-7DA59C5BFF7C}" srcOrd="0" destOrd="0" presId="urn:microsoft.com/office/officeart/2005/8/layout/vProcess5"/>
    <dgm:cxn modelId="{6DC1A1EF-98AE-DD4A-A1D4-16539051F26B}" type="presParOf" srcId="{9ED8C131-1967-6B40-98CC-D30CA8198042}" destId="{9345DFE4-CDD5-1F44-8FC3-0A41763F3093}" srcOrd="1" destOrd="0" presId="urn:microsoft.com/office/officeart/2005/8/layout/vProcess5"/>
    <dgm:cxn modelId="{D8703ABC-792E-7A44-92DE-0B138DFC4429}" type="presParOf" srcId="{9ED8C131-1967-6B40-98CC-D30CA8198042}" destId="{2B4E25D1-65E7-B54D-98B6-220D054DFB1B}" srcOrd="2" destOrd="0" presId="urn:microsoft.com/office/officeart/2005/8/layout/vProcess5"/>
    <dgm:cxn modelId="{8AE29C91-B849-C54E-8719-FFE0F6D2E9E1}" type="presParOf" srcId="{9ED8C131-1967-6B40-98CC-D30CA8198042}" destId="{F830D451-E337-404A-B169-2EB833479DB8}" srcOrd="3" destOrd="0" presId="urn:microsoft.com/office/officeart/2005/8/layout/vProcess5"/>
    <dgm:cxn modelId="{92B63B5E-AE07-AB48-90EC-E5DED21E3BA1}" type="presParOf" srcId="{9ED8C131-1967-6B40-98CC-D30CA8198042}" destId="{02EFEE78-CF52-9344-8EF3-933F4C23D682}" srcOrd="4" destOrd="0" presId="urn:microsoft.com/office/officeart/2005/8/layout/vProcess5"/>
    <dgm:cxn modelId="{C990000C-EDC6-3440-A19E-F9B268C8B0B2}" type="presParOf" srcId="{9ED8C131-1967-6B40-98CC-D30CA8198042}" destId="{6F375FD3-877A-954C-BC5B-28EC819FBB27}" srcOrd="5" destOrd="0" presId="urn:microsoft.com/office/officeart/2005/8/layout/vProcess5"/>
    <dgm:cxn modelId="{5FE6A744-B2FB-A24A-8A07-EE2599405531}" type="presParOf" srcId="{9ED8C131-1967-6B40-98CC-D30CA8198042}" destId="{D219FDD8-D452-6440-AB74-8380DDEA0317}" srcOrd="6" destOrd="0" presId="urn:microsoft.com/office/officeart/2005/8/layout/vProcess5"/>
    <dgm:cxn modelId="{02DF678C-E233-FD4F-B386-8F57FB3C4985}" type="presParOf" srcId="{9ED8C131-1967-6B40-98CC-D30CA8198042}" destId="{91E68C01-5FCA-7B4A-99FB-8592AE38B686}" srcOrd="7" destOrd="0" presId="urn:microsoft.com/office/officeart/2005/8/layout/vProcess5"/>
    <dgm:cxn modelId="{EBA33472-C02B-2543-AD15-65379357F86C}" type="presParOf" srcId="{9ED8C131-1967-6B40-98CC-D30CA8198042}" destId="{471B6002-16F9-1A4E-83E9-B35545BD1645}" srcOrd="8" destOrd="0" presId="urn:microsoft.com/office/officeart/2005/8/layout/vProcess5"/>
    <dgm:cxn modelId="{B022860E-0342-C44D-BE72-D0292F059CB9}" type="presParOf" srcId="{9ED8C131-1967-6B40-98CC-D30CA8198042}" destId="{5EFC51FF-A85A-F641-A0CC-EA42EB4622DB}" srcOrd="9" destOrd="0" presId="urn:microsoft.com/office/officeart/2005/8/layout/vProcess5"/>
    <dgm:cxn modelId="{7C4A5C9E-0E16-AB4D-95FA-ABDB5C0C3A11}" type="presParOf" srcId="{9ED8C131-1967-6B40-98CC-D30CA8198042}" destId="{601BD665-D768-6B40-B982-64D40C81B45F}" srcOrd="10" destOrd="0" presId="urn:microsoft.com/office/officeart/2005/8/layout/vProcess5"/>
    <dgm:cxn modelId="{32C3EDB9-8BD5-3140-B401-CE28FD6E1815}" type="presParOf" srcId="{9ED8C131-1967-6B40-98CC-D30CA8198042}" destId="{9E67730A-16D8-3C43-8355-468CCEE2AD43}" srcOrd="11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1B275BE-2DF3-4282-A850-406FC8F4A0A9}" type="doc">
      <dgm:prSet loTypeId="urn:microsoft.com/office/officeart/2008/layout/LinedLis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E3007A32-5666-4F61-8365-5A3B6864198C}">
      <dgm:prSet custT="1"/>
      <dgm:spPr/>
      <dgm:t>
        <a:bodyPr/>
        <a:lstStyle/>
        <a:p>
          <a:r>
            <a:rPr lang="ru-RU" sz="2100" dirty="0"/>
            <a:t>Обязательное условие </a:t>
          </a:r>
          <a:r>
            <a:rPr lang="ru-RU" sz="2100" u="sng" dirty="0"/>
            <a:t>виновного</a:t>
          </a:r>
          <a:r>
            <a:rPr lang="ru-RU" sz="2100" dirty="0"/>
            <a:t> нарушения антидопинговых правил спортсменом -  ограничение возможности прекращения трудового договора по основаниям статьи 348.11 ТК РФ</a:t>
          </a:r>
          <a:endParaRPr lang="en-US" sz="2100" dirty="0"/>
        </a:p>
      </dgm:t>
    </dgm:pt>
    <dgm:pt modelId="{2A982E35-AE60-42A7-B3C3-78020A29C997}" type="parTrans" cxnId="{28CE9B76-F3B5-44D8-9FAA-B39F3E6B4691}">
      <dgm:prSet/>
      <dgm:spPr/>
      <dgm:t>
        <a:bodyPr/>
        <a:lstStyle/>
        <a:p>
          <a:endParaRPr lang="en-US" sz="2100"/>
        </a:p>
      </dgm:t>
    </dgm:pt>
    <dgm:pt modelId="{2C988721-EDA7-469C-A5F4-4DF00AB04E82}" type="sibTrans" cxnId="{28CE9B76-F3B5-44D8-9FAA-B39F3E6B4691}">
      <dgm:prSet/>
      <dgm:spPr/>
      <dgm:t>
        <a:bodyPr/>
        <a:lstStyle/>
        <a:p>
          <a:endParaRPr lang="en-US" sz="2100"/>
        </a:p>
      </dgm:t>
    </dgm:pt>
    <dgm:pt modelId="{7DE983B1-947D-4279-BC31-446D555EE531}">
      <dgm:prSet custT="1"/>
      <dgm:spPr/>
      <dgm:t>
        <a:bodyPr/>
        <a:lstStyle/>
        <a:p>
          <a:r>
            <a:rPr lang="ru-RU" sz="2100" dirty="0"/>
            <a:t>Разграничение оснований применения различных видов дисциплинарных взысканий за нарушение антидопинговых правил – вид нарушения и характер вины</a:t>
          </a:r>
          <a:endParaRPr lang="en-US" sz="2100" dirty="0"/>
        </a:p>
      </dgm:t>
    </dgm:pt>
    <dgm:pt modelId="{C1053B71-6302-4C02-B4B8-05339124D8C9}" type="parTrans" cxnId="{B8E5F197-9BBD-4C09-A6C9-E366AF7B54C2}">
      <dgm:prSet/>
      <dgm:spPr/>
      <dgm:t>
        <a:bodyPr/>
        <a:lstStyle/>
        <a:p>
          <a:endParaRPr lang="en-US" sz="2100"/>
        </a:p>
      </dgm:t>
    </dgm:pt>
    <dgm:pt modelId="{E9B5A715-DEBC-48BF-A1FA-4D51ACCBE8D4}" type="sibTrans" cxnId="{B8E5F197-9BBD-4C09-A6C9-E366AF7B54C2}">
      <dgm:prSet/>
      <dgm:spPr/>
      <dgm:t>
        <a:bodyPr/>
        <a:lstStyle/>
        <a:p>
          <a:endParaRPr lang="en-US" sz="2100"/>
        </a:p>
      </dgm:t>
    </dgm:pt>
    <dgm:pt modelId="{AE36B9CB-1661-4A0E-9F14-D59D85654CD4}">
      <dgm:prSet custT="1"/>
      <dgm:spPr/>
      <dgm:t>
        <a:bodyPr/>
        <a:lstStyle/>
        <a:p>
          <a:r>
            <a:rPr lang="ru-RU" sz="2100" dirty="0"/>
            <a:t>Установление </a:t>
          </a:r>
          <a:r>
            <a:rPr lang="ru-RU" sz="2100" u="sng" dirty="0"/>
            <a:t>вины</a:t>
          </a:r>
          <a:r>
            <a:rPr lang="ru-RU" sz="2100" dirty="0"/>
            <a:t> спортсмена – непосредственно работодателем, вне зависимости от решения компетентной спортивной организации</a:t>
          </a:r>
          <a:endParaRPr lang="en-US" sz="2100" dirty="0"/>
        </a:p>
      </dgm:t>
    </dgm:pt>
    <dgm:pt modelId="{CE1823CC-D0C1-4AAF-B105-0E20F419E462}" type="parTrans" cxnId="{5DF07668-0D09-4768-8CF3-936828172DB2}">
      <dgm:prSet/>
      <dgm:spPr/>
      <dgm:t>
        <a:bodyPr/>
        <a:lstStyle/>
        <a:p>
          <a:endParaRPr lang="en-US" sz="2100"/>
        </a:p>
      </dgm:t>
    </dgm:pt>
    <dgm:pt modelId="{66BE3A52-D453-47A2-8034-8CEC55457E27}" type="sibTrans" cxnId="{5DF07668-0D09-4768-8CF3-936828172DB2}">
      <dgm:prSet/>
      <dgm:spPr/>
      <dgm:t>
        <a:bodyPr/>
        <a:lstStyle/>
        <a:p>
          <a:endParaRPr lang="en-US" sz="2100"/>
        </a:p>
      </dgm:t>
    </dgm:pt>
    <dgm:pt modelId="{45DC261A-1DB9-408C-BE8D-26F04FAD79DC}">
      <dgm:prSet custT="1"/>
      <dgm:spPr/>
      <dgm:t>
        <a:bodyPr/>
        <a:lstStyle/>
        <a:p>
          <a:r>
            <a:rPr lang="ru-RU" sz="2100" dirty="0"/>
            <a:t>Введение дисциплинарной ответственности для тренеров (тренер-администратор, тренер-преподаватель по спорту, тренер-врач, тренер-инженер, тренер сборной команды и др.), спортивных врачей и иных медицинских работников организации, а также для иных специалистов в области физической культуры и спорта (начальник сборной команды, специалист по подготовке сборных команд, инструктор по спорту, инструктор по физической культуре), вина которых может быть обнаружена в нарушении спортсменом антидопинговых правил</a:t>
          </a:r>
        </a:p>
      </dgm:t>
    </dgm:pt>
    <dgm:pt modelId="{B5FD6B54-C047-4ABF-8EDF-D696BE975D6F}" type="parTrans" cxnId="{6A0EF7D9-0795-4CB7-B121-929560C8774B}">
      <dgm:prSet/>
      <dgm:spPr/>
      <dgm:t>
        <a:bodyPr/>
        <a:lstStyle/>
        <a:p>
          <a:endParaRPr lang="en-US" sz="2100"/>
        </a:p>
      </dgm:t>
    </dgm:pt>
    <dgm:pt modelId="{D1E0EC19-D117-42F8-A727-AF9D465869D2}" type="sibTrans" cxnId="{6A0EF7D9-0795-4CB7-B121-929560C8774B}">
      <dgm:prSet/>
      <dgm:spPr/>
      <dgm:t>
        <a:bodyPr/>
        <a:lstStyle/>
        <a:p>
          <a:endParaRPr lang="en-US" sz="2100"/>
        </a:p>
      </dgm:t>
    </dgm:pt>
    <dgm:pt modelId="{26E03432-05CB-7F45-83ED-941FD25D634F}" type="pres">
      <dgm:prSet presAssocID="{11B275BE-2DF3-4282-A850-406FC8F4A0A9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B57D3A67-CBF6-8A45-9B2E-EBAEA1BBE079}" type="pres">
      <dgm:prSet presAssocID="{E3007A32-5666-4F61-8365-5A3B6864198C}" presName="thickLine" presStyleLbl="alignNode1" presStyleIdx="0" presStyleCnt="4"/>
      <dgm:spPr/>
    </dgm:pt>
    <dgm:pt modelId="{F5FE585D-F51D-674D-A5BE-F414F885B92F}" type="pres">
      <dgm:prSet presAssocID="{E3007A32-5666-4F61-8365-5A3B6864198C}" presName="horz1" presStyleCnt="0"/>
      <dgm:spPr/>
    </dgm:pt>
    <dgm:pt modelId="{B87D6368-0728-AD45-B4B5-C3628B2DA02B}" type="pres">
      <dgm:prSet presAssocID="{E3007A32-5666-4F61-8365-5A3B6864198C}" presName="tx1" presStyleLbl="revTx" presStyleIdx="0" presStyleCnt="4"/>
      <dgm:spPr/>
      <dgm:t>
        <a:bodyPr/>
        <a:lstStyle/>
        <a:p>
          <a:endParaRPr lang="ru-RU"/>
        </a:p>
      </dgm:t>
    </dgm:pt>
    <dgm:pt modelId="{3CD9B868-6B1C-B947-ADD4-1316345704DC}" type="pres">
      <dgm:prSet presAssocID="{E3007A32-5666-4F61-8365-5A3B6864198C}" presName="vert1" presStyleCnt="0"/>
      <dgm:spPr/>
    </dgm:pt>
    <dgm:pt modelId="{86D559AC-A981-8D47-817F-6C3D8525D485}" type="pres">
      <dgm:prSet presAssocID="{7DE983B1-947D-4279-BC31-446D555EE531}" presName="thickLine" presStyleLbl="alignNode1" presStyleIdx="1" presStyleCnt="4"/>
      <dgm:spPr/>
    </dgm:pt>
    <dgm:pt modelId="{AEC14F26-75DE-7942-A714-4E378A793E6B}" type="pres">
      <dgm:prSet presAssocID="{7DE983B1-947D-4279-BC31-446D555EE531}" presName="horz1" presStyleCnt="0"/>
      <dgm:spPr/>
    </dgm:pt>
    <dgm:pt modelId="{0C1AB9CA-20C6-194B-99F3-65666AA1CFEC}" type="pres">
      <dgm:prSet presAssocID="{7DE983B1-947D-4279-BC31-446D555EE531}" presName="tx1" presStyleLbl="revTx" presStyleIdx="1" presStyleCnt="4"/>
      <dgm:spPr/>
      <dgm:t>
        <a:bodyPr/>
        <a:lstStyle/>
        <a:p>
          <a:endParaRPr lang="ru-RU"/>
        </a:p>
      </dgm:t>
    </dgm:pt>
    <dgm:pt modelId="{DCC8FEBD-5B91-AA43-9E75-E4B662A4E825}" type="pres">
      <dgm:prSet presAssocID="{7DE983B1-947D-4279-BC31-446D555EE531}" presName="vert1" presStyleCnt="0"/>
      <dgm:spPr/>
    </dgm:pt>
    <dgm:pt modelId="{579C8E91-F990-6E4C-B5B7-2152214CFA49}" type="pres">
      <dgm:prSet presAssocID="{AE36B9CB-1661-4A0E-9F14-D59D85654CD4}" presName="thickLine" presStyleLbl="alignNode1" presStyleIdx="2" presStyleCnt="4"/>
      <dgm:spPr/>
    </dgm:pt>
    <dgm:pt modelId="{BCD0C856-5C95-A341-9D76-1387124B96EC}" type="pres">
      <dgm:prSet presAssocID="{AE36B9CB-1661-4A0E-9F14-D59D85654CD4}" presName="horz1" presStyleCnt="0"/>
      <dgm:spPr/>
    </dgm:pt>
    <dgm:pt modelId="{453759C5-B386-FA45-9660-676787DDA68E}" type="pres">
      <dgm:prSet presAssocID="{AE36B9CB-1661-4A0E-9F14-D59D85654CD4}" presName="tx1" presStyleLbl="revTx" presStyleIdx="2" presStyleCnt="4"/>
      <dgm:spPr/>
      <dgm:t>
        <a:bodyPr/>
        <a:lstStyle/>
        <a:p>
          <a:endParaRPr lang="ru-RU"/>
        </a:p>
      </dgm:t>
    </dgm:pt>
    <dgm:pt modelId="{DFEE53B2-9FE1-424F-A2F6-A8DEDDDEA5AE}" type="pres">
      <dgm:prSet presAssocID="{AE36B9CB-1661-4A0E-9F14-D59D85654CD4}" presName="vert1" presStyleCnt="0"/>
      <dgm:spPr/>
    </dgm:pt>
    <dgm:pt modelId="{C7CF2194-F2B2-584B-9AD4-FD5AE4857F43}" type="pres">
      <dgm:prSet presAssocID="{45DC261A-1DB9-408C-BE8D-26F04FAD79DC}" presName="thickLine" presStyleLbl="alignNode1" presStyleIdx="3" presStyleCnt="4"/>
      <dgm:spPr/>
    </dgm:pt>
    <dgm:pt modelId="{AA6DF1B5-2BD9-7748-8585-5AC0D9D5E462}" type="pres">
      <dgm:prSet presAssocID="{45DC261A-1DB9-408C-BE8D-26F04FAD79DC}" presName="horz1" presStyleCnt="0"/>
      <dgm:spPr/>
    </dgm:pt>
    <dgm:pt modelId="{90DC23D3-AEA0-1F4D-B9B4-13EB7532EF9F}" type="pres">
      <dgm:prSet presAssocID="{45DC261A-1DB9-408C-BE8D-26F04FAD79DC}" presName="tx1" presStyleLbl="revTx" presStyleIdx="3" presStyleCnt="4" custScaleY="196342"/>
      <dgm:spPr/>
      <dgm:t>
        <a:bodyPr/>
        <a:lstStyle/>
        <a:p>
          <a:endParaRPr lang="ru-RU"/>
        </a:p>
      </dgm:t>
    </dgm:pt>
    <dgm:pt modelId="{7126CDA4-42C5-6A43-B297-3E44959DBF70}" type="pres">
      <dgm:prSet presAssocID="{45DC261A-1DB9-408C-BE8D-26F04FAD79DC}" presName="vert1" presStyleCnt="0"/>
      <dgm:spPr/>
    </dgm:pt>
  </dgm:ptLst>
  <dgm:cxnLst>
    <dgm:cxn modelId="{B8E5F197-9BBD-4C09-A6C9-E366AF7B54C2}" srcId="{11B275BE-2DF3-4282-A850-406FC8F4A0A9}" destId="{7DE983B1-947D-4279-BC31-446D555EE531}" srcOrd="1" destOrd="0" parTransId="{C1053B71-6302-4C02-B4B8-05339124D8C9}" sibTransId="{E9B5A715-DEBC-48BF-A1FA-4D51ACCBE8D4}"/>
    <dgm:cxn modelId="{10413D7C-BDE8-F244-BF6D-F770BFCD96EE}" type="presOf" srcId="{7DE983B1-947D-4279-BC31-446D555EE531}" destId="{0C1AB9CA-20C6-194B-99F3-65666AA1CFEC}" srcOrd="0" destOrd="0" presId="urn:microsoft.com/office/officeart/2008/layout/LinedList"/>
    <dgm:cxn modelId="{5DF07668-0D09-4768-8CF3-936828172DB2}" srcId="{11B275BE-2DF3-4282-A850-406FC8F4A0A9}" destId="{AE36B9CB-1661-4A0E-9F14-D59D85654CD4}" srcOrd="2" destOrd="0" parTransId="{CE1823CC-D0C1-4AAF-B105-0E20F419E462}" sibTransId="{66BE3A52-D453-47A2-8034-8CEC55457E27}"/>
    <dgm:cxn modelId="{6A0EF7D9-0795-4CB7-B121-929560C8774B}" srcId="{11B275BE-2DF3-4282-A850-406FC8F4A0A9}" destId="{45DC261A-1DB9-408C-BE8D-26F04FAD79DC}" srcOrd="3" destOrd="0" parTransId="{B5FD6B54-C047-4ABF-8EDF-D696BE975D6F}" sibTransId="{D1E0EC19-D117-42F8-A727-AF9D465869D2}"/>
    <dgm:cxn modelId="{28CE9B76-F3B5-44D8-9FAA-B39F3E6B4691}" srcId="{11B275BE-2DF3-4282-A850-406FC8F4A0A9}" destId="{E3007A32-5666-4F61-8365-5A3B6864198C}" srcOrd="0" destOrd="0" parTransId="{2A982E35-AE60-42A7-B3C3-78020A29C997}" sibTransId="{2C988721-EDA7-469C-A5F4-4DF00AB04E82}"/>
    <dgm:cxn modelId="{0567D329-ED63-9D4E-BCA1-AB3843B0F4A4}" type="presOf" srcId="{E3007A32-5666-4F61-8365-5A3B6864198C}" destId="{B87D6368-0728-AD45-B4B5-C3628B2DA02B}" srcOrd="0" destOrd="0" presId="urn:microsoft.com/office/officeart/2008/layout/LinedList"/>
    <dgm:cxn modelId="{38F87602-59F9-E14E-984F-853C3047CD19}" type="presOf" srcId="{AE36B9CB-1661-4A0E-9F14-D59D85654CD4}" destId="{453759C5-B386-FA45-9660-676787DDA68E}" srcOrd="0" destOrd="0" presId="urn:microsoft.com/office/officeart/2008/layout/LinedList"/>
    <dgm:cxn modelId="{F8626797-C671-6B46-8E5E-878135E1F1E8}" type="presOf" srcId="{11B275BE-2DF3-4282-A850-406FC8F4A0A9}" destId="{26E03432-05CB-7F45-83ED-941FD25D634F}" srcOrd="0" destOrd="0" presId="urn:microsoft.com/office/officeart/2008/layout/LinedList"/>
    <dgm:cxn modelId="{A4BE5EB1-D934-AD4C-A764-3E572FDAA0CE}" type="presOf" srcId="{45DC261A-1DB9-408C-BE8D-26F04FAD79DC}" destId="{90DC23D3-AEA0-1F4D-B9B4-13EB7532EF9F}" srcOrd="0" destOrd="0" presId="urn:microsoft.com/office/officeart/2008/layout/LinedList"/>
    <dgm:cxn modelId="{22188063-0A91-B045-8548-EF9F6D63F130}" type="presParOf" srcId="{26E03432-05CB-7F45-83ED-941FD25D634F}" destId="{B57D3A67-CBF6-8A45-9B2E-EBAEA1BBE079}" srcOrd="0" destOrd="0" presId="urn:microsoft.com/office/officeart/2008/layout/LinedList"/>
    <dgm:cxn modelId="{321B88F9-59EA-E74C-9CF3-F53283A47856}" type="presParOf" srcId="{26E03432-05CB-7F45-83ED-941FD25D634F}" destId="{F5FE585D-F51D-674D-A5BE-F414F885B92F}" srcOrd="1" destOrd="0" presId="urn:microsoft.com/office/officeart/2008/layout/LinedList"/>
    <dgm:cxn modelId="{86B90E13-F742-4244-B33D-B010DB319CCD}" type="presParOf" srcId="{F5FE585D-F51D-674D-A5BE-F414F885B92F}" destId="{B87D6368-0728-AD45-B4B5-C3628B2DA02B}" srcOrd="0" destOrd="0" presId="urn:microsoft.com/office/officeart/2008/layout/LinedList"/>
    <dgm:cxn modelId="{F7A91EEF-69D5-2C42-B943-1D1B5110217F}" type="presParOf" srcId="{F5FE585D-F51D-674D-A5BE-F414F885B92F}" destId="{3CD9B868-6B1C-B947-ADD4-1316345704DC}" srcOrd="1" destOrd="0" presId="urn:microsoft.com/office/officeart/2008/layout/LinedList"/>
    <dgm:cxn modelId="{15479283-267C-CE4E-AA58-9F422B5E93DC}" type="presParOf" srcId="{26E03432-05CB-7F45-83ED-941FD25D634F}" destId="{86D559AC-A981-8D47-817F-6C3D8525D485}" srcOrd="2" destOrd="0" presId="urn:microsoft.com/office/officeart/2008/layout/LinedList"/>
    <dgm:cxn modelId="{0570C99F-70AB-8941-9917-2C7751D375A9}" type="presParOf" srcId="{26E03432-05CB-7F45-83ED-941FD25D634F}" destId="{AEC14F26-75DE-7942-A714-4E378A793E6B}" srcOrd="3" destOrd="0" presId="urn:microsoft.com/office/officeart/2008/layout/LinedList"/>
    <dgm:cxn modelId="{362F96FE-48CB-2048-AA27-DBB860141FA3}" type="presParOf" srcId="{AEC14F26-75DE-7942-A714-4E378A793E6B}" destId="{0C1AB9CA-20C6-194B-99F3-65666AA1CFEC}" srcOrd="0" destOrd="0" presId="urn:microsoft.com/office/officeart/2008/layout/LinedList"/>
    <dgm:cxn modelId="{9D4A1772-6954-6141-8E45-D676816E47BD}" type="presParOf" srcId="{AEC14F26-75DE-7942-A714-4E378A793E6B}" destId="{DCC8FEBD-5B91-AA43-9E75-E4B662A4E825}" srcOrd="1" destOrd="0" presId="urn:microsoft.com/office/officeart/2008/layout/LinedList"/>
    <dgm:cxn modelId="{D5774273-5F22-7B4C-9A7C-AA483452CF58}" type="presParOf" srcId="{26E03432-05CB-7F45-83ED-941FD25D634F}" destId="{579C8E91-F990-6E4C-B5B7-2152214CFA49}" srcOrd="4" destOrd="0" presId="urn:microsoft.com/office/officeart/2008/layout/LinedList"/>
    <dgm:cxn modelId="{308297F6-C21B-D34C-AFF3-2C05437B6D4D}" type="presParOf" srcId="{26E03432-05CB-7F45-83ED-941FD25D634F}" destId="{BCD0C856-5C95-A341-9D76-1387124B96EC}" srcOrd="5" destOrd="0" presId="urn:microsoft.com/office/officeart/2008/layout/LinedList"/>
    <dgm:cxn modelId="{12121AB0-EF26-894A-BA99-99FE700F25A8}" type="presParOf" srcId="{BCD0C856-5C95-A341-9D76-1387124B96EC}" destId="{453759C5-B386-FA45-9660-676787DDA68E}" srcOrd="0" destOrd="0" presId="urn:microsoft.com/office/officeart/2008/layout/LinedList"/>
    <dgm:cxn modelId="{565A2650-BDE0-1A42-A85E-2140C5AE5168}" type="presParOf" srcId="{BCD0C856-5C95-A341-9D76-1387124B96EC}" destId="{DFEE53B2-9FE1-424F-A2F6-A8DEDDDEA5AE}" srcOrd="1" destOrd="0" presId="urn:microsoft.com/office/officeart/2008/layout/LinedList"/>
    <dgm:cxn modelId="{3472BD2E-D013-1648-81CC-7E67C970D4D5}" type="presParOf" srcId="{26E03432-05CB-7F45-83ED-941FD25D634F}" destId="{C7CF2194-F2B2-584B-9AD4-FD5AE4857F43}" srcOrd="6" destOrd="0" presId="urn:microsoft.com/office/officeart/2008/layout/LinedList"/>
    <dgm:cxn modelId="{11B13262-7ADB-F545-867E-108CABA8AEBB}" type="presParOf" srcId="{26E03432-05CB-7F45-83ED-941FD25D634F}" destId="{AA6DF1B5-2BD9-7748-8585-5AC0D9D5E462}" srcOrd="7" destOrd="0" presId="urn:microsoft.com/office/officeart/2008/layout/LinedList"/>
    <dgm:cxn modelId="{922F80A1-9D4D-8243-A9A1-919729EE1230}" type="presParOf" srcId="{AA6DF1B5-2BD9-7748-8585-5AC0D9D5E462}" destId="{90DC23D3-AEA0-1F4D-B9B4-13EB7532EF9F}" srcOrd="0" destOrd="0" presId="urn:microsoft.com/office/officeart/2008/layout/LinedList"/>
    <dgm:cxn modelId="{E44541A6-D19B-4F47-B934-398F003378E7}" type="presParOf" srcId="{AA6DF1B5-2BD9-7748-8585-5AC0D9D5E462}" destId="{7126CDA4-42C5-6A43-B297-3E44959DBF70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1B275BE-2DF3-4282-A850-406FC8F4A0A9}" type="doc">
      <dgm:prSet loTypeId="urn:microsoft.com/office/officeart/2008/layout/LinedLis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F8FE604B-D7BF-8040-A82F-FEABDBBA3A04}">
      <dgm:prSet custT="1"/>
      <dgm:spPr/>
      <dgm:t>
        <a:bodyPr/>
        <a:lstStyle/>
        <a:p>
          <a:r>
            <a:rPr lang="ru-RU" sz="2400" dirty="0"/>
            <a:t>Разграничение мер дисциплинарной ответственности для лиц, склонивших спортсмена к нарушению антидопинговых правил, содействовавших их нарушению, а также непосредственно нарушивших их путем использования запрещенных веществ и (или) методов в отношении спортсмена</a:t>
          </a:r>
          <a:endParaRPr lang="en-US" sz="2400" dirty="0"/>
        </a:p>
      </dgm:t>
    </dgm:pt>
    <dgm:pt modelId="{1AD1017D-EBE8-A741-97F7-B78051054B47}" type="parTrans" cxnId="{C0570C22-58D1-4145-82E9-90678ED36523}">
      <dgm:prSet/>
      <dgm:spPr/>
      <dgm:t>
        <a:bodyPr/>
        <a:lstStyle/>
        <a:p>
          <a:endParaRPr lang="ru-RU" sz="2400"/>
        </a:p>
      </dgm:t>
    </dgm:pt>
    <dgm:pt modelId="{ED533A36-E352-5943-A9E5-AD23412895C2}" type="sibTrans" cxnId="{C0570C22-58D1-4145-82E9-90678ED36523}">
      <dgm:prSet/>
      <dgm:spPr/>
      <dgm:t>
        <a:bodyPr/>
        <a:lstStyle/>
        <a:p>
          <a:endParaRPr lang="ru-RU" sz="2400"/>
        </a:p>
      </dgm:t>
    </dgm:pt>
    <dgm:pt modelId="{8632BD26-5D1E-0D40-ABE5-A8E6E1ED7DF8}">
      <dgm:prSet custT="1"/>
      <dgm:spPr/>
      <dgm:t>
        <a:bodyPr/>
        <a:lstStyle/>
        <a:p>
          <a:r>
            <a:rPr lang="ru-RU" sz="2400" dirty="0"/>
            <a:t>Введение спортивной ответственности за нарушение антидопинговых правил для спортивных агентов и иных спортсменов (партнеров по команде, конкурентов), оказавших влияние на использование запрещенных веществ и (или) методов спортсменом</a:t>
          </a:r>
          <a:br>
            <a:rPr lang="ru-RU" sz="2400" dirty="0"/>
          </a:br>
          <a:r>
            <a:rPr lang="ru-RU" sz="2400" dirty="0"/>
            <a:t>Привлечение к ответственности данных лиц должно осуществляться компетентными спортивными организациями на основании установления факта их  причастности к нарушению антидопинговых правил спортсменом</a:t>
          </a:r>
          <a:endParaRPr lang="en-US" sz="2400" dirty="0"/>
        </a:p>
      </dgm:t>
    </dgm:pt>
    <dgm:pt modelId="{D0797C2B-E49B-C147-8D61-5EF402741329}" type="parTrans" cxnId="{96AB3BD1-1449-A54B-BA02-3533DBECCB9A}">
      <dgm:prSet/>
      <dgm:spPr/>
      <dgm:t>
        <a:bodyPr/>
        <a:lstStyle/>
        <a:p>
          <a:endParaRPr lang="ru-RU" sz="2400"/>
        </a:p>
      </dgm:t>
    </dgm:pt>
    <dgm:pt modelId="{ECF55881-6198-AE4D-ADF6-56129917C7D9}" type="sibTrans" cxnId="{96AB3BD1-1449-A54B-BA02-3533DBECCB9A}">
      <dgm:prSet/>
      <dgm:spPr/>
      <dgm:t>
        <a:bodyPr/>
        <a:lstStyle/>
        <a:p>
          <a:endParaRPr lang="ru-RU" sz="2400"/>
        </a:p>
      </dgm:t>
    </dgm:pt>
    <dgm:pt modelId="{26E03432-05CB-7F45-83ED-941FD25D634F}" type="pres">
      <dgm:prSet presAssocID="{11B275BE-2DF3-4282-A850-406FC8F4A0A9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78876DA7-EB8D-FD46-BE9A-23E384FD7A05}" type="pres">
      <dgm:prSet presAssocID="{F8FE604B-D7BF-8040-A82F-FEABDBBA3A04}" presName="thickLine" presStyleLbl="alignNode1" presStyleIdx="0" presStyleCnt="2"/>
      <dgm:spPr/>
    </dgm:pt>
    <dgm:pt modelId="{82366B34-A4B9-0A46-B77F-DCF031A5B447}" type="pres">
      <dgm:prSet presAssocID="{F8FE604B-D7BF-8040-A82F-FEABDBBA3A04}" presName="horz1" presStyleCnt="0"/>
      <dgm:spPr/>
    </dgm:pt>
    <dgm:pt modelId="{A2B88A12-42E6-5C45-B731-F4B1126E16E1}" type="pres">
      <dgm:prSet presAssocID="{F8FE604B-D7BF-8040-A82F-FEABDBBA3A04}" presName="tx1" presStyleLbl="revTx" presStyleIdx="0" presStyleCnt="2" custScaleY="133675"/>
      <dgm:spPr/>
      <dgm:t>
        <a:bodyPr/>
        <a:lstStyle/>
        <a:p>
          <a:endParaRPr lang="ru-RU"/>
        </a:p>
      </dgm:t>
    </dgm:pt>
    <dgm:pt modelId="{B54BBEB0-6516-6A4A-AD14-4E48D3FE6BD9}" type="pres">
      <dgm:prSet presAssocID="{F8FE604B-D7BF-8040-A82F-FEABDBBA3A04}" presName="vert1" presStyleCnt="0"/>
      <dgm:spPr/>
    </dgm:pt>
    <dgm:pt modelId="{4A24380B-8CC0-F143-A50F-B4CA11C01538}" type="pres">
      <dgm:prSet presAssocID="{8632BD26-5D1E-0D40-ABE5-A8E6E1ED7DF8}" presName="thickLine" presStyleLbl="alignNode1" presStyleIdx="1" presStyleCnt="2"/>
      <dgm:spPr/>
    </dgm:pt>
    <dgm:pt modelId="{1B0E8AA4-6F00-2D4B-86B4-04A517FCBE09}" type="pres">
      <dgm:prSet presAssocID="{8632BD26-5D1E-0D40-ABE5-A8E6E1ED7DF8}" presName="horz1" presStyleCnt="0"/>
      <dgm:spPr/>
    </dgm:pt>
    <dgm:pt modelId="{7734F1FC-8172-EA45-9343-47C0D850D637}" type="pres">
      <dgm:prSet presAssocID="{8632BD26-5D1E-0D40-ABE5-A8E6E1ED7DF8}" presName="tx1" presStyleLbl="revTx" presStyleIdx="1" presStyleCnt="2"/>
      <dgm:spPr/>
      <dgm:t>
        <a:bodyPr/>
        <a:lstStyle/>
        <a:p>
          <a:endParaRPr lang="ru-RU"/>
        </a:p>
      </dgm:t>
    </dgm:pt>
    <dgm:pt modelId="{73D9DD61-03C0-E149-BD99-8C34C75233DB}" type="pres">
      <dgm:prSet presAssocID="{8632BD26-5D1E-0D40-ABE5-A8E6E1ED7DF8}" presName="vert1" presStyleCnt="0"/>
      <dgm:spPr/>
    </dgm:pt>
  </dgm:ptLst>
  <dgm:cxnLst>
    <dgm:cxn modelId="{B13F5CF6-191E-6B45-9E8E-7928AFB3ADE2}" type="presOf" srcId="{8632BD26-5D1E-0D40-ABE5-A8E6E1ED7DF8}" destId="{7734F1FC-8172-EA45-9343-47C0D850D637}" srcOrd="0" destOrd="0" presId="urn:microsoft.com/office/officeart/2008/layout/LinedList"/>
    <dgm:cxn modelId="{1BDF6F6C-36C7-9549-B836-900A08E8039F}" type="presOf" srcId="{F8FE604B-D7BF-8040-A82F-FEABDBBA3A04}" destId="{A2B88A12-42E6-5C45-B731-F4B1126E16E1}" srcOrd="0" destOrd="0" presId="urn:microsoft.com/office/officeart/2008/layout/LinedList"/>
    <dgm:cxn modelId="{C0570C22-58D1-4145-82E9-90678ED36523}" srcId="{11B275BE-2DF3-4282-A850-406FC8F4A0A9}" destId="{F8FE604B-D7BF-8040-A82F-FEABDBBA3A04}" srcOrd="0" destOrd="0" parTransId="{1AD1017D-EBE8-A741-97F7-B78051054B47}" sibTransId="{ED533A36-E352-5943-A9E5-AD23412895C2}"/>
    <dgm:cxn modelId="{96AB3BD1-1449-A54B-BA02-3533DBECCB9A}" srcId="{11B275BE-2DF3-4282-A850-406FC8F4A0A9}" destId="{8632BD26-5D1E-0D40-ABE5-A8E6E1ED7DF8}" srcOrd="1" destOrd="0" parTransId="{D0797C2B-E49B-C147-8D61-5EF402741329}" sibTransId="{ECF55881-6198-AE4D-ADF6-56129917C7D9}"/>
    <dgm:cxn modelId="{F8626797-C671-6B46-8E5E-878135E1F1E8}" type="presOf" srcId="{11B275BE-2DF3-4282-A850-406FC8F4A0A9}" destId="{26E03432-05CB-7F45-83ED-941FD25D634F}" srcOrd="0" destOrd="0" presId="urn:microsoft.com/office/officeart/2008/layout/LinedList"/>
    <dgm:cxn modelId="{ABEA408E-B93E-634B-9789-B4041C56DF6D}" type="presParOf" srcId="{26E03432-05CB-7F45-83ED-941FD25D634F}" destId="{78876DA7-EB8D-FD46-BE9A-23E384FD7A05}" srcOrd="0" destOrd="0" presId="urn:microsoft.com/office/officeart/2008/layout/LinedList"/>
    <dgm:cxn modelId="{E1286199-C97D-8C4F-A125-E98B5D962F34}" type="presParOf" srcId="{26E03432-05CB-7F45-83ED-941FD25D634F}" destId="{82366B34-A4B9-0A46-B77F-DCF031A5B447}" srcOrd="1" destOrd="0" presId="urn:microsoft.com/office/officeart/2008/layout/LinedList"/>
    <dgm:cxn modelId="{56A0BF15-A173-C742-9996-9B401EFD1EF5}" type="presParOf" srcId="{82366B34-A4B9-0A46-B77F-DCF031A5B447}" destId="{A2B88A12-42E6-5C45-B731-F4B1126E16E1}" srcOrd="0" destOrd="0" presId="urn:microsoft.com/office/officeart/2008/layout/LinedList"/>
    <dgm:cxn modelId="{9053065C-E1E0-7F4C-BF77-D18B87D9CC4B}" type="presParOf" srcId="{82366B34-A4B9-0A46-B77F-DCF031A5B447}" destId="{B54BBEB0-6516-6A4A-AD14-4E48D3FE6BD9}" srcOrd="1" destOrd="0" presId="urn:microsoft.com/office/officeart/2008/layout/LinedList"/>
    <dgm:cxn modelId="{8771FAA9-401A-9F44-A85D-8F9A5A10773E}" type="presParOf" srcId="{26E03432-05CB-7F45-83ED-941FD25D634F}" destId="{4A24380B-8CC0-F143-A50F-B4CA11C01538}" srcOrd="2" destOrd="0" presId="urn:microsoft.com/office/officeart/2008/layout/LinedList"/>
    <dgm:cxn modelId="{F9AFAF2A-DE86-A546-8E7D-D19B2165E7F2}" type="presParOf" srcId="{26E03432-05CB-7F45-83ED-941FD25D634F}" destId="{1B0E8AA4-6F00-2D4B-86B4-04A517FCBE09}" srcOrd="3" destOrd="0" presId="urn:microsoft.com/office/officeart/2008/layout/LinedList"/>
    <dgm:cxn modelId="{717E658B-050D-4E40-9B52-53EBE6258265}" type="presParOf" srcId="{1B0E8AA4-6F00-2D4B-86B4-04A517FCBE09}" destId="{7734F1FC-8172-EA45-9343-47C0D850D637}" srcOrd="0" destOrd="0" presId="urn:microsoft.com/office/officeart/2008/layout/LinedList"/>
    <dgm:cxn modelId="{8F8DF043-3C17-D84B-B9F8-6CA917B7916D}" type="presParOf" srcId="{1B0E8AA4-6F00-2D4B-86B4-04A517FCBE09}" destId="{73D9DD61-03C0-E149-BD99-8C34C75233DB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345DFE4-CDD5-1F44-8FC3-0A41763F3093}">
      <dsp:nvSpPr>
        <dsp:cNvPr id="0" name=""/>
        <dsp:cNvSpPr/>
      </dsp:nvSpPr>
      <dsp:spPr>
        <a:xfrm>
          <a:off x="0" y="0"/>
          <a:ext cx="8581977" cy="81505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/>
            <a:t>Процедура допинг-контроля</a:t>
          </a:r>
          <a:endParaRPr lang="en-US" sz="2000" kern="1200"/>
        </a:p>
      </dsp:txBody>
      <dsp:txXfrm>
        <a:off x="23872" y="23872"/>
        <a:ext cx="7633601" cy="767307"/>
      </dsp:txXfrm>
    </dsp:sp>
    <dsp:sp modelId="{2B4E25D1-65E7-B54D-98B6-220D054DFB1B}">
      <dsp:nvSpPr>
        <dsp:cNvPr id="0" name=""/>
        <dsp:cNvSpPr/>
      </dsp:nvSpPr>
      <dsp:spPr>
        <a:xfrm>
          <a:off x="718740" y="963242"/>
          <a:ext cx="8581977" cy="81505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/>
            <a:t>Решение антидопинговой организации о применении спортивных санкций</a:t>
          </a:r>
          <a:endParaRPr lang="en-US" sz="2000" kern="1200"/>
        </a:p>
      </dsp:txBody>
      <dsp:txXfrm>
        <a:off x="742612" y="987114"/>
        <a:ext cx="7285709" cy="767307"/>
      </dsp:txXfrm>
    </dsp:sp>
    <dsp:sp modelId="{F830D451-E337-404A-B169-2EB833479DB8}">
      <dsp:nvSpPr>
        <dsp:cNvPr id="0" name=""/>
        <dsp:cNvSpPr/>
      </dsp:nvSpPr>
      <dsp:spPr>
        <a:xfrm>
          <a:off x="1426753" y="1926485"/>
          <a:ext cx="8581977" cy="81505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/>
            <a:t>Применение спортивных санкций компетентными спортивными организациями</a:t>
          </a:r>
          <a:endParaRPr lang="en-US" sz="2000" kern="1200"/>
        </a:p>
      </dsp:txBody>
      <dsp:txXfrm>
        <a:off x="1450625" y="1950357"/>
        <a:ext cx="7296436" cy="767307"/>
      </dsp:txXfrm>
    </dsp:sp>
    <dsp:sp modelId="{02EFEE78-CF52-9344-8EF3-933F4C23D682}">
      <dsp:nvSpPr>
        <dsp:cNvPr id="0" name=""/>
        <dsp:cNvSpPr/>
      </dsp:nvSpPr>
      <dsp:spPr>
        <a:xfrm>
          <a:off x="2145494" y="2889728"/>
          <a:ext cx="8581977" cy="81505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/>
            <a:t>Дисциплинарные взыскания, применяемые работодателем (прекращение трудового договора)</a:t>
          </a:r>
          <a:endParaRPr lang="en-US" sz="2000" kern="1200"/>
        </a:p>
      </dsp:txBody>
      <dsp:txXfrm>
        <a:off x="2169366" y="2913600"/>
        <a:ext cx="7285709" cy="767307"/>
      </dsp:txXfrm>
    </dsp:sp>
    <dsp:sp modelId="{6F375FD3-877A-954C-BC5B-28EC819FBB27}">
      <dsp:nvSpPr>
        <dsp:cNvPr id="0" name=""/>
        <dsp:cNvSpPr/>
      </dsp:nvSpPr>
      <dsp:spPr>
        <a:xfrm>
          <a:off x="8052194" y="624255"/>
          <a:ext cx="529783" cy="529783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400" kern="1200"/>
        </a:p>
      </dsp:txBody>
      <dsp:txXfrm>
        <a:off x="8171395" y="624255"/>
        <a:ext cx="291381" cy="398662"/>
      </dsp:txXfrm>
    </dsp:sp>
    <dsp:sp modelId="{D219FDD8-D452-6440-AB74-8380DDEA0317}">
      <dsp:nvSpPr>
        <dsp:cNvPr id="0" name=""/>
        <dsp:cNvSpPr/>
      </dsp:nvSpPr>
      <dsp:spPr>
        <a:xfrm>
          <a:off x="8770934" y="1587498"/>
          <a:ext cx="529783" cy="529783"/>
        </a:xfrm>
        <a:prstGeom prst="downArrow">
          <a:avLst>
            <a:gd name="adj1" fmla="val 55000"/>
            <a:gd name="adj2" fmla="val 45000"/>
          </a:avLst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400" kern="1200"/>
        </a:p>
      </dsp:txBody>
      <dsp:txXfrm>
        <a:off x="8890135" y="1587498"/>
        <a:ext cx="291381" cy="398662"/>
      </dsp:txXfrm>
    </dsp:sp>
    <dsp:sp modelId="{91E68C01-5FCA-7B4A-99FB-8592AE38B686}">
      <dsp:nvSpPr>
        <dsp:cNvPr id="0" name=""/>
        <dsp:cNvSpPr/>
      </dsp:nvSpPr>
      <dsp:spPr>
        <a:xfrm>
          <a:off x="9478947" y="2550741"/>
          <a:ext cx="529783" cy="529783"/>
        </a:xfrm>
        <a:prstGeom prst="downArrow">
          <a:avLst>
            <a:gd name="adj1" fmla="val 55000"/>
            <a:gd name="adj2" fmla="val 45000"/>
          </a:avLst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400" kern="1200"/>
        </a:p>
      </dsp:txBody>
      <dsp:txXfrm>
        <a:off x="9598148" y="2550741"/>
        <a:ext cx="291381" cy="39866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57D3A67-CBF6-8A45-9B2E-EBAEA1BBE079}">
      <dsp:nvSpPr>
        <dsp:cNvPr id="0" name=""/>
        <dsp:cNvSpPr/>
      </dsp:nvSpPr>
      <dsp:spPr>
        <a:xfrm>
          <a:off x="0" y="796"/>
          <a:ext cx="12009119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87D6368-0728-AD45-B4B5-C3628B2DA02B}">
      <dsp:nvSpPr>
        <dsp:cNvPr id="0" name=""/>
        <dsp:cNvSpPr/>
      </dsp:nvSpPr>
      <dsp:spPr>
        <a:xfrm>
          <a:off x="0" y="796"/>
          <a:ext cx="12009119" cy="11153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t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kern="1200" dirty="0"/>
            <a:t>Обязательное условие </a:t>
          </a:r>
          <a:r>
            <a:rPr lang="ru-RU" sz="2100" u="sng" kern="1200" dirty="0"/>
            <a:t>виновного</a:t>
          </a:r>
          <a:r>
            <a:rPr lang="ru-RU" sz="2100" kern="1200" dirty="0"/>
            <a:t> нарушения антидопинговых правил спортсменом -  ограничение возможности прекращения трудового договора по основаниям статьи 348.11 ТК РФ</a:t>
          </a:r>
          <a:endParaRPr lang="en-US" sz="2100" kern="1200" dirty="0"/>
        </a:p>
      </dsp:txBody>
      <dsp:txXfrm>
        <a:off x="0" y="796"/>
        <a:ext cx="12009119" cy="1115335"/>
      </dsp:txXfrm>
    </dsp:sp>
    <dsp:sp modelId="{86D559AC-A981-8D47-817F-6C3D8525D485}">
      <dsp:nvSpPr>
        <dsp:cNvPr id="0" name=""/>
        <dsp:cNvSpPr/>
      </dsp:nvSpPr>
      <dsp:spPr>
        <a:xfrm>
          <a:off x="0" y="1116132"/>
          <a:ext cx="12009119" cy="0"/>
        </a:xfrm>
        <a:prstGeom prst="line">
          <a:avLst/>
        </a:prstGeom>
        <a:solidFill>
          <a:schemeClr val="accent2">
            <a:hueOff val="151055"/>
            <a:satOff val="-15998"/>
            <a:lumOff val="-392"/>
            <a:alphaOff val="0"/>
          </a:schemeClr>
        </a:solidFill>
        <a:ln w="15875" cap="rnd" cmpd="sng" algn="ctr">
          <a:solidFill>
            <a:schemeClr val="accent2">
              <a:hueOff val="151055"/>
              <a:satOff val="-15998"/>
              <a:lumOff val="-39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C1AB9CA-20C6-194B-99F3-65666AA1CFEC}">
      <dsp:nvSpPr>
        <dsp:cNvPr id="0" name=""/>
        <dsp:cNvSpPr/>
      </dsp:nvSpPr>
      <dsp:spPr>
        <a:xfrm>
          <a:off x="0" y="1116132"/>
          <a:ext cx="12009119" cy="11153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t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kern="1200" dirty="0"/>
            <a:t>Разграничение оснований применения различных видов дисциплинарных взысканий за нарушение антидопинговых правил – вид нарушения и характер вины</a:t>
          </a:r>
          <a:endParaRPr lang="en-US" sz="2100" kern="1200" dirty="0"/>
        </a:p>
      </dsp:txBody>
      <dsp:txXfrm>
        <a:off x="0" y="1116132"/>
        <a:ext cx="12009119" cy="1115335"/>
      </dsp:txXfrm>
    </dsp:sp>
    <dsp:sp modelId="{579C8E91-F990-6E4C-B5B7-2152214CFA49}">
      <dsp:nvSpPr>
        <dsp:cNvPr id="0" name=""/>
        <dsp:cNvSpPr/>
      </dsp:nvSpPr>
      <dsp:spPr>
        <a:xfrm>
          <a:off x="0" y="2231468"/>
          <a:ext cx="12009119" cy="0"/>
        </a:xfrm>
        <a:prstGeom prst="line">
          <a:avLst/>
        </a:prstGeom>
        <a:solidFill>
          <a:schemeClr val="accent2">
            <a:hueOff val="302110"/>
            <a:satOff val="-31995"/>
            <a:lumOff val="-784"/>
            <a:alphaOff val="0"/>
          </a:schemeClr>
        </a:solidFill>
        <a:ln w="15875" cap="rnd" cmpd="sng" algn="ctr">
          <a:solidFill>
            <a:schemeClr val="accent2">
              <a:hueOff val="302110"/>
              <a:satOff val="-31995"/>
              <a:lumOff val="-78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53759C5-B386-FA45-9660-676787DDA68E}">
      <dsp:nvSpPr>
        <dsp:cNvPr id="0" name=""/>
        <dsp:cNvSpPr/>
      </dsp:nvSpPr>
      <dsp:spPr>
        <a:xfrm>
          <a:off x="0" y="2231468"/>
          <a:ext cx="12009119" cy="11153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t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kern="1200" dirty="0"/>
            <a:t>Установление </a:t>
          </a:r>
          <a:r>
            <a:rPr lang="ru-RU" sz="2100" u="sng" kern="1200" dirty="0"/>
            <a:t>вины</a:t>
          </a:r>
          <a:r>
            <a:rPr lang="ru-RU" sz="2100" kern="1200" dirty="0"/>
            <a:t> спортсмена – непосредственно работодателем, вне зависимости от решения компетентной спортивной организации</a:t>
          </a:r>
          <a:endParaRPr lang="en-US" sz="2100" kern="1200" dirty="0"/>
        </a:p>
      </dsp:txBody>
      <dsp:txXfrm>
        <a:off x="0" y="2231468"/>
        <a:ext cx="12009119" cy="1115335"/>
      </dsp:txXfrm>
    </dsp:sp>
    <dsp:sp modelId="{C7CF2194-F2B2-584B-9AD4-FD5AE4857F43}">
      <dsp:nvSpPr>
        <dsp:cNvPr id="0" name=""/>
        <dsp:cNvSpPr/>
      </dsp:nvSpPr>
      <dsp:spPr>
        <a:xfrm>
          <a:off x="0" y="3346803"/>
          <a:ext cx="12009119" cy="0"/>
        </a:xfrm>
        <a:prstGeom prst="line">
          <a:avLst/>
        </a:prstGeom>
        <a:solidFill>
          <a:schemeClr val="accent2">
            <a:hueOff val="453165"/>
            <a:satOff val="-47993"/>
            <a:lumOff val="-1176"/>
            <a:alphaOff val="0"/>
          </a:schemeClr>
        </a:solidFill>
        <a:ln w="15875" cap="rnd" cmpd="sng" algn="ctr">
          <a:solidFill>
            <a:schemeClr val="accent2">
              <a:hueOff val="453165"/>
              <a:satOff val="-47993"/>
              <a:lumOff val="-117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0DC23D3-AEA0-1F4D-B9B4-13EB7532EF9F}">
      <dsp:nvSpPr>
        <dsp:cNvPr id="0" name=""/>
        <dsp:cNvSpPr/>
      </dsp:nvSpPr>
      <dsp:spPr>
        <a:xfrm>
          <a:off x="0" y="3346803"/>
          <a:ext cx="11997391" cy="218987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t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kern="1200" dirty="0"/>
            <a:t>Введение дисциплинарной ответственности для тренеров (тренер-администратор, тренер-преподаватель по спорту, тренер-врач, тренер-инженер, тренер сборной команды и др.), спортивных врачей и иных медицинских работников организации, а также для иных специалистов в области физической культуры и спорта (начальник сборной команды, специалист по подготовке сборных команд, инструктор по спорту, инструктор по физической культуре), вина которых может быть обнаружена в нарушении спортсменом антидопинговых правил</a:t>
          </a:r>
        </a:p>
      </dsp:txBody>
      <dsp:txXfrm>
        <a:off x="0" y="3346803"/>
        <a:ext cx="11997391" cy="218987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8876DA7-EB8D-FD46-BE9A-23E384FD7A05}">
      <dsp:nvSpPr>
        <dsp:cNvPr id="0" name=""/>
        <dsp:cNvSpPr/>
      </dsp:nvSpPr>
      <dsp:spPr>
        <a:xfrm>
          <a:off x="0" y="1015"/>
          <a:ext cx="11820433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2B88A12-42E6-5C45-B731-F4B1126E16E1}">
      <dsp:nvSpPr>
        <dsp:cNvPr id="0" name=""/>
        <dsp:cNvSpPr/>
      </dsp:nvSpPr>
      <dsp:spPr>
        <a:xfrm>
          <a:off x="0" y="1015"/>
          <a:ext cx="11808889" cy="236144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/>
            <a:t>Разграничение мер дисциплинарной ответственности для лиц, склонивших спортсмена к нарушению антидопинговых правил, содействовавших их нарушению, а также непосредственно нарушивших их путем использования запрещенных веществ и (или) методов в отношении спортсмена</a:t>
          </a:r>
          <a:endParaRPr lang="en-US" sz="2400" kern="1200" dirty="0"/>
        </a:p>
      </dsp:txBody>
      <dsp:txXfrm>
        <a:off x="0" y="1015"/>
        <a:ext cx="11808889" cy="2361447"/>
      </dsp:txXfrm>
    </dsp:sp>
    <dsp:sp modelId="{4A24380B-8CC0-F143-A50F-B4CA11C01538}">
      <dsp:nvSpPr>
        <dsp:cNvPr id="0" name=""/>
        <dsp:cNvSpPr/>
      </dsp:nvSpPr>
      <dsp:spPr>
        <a:xfrm>
          <a:off x="0" y="2362462"/>
          <a:ext cx="11820433" cy="0"/>
        </a:xfrm>
        <a:prstGeom prst="line">
          <a:avLst/>
        </a:prstGeom>
        <a:solidFill>
          <a:schemeClr val="accent2">
            <a:hueOff val="453165"/>
            <a:satOff val="-47993"/>
            <a:lumOff val="-1176"/>
            <a:alphaOff val="0"/>
          </a:schemeClr>
        </a:solidFill>
        <a:ln w="15875" cap="rnd" cmpd="sng" algn="ctr">
          <a:solidFill>
            <a:schemeClr val="accent2">
              <a:hueOff val="453165"/>
              <a:satOff val="-47993"/>
              <a:lumOff val="-117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734F1FC-8172-EA45-9343-47C0D850D637}">
      <dsp:nvSpPr>
        <dsp:cNvPr id="0" name=""/>
        <dsp:cNvSpPr/>
      </dsp:nvSpPr>
      <dsp:spPr>
        <a:xfrm>
          <a:off x="0" y="2362462"/>
          <a:ext cx="11820433" cy="176655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/>
            <a:t>Введение спортивной ответственности за нарушение антидопинговых правил для спортивных агентов и иных спортсменов (партнеров по команде, конкурентов), оказавших влияние на использование запрещенных веществ и (или) методов спортсменом</a:t>
          </a:r>
          <a:br>
            <a:rPr lang="ru-RU" sz="2400" kern="1200" dirty="0"/>
          </a:br>
          <a:r>
            <a:rPr lang="ru-RU" sz="2400" kern="1200" dirty="0"/>
            <a:t>Привлечение к ответственности данных лиц должно осуществляться компетентными спортивными организациями на основании установления факта их  причастности к нарушению антидопинговых правил спортсменом</a:t>
          </a:r>
          <a:endParaRPr lang="en-US" sz="2400" kern="1200" dirty="0"/>
        </a:p>
      </dsp:txBody>
      <dsp:txXfrm>
        <a:off x="0" y="2362462"/>
        <a:ext cx="11820433" cy="176655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t>3/25/2020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1321204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t>3/25/2020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6182652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t>3/25/2020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229482186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t>3/25/2020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3043397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t>3/25/2020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454633680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t>3/25/2020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2344410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t>3/25/2020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0098615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t>3/25/2020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6690542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t>3/25/2020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3652422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t>3/25/2020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0972480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t>3/25/2020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8702421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t>3/25/2020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2345757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t>3/25/2020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3216649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t>3/25/2020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3472131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t>3/25/2020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6621738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t>3/25/2020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1447775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291B17-9318-49DB-B28B-6E5994AE9581}" type="datetime1">
              <a:rPr lang="en-US" smtClean="0"/>
              <a:t>3/25/2020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37914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8" r:id="rId1"/>
    <p:sldLayoutId id="2147483959" r:id="rId2"/>
    <p:sldLayoutId id="2147483960" r:id="rId3"/>
    <p:sldLayoutId id="2147483961" r:id="rId4"/>
    <p:sldLayoutId id="2147483962" r:id="rId5"/>
    <p:sldLayoutId id="2147483963" r:id="rId6"/>
    <p:sldLayoutId id="2147483964" r:id="rId7"/>
    <p:sldLayoutId id="2147483965" r:id="rId8"/>
    <p:sldLayoutId id="2147483966" r:id="rId9"/>
    <p:sldLayoutId id="2147483967" r:id="rId10"/>
    <p:sldLayoutId id="2147483968" r:id="rId11"/>
    <p:sldLayoutId id="2147483969" r:id="rId12"/>
    <p:sldLayoutId id="2147483970" r:id="rId13"/>
    <p:sldLayoutId id="2147483971" r:id="rId14"/>
    <p:sldLayoutId id="2147483972" r:id="rId15"/>
    <p:sldLayoutId id="2147483973" r:id="rId16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onsultant.ru/document/cons_doc_LAW_317534/#dst100010" TargetMode="External"/><Relationship Id="rId2" Type="http://schemas.openxmlformats.org/officeDocument/2006/relationships/hyperlink" Target="http://www.consultant.ru/document/cons_doc_LAW_188803/#dst100086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8">
            <a:extLst>
              <a:ext uri="{FF2B5EF4-FFF2-40B4-BE49-F238E27FC236}">
                <a16:creationId xmlns:a16="http://schemas.microsoft.com/office/drawing/2014/main" id="{1FF9CEF5-A50D-4B8B-9852-D76F7037867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786"/>
            <a:ext cx="12192000" cy="68540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3" descr="Изображение выглядит как объект, сидит, красный, белый&#10;&#10;Автоматически созданное описание">
            <a:extLst>
              <a:ext uri="{FF2B5EF4-FFF2-40B4-BE49-F238E27FC236}">
                <a16:creationId xmlns:a16="http://schemas.microsoft.com/office/drawing/2014/main" id="{4A1F3F56-7328-E846-AE33-1DDE1B9A75E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alphaModFix amt="40000"/>
          </a:blip>
          <a:srcRect t="7407"/>
          <a:stretch/>
        </p:blipFill>
        <p:spPr>
          <a:xfrm>
            <a:off x="20" y="10"/>
            <a:ext cx="12191980" cy="6857988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FF77BE-006E-474B-AD44-66DC4337BC4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37399" y="1088572"/>
            <a:ext cx="10564858" cy="2845654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4000" b="0" kern="1200" cap="all" dirty="0">
                <a:latin typeface="+mj-lt"/>
                <a:ea typeface="+mj-ea"/>
                <a:cs typeface="+mj-cs"/>
              </a:rPr>
              <a:t>НАРУШЕНИЕ АНТИДОПИНГОВЫХ ПРАВИЛ КАК СПЕЦИАЛЬНОЕ ОСНОВАНИЕ ПРЕКРАЩЕНИЕ ТРУДОВОГО ДОГОВОРА СО СПОРТСМЕНОМ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80CE9D1-3CB0-6642-B5D8-D56A3CFD5B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64163" y="4316473"/>
            <a:ext cx="8915399" cy="1884864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</a:pPr>
            <a:r>
              <a:rPr lang="ru-RU" sz="2400" dirty="0"/>
              <a:t>Усова Анастасия Андреевна</a:t>
            </a:r>
          </a:p>
          <a:p>
            <a:pPr>
              <a:lnSpc>
                <a:spcPct val="90000"/>
              </a:lnSpc>
            </a:pPr>
            <a:r>
              <a:rPr lang="ru-RU" sz="2400" dirty="0"/>
              <a:t>Национальный исследовательский университет</a:t>
            </a:r>
          </a:p>
          <a:p>
            <a:pPr>
              <a:lnSpc>
                <a:spcPct val="90000"/>
              </a:lnSpc>
            </a:pPr>
            <a:r>
              <a:rPr lang="ru-RU" sz="2400" dirty="0"/>
              <a:t>«Высшая школа экономики»</a:t>
            </a:r>
          </a:p>
          <a:p>
            <a:pPr>
              <a:lnSpc>
                <a:spcPct val="90000"/>
              </a:lnSpc>
              <a:buFont typeface="Wingdings 2" panose="05020102010507070707" pitchFamily="18" charset="2"/>
              <a:buChar char=""/>
            </a:pPr>
            <a:endParaRPr lang="en-US" dirty="0"/>
          </a:p>
        </p:txBody>
      </p:sp>
      <p:grpSp>
        <p:nvGrpSpPr>
          <p:cNvPr id="34" name="Group 10">
            <a:extLst>
              <a:ext uri="{FF2B5EF4-FFF2-40B4-BE49-F238E27FC236}">
                <a16:creationId xmlns:a16="http://schemas.microsoft.com/office/drawing/2014/main" id="{065753F1-EEE2-45ED-88A1-ECB4A495D0A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224" y="-786"/>
            <a:ext cx="2356675" cy="6854040"/>
            <a:chOff x="6627813" y="194833"/>
            <a:chExt cx="1952625" cy="5678918"/>
          </a:xfrm>
        </p:grpSpPr>
        <p:sp>
          <p:nvSpPr>
            <p:cNvPr id="12" name="Freeform 27">
              <a:extLst>
                <a:ext uri="{FF2B5EF4-FFF2-40B4-BE49-F238E27FC236}">
                  <a16:creationId xmlns:a16="http://schemas.microsoft.com/office/drawing/2014/main" id="{3E3E7343-7B0A-4265-B9DA-56CE3555139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5" name="Freeform 28">
              <a:extLst>
                <a:ext uri="{FF2B5EF4-FFF2-40B4-BE49-F238E27FC236}">
                  <a16:creationId xmlns:a16="http://schemas.microsoft.com/office/drawing/2014/main" id="{608D2FF5-E7CA-448D-8B61-42FAA7A0C85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29">
              <a:extLst>
                <a:ext uri="{FF2B5EF4-FFF2-40B4-BE49-F238E27FC236}">
                  <a16:creationId xmlns:a16="http://schemas.microsoft.com/office/drawing/2014/main" id="{DC186DC7-6F76-40B7-8268-20660160E6B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6" name="Freeform 30">
              <a:extLst>
                <a:ext uri="{FF2B5EF4-FFF2-40B4-BE49-F238E27FC236}">
                  <a16:creationId xmlns:a16="http://schemas.microsoft.com/office/drawing/2014/main" id="{4C8DDEC4-2C9A-4271-BBB3-577233F2E1B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1">
              <a:extLst>
                <a:ext uri="{FF2B5EF4-FFF2-40B4-BE49-F238E27FC236}">
                  <a16:creationId xmlns:a16="http://schemas.microsoft.com/office/drawing/2014/main" id="{D8DB0C2B-A79C-421F-88AB-DC7B1252797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7" name="Freeform 32">
              <a:extLst>
                <a:ext uri="{FF2B5EF4-FFF2-40B4-BE49-F238E27FC236}">
                  <a16:creationId xmlns:a16="http://schemas.microsoft.com/office/drawing/2014/main" id="{B3BC96E3-7FEF-4BFD-8E2C-028CB37724A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3">
              <a:extLst>
                <a:ext uri="{FF2B5EF4-FFF2-40B4-BE49-F238E27FC236}">
                  <a16:creationId xmlns:a16="http://schemas.microsoft.com/office/drawing/2014/main" id="{E7ED35DB-BAAE-4771-A0A0-65647ACC580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4">
              <a:extLst>
                <a:ext uri="{FF2B5EF4-FFF2-40B4-BE49-F238E27FC236}">
                  <a16:creationId xmlns:a16="http://schemas.microsoft.com/office/drawing/2014/main" id="{4407B080-4ED5-43EB-8CCE-B43B336EF6D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5">
              <a:extLst>
                <a:ext uri="{FF2B5EF4-FFF2-40B4-BE49-F238E27FC236}">
                  <a16:creationId xmlns:a16="http://schemas.microsoft.com/office/drawing/2014/main" id="{8C10C675-F599-45D3-8177-D7F7DEC16CF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6">
              <a:extLst>
                <a:ext uri="{FF2B5EF4-FFF2-40B4-BE49-F238E27FC236}">
                  <a16:creationId xmlns:a16="http://schemas.microsoft.com/office/drawing/2014/main" id="{E2566A74-B9B1-469F-A373-3B3C60175C0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7">
              <a:extLst>
                <a:ext uri="{FF2B5EF4-FFF2-40B4-BE49-F238E27FC236}">
                  <a16:creationId xmlns:a16="http://schemas.microsoft.com/office/drawing/2014/main" id="{D108E5CB-8D77-4568-B6FF-2C30321345E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3" name="Freeform 38">
              <a:extLst>
                <a:ext uri="{FF2B5EF4-FFF2-40B4-BE49-F238E27FC236}">
                  <a16:creationId xmlns:a16="http://schemas.microsoft.com/office/drawing/2014/main" id="{7D8349D8-2AE2-4C78-84ED-22125F147B3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25" name="Rectangle 24">
            <a:extLst>
              <a:ext uri="{FF2B5EF4-FFF2-40B4-BE49-F238E27FC236}">
                <a16:creationId xmlns:a16="http://schemas.microsoft.com/office/drawing/2014/main" id="{30684D86-C9D1-40C3-A9B6-EC935C7312E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7" name="Freeform 33">
            <a:extLst>
              <a:ext uri="{FF2B5EF4-FFF2-40B4-BE49-F238E27FC236}">
                <a16:creationId xmlns:a16="http://schemas.microsoft.com/office/drawing/2014/main" id="{1EDF7896-F56A-49DA-90F3-F5CE8B9833A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0704049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35879851-1A1D-4246-AAA1-C484E858337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418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F6115C5-29CC-CD45-9CC0-17352D5D084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t="10800" b="4930"/>
          <a:stretch/>
        </p:blipFill>
        <p:spPr>
          <a:xfrm>
            <a:off x="-7237" y="51468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3BA3CA3-C2E9-2B42-A37F-C36FE9BF3C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0156" y="126845"/>
            <a:ext cx="8911687" cy="1280890"/>
          </a:xfrm>
        </p:spPr>
        <p:txBody>
          <a:bodyPr>
            <a:normAutofit/>
          </a:bodyPr>
          <a:lstStyle/>
          <a:p>
            <a:r>
              <a:rPr lang="ru-RU" dirty="0">
                <a:solidFill>
                  <a:srgbClr val="FFFFFF"/>
                </a:solidFill>
              </a:rPr>
              <a:t>Прекращение трудового договора со спортсменом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DCB47DA-35A7-3A4F-90BB-A09C5DF709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1" y="1706136"/>
            <a:ext cx="9333570" cy="3777622"/>
          </a:xfrm>
        </p:spPr>
        <p:txBody>
          <a:bodyPr>
            <a:normAutofit/>
          </a:bodyPr>
          <a:lstStyle/>
          <a:p>
            <a:pPr>
              <a:buClr>
                <a:srgbClr val="CF5232"/>
              </a:buClr>
            </a:pPr>
            <a:r>
              <a:rPr lang="ru-RU" sz="2000" dirty="0"/>
              <a:t>Общие основания прекращения трудовых договоров (ст. 77 ТК РФ)</a:t>
            </a:r>
          </a:p>
          <a:p>
            <a:pPr>
              <a:buClr>
                <a:srgbClr val="CF5232"/>
              </a:buClr>
            </a:pPr>
            <a:r>
              <a:rPr lang="ru-RU" sz="2000" dirty="0"/>
              <a:t>Специальные основания прекращения трудового договора (348.11 ТК РФ)</a:t>
            </a:r>
          </a:p>
          <a:p>
            <a:pPr marL="0" indent="0">
              <a:buClr>
                <a:srgbClr val="CF5232"/>
              </a:buClr>
              <a:buNone/>
            </a:pPr>
            <a:r>
              <a:rPr lang="ru-RU" sz="2000" dirty="0"/>
              <a:t>1) спортивная дисквалификация на срок шесть и более месяцев;</a:t>
            </a:r>
          </a:p>
          <a:p>
            <a:pPr marL="0" indent="0">
              <a:buClr>
                <a:srgbClr val="CF5232"/>
              </a:buClr>
              <a:buNone/>
            </a:pPr>
            <a:r>
              <a:rPr lang="ru-RU" sz="2000" dirty="0"/>
              <a:t>2) нарушение спортсменом, в том числе однократное, общероссийских антидопинговых правил и (или) антидопинговых правил, утвержденных международными антидопинговыми организациями, признанное нарушением по решению соответствующей антидопинговой организации.</a:t>
            </a:r>
          </a:p>
          <a:p>
            <a:pPr>
              <a:buClr>
                <a:srgbClr val="CF5232"/>
              </a:buClr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0170401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BF7E8610-2DF7-4AF0-B876-0F3B7882A6B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1C8C023-62A6-4DA0-8DF4-3F4EA94090D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2306695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6A22D26-2AA3-6244-8C23-E43E6C819A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3391" y="624110"/>
            <a:ext cx="9383408" cy="1280890"/>
          </a:xfrm>
        </p:spPr>
        <p:txBody>
          <a:bodyPr>
            <a:normAutofit/>
          </a:bodyPr>
          <a:lstStyle/>
          <a:p>
            <a:r>
              <a:rPr lang="ru-RU" sz="3300">
                <a:solidFill>
                  <a:schemeClr val="bg1"/>
                </a:solidFill>
              </a:rPr>
              <a:t>Прекращение трудового договора в случае нарушения антидопинговых правил</a:t>
            </a:r>
          </a:p>
        </p:txBody>
      </p:sp>
      <p:sp>
        <p:nvSpPr>
          <p:cNvPr id="14" name="Freeform 11">
            <a:extLst>
              <a:ext uri="{FF2B5EF4-FFF2-40B4-BE49-F238E27FC236}">
                <a16:creationId xmlns:a16="http://schemas.microsoft.com/office/drawing/2014/main" id="{26B9FE07-322E-43FB-8707-C9826BD903E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graphicFrame>
        <p:nvGraphicFramePr>
          <p:cNvPr id="5" name="Объект 2">
            <a:extLst>
              <a:ext uri="{FF2B5EF4-FFF2-40B4-BE49-F238E27FC236}">
                <a16:creationId xmlns:a16="http://schemas.microsoft.com/office/drawing/2014/main" id="{873D1FA8-960F-4AA7-A2C6-258455DBE24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75726314"/>
              </p:ext>
            </p:extLst>
          </p:nvPr>
        </p:nvGraphicFramePr>
        <p:xfrm>
          <a:off x="858645" y="2529110"/>
          <a:ext cx="10727472" cy="37047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867475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3" name="Rectangle 8">
            <a:extLst>
              <a:ext uri="{FF2B5EF4-FFF2-40B4-BE49-F238E27FC236}">
                <a16:creationId xmlns:a16="http://schemas.microsoft.com/office/drawing/2014/main" id="{39EE869B-085D-43B3-AED8-9B065561249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7620" y="-1"/>
            <a:ext cx="1220724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44" name="Rectangle 10">
            <a:extLst>
              <a:ext uri="{FF2B5EF4-FFF2-40B4-BE49-F238E27FC236}">
                <a16:creationId xmlns:a16="http://schemas.microsoft.com/office/drawing/2014/main" id="{C54E744A-A072-47AF-981A-37186176C2C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8229600" cy="6858000"/>
          </a:xfrm>
          <a:prstGeom prst="rect">
            <a:avLst/>
          </a:prstGeom>
          <a:solidFill>
            <a:schemeClr val="tx2">
              <a:lumMod val="10000"/>
              <a:alpha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4" name="Рисунок 3" descr="Изображение выглядит как человек, спорт, игра, ракетка&#10;&#10;Автоматически созданное описание">
            <a:extLst>
              <a:ext uri="{FF2B5EF4-FFF2-40B4-BE49-F238E27FC236}">
                <a16:creationId xmlns:a16="http://schemas.microsoft.com/office/drawing/2014/main" id="{869C2ACF-6574-A845-9833-DA6D9643E5B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744" r="43490" b="2"/>
          <a:stretch/>
        </p:blipFill>
        <p:spPr>
          <a:xfrm>
            <a:off x="8229598" y="10"/>
            <a:ext cx="3962401" cy="6857990"/>
          </a:xfrm>
          <a:prstGeom prst="rect">
            <a:avLst/>
          </a:prstGeom>
        </p:spPr>
      </p:pic>
      <p:sp>
        <p:nvSpPr>
          <p:cNvPr id="13" name="Freeform 5">
            <a:extLst>
              <a:ext uri="{FF2B5EF4-FFF2-40B4-BE49-F238E27FC236}">
                <a16:creationId xmlns:a16="http://schemas.microsoft.com/office/drawing/2014/main" id="{F0254341-1068-4FB7-8AEF-220C6EB4101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1" y="659027"/>
            <a:ext cx="9042690" cy="1035152"/>
          </a:xfrm>
          <a:custGeom>
            <a:avLst/>
            <a:gdLst>
              <a:gd name="T0" fmla="*/ 1900 w 1902"/>
              <a:gd name="T1" fmla="*/ 77 h 163"/>
              <a:gd name="T2" fmla="*/ 1826 w 1902"/>
              <a:gd name="T3" fmla="*/ 3 h 163"/>
              <a:gd name="T4" fmla="*/ 1825 w 1902"/>
              <a:gd name="T5" fmla="*/ 2 h 163"/>
              <a:gd name="T6" fmla="*/ 1819 w 1902"/>
              <a:gd name="T7" fmla="*/ 0 h 163"/>
              <a:gd name="T8" fmla="*/ 1363 w 1902"/>
              <a:gd name="T9" fmla="*/ 0 h 163"/>
              <a:gd name="T10" fmla="*/ 1348 w 1902"/>
              <a:gd name="T11" fmla="*/ 0 h 163"/>
              <a:gd name="T12" fmla="*/ 1225 w 1902"/>
              <a:gd name="T13" fmla="*/ 0 h 163"/>
              <a:gd name="T14" fmla="*/ 1033 w 1902"/>
              <a:gd name="T15" fmla="*/ 0 h 163"/>
              <a:gd name="T16" fmla="*/ 892 w 1902"/>
              <a:gd name="T17" fmla="*/ 0 h 163"/>
              <a:gd name="T18" fmla="*/ 786 w 1902"/>
              <a:gd name="T19" fmla="*/ 0 h 163"/>
              <a:gd name="T20" fmla="*/ 577 w 1902"/>
              <a:gd name="T21" fmla="*/ 0 h 163"/>
              <a:gd name="T22" fmla="*/ 562 w 1902"/>
              <a:gd name="T23" fmla="*/ 0 h 163"/>
              <a:gd name="T24" fmla="*/ 439 w 1902"/>
              <a:gd name="T25" fmla="*/ 0 h 163"/>
              <a:gd name="T26" fmla="*/ 106 w 1902"/>
              <a:gd name="T27" fmla="*/ 0 h 163"/>
              <a:gd name="T28" fmla="*/ 0 w 1902"/>
              <a:gd name="T29" fmla="*/ 0 h 163"/>
              <a:gd name="T30" fmla="*/ 0 w 1902"/>
              <a:gd name="T31" fmla="*/ 163 h 163"/>
              <a:gd name="T32" fmla="*/ 106 w 1902"/>
              <a:gd name="T33" fmla="*/ 163 h 163"/>
              <a:gd name="T34" fmla="*/ 439 w 1902"/>
              <a:gd name="T35" fmla="*/ 163 h 163"/>
              <a:gd name="T36" fmla="*/ 562 w 1902"/>
              <a:gd name="T37" fmla="*/ 163 h 163"/>
              <a:gd name="T38" fmla="*/ 577 w 1902"/>
              <a:gd name="T39" fmla="*/ 163 h 163"/>
              <a:gd name="T40" fmla="*/ 786 w 1902"/>
              <a:gd name="T41" fmla="*/ 163 h 163"/>
              <a:gd name="T42" fmla="*/ 892 w 1902"/>
              <a:gd name="T43" fmla="*/ 163 h 163"/>
              <a:gd name="T44" fmla="*/ 1033 w 1902"/>
              <a:gd name="T45" fmla="*/ 163 h 163"/>
              <a:gd name="T46" fmla="*/ 1225 w 1902"/>
              <a:gd name="T47" fmla="*/ 163 h 163"/>
              <a:gd name="T48" fmla="*/ 1348 w 1902"/>
              <a:gd name="T49" fmla="*/ 163 h 163"/>
              <a:gd name="T50" fmla="*/ 1363 w 1902"/>
              <a:gd name="T51" fmla="*/ 163 h 163"/>
              <a:gd name="T52" fmla="*/ 1819 w 1902"/>
              <a:gd name="T53" fmla="*/ 163 h 163"/>
              <a:gd name="T54" fmla="*/ 1825 w 1902"/>
              <a:gd name="T55" fmla="*/ 161 h 163"/>
              <a:gd name="T56" fmla="*/ 1826 w 1902"/>
              <a:gd name="T57" fmla="*/ 160 h 163"/>
              <a:gd name="T58" fmla="*/ 1900 w 1902"/>
              <a:gd name="T59" fmla="*/ 86 h 163"/>
              <a:gd name="T60" fmla="*/ 1900 w 1902"/>
              <a:gd name="T61" fmla="*/ 77 h 1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1902" h="163">
                <a:moveTo>
                  <a:pt x="1900" y="77"/>
                </a:moveTo>
                <a:cubicBezTo>
                  <a:pt x="1826" y="3"/>
                  <a:pt x="1826" y="3"/>
                  <a:pt x="1826" y="3"/>
                </a:cubicBezTo>
                <a:cubicBezTo>
                  <a:pt x="1825" y="2"/>
                  <a:pt x="1825" y="2"/>
                  <a:pt x="1825" y="2"/>
                </a:cubicBezTo>
                <a:cubicBezTo>
                  <a:pt x="1823" y="1"/>
                  <a:pt x="1821" y="0"/>
                  <a:pt x="1819" y="0"/>
                </a:cubicBezTo>
                <a:cubicBezTo>
                  <a:pt x="1363" y="0"/>
                  <a:pt x="1363" y="0"/>
                  <a:pt x="1363" y="0"/>
                </a:cubicBezTo>
                <a:cubicBezTo>
                  <a:pt x="1348" y="0"/>
                  <a:pt x="1348" y="0"/>
                  <a:pt x="1348" y="0"/>
                </a:cubicBezTo>
                <a:cubicBezTo>
                  <a:pt x="1225" y="0"/>
                  <a:pt x="1225" y="0"/>
                  <a:pt x="1225" y="0"/>
                </a:cubicBezTo>
                <a:cubicBezTo>
                  <a:pt x="1033" y="0"/>
                  <a:pt x="1033" y="0"/>
                  <a:pt x="1033" y="0"/>
                </a:cubicBezTo>
                <a:cubicBezTo>
                  <a:pt x="892" y="0"/>
                  <a:pt x="892" y="0"/>
                  <a:pt x="892" y="0"/>
                </a:cubicBezTo>
                <a:cubicBezTo>
                  <a:pt x="786" y="0"/>
                  <a:pt x="786" y="0"/>
                  <a:pt x="786" y="0"/>
                </a:cubicBezTo>
                <a:cubicBezTo>
                  <a:pt x="577" y="0"/>
                  <a:pt x="577" y="0"/>
                  <a:pt x="577" y="0"/>
                </a:cubicBezTo>
                <a:cubicBezTo>
                  <a:pt x="562" y="0"/>
                  <a:pt x="562" y="0"/>
                  <a:pt x="562" y="0"/>
                </a:cubicBezTo>
                <a:cubicBezTo>
                  <a:pt x="439" y="0"/>
                  <a:pt x="439" y="0"/>
                  <a:pt x="439" y="0"/>
                </a:cubicBezTo>
                <a:cubicBezTo>
                  <a:pt x="106" y="0"/>
                  <a:pt x="106" y="0"/>
                  <a:pt x="106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3"/>
                  <a:pt x="0" y="163"/>
                  <a:pt x="0" y="163"/>
                </a:cubicBezTo>
                <a:cubicBezTo>
                  <a:pt x="106" y="163"/>
                  <a:pt x="106" y="163"/>
                  <a:pt x="106" y="163"/>
                </a:cubicBezTo>
                <a:cubicBezTo>
                  <a:pt x="439" y="163"/>
                  <a:pt x="439" y="163"/>
                  <a:pt x="439" y="163"/>
                </a:cubicBezTo>
                <a:cubicBezTo>
                  <a:pt x="562" y="163"/>
                  <a:pt x="562" y="163"/>
                  <a:pt x="562" y="163"/>
                </a:cubicBezTo>
                <a:cubicBezTo>
                  <a:pt x="577" y="163"/>
                  <a:pt x="577" y="163"/>
                  <a:pt x="577" y="163"/>
                </a:cubicBezTo>
                <a:cubicBezTo>
                  <a:pt x="786" y="163"/>
                  <a:pt x="786" y="163"/>
                  <a:pt x="786" y="163"/>
                </a:cubicBezTo>
                <a:cubicBezTo>
                  <a:pt x="892" y="163"/>
                  <a:pt x="892" y="163"/>
                  <a:pt x="892" y="163"/>
                </a:cubicBezTo>
                <a:cubicBezTo>
                  <a:pt x="1033" y="163"/>
                  <a:pt x="1033" y="163"/>
                  <a:pt x="1033" y="163"/>
                </a:cubicBezTo>
                <a:cubicBezTo>
                  <a:pt x="1225" y="163"/>
                  <a:pt x="1225" y="163"/>
                  <a:pt x="1225" y="163"/>
                </a:cubicBezTo>
                <a:cubicBezTo>
                  <a:pt x="1348" y="163"/>
                  <a:pt x="1348" y="163"/>
                  <a:pt x="1348" y="163"/>
                </a:cubicBezTo>
                <a:cubicBezTo>
                  <a:pt x="1363" y="163"/>
                  <a:pt x="1363" y="163"/>
                  <a:pt x="1363" y="163"/>
                </a:cubicBezTo>
                <a:cubicBezTo>
                  <a:pt x="1819" y="163"/>
                  <a:pt x="1819" y="163"/>
                  <a:pt x="1819" y="163"/>
                </a:cubicBezTo>
                <a:cubicBezTo>
                  <a:pt x="1821" y="163"/>
                  <a:pt x="1823" y="162"/>
                  <a:pt x="1825" y="161"/>
                </a:cubicBezTo>
                <a:cubicBezTo>
                  <a:pt x="1825" y="160"/>
                  <a:pt x="1825" y="160"/>
                  <a:pt x="1826" y="160"/>
                </a:cubicBezTo>
                <a:cubicBezTo>
                  <a:pt x="1900" y="86"/>
                  <a:pt x="1900" y="86"/>
                  <a:pt x="1900" y="86"/>
                </a:cubicBezTo>
                <a:cubicBezTo>
                  <a:pt x="1902" y="83"/>
                  <a:pt x="1902" y="79"/>
                  <a:pt x="1900" y="7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AA838C2-761A-1247-BB14-F8FF416860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1867" y="787400"/>
            <a:ext cx="7145866" cy="778933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ru-RU" sz="2500">
                <a:solidFill>
                  <a:srgbClr val="FEFFFF"/>
                </a:solidFill>
              </a:rPr>
              <a:t>Вина спортсмена при назначении спортивных санкций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F9AF3AB-A306-7843-AE07-F33A505A94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6118" y="2031999"/>
            <a:ext cx="8065860" cy="4357649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ru-RU" sz="2000" b="1" dirty="0">
                <a:solidFill>
                  <a:srgbClr val="FEFFFF"/>
                </a:solidFill>
              </a:rPr>
              <a:t>Мария Шарапова </a:t>
            </a:r>
            <a:r>
              <a:rPr lang="ru-RU" sz="2000" dirty="0">
                <a:solidFill>
                  <a:srgbClr val="FEFFFF"/>
                </a:solidFill>
              </a:rPr>
              <a:t>– </a:t>
            </a:r>
            <a:r>
              <a:rPr lang="ru-RU" sz="2000" dirty="0" err="1">
                <a:solidFill>
                  <a:srgbClr val="FEFFFF"/>
                </a:solidFill>
              </a:rPr>
              <a:t>No</a:t>
            </a:r>
            <a:r>
              <a:rPr lang="ru-RU" sz="2000" dirty="0">
                <a:solidFill>
                  <a:srgbClr val="FEFFFF"/>
                </a:solidFill>
              </a:rPr>
              <a:t> </a:t>
            </a:r>
            <a:r>
              <a:rPr lang="ru-RU" sz="2000" dirty="0" err="1">
                <a:solidFill>
                  <a:srgbClr val="FEFFFF"/>
                </a:solidFill>
              </a:rPr>
              <a:t>Significant</a:t>
            </a:r>
            <a:r>
              <a:rPr lang="ru-RU" sz="2000" dirty="0">
                <a:solidFill>
                  <a:srgbClr val="FEFFFF"/>
                </a:solidFill>
              </a:rPr>
              <a:t> </a:t>
            </a:r>
            <a:r>
              <a:rPr lang="ru-RU" sz="2000" dirty="0" err="1">
                <a:solidFill>
                  <a:srgbClr val="FEFFFF"/>
                </a:solidFill>
              </a:rPr>
              <a:t>Fault</a:t>
            </a:r>
            <a:r>
              <a:rPr lang="ru-RU" sz="2000" dirty="0">
                <a:solidFill>
                  <a:srgbClr val="FEFFFF"/>
                </a:solidFill>
              </a:rPr>
              <a:t> </a:t>
            </a:r>
            <a:r>
              <a:rPr lang="ru-RU" sz="2000" dirty="0" err="1">
                <a:solidFill>
                  <a:srgbClr val="FEFFFF"/>
                </a:solidFill>
              </a:rPr>
              <a:t>or</a:t>
            </a:r>
            <a:r>
              <a:rPr lang="ru-RU" sz="2000" dirty="0">
                <a:solidFill>
                  <a:srgbClr val="FEFFFF"/>
                </a:solidFill>
              </a:rPr>
              <a:t> </a:t>
            </a:r>
            <a:r>
              <a:rPr lang="ru-RU" sz="2000" dirty="0" err="1">
                <a:solidFill>
                  <a:srgbClr val="FEFFFF"/>
                </a:solidFill>
              </a:rPr>
              <a:t>Negligence</a:t>
            </a:r>
            <a:r>
              <a:rPr lang="ru-RU" sz="2000" dirty="0">
                <a:solidFill>
                  <a:srgbClr val="FEFFFF"/>
                </a:solidFill>
              </a:rPr>
              <a:t> – сокращение срока дисквалификации (обязанность агента осуществлять контроль, особый характер вещества, признание спортсменкой факта использования </a:t>
            </a:r>
            <a:r>
              <a:rPr lang="ru-RU" sz="2000" dirty="0" err="1">
                <a:solidFill>
                  <a:srgbClr val="FEFFFF"/>
                </a:solidFill>
              </a:rPr>
              <a:t>мельдония</a:t>
            </a:r>
            <a:r>
              <a:rPr lang="ru-RU" sz="2000" dirty="0">
                <a:solidFill>
                  <a:srgbClr val="FEFFFF"/>
                </a:solidFill>
              </a:rPr>
              <a:t>)</a:t>
            </a:r>
          </a:p>
          <a:p>
            <a:pPr>
              <a:lnSpc>
                <a:spcPct val="90000"/>
              </a:lnSpc>
            </a:pPr>
            <a:r>
              <a:rPr lang="ru-RU" sz="2000" b="1" dirty="0">
                <a:solidFill>
                  <a:srgbClr val="FEFFFF"/>
                </a:solidFill>
              </a:rPr>
              <a:t>Юлия </a:t>
            </a:r>
            <a:r>
              <a:rPr lang="ru-RU" sz="2000" b="1" dirty="0" err="1">
                <a:solidFill>
                  <a:srgbClr val="FEFFFF"/>
                </a:solidFill>
              </a:rPr>
              <a:t>Кондакова</a:t>
            </a:r>
            <a:r>
              <a:rPr lang="ru-RU" sz="2000" b="1" dirty="0">
                <a:solidFill>
                  <a:srgbClr val="FEFFFF"/>
                </a:solidFill>
              </a:rPr>
              <a:t> и Екатерина Галицкая </a:t>
            </a:r>
            <a:r>
              <a:rPr lang="ru-RU" sz="2000" dirty="0">
                <a:solidFill>
                  <a:srgbClr val="FEFFFF"/>
                </a:solidFill>
              </a:rPr>
              <a:t>– максимальный четырехлетний срок дисквалификации (серьезность нарушений, их неоднократность, сложный характер нарушения)</a:t>
            </a:r>
          </a:p>
          <a:p>
            <a:pPr>
              <a:lnSpc>
                <a:spcPct val="90000"/>
              </a:lnSpc>
            </a:pPr>
            <a:r>
              <a:rPr lang="ru-RU" sz="2000" dirty="0">
                <a:solidFill>
                  <a:srgbClr val="FEFFFF"/>
                </a:solidFill>
              </a:rPr>
              <a:t>Вина спортсмена имеет незначительное влияние на назначение спортивных санкций</a:t>
            </a:r>
          </a:p>
          <a:p>
            <a:pPr>
              <a:lnSpc>
                <a:spcPct val="90000"/>
              </a:lnSpc>
            </a:pPr>
            <a:r>
              <a:rPr lang="ru-RU" sz="2000" dirty="0">
                <a:solidFill>
                  <a:srgbClr val="FEFFFF"/>
                </a:solidFill>
              </a:rPr>
              <a:t>Может учитываться компетентными спортивными организациями только в совокупности с другими факторами</a:t>
            </a:r>
          </a:p>
        </p:txBody>
      </p:sp>
    </p:spTree>
    <p:extLst>
      <p:ext uri="{BB962C8B-B14F-4D97-AF65-F5344CB8AC3E}">
        <p14:creationId xmlns:p14="http://schemas.microsoft.com/office/powerpoint/2010/main" val="348346330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" name="Rectangle 9">
            <a:extLst>
              <a:ext uri="{FF2B5EF4-FFF2-40B4-BE49-F238E27FC236}">
                <a16:creationId xmlns:a16="http://schemas.microsoft.com/office/drawing/2014/main" id="{175CD74B-9CE8-4F20-A3E4-A22A7F03604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C4A2AD-C52A-6C40-9B2E-4223348D0E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2873" y="98855"/>
            <a:ext cx="9712998" cy="128089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ru-RU" sz="2800" dirty="0"/>
              <a:t>Усовершенствование дисциплинарных взысканий в связи с нарушением антидопинговых правил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9C44665-BECF-4482-A00C-E4BE2A87DC7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Freeform 11">
            <a:extLst>
              <a:ext uri="{FF2B5EF4-FFF2-40B4-BE49-F238E27FC236}">
                <a16:creationId xmlns:a16="http://schemas.microsoft.com/office/drawing/2014/main" id="{20398C1D-D011-4BA8-AC81-E829677B87F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graphicFrame>
        <p:nvGraphicFramePr>
          <p:cNvPr id="5" name="Объект 2">
            <a:extLst>
              <a:ext uri="{FF2B5EF4-FFF2-40B4-BE49-F238E27FC236}">
                <a16:creationId xmlns:a16="http://schemas.microsoft.com/office/drawing/2014/main" id="{AA2835EF-471F-4E75-AB60-78DAB98D1FE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13056888"/>
              </p:ext>
            </p:extLst>
          </p:nvPr>
        </p:nvGraphicFramePr>
        <p:xfrm>
          <a:off x="182880" y="1221672"/>
          <a:ext cx="12009119" cy="55374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3438516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" name="Rectangle 9">
            <a:extLst>
              <a:ext uri="{FF2B5EF4-FFF2-40B4-BE49-F238E27FC236}">
                <a16:creationId xmlns:a16="http://schemas.microsoft.com/office/drawing/2014/main" id="{175CD74B-9CE8-4F20-A3E4-A22A7F03604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C4A2AD-C52A-6C40-9B2E-4223348D0E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2873" y="98855"/>
            <a:ext cx="9712998" cy="128089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ru-RU" sz="2800" dirty="0"/>
              <a:t>Усовершенствование дисциплинарных взысканий в связи с нарушением антидопинговых правил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9C44665-BECF-4482-A00C-E4BE2A87DC7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Freeform 11">
            <a:extLst>
              <a:ext uri="{FF2B5EF4-FFF2-40B4-BE49-F238E27FC236}">
                <a16:creationId xmlns:a16="http://schemas.microsoft.com/office/drawing/2014/main" id="{20398C1D-D011-4BA8-AC81-E829677B87F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graphicFrame>
        <p:nvGraphicFramePr>
          <p:cNvPr id="5" name="Объект 2">
            <a:extLst>
              <a:ext uri="{FF2B5EF4-FFF2-40B4-BE49-F238E27FC236}">
                <a16:creationId xmlns:a16="http://schemas.microsoft.com/office/drawing/2014/main" id="{AA2835EF-471F-4E75-AB60-78DAB98D1FE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88724608"/>
              </p:ext>
            </p:extLst>
          </p:nvPr>
        </p:nvGraphicFramePr>
        <p:xfrm>
          <a:off x="371566" y="1254763"/>
          <a:ext cx="11820433" cy="41300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87365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7398C59F-5A18-487B-91D6-B955AACF2E5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" y="228600"/>
            <a:ext cx="2851523" cy="6638625"/>
            <a:chOff x="2487613" y="285750"/>
            <a:chExt cx="2428875" cy="5654676"/>
          </a:xfrm>
        </p:grpSpPr>
        <p:sp>
          <p:nvSpPr>
            <p:cNvPr id="10" name="Freeform 11">
              <a:extLst>
                <a:ext uri="{FF2B5EF4-FFF2-40B4-BE49-F238E27FC236}">
                  <a16:creationId xmlns:a16="http://schemas.microsoft.com/office/drawing/2014/main" id="{0557FAFE-C7C3-47EC-A4F5-9B216631920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1" name="Freeform 12">
              <a:extLst>
                <a:ext uri="{FF2B5EF4-FFF2-40B4-BE49-F238E27FC236}">
                  <a16:creationId xmlns:a16="http://schemas.microsoft.com/office/drawing/2014/main" id="{95BC28FB-3882-4674-9D79-EA58BEB7CEB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2" name="Freeform 13">
              <a:extLst>
                <a:ext uri="{FF2B5EF4-FFF2-40B4-BE49-F238E27FC236}">
                  <a16:creationId xmlns:a16="http://schemas.microsoft.com/office/drawing/2014/main" id="{9C6EC892-83F9-402F-8552-0AD7C0556EB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3" name="Freeform 14">
              <a:extLst>
                <a:ext uri="{FF2B5EF4-FFF2-40B4-BE49-F238E27FC236}">
                  <a16:creationId xmlns:a16="http://schemas.microsoft.com/office/drawing/2014/main" id="{18387766-037C-4EF0-8471-D19CBF2A431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4" name="Freeform 15">
              <a:extLst>
                <a:ext uri="{FF2B5EF4-FFF2-40B4-BE49-F238E27FC236}">
                  <a16:creationId xmlns:a16="http://schemas.microsoft.com/office/drawing/2014/main" id="{1E364F38-6F3A-476A-93E6-962EA817C42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5" name="Freeform 16">
              <a:extLst>
                <a:ext uri="{FF2B5EF4-FFF2-40B4-BE49-F238E27FC236}">
                  <a16:creationId xmlns:a16="http://schemas.microsoft.com/office/drawing/2014/main" id="{35C335A4-1E67-4293-8BE2-DFB085D4FBB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6" name="Freeform 17">
              <a:extLst>
                <a:ext uri="{FF2B5EF4-FFF2-40B4-BE49-F238E27FC236}">
                  <a16:creationId xmlns:a16="http://schemas.microsoft.com/office/drawing/2014/main" id="{9A8A0F10-2C98-4297-9F92-5D95533927B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7" name="Freeform 18">
              <a:extLst>
                <a:ext uri="{FF2B5EF4-FFF2-40B4-BE49-F238E27FC236}">
                  <a16:creationId xmlns:a16="http://schemas.microsoft.com/office/drawing/2014/main" id="{C3B112A3-006E-4008-A778-DB5F6A09D51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8" name="Freeform 19">
              <a:extLst>
                <a:ext uri="{FF2B5EF4-FFF2-40B4-BE49-F238E27FC236}">
                  <a16:creationId xmlns:a16="http://schemas.microsoft.com/office/drawing/2014/main" id="{E5E62767-5C25-4C49-9568-432433A3C5B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9" name="Freeform 20">
              <a:extLst>
                <a:ext uri="{FF2B5EF4-FFF2-40B4-BE49-F238E27FC236}">
                  <a16:creationId xmlns:a16="http://schemas.microsoft.com/office/drawing/2014/main" id="{598EC006-77B1-42BA-B815-66CCB9B170E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0" name="Freeform 21">
              <a:extLst>
                <a:ext uri="{FF2B5EF4-FFF2-40B4-BE49-F238E27FC236}">
                  <a16:creationId xmlns:a16="http://schemas.microsoft.com/office/drawing/2014/main" id="{A144ED09-DA06-491D-95A8-AB3DED43295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1" name="Freeform 22">
              <a:extLst>
                <a:ext uri="{FF2B5EF4-FFF2-40B4-BE49-F238E27FC236}">
                  <a16:creationId xmlns:a16="http://schemas.microsoft.com/office/drawing/2014/main" id="{1CB00BD2-11CD-4A38-8F38-02B0D1105EF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520234FB-542E-4550-9C2F-1B56FD41A1C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224" y="-786"/>
            <a:ext cx="2356675" cy="6854040"/>
            <a:chOff x="6627813" y="194833"/>
            <a:chExt cx="1952625" cy="5678918"/>
          </a:xfrm>
        </p:grpSpPr>
        <p:sp>
          <p:nvSpPr>
            <p:cNvPr id="24" name="Freeform 27">
              <a:extLst>
                <a:ext uri="{FF2B5EF4-FFF2-40B4-BE49-F238E27FC236}">
                  <a16:creationId xmlns:a16="http://schemas.microsoft.com/office/drawing/2014/main" id="{41FCE1F3-DEB3-47CD-90FF-7DABB4AF454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5" name="Freeform 28">
              <a:extLst>
                <a:ext uri="{FF2B5EF4-FFF2-40B4-BE49-F238E27FC236}">
                  <a16:creationId xmlns:a16="http://schemas.microsoft.com/office/drawing/2014/main" id="{5708E488-C19B-452C-B197-6F1C34F6E73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6" name="Freeform 29">
              <a:extLst>
                <a:ext uri="{FF2B5EF4-FFF2-40B4-BE49-F238E27FC236}">
                  <a16:creationId xmlns:a16="http://schemas.microsoft.com/office/drawing/2014/main" id="{89D3FD25-890E-4981-A71D-EE796873D74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7" name="Freeform 30">
              <a:extLst>
                <a:ext uri="{FF2B5EF4-FFF2-40B4-BE49-F238E27FC236}">
                  <a16:creationId xmlns:a16="http://schemas.microsoft.com/office/drawing/2014/main" id="{51B5414C-556A-47CB-8EE2-974A85A7A4D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8" name="Freeform 31">
              <a:extLst>
                <a:ext uri="{FF2B5EF4-FFF2-40B4-BE49-F238E27FC236}">
                  <a16:creationId xmlns:a16="http://schemas.microsoft.com/office/drawing/2014/main" id="{1C02B20C-2B27-4B75-8AEE-A5D2E2674B8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9" name="Freeform 32">
              <a:extLst>
                <a:ext uri="{FF2B5EF4-FFF2-40B4-BE49-F238E27FC236}">
                  <a16:creationId xmlns:a16="http://schemas.microsoft.com/office/drawing/2014/main" id="{54427714-F9AA-4F93-BD1D-400F1EA93FC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0" name="Freeform 33">
              <a:extLst>
                <a:ext uri="{FF2B5EF4-FFF2-40B4-BE49-F238E27FC236}">
                  <a16:creationId xmlns:a16="http://schemas.microsoft.com/office/drawing/2014/main" id="{28A77D6A-9E81-497F-ABCC-2695BB5ADDE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1" name="Freeform 34">
              <a:extLst>
                <a:ext uri="{FF2B5EF4-FFF2-40B4-BE49-F238E27FC236}">
                  <a16:creationId xmlns:a16="http://schemas.microsoft.com/office/drawing/2014/main" id="{2A1533BA-1478-4F7C-8E24-3F3E905050E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2" name="Freeform 35">
              <a:extLst>
                <a:ext uri="{FF2B5EF4-FFF2-40B4-BE49-F238E27FC236}">
                  <a16:creationId xmlns:a16="http://schemas.microsoft.com/office/drawing/2014/main" id="{39686201-E633-40FD-A80A-1E28AD52E37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3" name="Freeform 36">
              <a:extLst>
                <a:ext uri="{FF2B5EF4-FFF2-40B4-BE49-F238E27FC236}">
                  <a16:creationId xmlns:a16="http://schemas.microsoft.com/office/drawing/2014/main" id="{76A215C2-F590-4938-810B-F8A79366CE2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4" name="Freeform 37">
              <a:extLst>
                <a:ext uri="{FF2B5EF4-FFF2-40B4-BE49-F238E27FC236}">
                  <a16:creationId xmlns:a16="http://schemas.microsoft.com/office/drawing/2014/main" id="{85F418E7-330D-4002-8EC8-33C1A897FFB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5" name="Freeform 38">
              <a:extLst>
                <a:ext uri="{FF2B5EF4-FFF2-40B4-BE49-F238E27FC236}">
                  <a16:creationId xmlns:a16="http://schemas.microsoft.com/office/drawing/2014/main" id="{8FFE669A-54C9-4436-9566-C5A90F16DB4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37" name="Rectangle 36">
            <a:extLst>
              <a:ext uri="{FF2B5EF4-FFF2-40B4-BE49-F238E27FC236}">
                <a16:creationId xmlns:a16="http://schemas.microsoft.com/office/drawing/2014/main" id="{DE91395A-2D18-4AF6-A0AC-AAA7189FED1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9" name="Freeform 6">
            <a:extLst>
              <a:ext uri="{FF2B5EF4-FFF2-40B4-BE49-F238E27FC236}">
                <a16:creationId xmlns:a16="http://schemas.microsoft.com/office/drawing/2014/main" id="{7BD08880-457D-4C62-A3B5-6A9B0878C7E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 useBgFill="1">
        <p:nvSpPr>
          <p:cNvPr id="41" name="Rectangle 40">
            <a:extLst>
              <a:ext uri="{FF2B5EF4-FFF2-40B4-BE49-F238E27FC236}">
                <a16:creationId xmlns:a16="http://schemas.microsoft.com/office/drawing/2014/main" id="{1FF9CEF5-A50D-4B8B-9852-D76F7037867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786"/>
            <a:ext cx="12192000" cy="68540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3" descr="Изображение выглядит как человек, здание, мальчик, ребенок&#10;&#10;Автоматически созданное описание">
            <a:extLst>
              <a:ext uri="{FF2B5EF4-FFF2-40B4-BE49-F238E27FC236}">
                <a16:creationId xmlns:a16="http://schemas.microsoft.com/office/drawing/2014/main" id="{55D5087E-73C0-CE43-9ECD-B5AC917FABB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</a:blip>
          <a:srcRect t="1573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6D45D9B-2F6F-384A-A545-4AD83BCEC3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5198" y="2799700"/>
            <a:ext cx="9387197" cy="226278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sz="6000" dirty="0">
                <a:solidFill>
                  <a:schemeClr val="tx1"/>
                </a:solidFill>
              </a:rPr>
              <a:t>Спасибо за внимание!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30684D86-C9D1-40C3-A9B6-EC935C7312E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5" name="Freeform 33">
            <a:extLst>
              <a:ext uri="{FF2B5EF4-FFF2-40B4-BE49-F238E27FC236}">
                <a16:creationId xmlns:a16="http://schemas.microsoft.com/office/drawing/2014/main" id="{1EDF7896-F56A-49DA-90F3-F5CE8B9833A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06724168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F844D79-FF4A-4641-97CF-43F733A958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2265" y="566068"/>
            <a:ext cx="8911687" cy="1280890"/>
          </a:xfrm>
        </p:spPr>
        <p:txBody>
          <a:bodyPr/>
          <a:lstStyle/>
          <a:p>
            <a:r>
              <a:rPr lang="ru-RU" dirty="0"/>
              <a:t>Регулирование труда спортсменов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588ECF2-DBA2-984C-8FB3-92FD6A546C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38300" y="3814345"/>
            <a:ext cx="8915400" cy="3777622"/>
          </a:xfrm>
        </p:spPr>
        <p:txBody>
          <a:bodyPr/>
          <a:lstStyle/>
          <a:p>
            <a:pPr marL="0" indent="0">
              <a:buNone/>
            </a:pPr>
            <a:r>
              <a:rPr lang="ru-RU" b="1" dirty="0">
                <a:solidFill>
                  <a:schemeClr val="accent1"/>
                </a:solidFill>
              </a:rPr>
              <a:t>Глава 54.1 ТК РФ</a:t>
            </a:r>
          </a:p>
          <a:p>
            <a:pPr marL="0" indent="0">
              <a:buNone/>
            </a:pPr>
            <a:r>
              <a:rPr lang="ru-RU" b="1" dirty="0">
                <a:solidFill>
                  <a:schemeClr val="accent1"/>
                </a:solidFill>
              </a:rPr>
              <a:t>Федеральный закон №329-ФЗ «О физической культуре и спорте в Российской Федерации» </a:t>
            </a:r>
          </a:p>
          <a:p>
            <a:r>
              <a:rPr lang="ru-RU" dirty="0"/>
              <a:t>место спортсмена в системе трудовых отношений</a:t>
            </a:r>
          </a:p>
          <a:p>
            <a:r>
              <a:rPr lang="ru-RU" dirty="0"/>
              <a:t>дополнительные меры социальной защиты спортсменов</a:t>
            </a:r>
          </a:p>
          <a:p>
            <a:r>
              <a:rPr lang="ru-RU" dirty="0"/>
              <a:t>спорт стал профессиональная трудовая деятельность </a:t>
            </a:r>
          </a:p>
        </p:txBody>
      </p:sp>
      <p:grpSp>
        <p:nvGrpSpPr>
          <p:cNvPr id="17" name="Группа 16">
            <a:extLst>
              <a:ext uri="{FF2B5EF4-FFF2-40B4-BE49-F238E27FC236}">
                <a16:creationId xmlns:a16="http://schemas.microsoft.com/office/drawing/2014/main" id="{9951E01C-4627-D740-830A-A663154E875D}"/>
              </a:ext>
            </a:extLst>
          </p:cNvPr>
          <p:cNvGrpSpPr/>
          <p:nvPr/>
        </p:nvGrpSpPr>
        <p:grpSpPr>
          <a:xfrm>
            <a:off x="1427605" y="1324993"/>
            <a:ext cx="9336789" cy="2437972"/>
            <a:chOff x="1524335" y="2914613"/>
            <a:chExt cx="9537674" cy="2973845"/>
          </a:xfrm>
        </p:grpSpPr>
        <p:sp>
          <p:nvSpPr>
            <p:cNvPr id="4" name="Овал 3">
              <a:extLst>
                <a:ext uri="{FF2B5EF4-FFF2-40B4-BE49-F238E27FC236}">
                  <a16:creationId xmlns:a16="http://schemas.microsoft.com/office/drawing/2014/main" id="{615058C0-6B0E-0843-8AD6-4BD9B5A4540F}"/>
                </a:ext>
              </a:extLst>
            </p:cNvPr>
            <p:cNvSpPr/>
            <p:nvPr/>
          </p:nvSpPr>
          <p:spPr>
            <a:xfrm>
              <a:off x="1524335" y="2914613"/>
              <a:ext cx="3730084" cy="209643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dirty="0"/>
                <a:t>Спорт как профессиональная деятельность </a:t>
              </a:r>
            </a:p>
          </p:txBody>
        </p:sp>
        <p:sp>
          <p:nvSpPr>
            <p:cNvPr id="5" name="Овал 4">
              <a:extLst>
                <a:ext uri="{FF2B5EF4-FFF2-40B4-BE49-F238E27FC236}">
                  <a16:creationId xmlns:a16="http://schemas.microsoft.com/office/drawing/2014/main" id="{37B09CD1-98A6-6041-B859-42FFA7FC5ECC}"/>
                </a:ext>
              </a:extLst>
            </p:cNvPr>
            <p:cNvSpPr/>
            <p:nvPr/>
          </p:nvSpPr>
          <p:spPr>
            <a:xfrm>
              <a:off x="7147272" y="2914613"/>
              <a:ext cx="3914737" cy="209643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dirty="0"/>
                <a:t>Спортивные достижения → престиж государства</a:t>
              </a:r>
            </a:p>
          </p:txBody>
        </p:sp>
        <p:sp>
          <p:nvSpPr>
            <p:cNvPr id="6" name="Овал 5">
              <a:extLst>
                <a:ext uri="{FF2B5EF4-FFF2-40B4-BE49-F238E27FC236}">
                  <a16:creationId xmlns:a16="http://schemas.microsoft.com/office/drawing/2014/main" id="{04D4E226-95BF-7D4C-BA7A-06EC7F5402DC}"/>
                </a:ext>
              </a:extLst>
            </p:cNvPr>
            <p:cNvSpPr/>
            <p:nvPr/>
          </p:nvSpPr>
          <p:spPr>
            <a:xfrm>
              <a:off x="4230958" y="4974058"/>
              <a:ext cx="3730084" cy="914400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dirty="0"/>
                <a:t>Необходимость регулирования</a:t>
              </a:r>
            </a:p>
          </p:txBody>
        </p:sp>
        <p:cxnSp>
          <p:nvCxnSpPr>
            <p:cNvPr id="7" name="Прямая со стрелкой 6">
              <a:extLst>
                <a:ext uri="{FF2B5EF4-FFF2-40B4-BE49-F238E27FC236}">
                  <a16:creationId xmlns:a16="http://schemas.microsoft.com/office/drawing/2014/main" id="{2670BBFB-C1F4-F642-80BC-0EDDF874A978}"/>
                </a:ext>
              </a:extLst>
            </p:cNvPr>
            <p:cNvCxnSpPr>
              <a:cxnSpLocks/>
              <a:stCxn id="4" idx="5"/>
            </p:cNvCxnSpPr>
            <p:nvPr/>
          </p:nvCxnSpPr>
          <p:spPr>
            <a:xfrm>
              <a:off x="4708161" y="4704028"/>
              <a:ext cx="774188" cy="307015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Прямая со стрелкой 9">
              <a:extLst>
                <a:ext uri="{FF2B5EF4-FFF2-40B4-BE49-F238E27FC236}">
                  <a16:creationId xmlns:a16="http://schemas.microsoft.com/office/drawing/2014/main" id="{36155B2D-1840-B342-A64B-099DBDE7F809}"/>
                </a:ext>
              </a:extLst>
            </p:cNvPr>
            <p:cNvCxnSpPr>
              <a:cxnSpLocks/>
              <a:stCxn id="5" idx="3"/>
            </p:cNvCxnSpPr>
            <p:nvPr/>
          </p:nvCxnSpPr>
          <p:spPr>
            <a:xfrm flipH="1">
              <a:off x="6709653" y="4704028"/>
              <a:ext cx="1010919" cy="280106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558986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EFD44A8-04FB-0441-9D81-54A6FEE587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0156" y="200363"/>
            <a:ext cx="8911687" cy="1280890"/>
          </a:xfrm>
        </p:spPr>
        <p:txBody>
          <a:bodyPr>
            <a:normAutofit/>
          </a:bodyPr>
          <a:lstStyle/>
          <a:p>
            <a:r>
              <a:rPr lang="ru-RU" dirty="0"/>
              <a:t>Обязательные условия трудового договора со спортсменом (ст. 348.2)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AC3976D-95CF-0E42-9AF9-1F817DF9D6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36443" y="1540189"/>
            <a:ext cx="9893918" cy="4648738"/>
          </a:xfrm>
        </p:spPr>
        <p:txBody>
          <a:bodyPr>
            <a:normAutofit fontScale="92500" lnSpcReduction="20000"/>
          </a:bodyPr>
          <a:lstStyle/>
          <a:p>
            <a:r>
              <a:rPr lang="ru-RU" dirty="0"/>
              <a:t>Обязанность работодателя обеспечить проведение тренировочных мероприятий и участие спортсмена в спортивных соревнованиях под руководством тренера (тренеров);</a:t>
            </a:r>
          </a:p>
          <a:p>
            <a:r>
              <a:rPr lang="ru-RU" dirty="0"/>
              <a:t>Обязанность спортсмена соблюдать </a:t>
            </a:r>
            <a:r>
              <a:rPr lang="ru-RU" dirty="0">
                <a:solidFill>
                  <a:schemeClr val="accent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спортивный режим</a:t>
            </a:r>
            <a:r>
              <a:rPr lang="ru-RU" dirty="0"/>
              <a:t>, установленный работодателем, и выполнять планы подготовки к спортивным соревнованиям;</a:t>
            </a:r>
          </a:p>
          <a:p>
            <a:r>
              <a:rPr lang="ru-RU" dirty="0"/>
              <a:t>Обязанность спортсмена принимать участие в спортивных соревнованиях только по указанию работодателя;</a:t>
            </a:r>
          </a:p>
          <a:p>
            <a:r>
              <a:rPr lang="ru-RU" dirty="0"/>
              <a:t>Обязанность спортсмена соблюдать общероссийские </a:t>
            </a:r>
            <a:r>
              <a:rPr lang="ru-RU" u="sng" dirty="0">
                <a:solidFill>
                  <a:schemeClr val="accent1"/>
                </a:solidFill>
              </a:rPr>
              <a:t>антидопинговые </a:t>
            </a:r>
            <a:r>
              <a:rPr lang="ru-RU" u="sng" dirty="0">
                <a:solidFill>
                  <a:schemeClr val="accent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правила</a:t>
            </a:r>
            <a:r>
              <a:rPr lang="ru-RU" u="sng" dirty="0">
                <a:solidFill>
                  <a:schemeClr val="accent1"/>
                </a:solidFill>
              </a:rPr>
              <a:t> </a:t>
            </a:r>
            <a:r>
              <a:rPr lang="ru-RU" dirty="0"/>
              <a:t>и антидопинговые правила, утвержденные международными антидопинговыми организациями, проходить допинг-контроль;</a:t>
            </a:r>
          </a:p>
          <a:p>
            <a:r>
              <a:rPr lang="ru-RU" dirty="0"/>
              <a:t>Обязанность спортсмена предоставлять информацию о своем местонахождении в соответствии с общероссийскими антидопинговыми правилами в целях проведения допинг-контроля;</a:t>
            </a:r>
          </a:p>
          <a:p>
            <a:r>
              <a:rPr lang="ru-RU" dirty="0"/>
              <a:t>Обеспечение работодателем страхования жизни и здоровья спортсмена, а также медицинского страхования в целях получения спортсменом дополнительных медицинских и иных услуг сверх установленных программами обязательного медицинского страхования с указанием условий этих видов страхования.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799587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338816A8-D2C0-0845-A40C-CBF5913C6A5E}"/>
              </a:ext>
            </a:extLst>
          </p:cNvPr>
          <p:cNvGrpSpPr/>
          <p:nvPr/>
        </p:nvGrpSpPr>
        <p:grpSpPr>
          <a:xfrm>
            <a:off x="2146608" y="401443"/>
            <a:ext cx="8287215" cy="1594624"/>
            <a:chOff x="2849135" y="947853"/>
            <a:chExt cx="8287215" cy="1594624"/>
          </a:xfrm>
        </p:grpSpPr>
        <p:sp>
          <p:nvSpPr>
            <p:cNvPr id="5" name="Скругленный прямоугольник 4">
              <a:extLst>
                <a:ext uri="{FF2B5EF4-FFF2-40B4-BE49-F238E27FC236}">
                  <a16:creationId xmlns:a16="http://schemas.microsoft.com/office/drawing/2014/main" id="{E024D3F3-B4CA-7243-8C3B-A45C1DFACB3F}"/>
                </a:ext>
              </a:extLst>
            </p:cNvPr>
            <p:cNvSpPr/>
            <p:nvPr/>
          </p:nvSpPr>
          <p:spPr>
            <a:xfrm>
              <a:off x="2849135" y="947853"/>
              <a:ext cx="2871439" cy="1594624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dirty="0"/>
                <a:t>Спортивный режим</a:t>
              </a:r>
            </a:p>
          </p:txBody>
        </p:sp>
        <p:sp>
          <p:nvSpPr>
            <p:cNvPr id="6" name="Скругленный прямоугольник 5">
              <a:extLst>
                <a:ext uri="{FF2B5EF4-FFF2-40B4-BE49-F238E27FC236}">
                  <a16:creationId xmlns:a16="http://schemas.microsoft.com/office/drawing/2014/main" id="{5785D546-7B50-3C40-A0AF-EA6C8A6C38E9}"/>
                </a:ext>
              </a:extLst>
            </p:cNvPr>
            <p:cNvSpPr/>
            <p:nvPr/>
          </p:nvSpPr>
          <p:spPr>
            <a:xfrm>
              <a:off x="8264911" y="947853"/>
              <a:ext cx="2871439" cy="1594624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dirty="0"/>
                <a:t>Трудовой распорядок</a:t>
              </a:r>
            </a:p>
          </p:txBody>
        </p:sp>
        <p:sp>
          <p:nvSpPr>
            <p:cNvPr id="9" name="Двойная стрелка влево/вправо 8">
              <a:extLst>
                <a:ext uri="{FF2B5EF4-FFF2-40B4-BE49-F238E27FC236}">
                  <a16:creationId xmlns:a16="http://schemas.microsoft.com/office/drawing/2014/main" id="{16080763-4C15-F346-B256-F76028A8AC25}"/>
                </a:ext>
              </a:extLst>
            </p:cNvPr>
            <p:cNvSpPr/>
            <p:nvPr/>
          </p:nvSpPr>
          <p:spPr>
            <a:xfrm>
              <a:off x="5720575" y="1180745"/>
              <a:ext cx="2544336" cy="1128840"/>
            </a:xfrm>
            <a:prstGeom prst="left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dirty="0"/>
                <a:t>Соотношение</a:t>
              </a:r>
            </a:p>
          </p:txBody>
        </p:sp>
      </p:grpSp>
      <p:grpSp>
        <p:nvGrpSpPr>
          <p:cNvPr id="13" name="Группа 12">
            <a:extLst>
              <a:ext uri="{FF2B5EF4-FFF2-40B4-BE49-F238E27FC236}">
                <a16:creationId xmlns:a16="http://schemas.microsoft.com/office/drawing/2014/main" id="{3255E785-7361-AA48-AEEF-C47BBEF76D0B}"/>
              </a:ext>
            </a:extLst>
          </p:cNvPr>
          <p:cNvGrpSpPr/>
          <p:nvPr/>
        </p:nvGrpSpPr>
        <p:grpSpPr>
          <a:xfrm>
            <a:off x="2146609" y="3518211"/>
            <a:ext cx="8287214" cy="1694985"/>
            <a:chOff x="2759925" y="3484757"/>
            <a:chExt cx="8287214" cy="1694985"/>
          </a:xfrm>
        </p:grpSpPr>
        <p:sp>
          <p:nvSpPr>
            <p:cNvPr id="7" name="Скругленный прямоугольник 6">
              <a:extLst>
                <a:ext uri="{FF2B5EF4-FFF2-40B4-BE49-F238E27FC236}">
                  <a16:creationId xmlns:a16="http://schemas.microsoft.com/office/drawing/2014/main" id="{429433A5-5489-BF47-AA55-616414CA5C7C}"/>
                </a:ext>
              </a:extLst>
            </p:cNvPr>
            <p:cNvSpPr/>
            <p:nvPr/>
          </p:nvSpPr>
          <p:spPr>
            <a:xfrm>
              <a:off x="2759925" y="3585118"/>
              <a:ext cx="2871439" cy="1594624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dirty="0"/>
                <a:t>Соблюдение спортивного режима</a:t>
              </a:r>
            </a:p>
          </p:txBody>
        </p:sp>
        <p:sp>
          <p:nvSpPr>
            <p:cNvPr id="8" name="Скругленный прямоугольник 7">
              <a:extLst>
                <a:ext uri="{FF2B5EF4-FFF2-40B4-BE49-F238E27FC236}">
                  <a16:creationId xmlns:a16="http://schemas.microsoft.com/office/drawing/2014/main" id="{C9EAE583-87FE-B148-B6B6-6E50541EA75B}"/>
                </a:ext>
              </a:extLst>
            </p:cNvPr>
            <p:cNvSpPr/>
            <p:nvPr/>
          </p:nvSpPr>
          <p:spPr>
            <a:xfrm>
              <a:off x="8175700" y="3484757"/>
              <a:ext cx="2871439" cy="1594624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dirty="0"/>
                <a:t>Соблюдение антидопинговых правил</a:t>
              </a:r>
            </a:p>
          </p:txBody>
        </p:sp>
        <p:sp>
          <p:nvSpPr>
            <p:cNvPr id="10" name="Двойная стрелка влево/вправо 9">
              <a:extLst>
                <a:ext uri="{FF2B5EF4-FFF2-40B4-BE49-F238E27FC236}">
                  <a16:creationId xmlns:a16="http://schemas.microsoft.com/office/drawing/2014/main" id="{CF8FD95B-9BF8-034B-B337-7C45EA64A21D}"/>
                </a:ext>
              </a:extLst>
            </p:cNvPr>
            <p:cNvSpPr/>
            <p:nvPr/>
          </p:nvSpPr>
          <p:spPr>
            <a:xfrm>
              <a:off x="5631364" y="3818010"/>
              <a:ext cx="2544336" cy="1128840"/>
            </a:xfrm>
            <a:prstGeom prst="left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dirty="0"/>
                <a:t>Соотношение 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33C61991-F24A-BA4E-BF14-3C1F8BF506B0}"/>
              </a:ext>
            </a:extLst>
          </p:cNvPr>
          <p:cNvSpPr txBox="1"/>
          <p:nvPr/>
        </p:nvSpPr>
        <p:spPr>
          <a:xfrm>
            <a:off x="4895381" y="2044542"/>
            <a:ext cx="32450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Различия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Причины установления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95DA92C-C5D1-FE46-90D5-F1E9E768605E}"/>
              </a:ext>
            </a:extLst>
          </p:cNvPr>
          <p:cNvSpPr txBox="1"/>
          <p:nvPr/>
        </p:nvSpPr>
        <p:spPr>
          <a:xfrm>
            <a:off x="4895381" y="5313557"/>
            <a:ext cx="448279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Причины разграничения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Ответственность за нарушение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554175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трава, человек, футбол, мяч&#10;&#10;Автоматически созданное описание">
            <a:extLst>
              <a:ext uri="{FF2B5EF4-FFF2-40B4-BE49-F238E27FC236}">
                <a16:creationId xmlns:a16="http://schemas.microsoft.com/office/drawing/2014/main" id="{B026C4A0-EA1C-3E49-8E94-C6B2DE38C54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9091" b="1947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9" name="Freeform 5">
            <a:extLst>
              <a:ext uri="{FF2B5EF4-FFF2-40B4-BE49-F238E27FC236}">
                <a16:creationId xmlns:a16="http://schemas.microsoft.com/office/drawing/2014/main" id="{201543D1-8AF1-41DA-AB4A-ECE74D355AB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0" y="0"/>
            <a:ext cx="10391775" cy="6858000"/>
          </a:xfrm>
          <a:custGeom>
            <a:avLst/>
            <a:gdLst>
              <a:gd name="T0" fmla="*/ 0 w 2184"/>
              <a:gd name="T1" fmla="*/ 1441 h 1441"/>
              <a:gd name="T2" fmla="*/ 1482 w 2184"/>
              <a:gd name="T3" fmla="*/ 1441 h 1441"/>
              <a:gd name="T4" fmla="*/ 2161 w 2184"/>
              <a:gd name="T5" fmla="*/ 762 h 1441"/>
              <a:gd name="T6" fmla="*/ 2161 w 2184"/>
              <a:gd name="T7" fmla="*/ 678 h 1441"/>
              <a:gd name="T8" fmla="*/ 1483 w 2184"/>
              <a:gd name="T9" fmla="*/ 0 h 1441"/>
              <a:gd name="T10" fmla="*/ 0 w 2184"/>
              <a:gd name="T11" fmla="*/ 0 h 1441"/>
              <a:gd name="T12" fmla="*/ 0 w 2184"/>
              <a:gd name="T13" fmla="*/ 1441 h 14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184" h="1441">
                <a:moveTo>
                  <a:pt x="0" y="1441"/>
                </a:moveTo>
                <a:cubicBezTo>
                  <a:pt x="1482" y="1441"/>
                  <a:pt x="1482" y="1441"/>
                  <a:pt x="1482" y="1441"/>
                </a:cubicBezTo>
                <a:cubicBezTo>
                  <a:pt x="2161" y="762"/>
                  <a:pt x="2161" y="762"/>
                  <a:pt x="2161" y="762"/>
                </a:cubicBezTo>
                <a:cubicBezTo>
                  <a:pt x="2184" y="739"/>
                  <a:pt x="2184" y="701"/>
                  <a:pt x="2161" y="678"/>
                </a:cubicBezTo>
                <a:cubicBezTo>
                  <a:pt x="1483" y="0"/>
                  <a:pt x="1483" y="0"/>
                  <a:pt x="1483" y="0"/>
                </a:cubicBezTo>
                <a:cubicBezTo>
                  <a:pt x="0" y="0"/>
                  <a:pt x="0" y="0"/>
                  <a:pt x="0" y="0"/>
                </a:cubicBezTo>
                <a:lnTo>
                  <a:pt x="0" y="1441"/>
                </a:lnTo>
                <a:close/>
              </a:path>
            </a:pathLst>
          </a:custGeom>
          <a:solidFill>
            <a:schemeClr val="tx2">
              <a:lumMod val="10000"/>
              <a:alpha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7F6744B-EA77-7D48-9D8F-8489B87BE7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994" y="628598"/>
            <a:ext cx="7576221" cy="1278467"/>
          </a:xfrm>
        </p:spPr>
        <p:txBody>
          <a:bodyPr anchor="ctr">
            <a:normAutofit/>
          </a:bodyPr>
          <a:lstStyle/>
          <a:p>
            <a:r>
              <a:rPr lang="ru-RU" sz="3200" dirty="0">
                <a:solidFill>
                  <a:srgbClr val="FEFFFF"/>
                </a:solidFill>
              </a:rPr>
              <a:t>Соблюдение спортивного режима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EEF7064-0952-2440-81B2-5AF358014B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9994" y="1799061"/>
            <a:ext cx="8758249" cy="4267201"/>
          </a:xfrm>
        </p:spPr>
        <p:txBody>
          <a:bodyPr>
            <a:normAutofit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ru-RU" b="1" dirty="0">
                <a:solidFill>
                  <a:srgbClr val="FEFFFF"/>
                </a:solidFill>
              </a:rPr>
              <a:t>Спортивный режим </a:t>
            </a:r>
            <a:r>
              <a:rPr lang="ru-RU" dirty="0">
                <a:solidFill>
                  <a:srgbClr val="FEFFFF"/>
                </a:solidFill>
              </a:rPr>
              <a:t>– особый режим поведения спортсмена и тренера во время исполнения ими функциональных обязанностей, установленных законом, актами спортивных федераций, локальными актами работодателя, а также трудовыми договорами со спортсменами 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ru-RU" i="1" dirty="0">
                <a:solidFill>
                  <a:srgbClr val="FEFFFF"/>
                </a:solidFill>
              </a:rPr>
              <a:t>Чеботарев А.В</a:t>
            </a:r>
            <a:r>
              <a:rPr lang="ru-RU" dirty="0">
                <a:solidFill>
                  <a:srgbClr val="FEFFFF"/>
                </a:solidFill>
              </a:rPr>
              <a:t>.</a:t>
            </a:r>
          </a:p>
          <a:p>
            <a:pPr marL="0" indent="0">
              <a:lnSpc>
                <a:spcPct val="90000"/>
              </a:lnSpc>
              <a:buNone/>
            </a:pPr>
            <a:endParaRPr lang="ru-RU" dirty="0">
              <a:solidFill>
                <a:srgbClr val="FEFFFF"/>
              </a:solidFill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ru-RU" dirty="0">
                <a:solidFill>
                  <a:srgbClr val="FEFFFF"/>
                </a:solidFill>
              </a:rPr>
              <a:t>Не только соблюдение установленного режима рабочего дня и правил внутреннего распорядка, но и личного режима спортсмена, включая выполнение спортсменом программ индивидуальных и групповых тренировок и условий, устанавливающих ограничения для спортсмена по различным критериям, таким как режим питания, поддержание весовой категории, следование нормам морали и нравственности, запрет на курение и на употребление алкоголя 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ru-RU" i="1" dirty="0">
                <a:solidFill>
                  <a:srgbClr val="FEFFFF"/>
                </a:solidFill>
              </a:rPr>
              <a:t>ПП ВС от 24 ноября 2015 г. №52 </a:t>
            </a:r>
          </a:p>
        </p:txBody>
      </p:sp>
    </p:spTree>
    <p:extLst>
      <p:ext uri="{BB962C8B-B14F-4D97-AF65-F5344CB8AC3E}">
        <p14:creationId xmlns:p14="http://schemas.microsoft.com/office/powerpoint/2010/main" val="202205212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EE21EC0-2D97-D344-AEDB-1D32104CDF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6515" y="430073"/>
            <a:ext cx="9160461" cy="1280890"/>
          </a:xfrm>
        </p:spPr>
        <p:txBody>
          <a:bodyPr/>
          <a:lstStyle/>
          <a:p>
            <a:r>
              <a:rPr lang="ru-RU" dirty="0"/>
              <a:t>Спортивный режим и трудовой распорядок</a:t>
            </a:r>
          </a:p>
        </p:txBody>
      </p:sp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id="{F260EE2B-FE3F-EF4B-A729-DF941B49ED7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78402814"/>
              </p:ext>
            </p:extLst>
          </p:nvPr>
        </p:nvGraphicFramePr>
        <p:xfrm>
          <a:off x="2046515" y="1877121"/>
          <a:ext cx="9784929" cy="4206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731466">
                  <a:extLst>
                    <a:ext uri="{9D8B030D-6E8A-4147-A177-3AD203B41FA5}">
                      <a16:colId xmlns:a16="http://schemas.microsoft.com/office/drawing/2014/main" val="345228608"/>
                    </a:ext>
                  </a:extLst>
                </a:gridCol>
                <a:gridCol w="4053463">
                  <a:extLst>
                    <a:ext uri="{9D8B030D-6E8A-4147-A177-3AD203B41FA5}">
                      <a16:colId xmlns:a16="http://schemas.microsoft.com/office/drawing/2014/main" val="2967333703"/>
                    </a:ext>
                  </a:extLst>
                </a:gridCol>
              </a:tblGrid>
              <a:tr h="451097">
                <a:tc>
                  <a:txBody>
                    <a:bodyPr/>
                    <a:lstStyle/>
                    <a:p>
                      <a:r>
                        <a:rPr lang="ru-RU" sz="2400" dirty="0"/>
                        <a:t>Спортивный режим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/>
                        <a:t>Трудовой распорядок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34913701"/>
                  </a:ext>
                </a:extLst>
              </a:tr>
              <a:tr h="3448113">
                <a:tc>
                  <a:txBody>
                    <a:bodyPr/>
                    <a:lstStyle/>
                    <a:p>
                      <a:r>
                        <a:rPr lang="ru-RU" sz="2400" dirty="0"/>
                        <a:t>Необходимо придерживаться установленных правил как в рабочее время, так и в </a:t>
                      </a:r>
                      <a:r>
                        <a:rPr lang="ru-RU" sz="2400" u="sng" dirty="0"/>
                        <a:t>личное</a:t>
                      </a:r>
                    </a:p>
                    <a:p>
                      <a:r>
                        <a:rPr lang="ru-RU" sz="2400" b="1" dirty="0"/>
                        <a:t>Причины:</a:t>
                      </a: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ru-RU" sz="2400" dirty="0"/>
                        <a:t>Физические нагрузки </a:t>
                      </a: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ru-RU" sz="2400" dirty="0"/>
                        <a:t>Трудовые функции, связанные с достижением высоких спортивных результатов</a:t>
                      </a: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ru-RU" sz="2400" dirty="0"/>
                        <a:t>Социально значимая роль спортсменов в обществе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/>
                        <a:t>Необходимо придерживаться правил только в рабочее время</a:t>
                      </a:r>
                    </a:p>
                    <a:p>
                      <a:endParaRPr lang="ru-RU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6743499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403792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39EE869B-085D-43B3-AED8-9B065561249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7620" y="-1"/>
            <a:ext cx="1220724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54E744A-A072-47AF-981A-37186176C2C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8229600" cy="6858000"/>
          </a:xfrm>
          <a:prstGeom prst="rect">
            <a:avLst/>
          </a:prstGeom>
          <a:solidFill>
            <a:schemeClr val="tx2">
              <a:lumMod val="10000"/>
              <a:alpha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4" name="Рисунок 3" descr="Изображение выглядит как чашка, внутренний, кофе, носит&#10;&#10;Автоматически созданное описание">
            <a:extLst>
              <a:ext uri="{FF2B5EF4-FFF2-40B4-BE49-F238E27FC236}">
                <a16:creationId xmlns:a16="http://schemas.microsoft.com/office/drawing/2014/main" id="{4C106380-8DED-454C-B58A-328AF3D9CEB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486" r="37392" b="1"/>
          <a:stretch/>
        </p:blipFill>
        <p:spPr>
          <a:xfrm>
            <a:off x="8229598" y="10"/>
            <a:ext cx="3962401" cy="6857990"/>
          </a:xfrm>
          <a:prstGeom prst="rect">
            <a:avLst/>
          </a:prstGeom>
        </p:spPr>
      </p:pic>
      <p:sp>
        <p:nvSpPr>
          <p:cNvPr id="13" name="Freeform 5">
            <a:extLst>
              <a:ext uri="{FF2B5EF4-FFF2-40B4-BE49-F238E27FC236}">
                <a16:creationId xmlns:a16="http://schemas.microsoft.com/office/drawing/2014/main" id="{F0254341-1068-4FB7-8AEF-220C6EB4101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1" y="659027"/>
            <a:ext cx="9042690" cy="1035152"/>
          </a:xfrm>
          <a:custGeom>
            <a:avLst/>
            <a:gdLst>
              <a:gd name="T0" fmla="*/ 1900 w 1902"/>
              <a:gd name="T1" fmla="*/ 77 h 163"/>
              <a:gd name="T2" fmla="*/ 1826 w 1902"/>
              <a:gd name="T3" fmla="*/ 3 h 163"/>
              <a:gd name="T4" fmla="*/ 1825 w 1902"/>
              <a:gd name="T5" fmla="*/ 2 h 163"/>
              <a:gd name="T6" fmla="*/ 1819 w 1902"/>
              <a:gd name="T7" fmla="*/ 0 h 163"/>
              <a:gd name="T8" fmla="*/ 1363 w 1902"/>
              <a:gd name="T9" fmla="*/ 0 h 163"/>
              <a:gd name="T10" fmla="*/ 1348 w 1902"/>
              <a:gd name="T11" fmla="*/ 0 h 163"/>
              <a:gd name="T12" fmla="*/ 1225 w 1902"/>
              <a:gd name="T13" fmla="*/ 0 h 163"/>
              <a:gd name="T14" fmla="*/ 1033 w 1902"/>
              <a:gd name="T15" fmla="*/ 0 h 163"/>
              <a:gd name="T16" fmla="*/ 892 w 1902"/>
              <a:gd name="T17" fmla="*/ 0 h 163"/>
              <a:gd name="T18" fmla="*/ 786 w 1902"/>
              <a:gd name="T19" fmla="*/ 0 h 163"/>
              <a:gd name="T20" fmla="*/ 577 w 1902"/>
              <a:gd name="T21" fmla="*/ 0 h 163"/>
              <a:gd name="T22" fmla="*/ 562 w 1902"/>
              <a:gd name="T23" fmla="*/ 0 h 163"/>
              <a:gd name="T24" fmla="*/ 439 w 1902"/>
              <a:gd name="T25" fmla="*/ 0 h 163"/>
              <a:gd name="T26" fmla="*/ 106 w 1902"/>
              <a:gd name="T27" fmla="*/ 0 h 163"/>
              <a:gd name="T28" fmla="*/ 0 w 1902"/>
              <a:gd name="T29" fmla="*/ 0 h 163"/>
              <a:gd name="T30" fmla="*/ 0 w 1902"/>
              <a:gd name="T31" fmla="*/ 163 h 163"/>
              <a:gd name="T32" fmla="*/ 106 w 1902"/>
              <a:gd name="T33" fmla="*/ 163 h 163"/>
              <a:gd name="T34" fmla="*/ 439 w 1902"/>
              <a:gd name="T35" fmla="*/ 163 h 163"/>
              <a:gd name="T36" fmla="*/ 562 w 1902"/>
              <a:gd name="T37" fmla="*/ 163 h 163"/>
              <a:gd name="T38" fmla="*/ 577 w 1902"/>
              <a:gd name="T39" fmla="*/ 163 h 163"/>
              <a:gd name="T40" fmla="*/ 786 w 1902"/>
              <a:gd name="T41" fmla="*/ 163 h 163"/>
              <a:gd name="T42" fmla="*/ 892 w 1902"/>
              <a:gd name="T43" fmla="*/ 163 h 163"/>
              <a:gd name="T44" fmla="*/ 1033 w 1902"/>
              <a:gd name="T45" fmla="*/ 163 h 163"/>
              <a:gd name="T46" fmla="*/ 1225 w 1902"/>
              <a:gd name="T47" fmla="*/ 163 h 163"/>
              <a:gd name="T48" fmla="*/ 1348 w 1902"/>
              <a:gd name="T49" fmla="*/ 163 h 163"/>
              <a:gd name="T50" fmla="*/ 1363 w 1902"/>
              <a:gd name="T51" fmla="*/ 163 h 163"/>
              <a:gd name="T52" fmla="*/ 1819 w 1902"/>
              <a:gd name="T53" fmla="*/ 163 h 163"/>
              <a:gd name="T54" fmla="*/ 1825 w 1902"/>
              <a:gd name="T55" fmla="*/ 161 h 163"/>
              <a:gd name="T56" fmla="*/ 1826 w 1902"/>
              <a:gd name="T57" fmla="*/ 160 h 163"/>
              <a:gd name="T58" fmla="*/ 1900 w 1902"/>
              <a:gd name="T59" fmla="*/ 86 h 163"/>
              <a:gd name="T60" fmla="*/ 1900 w 1902"/>
              <a:gd name="T61" fmla="*/ 77 h 1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1902" h="163">
                <a:moveTo>
                  <a:pt x="1900" y="77"/>
                </a:moveTo>
                <a:cubicBezTo>
                  <a:pt x="1826" y="3"/>
                  <a:pt x="1826" y="3"/>
                  <a:pt x="1826" y="3"/>
                </a:cubicBezTo>
                <a:cubicBezTo>
                  <a:pt x="1825" y="2"/>
                  <a:pt x="1825" y="2"/>
                  <a:pt x="1825" y="2"/>
                </a:cubicBezTo>
                <a:cubicBezTo>
                  <a:pt x="1823" y="1"/>
                  <a:pt x="1821" y="0"/>
                  <a:pt x="1819" y="0"/>
                </a:cubicBezTo>
                <a:cubicBezTo>
                  <a:pt x="1363" y="0"/>
                  <a:pt x="1363" y="0"/>
                  <a:pt x="1363" y="0"/>
                </a:cubicBezTo>
                <a:cubicBezTo>
                  <a:pt x="1348" y="0"/>
                  <a:pt x="1348" y="0"/>
                  <a:pt x="1348" y="0"/>
                </a:cubicBezTo>
                <a:cubicBezTo>
                  <a:pt x="1225" y="0"/>
                  <a:pt x="1225" y="0"/>
                  <a:pt x="1225" y="0"/>
                </a:cubicBezTo>
                <a:cubicBezTo>
                  <a:pt x="1033" y="0"/>
                  <a:pt x="1033" y="0"/>
                  <a:pt x="1033" y="0"/>
                </a:cubicBezTo>
                <a:cubicBezTo>
                  <a:pt x="892" y="0"/>
                  <a:pt x="892" y="0"/>
                  <a:pt x="892" y="0"/>
                </a:cubicBezTo>
                <a:cubicBezTo>
                  <a:pt x="786" y="0"/>
                  <a:pt x="786" y="0"/>
                  <a:pt x="786" y="0"/>
                </a:cubicBezTo>
                <a:cubicBezTo>
                  <a:pt x="577" y="0"/>
                  <a:pt x="577" y="0"/>
                  <a:pt x="577" y="0"/>
                </a:cubicBezTo>
                <a:cubicBezTo>
                  <a:pt x="562" y="0"/>
                  <a:pt x="562" y="0"/>
                  <a:pt x="562" y="0"/>
                </a:cubicBezTo>
                <a:cubicBezTo>
                  <a:pt x="439" y="0"/>
                  <a:pt x="439" y="0"/>
                  <a:pt x="439" y="0"/>
                </a:cubicBezTo>
                <a:cubicBezTo>
                  <a:pt x="106" y="0"/>
                  <a:pt x="106" y="0"/>
                  <a:pt x="106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3"/>
                  <a:pt x="0" y="163"/>
                  <a:pt x="0" y="163"/>
                </a:cubicBezTo>
                <a:cubicBezTo>
                  <a:pt x="106" y="163"/>
                  <a:pt x="106" y="163"/>
                  <a:pt x="106" y="163"/>
                </a:cubicBezTo>
                <a:cubicBezTo>
                  <a:pt x="439" y="163"/>
                  <a:pt x="439" y="163"/>
                  <a:pt x="439" y="163"/>
                </a:cubicBezTo>
                <a:cubicBezTo>
                  <a:pt x="562" y="163"/>
                  <a:pt x="562" y="163"/>
                  <a:pt x="562" y="163"/>
                </a:cubicBezTo>
                <a:cubicBezTo>
                  <a:pt x="577" y="163"/>
                  <a:pt x="577" y="163"/>
                  <a:pt x="577" y="163"/>
                </a:cubicBezTo>
                <a:cubicBezTo>
                  <a:pt x="786" y="163"/>
                  <a:pt x="786" y="163"/>
                  <a:pt x="786" y="163"/>
                </a:cubicBezTo>
                <a:cubicBezTo>
                  <a:pt x="892" y="163"/>
                  <a:pt x="892" y="163"/>
                  <a:pt x="892" y="163"/>
                </a:cubicBezTo>
                <a:cubicBezTo>
                  <a:pt x="1033" y="163"/>
                  <a:pt x="1033" y="163"/>
                  <a:pt x="1033" y="163"/>
                </a:cubicBezTo>
                <a:cubicBezTo>
                  <a:pt x="1225" y="163"/>
                  <a:pt x="1225" y="163"/>
                  <a:pt x="1225" y="163"/>
                </a:cubicBezTo>
                <a:cubicBezTo>
                  <a:pt x="1348" y="163"/>
                  <a:pt x="1348" y="163"/>
                  <a:pt x="1348" y="163"/>
                </a:cubicBezTo>
                <a:cubicBezTo>
                  <a:pt x="1363" y="163"/>
                  <a:pt x="1363" y="163"/>
                  <a:pt x="1363" y="163"/>
                </a:cubicBezTo>
                <a:cubicBezTo>
                  <a:pt x="1819" y="163"/>
                  <a:pt x="1819" y="163"/>
                  <a:pt x="1819" y="163"/>
                </a:cubicBezTo>
                <a:cubicBezTo>
                  <a:pt x="1821" y="163"/>
                  <a:pt x="1823" y="162"/>
                  <a:pt x="1825" y="161"/>
                </a:cubicBezTo>
                <a:cubicBezTo>
                  <a:pt x="1825" y="160"/>
                  <a:pt x="1825" y="160"/>
                  <a:pt x="1826" y="160"/>
                </a:cubicBezTo>
                <a:cubicBezTo>
                  <a:pt x="1900" y="86"/>
                  <a:pt x="1900" y="86"/>
                  <a:pt x="1900" y="86"/>
                </a:cubicBezTo>
                <a:cubicBezTo>
                  <a:pt x="1902" y="83"/>
                  <a:pt x="1902" y="79"/>
                  <a:pt x="1900" y="7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A44F5A3-FA90-5645-9C0E-49CA16127E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1867" y="787400"/>
            <a:ext cx="7145866" cy="778933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ru-RU" sz="2700">
                <a:solidFill>
                  <a:srgbClr val="FEFFFF"/>
                </a:solidFill>
              </a:rPr>
              <a:t>Соблюдение антидопинговых правил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A15B4E3-D842-FE4E-848C-A61F6ABD49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1866" y="2031999"/>
            <a:ext cx="7487012" cy="4446859"/>
          </a:xfrm>
        </p:spPr>
        <p:txBody>
          <a:bodyPr>
            <a:normAutofit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ru-RU" sz="2000" dirty="0">
                <a:solidFill>
                  <a:srgbClr val="FEFFFF"/>
                </a:solidFill>
              </a:rPr>
              <a:t>Использование допинга во всех его проявлениях противоречит духу спорта, нарушает смысл спортивного движения, который заключается в развитии естественных талантов для достижения человеческого превосходства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ru-RU" sz="2000" dirty="0">
                <a:solidFill>
                  <a:srgbClr val="FEFFFF"/>
                </a:solidFill>
              </a:rPr>
              <a:t>Всемирный антидопинговый кодекс WADA</a:t>
            </a:r>
          </a:p>
          <a:p>
            <a:pPr>
              <a:lnSpc>
                <a:spcPct val="90000"/>
              </a:lnSpc>
            </a:pPr>
            <a:endParaRPr lang="ru-RU" sz="2000" dirty="0">
              <a:solidFill>
                <a:srgbClr val="FEFFFF"/>
              </a:solidFill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ru-RU" sz="2000" dirty="0">
                <a:solidFill>
                  <a:srgbClr val="FEFFFF"/>
                </a:solidFill>
              </a:rPr>
              <a:t>Дисциплинарные взыскания, не связанные с нарушением спортивного режима, так как:</a:t>
            </a:r>
          </a:p>
          <a:p>
            <a:pPr>
              <a:lnSpc>
                <a:spcPct val="90000"/>
              </a:lnSpc>
              <a:buAutoNum type="arabicPeriod"/>
            </a:pPr>
            <a:r>
              <a:rPr lang="ru-RU" sz="2000" dirty="0">
                <a:solidFill>
                  <a:srgbClr val="FEFFFF"/>
                </a:solidFill>
              </a:rPr>
              <a:t>Значительный урон здоровью человека </a:t>
            </a:r>
          </a:p>
          <a:p>
            <a:pPr>
              <a:lnSpc>
                <a:spcPct val="90000"/>
              </a:lnSpc>
              <a:buAutoNum type="arabicPeriod"/>
            </a:pPr>
            <a:r>
              <a:rPr lang="ru-RU" sz="2000" dirty="0">
                <a:solidFill>
                  <a:srgbClr val="FEFFFF"/>
                </a:solidFill>
              </a:rPr>
              <a:t>Особые цели и принципы деятельности в спортивной сфере </a:t>
            </a:r>
          </a:p>
          <a:p>
            <a:pPr>
              <a:lnSpc>
                <a:spcPct val="90000"/>
              </a:lnSpc>
              <a:buAutoNum type="arabicPeriod"/>
            </a:pPr>
            <a:r>
              <a:rPr lang="ru-RU" sz="2000" dirty="0">
                <a:solidFill>
                  <a:srgbClr val="FEFFFF"/>
                </a:solidFill>
              </a:rPr>
              <a:t>Социальная значимость спорта</a:t>
            </a:r>
          </a:p>
          <a:p>
            <a:pPr>
              <a:lnSpc>
                <a:spcPct val="90000"/>
              </a:lnSpc>
            </a:pPr>
            <a:endParaRPr lang="ru-RU" dirty="0">
              <a:solidFill>
                <a:srgbClr val="FE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716360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1EDD21E1-BAF0-4314-AB31-82ECB8AC9EA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786"/>
            <a:ext cx="12192000" cy="68540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1E5284-722E-714C-ADA3-15BDFE6C21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224" y="645106"/>
            <a:ext cx="5122652" cy="1259894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ru-RU" sz="3100" dirty="0"/>
              <a:t>Нарушение антидопинговых правил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FDC8619C-F25D-468E-95FA-2A2151D7DDD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B3581F5-54F6-7543-B613-DC0A8A3DB3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9224" y="1975964"/>
            <a:ext cx="5766920" cy="4201424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ru-RU" sz="2000" b="1" dirty="0"/>
              <a:t>Допинг</a:t>
            </a:r>
            <a:r>
              <a:rPr lang="ru-RU" sz="2000" dirty="0"/>
              <a:t> - совершение одного или нескольких нарушений антидопинговых правил  (Всемирный антидопинговый кодекс WADA )</a:t>
            </a:r>
          </a:p>
          <a:p>
            <a:pPr marL="0" indent="0">
              <a:buNone/>
            </a:pPr>
            <a:r>
              <a:rPr lang="ru-RU" sz="2000" b="1" dirty="0"/>
              <a:t>Нарушения антидопинговых правил:</a:t>
            </a:r>
          </a:p>
          <a:p>
            <a:pPr marL="0" indent="0">
              <a:buNone/>
            </a:pPr>
            <a:r>
              <a:rPr lang="ru-RU" sz="2000" dirty="0"/>
              <a:t>Международная конвенция о борьбе с допингом в спорте</a:t>
            </a:r>
          </a:p>
          <a:p>
            <a:pPr marL="0" indent="0">
              <a:buNone/>
            </a:pPr>
            <a:r>
              <a:rPr lang="ru-RU" sz="2000" dirty="0"/>
              <a:t>Всемирный антидопинговый кодекс WADA</a:t>
            </a:r>
          </a:p>
          <a:p>
            <a:pPr marL="0" indent="0">
              <a:buNone/>
            </a:pPr>
            <a:r>
              <a:rPr lang="ru-RU" sz="2000" dirty="0"/>
              <a:t>Общероссийские антидопинговые правила</a:t>
            </a:r>
          </a:p>
          <a:p>
            <a:pPr marL="0" indent="0">
              <a:buNone/>
            </a:pPr>
            <a:r>
              <a:rPr lang="ru-RU" sz="2000" dirty="0"/>
              <a:t>Статья 26 Федерального закона от 4 декабря 2007 года № 329-ФЗ «О физической культуре и спорте в Российской Федерации»</a:t>
            </a:r>
          </a:p>
          <a:p>
            <a:pPr marL="0" indent="0">
              <a:buNone/>
            </a:pPr>
            <a:endParaRPr lang="ru-RU" sz="1700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38D264E-825B-684D-A121-D31889061D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16144" y="1975964"/>
            <a:ext cx="5451627" cy="2562264"/>
          </a:xfrm>
          <a:prstGeom prst="rect">
            <a:avLst/>
          </a:prstGeom>
        </p:spPr>
      </p:pic>
      <p:sp>
        <p:nvSpPr>
          <p:cNvPr id="30" name="Freeform 12">
            <a:extLst>
              <a:ext uri="{FF2B5EF4-FFF2-40B4-BE49-F238E27FC236}">
                <a16:creationId xmlns:a16="http://schemas.microsoft.com/office/drawing/2014/main" id="{7D9439D6-DEAD-4CEB-A61B-BE3D64D1B59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6061223"/>
            <a:ext cx="1038036" cy="506277"/>
          </a:xfrm>
          <a:custGeom>
            <a:avLst/>
            <a:gdLst>
              <a:gd name="connsiteX0" fmla="*/ 0 w 1038036"/>
              <a:gd name="connsiteY0" fmla="*/ 0 h 506277"/>
              <a:gd name="connsiteX1" fmla="*/ 182880 w 1038036"/>
              <a:gd name="connsiteY1" fmla="*/ 0 h 506277"/>
              <a:gd name="connsiteX2" fmla="*/ 291705 w 1038036"/>
              <a:gd name="connsiteY2" fmla="*/ 0 h 506277"/>
              <a:gd name="connsiteX3" fmla="*/ 291705 w 1038036"/>
              <a:gd name="connsiteY3" fmla="*/ 151 h 506277"/>
              <a:gd name="connsiteX4" fmla="*/ 692049 w 1038036"/>
              <a:gd name="connsiteY4" fmla="*/ 705 h 506277"/>
              <a:gd name="connsiteX5" fmla="*/ 782744 w 1038036"/>
              <a:gd name="connsiteY5" fmla="*/ 705 h 506277"/>
              <a:gd name="connsiteX6" fmla="*/ 797001 w 1038036"/>
              <a:gd name="connsiteY6" fmla="*/ 5473 h 506277"/>
              <a:gd name="connsiteX7" fmla="*/ 801982 w 1038036"/>
              <a:gd name="connsiteY7" fmla="*/ 10242 h 506277"/>
              <a:gd name="connsiteX8" fmla="*/ 1030951 w 1038036"/>
              <a:gd name="connsiteY8" fmla="*/ 239185 h 506277"/>
              <a:gd name="connsiteX9" fmla="*/ 1030951 w 1038036"/>
              <a:gd name="connsiteY9" fmla="*/ 267797 h 506277"/>
              <a:gd name="connsiteX10" fmla="*/ 801982 w 1038036"/>
              <a:gd name="connsiteY10" fmla="*/ 496740 h 506277"/>
              <a:gd name="connsiteX11" fmla="*/ 797001 w 1038036"/>
              <a:gd name="connsiteY11" fmla="*/ 501508 h 506277"/>
              <a:gd name="connsiteX12" fmla="*/ 782744 w 1038036"/>
              <a:gd name="connsiteY12" fmla="*/ 506277 h 506277"/>
              <a:gd name="connsiteX13" fmla="*/ 692049 w 1038036"/>
              <a:gd name="connsiteY13" fmla="*/ 506277 h 506277"/>
              <a:gd name="connsiteX14" fmla="*/ 291705 w 1038036"/>
              <a:gd name="connsiteY14" fmla="*/ 505140 h 506277"/>
              <a:gd name="connsiteX15" fmla="*/ 291705 w 1038036"/>
              <a:gd name="connsiteY15" fmla="*/ 506277 h 506277"/>
              <a:gd name="connsiteX16" fmla="*/ 0 w 1038036"/>
              <a:gd name="connsiteY16" fmla="*/ 506277 h 506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038036" h="506277">
                <a:moveTo>
                  <a:pt x="0" y="0"/>
                </a:moveTo>
                <a:lnTo>
                  <a:pt x="182880" y="0"/>
                </a:lnTo>
                <a:lnTo>
                  <a:pt x="291705" y="0"/>
                </a:lnTo>
                <a:lnTo>
                  <a:pt x="291705" y="151"/>
                </a:lnTo>
                <a:lnTo>
                  <a:pt x="692049" y="705"/>
                </a:lnTo>
                <a:lnTo>
                  <a:pt x="782744" y="705"/>
                </a:lnTo>
                <a:cubicBezTo>
                  <a:pt x="787553" y="705"/>
                  <a:pt x="792363" y="5473"/>
                  <a:pt x="797001" y="5473"/>
                </a:cubicBezTo>
                <a:cubicBezTo>
                  <a:pt x="797001" y="10242"/>
                  <a:pt x="801982" y="10242"/>
                  <a:pt x="801982" y="10242"/>
                </a:cubicBezTo>
                <a:lnTo>
                  <a:pt x="1030951" y="239185"/>
                </a:lnTo>
                <a:cubicBezTo>
                  <a:pt x="1040398" y="248722"/>
                  <a:pt x="1040398" y="258259"/>
                  <a:pt x="1030951" y="267797"/>
                </a:cubicBezTo>
                <a:lnTo>
                  <a:pt x="801982" y="496740"/>
                </a:lnTo>
                <a:cubicBezTo>
                  <a:pt x="800436" y="498363"/>
                  <a:pt x="798547" y="499885"/>
                  <a:pt x="797001" y="501508"/>
                </a:cubicBezTo>
                <a:cubicBezTo>
                  <a:pt x="792363" y="506277"/>
                  <a:pt x="787553" y="506277"/>
                  <a:pt x="782744" y="506277"/>
                </a:cubicBezTo>
                <a:lnTo>
                  <a:pt x="692049" y="506277"/>
                </a:lnTo>
                <a:lnTo>
                  <a:pt x="291705" y="505140"/>
                </a:lnTo>
                <a:lnTo>
                  <a:pt x="291705" y="506277"/>
                </a:lnTo>
                <a:lnTo>
                  <a:pt x="0" y="506277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13641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F61D4D7-D271-B34E-A183-3DED556F8E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2148" y="112155"/>
            <a:ext cx="8911687" cy="1280890"/>
          </a:xfrm>
        </p:spPr>
        <p:txBody>
          <a:bodyPr/>
          <a:lstStyle/>
          <a:p>
            <a:r>
              <a:rPr lang="ru-RU" dirty="0"/>
              <a:t>Нарушение спортивного режима и</a:t>
            </a:r>
            <a:r>
              <a:rPr lang="en-US" dirty="0"/>
              <a:t> </a:t>
            </a:r>
            <a:r>
              <a:rPr lang="ru-RU" dirty="0"/>
              <a:t>Нарушение антидопинговых правил</a:t>
            </a:r>
          </a:p>
        </p:txBody>
      </p:sp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id="{5CA0A255-BC17-2745-8DD2-E96E692C916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78999303"/>
              </p:ext>
            </p:extLst>
          </p:nvPr>
        </p:nvGraphicFramePr>
        <p:xfrm>
          <a:off x="1803053" y="1711283"/>
          <a:ext cx="9091687" cy="3619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24452">
                  <a:extLst>
                    <a:ext uri="{9D8B030D-6E8A-4147-A177-3AD203B41FA5}">
                      <a16:colId xmlns:a16="http://schemas.microsoft.com/office/drawing/2014/main" val="4098155341"/>
                    </a:ext>
                  </a:extLst>
                </a:gridCol>
                <a:gridCol w="4767235">
                  <a:extLst>
                    <a:ext uri="{9D8B030D-6E8A-4147-A177-3AD203B41FA5}">
                      <a16:colId xmlns:a16="http://schemas.microsoft.com/office/drawing/2014/main" val="1925409651"/>
                    </a:ext>
                  </a:extLst>
                </a:gridCol>
              </a:tblGrid>
              <a:tr h="413600">
                <a:tc>
                  <a:txBody>
                    <a:bodyPr/>
                    <a:lstStyle/>
                    <a:p>
                      <a:r>
                        <a:rPr lang="ru-RU" dirty="0"/>
                        <a:t>Нарушение спортивного режима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Нарушение антидопинговых правил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3394467"/>
                  </a:ext>
                </a:extLst>
              </a:tr>
              <a:tr h="3205400">
                <a:tc>
                  <a:txBody>
                    <a:bodyPr/>
                    <a:lstStyle/>
                    <a:p>
                      <a:r>
                        <a:rPr lang="ru-RU" dirty="0"/>
                        <a:t>Дисциплинарный проступок – </a:t>
                      </a:r>
                      <a:r>
                        <a:rPr lang="ru-RU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общий порядок привлечения работника к дисциплинарной ответственности</a:t>
                      </a:r>
                      <a:r>
                        <a:rPr lang="ru-RU" dirty="0">
                          <a:effectLst/>
                        </a:rPr>
                        <a:t> (</a:t>
                      </a:r>
                      <a:r>
                        <a:rPr lang="ru-RU" dirty="0" err="1">
                          <a:effectLst/>
                        </a:rPr>
                        <a:t>ст.ст</a:t>
                      </a:r>
                      <a:r>
                        <a:rPr lang="ru-RU" dirty="0">
                          <a:effectLst/>
                        </a:rPr>
                        <a:t>. 192, 193 ТК РФ)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/>
                        <a:t>Дисциплинарный проступок – соблюдение порядка и сроков применения дисциплинарных взысканий, установленных статьей 193 ТК РФ , НО особый порядок привлечения к ответственности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/>
                        <a:t>+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/>
                        <a:t>Возможность прекращения трудового договора в соответствии со ст. 348.11 ТК РФ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6375657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78614126"/>
      </p:ext>
    </p:extLst>
  </p:cSld>
  <p:clrMapOvr>
    <a:masterClrMapping/>
  </p:clrMapOvr>
</p:sld>
</file>

<file path=ppt/theme/theme1.xml><?xml version="1.0" encoding="utf-8"?>
<a:theme xmlns:a="http://schemas.openxmlformats.org/drawingml/2006/main" name="Легкий дым">
  <a:themeElements>
    <a:clrScheme name="Легкий дым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Легкий дым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Легкий дым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86</TotalTime>
  <Words>832</Words>
  <Application>Microsoft Office PowerPoint</Application>
  <PresentationFormat>Широкоэкранный</PresentationFormat>
  <Paragraphs>91</Paragraphs>
  <Slides>15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0" baseType="lpstr">
      <vt:lpstr>Arial</vt:lpstr>
      <vt:lpstr>Century Gothic</vt:lpstr>
      <vt:lpstr>Wingdings 2</vt:lpstr>
      <vt:lpstr>Wingdings 3</vt:lpstr>
      <vt:lpstr>Легкий дым</vt:lpstr>
      <vt:lpstr>НАРУШЕНИЕ АНТИДОПИНГОВЫХ ПРАВИЛ КАК СПЕЦИАЛЬНОЕ ОСНОВАНИЕ ПРЕКРАЩЕНИЕ ТРУДОВОГО ДОГОВОРА СО СПОРТСМЕНОМ</vt:lpstr>
      <vt:lpstr>Регулирование труда спортсменов</vt:lpstr>
      <vt:lpstr>Обязательные условия трудового договора со спортсменом (ст. 348.2)</vt:lpstr>
      <vt:lpstr>Презентация PowerPoint</vt:lpstr>
      <vt:lpstr>Соблюдение спортивного режима</vt:lpstr>
      <vt:lpstr>Спортивный режим и трудовой распорядок</vt:lpstr>
      <vt:lpstr>Соблюдение антидопинговых правил</vt:lpstr>
      <vt:lpstr>Нарушение антидопинговых правил</vt:lpstr>
      <vt:lpstr>Нарушение спортивного режима и Нарушение антидопинговых правил</vt:lpstr>
      <vt:lpstr>Прекращение трудового договора со спортсменом</vt:lpstr>
      <vt:lpstr>Прекращение трудового договора в случае нарушения антидопинговых правил</vt:lpstr>
      <vt:lpstr>Вина спортсмена при назначении спортивных санкций</vt:lpstr>
      <vt:lpstr>Усовершенствование дисциплинарных взысканий в связи с нарушением антидопинговых правил</vt:lpstr>
      <vt:lpstr>Усовершенствование дисциплинарных взысканий в связи с нарушением антидопинговых правил</vt:lpstr>
      <vt:lpstr>Спасибо за внимание!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НАРУШЕНИЕ АНТИДОПИНГОВЫХ ПРАВИЛ КАК СПЕЦИАЛЬНОЕ ОСНОВАНИЕ ПРЕКРАЩЕНИЕ ТРУДОВОГО ДОГОВОРА СО СПОРТСМЕНОМ</dc:title>
  <dc:creator>Усова Анастасия Андреевна</dc:creator>
  <cp:lastModifiedBy>RePack by Diakov</cp:lastModifiedBy>
  <cp:revision>6</cp:revision>
  <dcterms:created xsi:type="dcterms:W3CDTF">2020-03-23T16:07:23Z</dcterms:created>
  <dcterms:modified xsi:type="dcterms:W3CDTF">2020-03-25T16:14:13Z</dcterms:modified>
</cp:coreProperties>
</file>