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9"/>
  </p:notesMasterIdLst>
  <p:sldIdLst>
    <p:sldId id="256" r:id="rId2"/>
    <p:sldId id="257" r:id="rId3"/>
    <p:sldId id="284" r:id="rId4"/>
    <p:sldId id="298" r:id="rId5"/>
    <p:sldId id="292" r:id="rId6"/>
    <p:sldId id="293" r:id="rId7"/>
    <p:sldId id="291" r:id="rId8"/>
  </p:sldIdLst>
  <p:sldSz cx="9144000" cy="5143500" type="screen16x9"/>
  <p:notesSz cx="6858000" cy="9144000"/>
  <p:embeddedFontLst>
    <p:embeddedFont>
      <p:font typeface="Raleway" panose="020B0604020202020204" charset="-52"/>
      <p:regular r:id="rId10"/>
      <p:bold r:id="rId11"/>
      <p:italic r:id="rId12"/>
      <p:boldItalic r:id="rId13"/>
    </p:embeddedFont>
    <p:embeddedFont>
      <p:font typeface="Montserrat" panose="020B0604020202020204" charset="-52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B11802-9A18-4C69-AF72-A25643AA3554}">
  <a:tblStyle styleId="{20B11802-9A18-4C69-AF72-A25643AA35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91" autoAdjust="0"/>
    <p:restoredTop sz="94760"/>
  </p:normalViewPr>
  <p:slideViewPr>
    <p:cSldViewPr snapToGrid="0">
      <p:cViewPr varScale="1">
        <p:scale>
          <a:sx n="91" d="100"/>
          <a:sy n="91" d="100"/>
        </p:scale>
        <p:origin x="2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44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066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57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12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03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buildings4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802058" y="179124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685800" y="1839425"/>
            <a:ext cx="6036600" cy="115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buildings2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0" name="Shape 30"/>
          <p:cNvCxnSpPr/>
          <p:nvPr/>
        </p:nvCxnSpPr>
        <p:spPr>
          <a:xfrm>
            <a:off x="579050" y="108509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961550" y="1146025"/>
            <a:ext cx="5502900" cy="3547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lang="en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6486D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961550" y="1146025"/>
            <a:ext cx="5502900" cy="354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lang="en"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685799" y="1790422"/>
            <a:ext cx="7776883" cy="2030211"/>
          </a:xfrm>
          <a:prstGeom prst="rect">
            <a:avLst/>
          </a:prstGeom>
          <a:effectLst/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ru-RU" sz="4000" dirty="0">
                <a:ln w="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>«</a:t>
            </a:r>
            <a:r>
              <a:rPr lang="ru-RU" sz="4000" dirty="0" err="1">
                <a:ln w="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>Уберизация</a:t>
            </a:r>
            <a:r>
              <a:rPr lang="ru-RU" sz="4000" dirty="0">
                <a:ln w="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>» и социальное обеспечение </a:t>
            </a:r>
            <a:endParaRPr lang="en" sz="4000" dirty="0">
              <a:ln w="0" cmpd="sng">
                <a:noFill/>
                <a:prstDash val="solid"/>
              </a:ln>
              <a:gradFill flip="none" rotWithShape="1">
                <a:gsLst>
                  <a:gs pos="0">
                    <a:schemeClr val="bg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63500" dir="2700000" algn="tl" rotWithShape="0">
                  <a:srgbClr val="00206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8" y="517587"/>
            <a:ext cx="874799" cy="11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74"/>
          <p:cNvSpPr txBox="1">
            <a:spLocks/>
          </p:cNvSpPr>
          <p:nvPr/>
        </p:nvSpPr>
        <p:spPr>
          <a:xfrm>
            <a:off x="5367633" y="3165517"/>
            <a:ext cx="3379694" cy="16011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/>
            <a:r>
              <a:rPr lang="ru-RU" sz="1200" dirty="0"/>
              <a:t>Выполнили:</a:t>
            </a:r>
          </a:p>
          <a:p>
            <a:pPr algn="r"/>
            <a:r>
              <a:rPr lang="ru-RU" sz="1200" b="0" dirty="0"/>
              <a:t>Студентки НИУ ВШЭ</a:t>
            </a:r>
          </a:p>
          <a:p>
            <a:pPr algn="r"/>
            <a:r>
              <a:rPr lang="ru-RU" sz="1200" b="0" i="1" dirty="0"/>
              <a:t>Кузьмина Дарья Евгеньевна</a:t>
            </a:r>
          </a:p>
          <a:p>
            <a:pPr algn="r"/>
            <a:r>
              <a:rPr lang="ru-RU" sz="1200" b="0" i="1" dirty="0"/>
              <a:t>Назарова Екатерина Алексеевна</a:t>
            </a:r>
          </a:p>
          <a:p>
            <a:pPr algn="r"/>
            <a:endParaRPr lang="ru-RU" sz="1200" dirty="0"/>
          </a:p>
          <a:p>
            <a:pPr algn="r"/>
            <a:r>
              <a:rPr lang="ru-RU" sz="1200" dirty="0"/>
              <a:t>Научный руководитель:</a:t>
            </a:r>
          </a:p>
          <a:p>
            <a:pPr algn="r"/>
            <a:r>
              <a:rPr lang="ru-RU" sz="1200" b="0" i="1" dirty="0" err="1"/>
              <a:t>Батусова</a:t>
            </a:r>
            <a:r>
              <a:rPr lang="ru-RU" sz="1200" b="0" i="1" dirty="0"/>
              <a:t> Екатерина Сергеевна</a:t>
            </a:r>
            <a:r>
              <a:rPr lang="ru-RU" sz="1200" b="0" dirty="0"/>
              <a:t>, </a:t>
            </a:r>
          </a:p>
          <a:p>
            <a:pPr algn="r"/>
            <a:r>
              <a:rPr lang="ru-RU" sz="1200" b="0" dirty="0"/>
              <a:t>старший преподаватель </a:t>
            </a:r>
            <a:endParaRPr lang="en" sz="1200" b="0" dirty="0"/>
          </a:p>
        </p:txBody>
      </p:sp>
      <p:sp>
        <p:nvSpPr>
          <p:cNvPr id="9" name="Shape 74"/>
          <p:cNvSpPr txBox="1">
            <a:spLocks/>
          </p:cNvSpPr>
          <p:nvPr/>
        </p:nvSpPr>
        <p:spPr>
          <a:xfrm>
            <a:off x="262270" y="4572000"/>
            <a:ext cx="5684875" cy="559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000" dirty="0"/>
              <a:t>Высшая школа экономики, Москва, Факультет права, 2020 </a:t>
            </a:r>
            <a:endParaRPr lang="en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4294967295"/>
          </p:nvPr>
        </p:nvSpPr>
        <p:spPr>
          <a:xfrm>
            <a:off x="598714" y="281276"/>
            <a:ext cx="7939231" cy="4252442"/>
          </a:xfrm>
          <a:prstGeom prst="rect">
            <a:avLst/>
          </a:prstGeom>
          <a:effectLst/>
        </p:spPr>
        <p:txBody>
          <a:bodyPr wrap="square" lIns="91425" tIns="91425" rIns="91425" bIns="91425" anchor="t" anchorCtr="0">
            <a:noAutofit/>
          </a:bodyPr>
          <a:lstStyle/>
          <a:p>
            <a:pPr lvl="1" algn="ctr">
              <a:spcBef>
                <a:spcPts val="0"/>
              </a:spcBef>
              <a:buNone/>
            </a:pPr>
            <a:endParaRPr lang="ru-RU" sz="1600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lvl="1" algn="ctr">
              <a:spcBef>
                <a:spcPts val="0"/>
              </a:spcBef>
              <a:buNone/>
            </a:pPr>
            <a:r>
              <a:rPr lang="ru-RU" sz="18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Уберизация</a:t>
            </a:r>
            <a:r>
              <a:rPr lang="ru-RU" sz="1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  </a:t>
            </a:r>
          </a:p>
          <a:p>
            <a:pPr lvl="1" algn="ctr"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Montserrat" panose="020B0604020202020204" charset="-52"/>
              </a:rPr>
              <a:t>– процесс замещения посредников </a:t>
            </a:r>
            <a:r>
              <a:rPr lang="ru-RU" sz="1800" dirty="0" err="1">
                <a:solidFill>
                  <a:schemeClr val="bg1"/>
                </a:solidFill>
                <a:latin typeface="Montserrat" panose="020B0604020202020204" charset="-52"/>
              </a:rPr>
              <a:t>digital</a:t>
            </a:r>
            <a:r>
              <a:rPr lang="ru-RU" sz="1800" dirty="0">
                <a:solidFill>
                  <a:schemeClr val="bg1"/>
                </a:solidFill>
                <a:latin typeface="Montserrat" panose="020B0604020202020204" charset="-52"/>
              </a:rPr>
              <a:t>-платформами, которые являются связующим звеном между клиентами и предприятиями. 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700" b="1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lvl="3">
              <a:spcBef>
                <a:spcPts val="0"/>
              </a:spcBef>
              <a:buNone/>
            </a:pPr>
            <a:endParaRPr lang="en" sz="2000" b="1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537945" y="4373480"/>
            <a:ext cx="548700" cy="5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chemeClr val="bg1"/>
                </a:solidFill>
                <a:latin typeface="Montserrat" panose="020B0604020202020204" charset="-52"/>
                <a:ea typeface="Raleway"/>
                <a:cs typeface="Raleway"/>
                <a:sym typeface="Raleway"/>
              </a:rPr>
              <a:t>2</a:t>
            </a:fld>
            <a:endParaRPr lang="en" sz="1200" b="1" dirty="0">
              <a:solidFill>
                <a:schemeClr val="bg1"/>
              </a:solidFill>
              <a:latin typeface="Montserrat" panose="020B0604020202020204" charset="-52"/>
              <a:ea typeface="Raleway"/>
              <a:cs typeface="Raleway"/>
              <a:sym typeface="Raleway"/>
            </a:endParaRPr>
          </a:p>
        </p:txBody>
      </p:sp>
      <p:pic>
        <p:nvPicPr>
          <p:cNvPr id="15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6" y="404037"/>
            <a:ext cx="622944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74"/>
          <p:cNvSpPr txBox="1">
            <a:spLocks/>
          </p:cNvSpPr>
          <p:nvPr/>
        </p:nvSpPr>
        <p:spPr>
          <a:xfrm>
            <a:off x="262270" y="4572000"/>
            <a:ext cx="5684875" cy="559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000" dirty="0"/>
              <a:t>Высшая школа экономики, Москва, Факультет права, 2020 </a:t>
            </a:r>
            <a:endParaRPr lang="en" sz="1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7D509A-54AB-654E-8152-FBC3B562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0" y="2278809"/>
            <a:ext cx="2434025" cy="1622683"/>
          </a:xfrm>
          <a:prstGeom prst="rect">
            <a:avLst/>
          </a:prstGeom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9C3A3C-6FAC-024F-835B-DBDAB2CD2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631" y="2050457"/>
            <a:ext cx="1741565" cy="2323023"/>
          </a:xfrm>
          <a:prstGeom prst="rect">
            <a:avLst/>
          </a:prstGeom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4DB3B-6600-2E4B-9C35-A36919919B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46"/>
          <a:stretch/>
        </p:blipFill>
        <p:spPr>
          <a:xfrm>
            <a:off x="5814242" y="2228066"/>
            <a:ext cx="2613198" cy="1724168"/>
          </a:xfrm>
          <a:prstGeom prst="rect">
            <a:avLst/>
          </a:prstGeom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16457" y="686193"/>
            <a:ext cx="7921488" cy="816300"/>
          </a:xfrm>
          <a:prstGeom prst="rect">
            <a:avLst/>
          </a:prstGeom>
          <a:effectLst/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«</a:t>
            </a:r>
            <a:r>
              <a:rPr lang="ru-RU" sz="200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Uber</a:t>
            </a:r>
            <a: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» как феномен новой цифровой экономики знаменует конец социального обеспечения 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537945" y="4373480"/>
            <a:ext cx="548700" cy="5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chemeClr val="bg1"/>
                </a:solidFill>
                <a:latin typeface="Montserrat" panose="020B0604020202020204" charset="-52"/>
                <a:ea typeface="Raleway"/>
                <a:cs typeface="Raleway"/>
                <a:sym typeface="Raleway"/>
              </a:rPr>
              <a:t>3</a:t>
            </a:fld>
            <a:endParaRPr lang="en" sz="1200" b="1" dirty="0">
              <a:solidFill>
                <a:schemeClr val="bg1"/>
              </a:solidFill>
              <a:latin typeface="Montserrat" panose="020B0604020202020204" charset="-52"/>
              <a:ea typeface="Raleway"/>
              <a:cs typeface="Raleway"/>
              <a:sym typeface="Raleway"/>
            </a:endParaRPr>
          </a:p>
        </p:txBody>
      </p:sp>
      <p:pic>
        <p:nvPicPr>
          <p:cNvPr id="15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6" y="404037"/>
            <a:ext cx="622944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74"/>
          <p:cNvSpPr txBox="1">
            <a:spLocks/>
          </p:cNvSpPr>
          <p:nvPr/>
        </p:nvSpPr>
        <p:spPr>
          <a:xfrm>
            <a:off x="262270" y="4572000"/>
            <a:ext cx="5684875" cy="559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000" dirty="0"/>
              <a:t>Высшая школа экономики, Москва, Факультет права, 2020 </a:t>
            </a:r>
            <a:endParaRPr lang="en" sz="1000" dirty="0"/>
          </a:p>
        </p:txBody>
      </p:sp>
      <p:sp>
        <p:nvSpPr>
          <p:cNvPr id="22" name="Shape 83"/>
          <p:cNvSpPr txBox="1">
            <a:spLocks/>
          </p:cNvSpPr>
          <p:nvPr/>
        </p:nvSpPr>
        <p:spPr>
          <a:xfrm>
            <a:off x="3104707" y="1413566"/>
            <a:ext cx="5437906" cy="25546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/>
            <a:r>
              <a:rPr lang="ru-RU" sz="1200" b="0" i="1" dirty="0"/>
              <a:t>Генеральный секретарь международной ассоциации социального обеспечения (ISSA) </a:t>
            </a:r>
            <a:r>
              <a:rPr lang="ru-RU" sz="1200" b="0" i="1" dirty="0" err="1"/>
              <a:t>Ханс</a:t>
            </a:r>
            <a:r>
              <a:rPr lang="ru-RU" sz="1200" b="0" i="1" dirty="0"/>
              <a:t>-Хорст </a:t>
            </a:r>
            <a:r>
              <a:rPr lang="ru-RU" sz="1200" b="0" i="1" dirty="0" err="1"/>
              <a:t>Конколевски</a:t>
            </a:r>
            <a:r>
              <a:rPr lang="ru-RU" sz="1200" b="0" i="1" dirty="0"/>
              <a:t> </a:t>
            </a:r>
          </a:p>
        </p:txBody>
      </p:sp>
      <p:sp>
        <p:nvSpPr>
          <p:cNvPr id="8" name="Shape 83">
            <a:extLst>
              <a:ext uri="{FF2B5EF4-FFF2-40B4-BE49-F238E27FC236}">
                <a16:creationId xmlns:a16="http://schemas.microsoft.com/office/drawing/2014/main" id="{66701E96-5626-1E4A-B831-E7F363F17D13}"/>
              </a:ext>
            </a:extLst>
          </p:cNvPr>
          <p:cNvSpPr txBox="1">
            <a:spLocks/>
          </p:cNvSpPr>
          <p:nvPr/>
        </p:nvSpPr>
        <p:spPr>
          <a:xfrm>
            <a:off x="616457" y="2106254"/>
            <a:ext cx="7921488" cy="19854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b="0" dirty="0"/>
              <a:t>     </a:t>
            </a:r>
            <a:r>
              <a:rPr lang="ru-RU" dirty="0"/>
              <a:t>Последствия</a:t>
            </a:r>
            <a:r>
              <a:rPr lang="ru-RU" b="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/>
              <a:t>размывание традиционных отношений между работником и работодателем;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/>
              <a:t>отсутствие пенсионного, медицинского страхования работников;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/>
              <a:t>тревожный рост числа связанных с работой психологических проблем;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/>
              <a:t>«люди как услуга». </a:t>
            </a:r>
          </a:p>
        </p:txBody>
      </p:sp>
    </p:spTree>
    <p:extLst>
      <p:ext uri="{BB962C8B-B14F-4D97-AF65-F5344CB8AC3E}">
        <p14:creationId xmlns:p14="http://schemas.microsoft.com/office/powerpoint/2010/main" val="197902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16457" y="686193"/>
            <a:ext cx="7921488" cy="81630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Сотрудник </a:t>
            </a:r>
            <a:r>
              <a:rPr lang="en-US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Uber</a:t>
            </a:r>
            <a: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 – независимый подрядчик или наемный рабочий?</a:t>
            </a:r>
            <a:r>
              <a:rPr lang="en-US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 </a:t>
            </a:r>
            <a:endParaRPr lang="ru-RU" sz="2000" dirty="0">
              <a:ln w="12700" cmpd="sng">
                <a:noFill/>
                <a:prstDash val="solid"/>
              </a:ln>
              <a:gradFill flip="none" rotWithShape="1">
                <a:gsLst>
                  <a:gs pos="0">
                    <a:schemeClr val="bg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63500" dir="2700000" algn="tl" rotWithShape="0">
                  <a:srgbClr val="002060">
                    <a:alpha val="40000"/>
                  </a:srgbClr>
                </a:outerShdw>
              </a:effectLst>
              <a:latin typeface="Montserrat" panose="020B0604020202020204" charset="-52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537945" y="4373480"/>
            <a:ext cx="548700" cy="5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chemeClr val="bg1"/>
                </a:solidFill>
                <a:latin typeface="Montserrat" panose="020B0604020202020204" charset="-52"/>
                <a:ea typeface="Raleway"/>
                <a:cs typeface="Raleway"/>
                <a:sym typeface="Raleway"/>
              </a:rPr>
              <a:t>4</a:t>
            </a:fld>
            <a:endParaRPr lang="en" sz="1200" b="1" dirty="0">
              <a:solidFill>
                <a:schemeClr val="bg1"/>
              </a:solidFill>
              <a:latin typeface="Montserrat" panose="020B0604020202020204" charset="-52"/>
              <a:ea typeface="Raleway"/>
              <a:cs typeface="Raleway"/>
              <a:sym typeface="Raleway"/>
            </a:endParaRPr>
          </a:p>
        </p:txBody>
      </p:sp>
      <p:pic>
        <p:nvPicPr>
          <p:cNvPr id="15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6" y="404037"/>
            <a:ext cx="622944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74"/>
          <p:cNvSpPr txBox="1">
            <a:spLocks/>
          </p:cNvSpPr>
          <p:nvPr/>
        </p:nvSpPr>
        <p:spPr>
          <a:xfrm>
            <a:off x="262270" y="4572000"/>
            <a:ext cx="5684875" cy="559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000" dirty="0"/>
              <a:t>Высшая школа экономики, Москва, Факультет права, 2020 </a:t>
            </a:r>
            <a:endParaRPr lang="en" sz="1000" dirty="0"/>
          </a:p>
        </p:txBody>
      </p:sp>
      <p:sp>
        <p:nvSpPr>
          <p:cNvPr id="22" name="Shape 83"/>
          <p:cNvSpPr txBox="1">
            <a:spLocks/>
          </p:cNvSpPr>
          <p:nvPr/>
        </p:nvSpPr>
        <p:spPr>
          <a:xfrm>
            <a:off x="616457" y="1601909"/>
            <a:ext cx="7921488" cy="24463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b="0" dirty="0"/>
              <a:t>Центральный трибунал Великобритании по трудовым спорам: должны соблюдаться требования закона о рабочем времени, минимальной заработной плате, охране труда.</a:t>
            </a:r>
          </a:p>
          <a:p>
            <a:pPr lvl="0"/>
            <a:endParaRPr lang="ru-RU" sz="1700" b="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b="0" dirty="0"/>
              <a:t>Суд Калифорнии: контроль со стороны платформы «</a:t>
            </a:r>
            <a:r>
              <a:rPr lang="en-US" sz="1700" b="0" dirty="0"/>
              <a:t>Uber</a:t>
            </a:r>
            <a:r>
              <a:rPr lang="ru-RU" sz="1700" b="0" dirty="0"/>
              <a:t>»</a:t>
            </a:r>
            <a:r>
              <a:rPr lang="en-US" sz="1700" b="0" dirty="0"/>
              <a:t> </a:t>
            </a:r>
            <a:r>
              <a:rPr lang="ru-RU" sz="1700" b="0" dirty="0"/>
              <a:t>позволяет квалифицировать отношения как трудовые.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700" b="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b="0" dirty="0"/>
              <a:t>Высший французский суд: водители </a:t>
            </a:r>
            <a:r>
              <a:rPr lang="ru-RU" sz="1700" b="0" dirty="0" err="1"/>
              <a:t>Uber</a:t>
            </a:r>
            <a:r>
              <a:rPr lang="ru-RU" sz="1700" b="0" dirty="0"/>
              <a:t> должны считаться сотрудниками, а не независимыми подрядчиками, так как не могут искать собственных клиентов и устанавливать цены. </a:t>
            </a:r>
          </a:p>
        </p:txBody>
      </p:sp>
    </p:spTree>
    <p:extLst>
      <p:ext uri="{BB962C8B-B14F-4D97-AF65-F5344CB8AC3E}">
        <p14:creationId xmlns:p14="http://schemas.microsoft.com/office/powerpoint/2010/main" val="165411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537945" y="4377227"/>
            <a:ext cx="548700" cy="5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chemeClr val="bg1"/>
                </a:solidFill>
                <a:latin typeface="Montserrat" panose="020B0604020202020204" charset="-52"/>
                <a:ea typeface="Raleway"/>
                <a:cs typeface="Raleway"/>
                <a:sym typeface="Raleway"/>
              </a:rPr>
              <a:t>5</a:t>
            </a:fld>
            <a:endParaRPr lang="en" sz="1200" b="1" dirty="0">
              <a:solidFill>
                <a:schemeClr val="bg1"/>
              </a:solidFill>
              <a:latin typeface="Montserrat" panose="020B0604020202020204" charset="-52"/>
              <a:ea typeface="Raleway"/>
              <a:cs typeface="Raleway"/>
              <a:sym typeface="Raleway"/>
            </a:endParaRPr>
          </a:p>
        </p:txBody>
      </p:sp>
      <p:pic>
        <p:nvPicPr>
          <p:cNvPr id="15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6" y="404037"/>
            <a:ext cx="622944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hape 74">
            <a:extLst>
              <a:ext uri="{FF2B5EF4-FFF2-40B4-BE49-F238E27FC236}">
                <a16:creationId xmlns:a16="http://schemas.microsoft.com/office/drawing/2014/main" id="{10576901-B4E9-5F4C-A353-199D2F4363FC}"/>
              </a:ext>
            </a:extLst>
          </p:cNvPr>
          <p:cNvSpPr txBox="1">
            <a:spLocks/>
          </p:cNvSpPr>
          <p:nvPr/>
        </p:nvSpPr>
        <p:spPr>
          <a:xfrm>
            <a:off x="262270" y="4572000"/>
            <a:ext cx="5684875" cy="559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000" dirty="0"/>
              <a:t>Высшая школа экономики, Москва, Факультет права, 2020 </a:t>
            </a:r>
            <a:endParaRPr lang="en" sz="1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B649BD-2B04-0748-91D1-775A55A14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32" y="1416578"/>
            <a:ext cx="5684875" cy="236871"/>
          </a:xfrm>
          <a:prstGeom prst="rect">
            <a:avLst/>
          </a:prstGeom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3BF5B1-E11A-FD41-ACDA-5BD4AA41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33" y="1628927"/>
            <a:ext cx="5684875" cy="2668733"/>
          </a:xfrm>
          <a:prstGeom prst="rect">
            <a:avLst/>
          </a:prstGeom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5AF3D7-C49B-1146-B5F0-8C4937F95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589" y="3271043"/>
            <a:ext cx="3415978" cy="1113129"/>
          </a:xfrm>
          <a:prstGeom prst="rect">
            <a:avLst/>
          </a:prstGeom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</p:spPr>
      </p:pic>
      <p:sp>
        <p:nvSpPr>
          <p:cNvPr id="20" name="Shape 83">
            <a:extLst>
              <a:ext uri="{FF2B5EF4-FFF2-40B4-BE49-F238E27FC236}">
                <a16:creationId xmlns:a16="http://schemas.microsoft.com/office/drawing/2014/main" id="{F66B6177-ABF3-6C4E-9C7C-035E80B786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256" y="481842"/>
            <a:ext cx="7921488" cy="816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«Неформальный» рынок труда </a:t>
            </a:r>
            <a:b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</a:br>
            <a:r>
              <a:rPr lang="ru-RU" sz="20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  <a:latin typeface="Montserrat" panose="020B0604020202020204" charset="-52"/>
              </a:rPr>
              <a:t>курьерских служб доставки</a:t>
            </a:r>
          </a:p>
        </p:txBody>
      </p:sp>
    </p:spTree>
    <p:extLst>
      <p:ext uri="{BB962C8B-B14F-4D97-AF65-F5344CB8AC3E}">
        <p14:creationId xmlns:p14="http://schemas.microsoft.com/office/powerpoint/2010/main" val="1886174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6" y="404037"/>
            <a:ext cx="622944" cy="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2">
            <a:extLst>
              <a:ext uri="{FF2B5EF4-FFF2-40B4-BE49-F238E27FC236}">
                <a16:creationId xmlns:a16="http://schemas.microsoft.com/office/drawing/2014/main" id="{C4DA3019-5CC7-4641-A849-F8210966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00" y="593921"/>
            <a:ext cx="7245472" cy="615709"/>
          </a:xfrm>
        </p:spPr>
        <p:txBody>
          <a:bodyPr/>
          <a:lstStyle/>
          <a:p>
            <a:pPr algn="ctr"/>
            <a:r>
              <a:rPr lang="ru-RU" sz="26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>Какой выход?</a:t>
            </a:r>
          </a:p>
        </p:txBody>
      </p:sp>
      <p:sp>
        <p:nvSpPr>
          <p:cNvPr id="27" name="Shape 74">
            <a:extLst>
              <a:ext uri="{FF2B5EF4-FFF2-40B4-BE49-F238E27FC236}">
                <a16:creationId xmlns:a16="http://schemas.microsoft.com/office/drawing/2014/main" id="{CE346A35-00CB-CB4B-A0B3-BD624FE89702}"/>
              </a:ext>
            </a:extLst>
          </p:cNvPr>
          <p:cNvSpPr txBox="1">
            <a:spLocks/>
          </p:cNvSpPr>
          <p:nvPr/>
        </p:nvSpPr>
        <p:spPr>
          <a:xfrm>
            <a:off x="262270" y="4572000"/>
            <a:ext cx="5684875" cy="559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000" dirty="0"/>
              <a:t>Высшая школа экономики, Москва, Факультет права, 2020</a:t>
            </a:r>
            <a:endParaRPr lang="en" sz="1000" dirty="0"/>
          </a:p>
        </p:txBody>
      </p:sp>
      <p:sp>
        <p:nvSpPr>
          <p:cNvPr id="32" name="Shape 83">
            <a:extLst>
              <a:ext uri="{FF2B5EF4-FFF2-40B4-BE49-F238E27FC236}">
                <a16:creationId xmlns:a16="http://schemas.microsoft.com/office/drawing/2014/main" id="{DD6D52BC-3F04-BA43-ABC9-E3BB303CF14E}"/>
              </a:ext>
            </a:extLst>
          </p:cNvPr>
          <p:cNvSpPr txBox="1">
            <a:spLocks/>
          </p:cNvSpPr>
          <p:nvPr/>
        </p:nvSpPr>
        <p:spPr>
          <a:xfrm>
            <a:off x="611255" y="1294412"/>
            <a:ext cx="7921488" cy="25546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/>
              <a:t>Признание официальными работниками, которые могут требовать от компаний заключения с ними трудового договора на определенных условиях.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Агрегатор</a:t>
            </a:r>
            <a:r>
              <a:rPr lang="ru-RU" sz="1600" dirty="0"/>
              <a:t> такси/доставки</a:t>
            </a:r>
            <a:r>
              <a:rPr lang="ru-RU" sz="1600" b="0" dirty="0"/>
              <a:t> – цифровая платформа по распределению заказов (работы) от заказчиков к исполнителям.</a:t>
            </a:r>
          </a:p>
          <a:p>
            <a:pPr algn="ctr"/>
            <a:endParaRPr lang="ru-RU" sz="1600" b="0" dirty="0"/>
          </a:p>
          <a:p>
            <a:endParaRPr lang="ru-RU" sz="1600" b="0" dirty="0"/>
          </a:p>
          <a:p>
            <a:r>
              <a:rPr lang="ru-RU" sz="1600" b="0" dirty="0"/>
              <a:t>Закрепление ответственности компаний, контроль режима труда и отдыха.</a:t>
            </a:r>
          </a:p>
          <a:p>
            <a:r>
              <a:rPr lang="ru-RU" sz="1600" b="0" dirty="0"/>
              <a:t>Обеспечение необходимого минимума социального обеспечения – право на пенсию, страхование от несчастных случаев на производстве, больничный.</a:t>
            </a:r>
          </a:p>
          <a:p>
            <a:endParaRPr lang="ru-RU" b="0" dirty="0"/>
          </a:p>
        </p:txBody>
      </p:sp>
      <p:sp>
        <p:nvSpPr>
          <p:cNvPr id="33" name="Shape 87">
            <a:extLst>
              <a:ext uri="{FF2B5EF4-FFF2-40B4-BE49-F238E27FC236}">
                <a16:creationId xmlns:a16="http://schemas.microsoft.com/office/drawing/2014/main" id="{0EF6C34E-4FE1-A348-BDE7-8979613714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7945" y="4377227"/>
            <a:ext cx="548700" cy="5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chemeClr val="bg1"/>
                </a:solidFill>
                <a:latin typeface="Montserrat" panose="020B0604020202020204" charset="-52"/>
                <a:ea typeface="Raleway"/>
                <a:cs typeface="Raleway"/>
                <a:sym typeface="Raleway"/>
              </a:rPr>
              <a:t>6</a:t>
            </a:fld>
            <a:endParaRPr lang="en" sz="1200" b="1" dirty="0">
              <a:solidFill>
                <a:schemeClr val="bg1"/>
              </a:solidFill>
              <a:latin typeface="Montserrat" panose="020B0604020202020204" charset="-52"/>
              <a:ea typeface="Raleway"/>
              <a:cs typeface="Raleway"/>
              <a:sym typeface="Raleway"/>
            </a:endParaRPr>
          </a:p>
        </p:txBody>
      </p:sp>
      <p:sp>
        <p:nvSpPr>
          <p:cNvPr id="3" name="Стрелка вправо с вырезом 2">
            <a:extLst>
              <a:ext uri="{FF2B5EF4-FFF2-40B4-BE49-F238E27FC236}">
                <a16:creationId xmlns:a16="http://schemas.microsoft.com/office/drawing/2014/main" id="{99FAC636-5169-BD46-9FDE-976620643C4B}"/>
              </a:ext>
            </a:extLst>
          </p:cNvPr>
          <p:cNvSpPr/>
          <p:nvPr/>
        </p:nvSpPr>
        <p:spPr>
          <a:xfrm rot="5400000">
            <a:off x="4348523" y="2729985"/>
            <a:ext cx="446950" cy="244785"/>
          </a:xfrm>
          <a:prstGeom prst="notchedRightArrow">
            <a:avLst>
              <a:gd name="adj1" fmla="val 42212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63500" algn="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2117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B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1036675" y="1644969"/>
            <a:ext cx="7065242" cy="135743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-RU" sz="54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>Спасибо за </a:t>
            </a:r>
            <a:br>
              <a:rPr lang="ru-RU" sz="54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</a:br>
            <a:r>
              <a:rPr lang="ru-RU" sz="540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>внимание!</a:t>
            </a:r>
            <a:r>
              <a:rPr lang="en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  <a:t/>
            </a:r>
            <a:br>
              <a:rPr lang="en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63500" dir="2700000" algn="tl" rotWithShape="0">
                    <a:srgbClr val="002060">
                      <a:alpha val="40000"/>
                    </a:srgbClr>
                  </a:outerShdw>
                </a:effectLst>
              </a:rPr>
            </a:br>
            <a:endParaRPr lang="en" dirty="0">
              <a:ln w="12700" cmpd="sng">
                <a:noFill/>
                <a:prstDash val="solid"/>
              </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63500" dir="2700000" algn="tl" rotWithShape="0">
                  <a:srgbClr val="00206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 descr="Image result for hs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8" y="517587"/>
            <a:ext cx="874799" cy="11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3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1"/>
    </p:bldLst>
  </p:timing>
</p:sld>
</file>

<file path=ppt/theme/theme1.xml><?xml version="1.0" encoding="utf-8"?>
<a:theme xmlns:a="http://schemas.openxmlformats.org/drawingml/2006/main" name="Mari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308</Words>
  <Application>Microsoft Office PowerPoint</Application>
  <PresentationFormat>Экран (16:9)</PresentationFormat>
  <Paragraphs>47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Raleway</vt:lpstr>
      <vt:lpstr>Montserrat</vt:lpstr>
      <vt:lpstr>Arial</vt:lpstr>
      <vt:lpstr>Marina template</vt:lpstr>
      <vt:lpstr>«Уберизация» и социальное обеспечение </vt:lpstr>
      <vt:lpstr>Презентация PowerPoint</vt:lpstr>
      <vt:lpstr>«Uber» как феномен новой цифровой экономики знаменует конец социального обеспечения </vt:lpstr>
      <vt:lpstr>Сотрудник Uber – независимый подрядчик или наемный рабочий? </vt:lpstr>
      <vt:lpstr>«Неформальный» рынок труда  курьерских служб доставки</vt:lpstr>
      <vt:lpstr>Какой выход?</vt:lpstr>
      <vt:lpstr>Спасибо за 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Dmitry Litvinov</dc:creator>
  <cp:lastModifiedBy>RePack by Diakov</cp:lastModifiedBy>
  <cp:revision>76</cp:revision>
  <cp:lastPrinted>2020-03-30T16:34:36Z</cp:lastPrinted>
  <dcterms:modified xsi:type="dcterms:W3CDTF">2020-04-02T14:15:42Z</dcterms:modified>
</cp:coreProperties>
</file>