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8" r:id="rId3"/>
    <p:sldId id="257" r:id="rId4"/>
    <p:sldId id="264" r:id="rId5"/>
    <p:sldId id="259" r:id="rId6"/>
    <p:sldId id="265" r:id="rId7"/>
    <p:sldId id="266" r:id="rId8"/>
    <p:sldId id="260" r:id="rId9"/>
    <p:sldId id="267" r:id="rId10"/>
    <p:sldId id="261" r:id="rId11"/>
    <p:sldId id="268" r:id="rId12"/>
    <p:sldId id="262" r:id="rId13"/>
    <p:sldId id="263"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94A4"/>
    <a:srgbClr val="E7E9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2" d="100"/>
          <a:sy n="32" d="100"/>
        </p:scale>
        <p:origin x="724" y="56"/>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4" y="3934663"/>
            <a:ext cx="9443425" cy="41560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lgn="l">
              <a:defRPr sz="7000" b="1" cap="all">
                <a:solidFill>
                  <a:srgbClr val="253957"/>
                </a:solidFill>
                <a:latin typeface="+mn-lt"/>
                <a:ea typeface="+mn-ea"/>
                <a:cs typeface="+mn-cs"/>
                <a:sym typeface="Arial Narrow"/>
              </a:defRPr>
            </a:pPr>
            <a:endParaRPr dirty="0"/>
          </a:p>
        </p:txBody>
      </p:sp>
      <p:sp>
        <p:nvSpPr>
          <p:cNvPr id="53" name="Очень крутой подзаголовок презентации"/>
          <p:cNvSpPr txBox="1"/>
          <p:nvPr/>
        </p:nvSpPr>
        <p:spPr>
          <a:xfrm>
            <a:off x="14013657" y="8818392"/>
            <a:ext cx="9443424" cy="11732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a:defRPr sz="4200">
                <a:solidFill>
                  <a:srgbClr val="253957"/>
                </a:solidFill>
                <a:latin typeface="+mn-lt"/>
                <a:ea typeface="+mn-ea"/>
                <a:cs typeface="+mn-cs"/>
                <a:sym typeface="Arial Narrow"/>
              </a:defRPr>
            </a:lvl1pPr>
          </a:lstStyle>
          <a:p>
            <a:endParaRPr dirty="0"/>
          </a:p>
        </p:txBody>
      </p:sp>
      <p:sp>
        <p:nvSpPr>
          <p:cNvPr id="54" name="Название подразделения,  лаборатории, факультета и т.д."/>
          <p:cNvSpPr txBox="1"/>
          <p:nvPr/>
        </p:nvSpPr>
        <p:spPr>
          <a:xfrm>
            <a:off x="7116915" y="2719181"/>
            <a:ext cx="10464328" cy="790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dirty="0"/>
              <a:t> </a:t>
            </a:r>
          </a:p>
        </p:txBody>
      </p:sp>
      <p:sp>
        <p:nvSpPr>
          <p:cNvPr id="55" name="Москва, 2017"/>
          <p:cNvSpPr txBox="1"/>
          <p:nvPr/>
        </p:nvSpPr>
        <p:spPr>
          <a:xfrm>
            <a:off x="12261057" y="12401675"/>
            <a:ext cx="9443424" cy="7598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sz="4000" dirty="0" err="1"/>
              <a:t>Москва</a:t>
            </a:r>
            <a:r>
              <a:rPr sz="4000" dirty="0"/>
              <a:t>, </a:t>
            </a:r>
            <a:r>
              <a:rPr lang="ru-RU" sz="4000" dirty="0"/>
              <a:t>2020</a:t>
            </a:r>
            <a:endParaRPr sz="4000" dirty="0"/>
          </a:p>
        </p:txBody>
      </p:sp>
      <p:pic>
        <p:nvPicPr>
          <p:cNvPr id="56" name="Изображение" descr="Изображение"/>
          <p:cNvPicPr>
            <a:picLocks noChangeAspect="1"/>
          </p:cNvPicPr>
          <p:nvPr/>
        </p:nvPicPr>
        <p:blipFill>
          <a:blip r:embed="rId2"/>
          <a:stretch>
            <a:fillRect/>
          </a:stretch>
        </p:blipFill>
        <p:spPr>
          <a:xfrm>
            <a:off x="1221970" y="1330739"/>
            <a:ext cx="2736119" cy="2645547"/>
          </a:xfrm>
          <a:prstGeom prst="rect">
            <a:avLst/>
          </a:prstGeom>
          <a:ln w="12700">
            <a:miter lim="400000"/>
          </a:ln>
        </p:spPr>
      </p:pic>
      <p:sp>
        <p:nvSpPr>
          <p:cNvPr id="2" name="Прямоугольник 1">
            <a:extLst>
              <a:ext uri="{FF2B5EF4-FFF2-40B4-BE49-F238E27FC236}">
                <a16:creationId xmlns:a16="http://schemas.microsoft.com/office/drawing/2014/main" id="{D4194939-B04E-49D8-B588-0748C73234E4}"/>
              </a:ext>
            </a:extLst>
          </p:cNvPr>
          <p:cNvSpPr/>
          <p:nvPr/>
        </p:nvSpPr>
        <p:spPr>
          <a:xfrm>
            <a:off x="6287344" y="5173160"/>
            <a:ext cx="15961064" cy="1631216"/>
          </a:xfrm>
          <a:prstGeom prst="rect">
            <a:avLst/>
          </a:prstGeom>
        </p:spPr>
        <p:txBody>
          <a:bodyPr wrap="square">
            <a:spAutoFit/>
          </a:bodyPr>
          <a:lstStyle/>
          <a:p>
            <a:r>
              <a:rPr lang="ru-RU" b="1" dirty="0"/>
              <a:t>ПРОБЛЕМА ПРОВЕДЕНИЯ ИНДЕКСАЦИИ ЗАРАБОТНОЙ ПЛАТЫ РАБОТНИКОВ  В РФ</a:t>
            </a:r>
          </a:p>
        </p:txBody>
      </p:sp>
      <p:sp>
        <p:nvSpPr>
          <p:cNvPr id="3" name="Прямоугольник 2">
            <a:extLst>
              <a:ext uri="{FF2B5EF4-FFF2-40B4-BE49-F238E27FC236}">
                <a16:creationId xmlns:a16="http://schemas.microsoft.com/office/drawing/2014/main" id="{A8BF455A-BE73-43A6-AA3B-25F912C28103}"/>
              </a:ext>
            </a:extLst>
          </p:cNvPr>
          <p:cNvSpPr/>
          <p:nvPr/>
        </p:nvSpPr>
        <p:spPr>
          <a:xfrm>
            <a:off x="5207225" y="554503"/>
            <a:ext cx="19252670" cy="2800767"/>
          </a:xfrm>
          <a:prstGeom prst="rect">
            <a:avLst/>
          </a:prstGeom>
        </p:spPr>
        <p:txBody>
          <a:bodyPr wrap="square">
            <a:spAutoFit/>
          </a:bodyPr>
          <a:lstStyle/>
          <a:p>
            <a:r>
              <a:rPr lang="ru-RU" sz="4400" dirty="0"/>
              <a:t> Пятнадцатая международная межвузовская научно-практическая конференция студентов и молодых ученых в рамках Второй международной научно-практической конференции «Практика трудовых и социально обеспечительных отношений».</a:t>
            </a:r>
          </a:p>
        </p:txBody>
      </p:sp>
      <p:sp>
        <p:nvSpPr>
          <p:cNvPr id="4" name="Прямоугольник 3">
            <a:extLst>
              <a:ext uri="{FF2B5EF4-FFF2-40B4-BE49-F238E27FC236}">
                <a16:creationId xmlns:a16="http://schemas.microsoft.com/office/drawing/2014/main" id="{E0BE057A-B048-4E16-8380-EB17E1B3738B}"/>
              </a:ext>
            </a:extLst>
          </p:cNvPr>
          <p:cNvSpPr/>
          <p:nvPr/>
        </p:nvSpPr>
        <p:spPr>
          <a:xfrm>
            <a:off x="11399912" y="7596021"/>
            <a:ext cx="13059982" cy="3170099"/>
          </a:xfrm>
          <a:prstGeom prst="rect">
            <a:avLst/>
          </a:prstGeom>
        </p:spPr>
        <p:txBody>
          <a:bodyPr wrap="square">
            <a:spAutoFit/>
          </a:bodyPr>
          <a:lstStyle/>
          <a:p>
            <a:r>
              <a:rPr lang="ru-RU" sz="4000" dirty="0"/>
              <a:t> Выполнила </a:t>
            </a:r>
            <a:r>
              <a:rPr lang="ru-RU" sz="4000" dirty="0" err="1"/>
              <a:t>Кострецова</a:t>
            </a:r>
            <a:r>
              <a:rPr lang="ru-RU" sz="4000" dirty="0"/>
              <a:t> Полина Игоревна,</a:t>
            </a:r>
            <a:r>
              <a:rPr lang="ru-RU" sz="4000" b="1" dirty="0"/>
              <a:t/>
            </a:r>
            <a:br>
              <a:rPr lang="ru-RU" sz="4000" b="1" dirty="0"/>
            </a:br>
            <a:r>
              <a:rPr lang="ru-RU" sz="4000" dirty="0"/>
              <a:t>Национальный исследовательский университет «Высшая школа экономики».</a:t>
            </a:r>
            <a:br>
              <a:rPr lang="ru-RU" sz="4000" dirty="0"/>
            </a:br>
            <a:r>
              <a:rPr lang="ru-RU" sz="4000" dirty="0"/>
              <a:t> Научный руководитель: Казаков Сергей Олегович, кандидат юридических наук, старший преподаватель.</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Очень крутой заголовок…"/>
          <p:cNvSpPr txBox="1"/>
          <p:nvPr/>
        </p:nvSpPr>
        <p:spPr>
          <a:xfrm>
            <a:off x="7223448" y="2643366"/>
            <a:ext cx="21489608"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5400" dirty="0"/>
              <a:t>Способы решения проблемы</a:t>
            </a:r>
            <a:endParaRPr sz="5400" dirty="0"/>
          </a:p>
        </p:txBody>
      </p:sp>
      <p:sp>
        <p:nvSpPr>
          <p:cNvPr id="88" name="Заголовок основного текста"/>
          <p:cNvSpPr txBox="1"/>
          <p:nvPr/>
        </p:nvSpPr>
        <p:spPr>
          <a:xfrm>
            <a:off x="1201065" y="5820994"/>
            <a:ext cx="1607343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1"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Прямоугольник 1">
            <a:extLst>
              <a:ext uri="{FF2B5EF4-FFF2-40B4-BE49-F238E27FC236}">
                <a16:creationId xmlns:a16="http://schemas.microsoft.com/office/drawing/2014/main" id="{13644A43-F748-40B3-853F-7DC138720638}"/>
              </a:ext>
            </a:extLst>
          </p:cNvPr>
          <p:cNvSpPr/>
          <p:nvPr/>
        </p:nvSpPr>
        <p:spPr>
          <a:xfrm>
            <a:off x="1201065" y="3799979"/>
            <a:ext cx="21022496" cy="8556188"/>
          </a:xfrm>
          <a:prstGeom prst="rect">
            <a:avLst/>
          </a:prstGeom>
        </p:spPr>
        <p:txBody>
          <a:bodyPr wrap="square">
            <a:spAutoFit/>
          </a:bodyPr>
          <a:lstStyle/>
          <a:p>
            <a:r>
              <a:rPr lang="ru-RU" b="1" dirty="0"/>
              <a:t>Необходимо внесение изменений в текст Трудового Кодекса</a:t>
            </a:r>
            <a:r>
              <a:rPr lang="ru-RU" dirty="0"/>
              <a:t>:  в статье 134 необходимо:</a:t>
            </a:r>
            <a:br>
              <a:rPr lang="ru-RU" dirty="0"/>
            </a:br>
            <a:r>
              <a:rPr lang="ru-RU" dirty="0"/>
              <a:t>1)</a:t>
            </a:r>
            <a:r>
              <a:rPr lang="ru-RU" b="1" dirty="0"/>
              <a:t> дать легальное определение индексации</a:t>
            </a:r>
            <a:r>
              <a:rPr lang="ru-RU" dirty="0"/>
              <a:t>, тем самым обособив её от других способов «обеспечения повышения уровня реального содержания заработной платы»,  </a:t>
            </a:r>
            <a:br>
              <a:rPr lang="ru-RU" dirty="0"/>
            </a:br>
            <a:r>
              <a:rPr lang="ru-RU" dirty="0"/>
              <a:t>2)четко указать, что </a:t>
            </a:r>
            <a:r>
              <a:rPr lang="ru-RU" b="1" dirty="0"/>
              <a:t>необходимо проводить индексацию</a:t>
            </a:r>
            <a:r>
              <a:rPr lang="ru-RU" dirty="0"/>
              <a:t>, а её </a:t>
            </a:r>
            <a:r>
              <a:rPr lang="ru-RU" b="1" dirty="0"/>
              <a:t>замена</a:t>
            </a:r>
            <a:r>
              <a:rPr lang="ru-RU" dirty="0"/>
              <a:t> другими выплатами </a:t>
            </a:r>
            <a:r>
              <a:rPr lang="ru-RU" b="1" dirty="0"/>
              <a:t>недопустима</a:t>
            </a:r>
            <a:r>
              <a:rPr lang="ru-RU" dirty="0"/>
              <a:t>.  </a:t>
            </a:r>
            <a:br>
              <a:rPr lang="ru-RU" dirty="0"/>
            </a:br>
            <a:r>
              <a:rPr lang="ru-RU" dirty="0"/>
              <a:t>Кроме того, </a:t>
            </a:r>
            <a:r>
              <a:rPr lang="ru-RU" b="1" dirty="0"/>
              <a:t>следует обязать работодателей </a:t>
            </a:r>
            <a:r>
              <a:rPr lang="ru-RU" dirty="0"/>
              <a:t>устанавливать порядок индексации заработной платы (прежде всего, периодичность, размер) </a:t>
            </a:r>
            <a:r>
              <a:rPr lang="ru-RU" b="1" dirty="0"/>
              <a:t>в коллективном договоре или трудовом договоре либо в локальном нормативном акте.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Очень крутой заголовок…"/>
          <p:cNvSpPr txBox="1"/>
          <p:nvPr/>
        </p:nvSpPr>
        <p:spPr>
          <a:xfrm>
            <a:off x="6529699" y="2661522"/>
            <a:ext cx="21489608"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5400" dirty="0"/>
              <a:t>Способы решения проблемы</a:t>
            </a:r>
            <a:endParaRPr sz="5400" dirty="0"/>
          </a:p>
        </p:txBody>
      </p:sp>
      <p:sp>
        <p:nvSpPr>
          <p:cNvPr id="88" name="Заголовок основного текста"/>
          <p:cNvSpPr txBox="1"/>
          <p:nvPr/>
        </p:nvSpPr>
        <p:spPr>
          <a:xfrm>
            <a:off x="1201065" y="5820994"/>
            <a:ext cx="1607343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1"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Прямоугольник 1">
            <a:extLst>
              <a:ext uri="{FF2B5EF4-FFF2-40B4-BE49-F238E27FC236}">
                <a16:creationId xmlns:a16="http://schemas.microsoft.com/office/drawing/2014/main" id="{13644A43-F748-40B3-853F-7DC138720638}"/>
              </a:ext>
            </a:extLst>
          </p:cNvPr>
          <p:cNvSpPr/>
          <p:nvPr/>
        </p:nvSpPr>
        <p:spPr>
          <a:xfrm>
            <a:off x="958752" y="4625752"/>
            <a:ext cx="21480832" cy="6247864"/>
          </a:xfrm>
          <a:prstGeom prst="rect">
            <a:avLst/>
          </a:prstGeom>
        </p:spPr>
        <p:txBody>
          <a:bodyPr wrap="square">
            <a:spAutoFit/>
          </a:bodyPr>
          <a:lstStyle/>
          <a:p>
            <a:r>
              <a:rPr lang="ru-RU" dirty="0"/>
              <a:t>Возможно, что потребуется </a:t>
            </a:r>
            <a:r>
              <a:rPr lang="ru-RU" b="1" dirty="0"/>
              <a:t>ужесточение наказания </a:t>
            </a:r>
            <a:r>
              <a:rPr lang="ru-RU" dirty="0"/>
              <a:t>по статье 5.27 Кодекса об административных правонарушениях, поскольку финансовые издержки при проведении индексации сейчас гораздо выше, чем в случае выплаты штрафа. </a:t>
            </a:r>
            <a:br>
              <a:rPr lang="ru-RU" dirty="0"/>
            </a:br>
            <a:r>
              <a:rPr lang="ru-RU" dirty="0"/>
              <a:t/>
            </a:r>
            <a:br>
              <a:rPr lang="ru-RU" dirty="0"/>
            </a:br>
            <a:r>
              <a:rPr lang="ru-RU" dirty="0"/>
              <a:t> Безусловно, даже после проведения этих изменений </a:t>
            </a:r>
            <a:r>
              <a:rPr lang="ru-RU" b="1" dirty="0"/>
              <a:t>будут возникать спорные ситуации</a:t>
            </a:r>
            <a:r>
              <a:rPr lang="ru-RU" dirty="0"/>
              <a:t>, и интересы работника будут нуждаться в защите. В таких ситуациях </a:t>
            </a:r>
            <a:r>
              <a:rPr lang="ru-RU" b="1" dirty="0"/>
              <a:t>на помощь </a:t>
            </a:r>
            <a:r>
              <a:rPr lang="ru-RU" dirty="0"/>
              <a:t>работникам </a:t>
            </a:r>
            <a:r>
              <a:rPr lang="ru-RU" b="1" dirty="0"/>
              <a:t>должны прийти профсоюзы</a:t>
            </a:r>
            <a:r>
              <a:rPr lang="ru-RU" dirty="0"/>
              <a:t>. </a:t>
            </a:r>
          </a:p>
        </p:txBody>
      </p:sp>
    </p:spTree>
    <p:extLst>
      <p:ext uri="{BB962C8B-B14F-4D97-AF65-F5344CB8AC3E}">
        <p14:creationId xmlns:p14="http://schemas.microsoft.com/office/powerpoint/2010/main" val="72532353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9167664" y="2775424"/>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5400" dirty="0"/>
              <a:t>Заключение</a:t>
            </a:r>
            <a:endParaRPr sz="5400" dirty="0"/>
          </a:p>
        </p:txBody>
      </p:sp>
      <p:sp>
        <p:nvSpPr>
          <p:cNvPr id="95" name="Заголовок основного текста"/>
          <p:cNvSpPr txBox="1"/>
          <p:nvPr/>
        </p:nvSpPr>
        <p:spPr>
          <a:xfrm>
            <a:off x="1177619" y="5820994"/>
            <a:ext cx="21506374"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8"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Прямоугольник 1">
            <a:extLst>
              <a:ext uri="{FF2B5EF4-FFF2-40B4-BE49-F238E27FC236}">
                <a16:creationId xmlns:a16="http://schemas.microsoft.com/office/drawing/2014/main" id="{AF9476E6-A520-4522-B5F7-94AF282C9E3E}"/>
              </a:ext>
            </a:extLst>
          </p:cNvPr>
          <p:cNvSpPr/>
          <p:nvPr/>
        </p:nvSpPr>
        <p:spPr>
          <a:xfrm>
            <a:off x="2758952" y="3932037"/>
            <a:ext cx="19730192" cy="8028608"/>
          </a:xfrm>
          <a:prstGeom prst="rect">
            <a:avLst/>
          </a:prstGeom>
        </p:spPr>
        <p:txBody>
          <a:bodyPr wrap="square">
            <a:spAutoFit/>
          </a:bodyPr>
          <a:lstStyle/>
          <a:p>
            <a:pPr algn="l">
              <a:lnSpc>
                <a:spcPct val="150000"/>
              </a:lnSpc>
            </a:pPr>
            <a:r>
              <a:rPr lang="ru-RU" b="1" dirty="0"/>
              <a:t>Таким образом, решение проблем, возникающих в связи с отсутствием четких критериев процедуры индексации-это одна из приоритетных задач, решение которой возложено на стороны социального партнерства. От результата их совместной деятельности во многом зависит как решение проблем, связанных с порядком индексации, так и дальнейшее развитие трудового права России в целом. 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www.text"/>
          <p:cNvSpPr txBox="1"/>
          <p:nvPr/>
        </p:nvSpPr>
        <p:spPr>
          <a:xfrm>
            <a:off x="8303569" y="8263026"/>
            <a:ext cx="9398300" cy="11599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rPr lang="ru-RU" sz="6600" dirty="0"/>
              <a:t>Спасибо за внимание!</a:t>
            </a:r>
            <a:endParaRPr sz="6600" dirty="0"/>
          </a:p>
        </p:txBody>
      </p:sp>
      <p:pic>
        <p:nvPicPr>
          <p:cNvPr id="103" name="Изображение" descr="Изображение"/>
          <p:cNvPicPr>
            <a:picLocks noChangeAspect="1"/>
          </p:cNvPicPr>
          <p:nvPr/>
        </p:nvPicPr>
        <p:blipFill>
          <a:blip r:embed="rId2"/>
          <a:stretch>
            <a:fillRect/>
          </a:stretch>
        </p:blipFill>
        <p:spPr>
          <a:xfrm>
            <a:off x="10594075" y="4920064"/>
            <a:ext cx="3195850" cy="3090059"/>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600" dirty="0"/>
              <a:t>План доклада</a:t>
            </a:r>
            <a:endParaRPr sz="6600" dirty="0"/>
          </a:p>
        </p:txBody>
      </p:sp>
      <p:sp>
        <p:nvSpPr>
          <p:cNvPr id="67" name="Заголовок основного текста"/>
          <p:cNvSpPr txBox="1"/>
          <p:nvPr/>
        </p:nvSpPr>
        <p:spPr>
          <a:xfrm>
            <a:off x="1115292" y="8869549"/>
            <a:ext cx="19365640" cy="26089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nSpc>
                <a:spcPct val="150000"/>
              </a:lnSpc>
            </a:pPr>
            <a:r>
              <a:rPr lang="ru-RU" sz="6000" dirty="0">
                <a:latin typeface="+mj-lt"/>
              </a:rPr>
              <a:t>1. Объяснение актуальности  проблемы проведения индексации в РФ</a:t>
            </a:r>
            <a:br>
              <a:rPr lang="ru-RU" sz="6000" dirty="0">
                <a:latin typeface="+mj-lt"/>
              </a:rPr>
            </a:br>
            <a:r>
              <a:rPr lang="ru-RU" sz="6000" dirty="0">
                <a:latin typeface="+mj-lt"/>
              </a:rPr>
              <a:t>2. Выявление вопросов, возникающих в связи с данной проблемой</a:t>
            </a:r>
            <a:br>
              <a:rPr lang="ru-RU" sz="6000" dirty="0">
                <a:latin typeface="+mj-lt"/>
              </a:rPr>
            </a:br>
            <a:r>
              <a:rPr lang="ru-RU" sz="6000" dirty="0">
                <a:latin typeface="+mj-lt"/>
              </a:rPr>
              <a:t>3. Поиск ответов, вариантов решения проблемы</a:t>
            </a:r>
            <a:endParaRPr sz="6000" dirty="0">
              <a:latin typeface="+mj-lt"/>
            </a:endParaRP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6143328" y="3126170"/>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600" dirty="0"/>
              <a:t>Актуальность проблемы</a:t>
            </a:r>
            <a:endParaRPr sz="6600" dirty="0"/>
          </a:p>
        </p:txBody>
      </p:sp>
      <p:sp>
        <p:nvSpPr>
          <p:cNvPr id="61" name="Заголовок основного текста"/>
          <p:cNvSpPr txBox="1"/>
          <p:nvPr/>
        </p:nvSpPr>
        <p:spPr>
          <a:xfrm>
            <a:off x="1201065" y="5820994"/>
            <a:ext cx="1607343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Прямоугольник 1">
            <a:extLst>
              <a:ext uri="{FF2B5EF4-FFF2-40B4-BE49-F238E27FC236}">
                <a16:creationId xmlns:a16="http://schemas.microsoft.com/office/drawing/2014/main" id="{9E533BCA-C11C-46C2-8FC4-C08411CF582B}"/>
              </a:ext>
            </a:extLst>
          </p:cNvPr>
          <p:cNvSpPr/>
          <p:nvPr/>
        </p:nvSpPr>
        <p:spPr>
          <a:xfrm>
            <a:off x="2167232" y="5057800"/>
            <a:ext cx="19586176" cy="5909310"/>
          </a:xfrm>
          <a:prstGeom prst="rect">
            <a:avLst/>
          </a:prstGeom>
        </p:spPr>
        <p:txBody>
          <a:bodyPr wrap="square">
            <a:spAutoFit/>
          </a:bodyPr>
          <a:lstStyle/>
          <a:p>
            <a:r>
              <a:rPr lang="ru-RU" sz="5400" dirty="0"/>
              <a:t>Несмотря на то, что </a:t>
            </a:r>
            <a:r>
              <a:rPr lang="ru-RU" sz="5400" b="1" dirty="0"/>
              <a:t>статьёй 134 Трудового Кодекса РФ предусмотрена индексация заработной платы </a:t>
            </a:r>
            <a:r>
              <a:rPr lang="ru-RU" sz="5400" dirty="0"/>
              <a:t>в связи с ростом потребительских цен на товары и услуги, а в административном праве- ответственность за нарушение соответствующих положений ТК РФ, </a:t>
            </a:r>
            <a:r>
              <a:rPr lang="ru-RU" sz="5400" b="1" dirty="0"/>
              <a:t>нерешёнными остаются многие вопросы</a:t>
            </a:r>
            <a:r>
              <a:rPr lang="ru-RU" sz="5400" dirty="0"/>
              <a:t>, возникающие в связи с необходимостью проведения индексации</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6143328" y="3126170"/>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600" dirty="0"/>
              <a:t>Актуальность проблемы</a:t>
            </a:r>
            <a:endParaRPr sz="6600" dirty="0"/>
          </a:p>
        </p:txBody>
      </p:sp>
      <p:sp>
        <p:nvSpPr>
          <p:cNvPr id="61" name="Заголовок основного текста"/>
          <p:cNvSpPr txBox="1"/>
          <p:nvPr/>
        </p:nvSpPr>
        <p:spPr>
          <a:xfrm>
            <a:off x="1201065" y="5820994"/>
            <a:ext cx="1607343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Прямоугольник 1">
            <a:extLst>
              <a:ext uri="{FF2B5EF4-FFF2-40B4-BE49-F238E27FC236}">
                <a16:creationId xmlns:a16="http://schemas.microsoft.com/office/drawing/2014/main" id="{9E533BCA-C11C-46C2-8FC4-C08411CF582B}"/>
              </a:ext>
            </a:extLst>
          </p:cNvPr>
          <p:cNvSpPr/>
          <p:nvPr/>
        </p:nvSpPr>
        <p:spPr>
          <a:xfrm>
            <a:off x="2167232" y="5057800"/>
            <a:ext cx="19586176" cy="6740307"/>
          </a:xfrm>
          <a:prstGeom prst="rect">
            <a:avLst/>
          </a:prstGeom>
        </p:spPr>
        <p:txBody>
          <a:bodyPr wrap="square">
            <a:spAutoFit/>
          </a:bodyPr>
          <a:lstStyle/>
          <a:p>
            <a:r>
              <a:rPr lang="ru-RU" sz="5400" b="1" dirty="0"/>
              <a:t>Президент РФ одобрил предложение </a:t>
            </a:r>
            <a:r>
              <a:rPr lang="ru-RU" sz="5400" dirty="0"/>
              <a:t>председателя Федерации независимых профсоюзов России М. Шмакова о </a:t>
            </a:r>
            <a:r>
              <a:rPr lang="ru-RU" sz="5400" b="1" dirty="0"/>
              <a:t>внесении в Конституцию статьи</a:t>
            </a:r>
            <a:r>
              <a:rPr lang="ru-RU" sz="5400" dirty="0"/>
              <a:t>, </a:t>
            </a:r>
            <a:r>
              <a:rPr lang="ru-RU" sz="5400" b="1" dirty="0"/>
              <a:t>предусматривающей регулярную индексацию заработной платы</a:t>
            </a:r>
            <a:r>
              <a:rPr lang="ru-RU" sz="5400" dirty="0"/>
              <a:t>, а также различных социальных выплат.</a:t>
            </a:r>
            <a:br>
              <a:rPr lang="ru-RU" sz="5400" dirty="0"/>
            </a:br>
            <a:r>
              <a:rPr lang="ru-RU" sz="5400" dirty="0"/>
              <a:t>В связи с этой инициативой становится очевидным, что </a:t>
            </a:r>
            <a:r>
              <a:rPr lang="ru-RU" sz="5400" b="1" dirty="0"/>
              <a:t>необходимы оперативные меры</a:t>
            </a:r>
            <a:r>
              <a:rPr lang="ru-RU" sz="5400" dirty="0"/>
              <a:t>, способные изменить отношение работодателя к индексации. </a:t>
            </a:r>
          </a:p>
        </p:txBody>
      </p:sp>
    </p:spTree>
    <p:extLst>
      <p:ext uri="{BB962C8B-B14F-4D97-AF65-F5344CB8AC3E}">
        <p14:creationId xmlns:p14="http://schemas.microsoft.com/office/powerpoint/2010/main" val="243069323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Очень крутой заголовок…"/>
          <p:cNvSpPr txBox="1"/>
          <p:nvPr/>
        </p:nvSpPr>
        <p:spPr>
          <a:xfrm>
            <a:off x="2134898" y="2503977"/>
            <a:ext cx="21506374"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5400" dirty="0"/>
              <a:t>Вопросы, возникающие в связи с проблемой индексации</a:t>
            </a:r>
            <a:endParaRPr sz="5400" dirty="0"/>
          </a:p>
        </p:txBody>
      </p:sp>
      <p:sp>
        <p:nvSpPr>
          <p:cNvPr id="74" name="Заголовок основного текста"/>
          <p:cNvSpPr txBox="1"/>
          <p:nvPr/>
        </p:nvSpPr>
        <p:spPr>
          <a:xfrm>
            <a:off x="1107280" y="5820994"/>
            <a:ext cx="20927434"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7"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Прямоугольник 1">
            <a:extLst>
              <a:ext uri="{FF2B5EF4-FFF2-40B4-BE49-F238E27FC236}">
                <a16:creationId xmlns:a16="http://schemas.microsoft.com/office/drawing/2014/main" id="{21840078-9708-4275-8DC8-8BD13FC2CF3D}"/>
              </a:ext>
            </a:extLst>
          </p:cNvPr>
          <p:cNvSpPr/>
          <p:nvPr/>
        </p:nvSpPr>
        <p:spPr>
          <a:xfrm>
            <a:off x="1462808" y="4001596"/>
            <a:ext cx="22178464" cy="8823569"/>
          </a:xfrm>
          <a:prstGeom prst="rect">
            <a:avLst/>
          </a:prstGeom>
        </p:spPr>
        <p:txBody>
          <a:bodyPr wrap="square">
            <a:spAutoFit/>
          </a:bodyPr>
          <a:lstStyle/>
          <a:p>
            <a:pPr algn="l">
              <a:lnSpc>
                <a:spcPct val="150000"/>
              </a:lnSpc>
            </a:pPr>
            <a:r>
              <a:rPr lang="ru-RU" sz="4800" b="1" dirty="0">
                <a:cs typeface="Times New Roman" panose="02020603050405020304" pitchFamily="18" charset="0"/>
              </a:rPr>
              <a:t>Одна из первоочередных проблем- отсутствие единого понимания того, что следует понимать под индексацией. </a:t>
            </a:r>
            <a:r>
              <a:rPr lang="ru-RU" sz="4800" dirty="0">
                <a:cs typeface="Times New Roman" panose="02020603050405020304" pitchFamily="18" charset="0"/>
              </a:rPr>
              <a:t/>
            </a:r>
            <a:br>
              <a:rPr lang="ru-RU" sz="4800" dirty="0">
                <a:cs typeface="Times New Roman" panose="02020603050405020304" pitchFamily="18" charset="0"/>
              </a:rPr>
            </a:br>
            <a:r>
              <a:rPr lang="ru-RU" sz="4800" dirty="0">
                <a:cs typeface="Times New Roman" panose="02020603050405020304" pitchFamily="18" charset="0"/>
              </a:rPr>
              <a:t>Работодатели </a:t>
            </a:r>
            <a:r>
              <a:rPr lang="ru-RU" sz="4800" b="1" dirty="0">
                <a:cs typeface="Times New Roman" panose="02020603050405020304" pitchFamily="18" charset="0"/>
              </a:rPr>
              <a:t>отказываются от </a:t>
            </a:r>
            <a:r>
              <a:rPr lang="ru-RU" sz="4800" dirty="0">
                <a:cs typeface="Times New Roman" panose="02020603050405020304" pitchFamily="18" charset="0"/>
              </a:rPr>
              <a:t>процедуры </a:t>
            </a:r>
            <a:r>
              <a:rPr lang="ru-RU" sz="4800" b="1" dirty="0">
                <a:cs typeface="Times New Roman" panose="02020603050405020304" pitchFamily="18" charset="0"/>
              </a:rPr>
              <a:t>индексации</a:t>
            </a:r>
            <a:r>
              <a:rPr lang="ru-RU" sz="4800" dirty="0">
                <a:cs typeface="Times New Roman" panose="02020603050405020304" pitchFamily="18" charset="0"/>
              </a:rPr>
              <a:t>, </a:t>
            </a:r>
            <a:r>
              <a:rPr lang="ru-RU" sz="4800" b="1" dirty="0">
                <a:cs typeface="Times New Roman" panose="02020603050405020304" pitchFamily="18" charset="0"/>
              </a:rPr>
              <a:t>производя</a:t>
            </a:r>
            <a:r>
              <a:rPr lang="ru-RU" sz="4800" dirty="0">
                <a:cs typeface="Times New Roman" panose="02020603050405020304" pitchFamily="18" charset="0"/>
              </a:rPr>
              <a:t> вместо неё </a:t>
            </a:r>
            <a:r>
              <a:rPr lang="ru-RU" sz="4800" b="1" dirty="0">
                <a:cs typeface="Times New Roman" panose="02020603050405020304" pitchFamily="18" charset="0"/>
              </a:rPr>
              <a:t>выплату премии</a:t>
            </a:r>
            <a:r>
              <a:rPr lang="ru-RU" sz="4800" dirty="0">
                <a:cs typeface="Times New Roman" panose="02020603050405020304" pitchFamily="18" charset="0"/>
              </a:rPr>
              <a:t>. С таким подходом </a:t>
            </a:r>
            <a:r>
              <a:rPr lang="ru-RU" sz="4800" b="1" dirty="0">
                <a:cs typeface="Times New Roman" panose="02020603050405020304" pitchFamily="18" charset="0"/>
              </a:rPr>
              <a:t>не согласен </a:t>
            </a:r>
            <a:r>
              <a:rPr lang="ru-RU" sz="4800" dirty="0">
                <a:cs typeface="Times New Roman" panose="02020603050405020304" pitchFamily="18" charset="0"/>
              </a:rPr>
              <a:t>как </a:t>
            </a:r>
            <a:r>
              <a:rPr lang="ru-RU" sz="4800" b="1" dirty="0">
                <a:cs typeface="Times New Roman" panose="02020603050405020304" pitchFamily="18" charset="0"/>
              </a:rPr>
              <a:t>Конституционный суд РФ</a:t>
            </a:r>
            <a:r>
              <a:rPr lang="ru-RU" sz="4800" dirty="0">
                <a:cs typeface="Times New Roman" panose="02020603050405020304" pitchFamily="18" charset="0"/>
              </a:rPr>
              <a:t>, так и </a:t>
            </a:r>
            <a:r>
              <a:rPr lang="ru-RU" sz="4800" b="1" dirty="0">
                <a:cs typeface="Times New Roman" panose="02020603050405020304" pitchFamily="18" charset="0"/>
              </a:rPr>
              <a:t>Верховный суд РФ</a:t>
            </a:r>
            <a:r>
              <a:rPr lang="ru-RU" sz="4800" dirty="0">
                <a:cs typeface="Times New Roman" panose="02020603050405020304" pitchFamily="18" charset="0"/>
              </a:rPr>
              <a:t>. Однако </a:t>
            </a:r>
            <a:r>
              <a:rPr lang="ru-RU" sz="4800" b="1" dirty="0">
                <a:cs typeface="Times New Roman" panose="02020603050405020304" pitchFamily="18" charset="0"/>
              </a:rPr>
              <a:t>позиция нижестоящих судов </a:t>
            </a:r>
            <a:r>
              <a:rPr lang="ru-RU" sz="4800" dirty="0">
                <a:cs typeface="Times New Roman" panose="02020603050405020304" pitchFamily="18" charset="0"/>
              </a:rPr>
              <a:t>по этому вопросу </a:t>
            </a:r>
            <a:r>
              <a:rPr lang="ru-RU" sz="4800" b="1" dirty="0">
                <a:cs typeface="Times New Roman" panose="02020603050405020304" pitchFamily="18" charset="0"/>
              </a:rPr>
              <a:t>разнится</a:t>
            </a:r>
            <a:r>
              <a:rPr lang="ru-RU" sz="4800" dirty="0">
                <a:cs typeface="Times New Roman" panose="02020603050405020304" pitchFamily="18" charset="0"/>
              </a:rPr>
              <a:t>. Так, </a:t>
            </a:r>
            <a:r>
              <a:rPr lang="ru-RU" sz="4800" b="1" dirty="0">
                <a:cs typeface="Times New Roman" panose="02020603050405020304" pitchFamily="18" charset="0"/>
              </a:rPr>
              <a:t>в практике судей</a:t>
            </a:r>
            <a:r>
              <a:rPr lang="ru-RU" sz="4800" dirty="0">
                <a:cs typeface="Times New Roman" panose="02020603050405020304" pitchFamily="18" charset="0"/>
              </a:rPr>
              <a:t> </a:t>
            </a:r>
            <a:r>
              <a:rPr lang="ru-RU" sz="4800" b="1" dirty="0">
                <a:cs typeface="Times New Roman" panose="02020603050405020304" pitchFamily="18" charset="0"/>
              </a:rPr>
              <a:t>Мосгорсуда, Омского областного суда </a:t>
            </a:r>
            <a:r>
              <a:rPr lang="ru-RU" sz="4800" dirty="0">
                <a:cs typeface="Times New Roman" panose="02020603050405020304" pitchFamily="18" charset="0"/>
              </a:rPr>
              <a:t>были решения в пользу работодателей, доказывавших, что иные выплаты могут заменить собой индексацию.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Очень крутой заголовок…"/>
          <p:cNvSpPr txBox="1"/>
          <p:nvPr/>
        </p:nvSpPr>
        <p:spPr>
          <a:xfrm>
            <a:off x="2134898" y="2503977"/>
            <a:ext cx="21506374"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5400" dirty="0"/>
              <a:t>Вопросы, возникающие в связи с обозначенной проблемой</a:t>
            </a:r>
            <a:endParaRPr sz="5400" dirty="0"/>
          </a:p>
        </p:txBody>
      </p:sp>
      <p:sp>
        <p:nvSpPr>
          <p:cNvPr id="74" name="Заголовок основного текста"/>
          <p:cNvSpPr txBox="1"/>
          <p:nvPr/>
        </p:nvSpPr>
        <p:spPr>
          <a:xfrm>
            <a:off x="1107280" y="5820994"/>
            <a:ext cx="20927434"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7"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Прямоугольник 1">
            <a:extLst>
              <a:ext uri="{FF2B5EF4-FFF2-40B4-BE49-F238E27FC236}">
                <a16:creationId xmlns:a16="http://schemas.microsoft.com/office/drawing/2014/main" id="{21840078-9708-4275-8DC8-8BD13FC2CF3D}"/>
              </a:ext>
            </a:extLst>
          </p:cNvPr>
          <p:cNvSpPr/>
          <p:nvPr/>
        </p:nvSpPr>
        <p:spPr>
          <a:xfrm>
            <a:off x="1462808" y="4001596"/>
            <a:ext cx="22178464" cy="7710252"/>
          </a:xfrm>
          <a:prstGeom prst="rect">
            <a:avLst/>
          </a:prstGeom>
        </p:spPr>
        <p:txBody>
          <a:bodyPr wrap="square">
            <a:spAutoFit/>
          </a:bodyPr>
          <a:lstStyle/>
          <a:p>
            <a:pPr algn="l">
              <a:lnSpc>
                <a:spcPct val="150000"/>
              </a:lnSpc>
            </a:pPr>
            <a:r>
              <a:rPr lang="ru-RU" sz="4800" dirty="0">
                <a:cs typeface="Times New Roman" panose="02020603050405020304" pitchFamily="18" charset="0"/>
              </a:rPr>
              <a:t>Следующий вопрос, который нельзя оставить без внимания-какая </a:t>
            </a:r>
            <a:r>
              <a:rPr lang="ru-RU" sz="4800" b="1" dirty="0">
                <a:cs typeface="Times New Roman" panose="02020603050405020304" pitchFamily="18" charset="0"/>
              </a:rPr>
              <a:t>процедура предусмотрена для индексации? </a:t>
            </a:r>
            <a:br>
              <a:rPr lang="ru-RU" sz="4800" b="1" dirty="0">
                <a:cs typeface="Times New Roman" panose="02020603050405020304" pitchFamily="18" charset="0"/>
              </a:rPr>
            </a:br>
            <a:r>
              <a:rPr lang="ru-RU" sz="4800" dirty="0">
                <a:cs typeface="Times New Roman" panose="02020603050405020304" pitchFamily="18" charset="0"/>
              </a:rPr>
              <a:t>Сейчас для работодателя </a:t>
            </a:r>
            <a:r>
              <a:rPr lang="ru-RU" sz="4800" b="1" dirty="0">
                <a:cs typeface="Times New Roman" panose="02020603050405020304" pitchFamily="18" charset="0"/>
              </a:rPr>
              <a:t>предусмотрена обязанность проводить индексацию </a:t>
            </a:r>
            <a:r>
              <a:rPr lang="ru-RU" sz="4800" dirty="0">
                <a:cs typeface="Times New Roman" panose="02020603050405020304" pitchFamily="18" charset="0"/>
              </a:rPr>
              <a:t>заработной платы работников, однако </a:t>
            </a:r>
            <a:r>
              <a:rPr lang="ru-RU" sz="4800" b="1" dirty="0">
                <a:cs typeface="Times New Roman" panose="02020603050405020304" pitchFamily="18" charset="0"/>
              </a:rPr>
              <a:t>периодичность, размер выплат в Трудовом Кодексе РФ не обозначены, </a:t>
            </a:r>
            <a:r>
              <a:rPr lang="ru-RU" sz="4800" dirty="0">
                <a:cs typeface="Times New Roman" panose="02020603050405020304" pitchFamily="18" charset="0"/>
              </a:rPr>
              <a:t>это</a:t>
            </a:r>
            <a:r>
              <a:rPr lang="ru-RU" sz="4800" b="1" dirty="0">
                <a:cs typeface="Times New Roman" panose="02020603050405020304" pitchFamily="18" charset="0"/>
              </a:rPr>
              <a:t> устанавливается в локальных нормативно-правовых актах </a:t>
            </a:r>
            <a:r>
              <a:rPr lang="ru-RU" sz="4800" dirty="0">
                <a:cs typeface="Times New Roman" panose="02020603050405020304" pitchFamily="18" charset="0"/>
              </a:rPr>
              <a:t>организации</a:t>
            </a:r>
            <a:r>
              <a:rPr lang="ru-RU" sz="4800" b="1" dirty="0">
                <a:cs typeface="Times New Roman" panose="02020603050405020304" pitchFamily="18" charset="0"/>
              </a:rPr>
              <a:t>. Таким образом, универсальных требований </a:t>
            </a:r>
            <a:r>
              <a:rPr lang="ru-RU" sz="4800" dirty="0">
                <a:cs typeface="Times New Roman" panose="02020603050405020304" pitchFamily="18" charset="0"/>
              </a:rPr>
              <a:t>к процедуре индексации</a:t>
            </a:r>
            <a:r>
              <a:rPr lang="ru-RU" sz="4800" b="1" dirty="0">
                <a:cs typeface="Times New Roman" panose="02020603050405020304" pitchFamily="18" charset="0"/>
              </a:rPr>
              <a:t> нет.</a:t>
            </a:r>
            <a:endParaRPr lang="ru-RU" sz="4800" dirty="0">
              <a:cs typeface="Times New Roman" panose="02020603050405020304" pitchFamily="18" charset="0"/>
            </a:endParaRPr>
          </a:p>
        </p:txBody>
      </p:sp>
    </p:spTree>
    <p:extLst>
      <p:ext uri="{BB962C8B-B14F-4D97-AF65-F5344CB8AC3E}">
        <p14:creationId xmlns:p14="http://schemas.microsoft.com/office/powerpoint/2010/main" val="398530733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Заголовок основного текста"/>
          <p:cNvSpPr txBox="1"/>
          <p:nvPr/>
        </p:nvSpPr>
        <p:spPr>
          <a:xfrm>
            <a:off x="1107280" y="5820994"/>
            <a:ext cx="20927434"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7"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Прямоугольник 1">
            <a:extLst>
              <a:ext uri="{FF2B5EF4-FFF2-40B4-BE49-F238E27FC236}">
                <a16:creationId xmlns:a16="http://schemas.microsoft.com/office/drawing/2014/main" id="{21840078-9708-4275-8DC8-8BD13FC2CF3D}"/>
              </a:ext>
            </a:extLst>
          </p:cNvPr>
          <p:cNvSpPr/>
          <p:nvPr/>
        </p:nvSpPr>
        <p:spPr>
          <a:xfrm>
            <a:off x="1462808" y="3185592"/>
            <a:ext cx="22178464" cy="8818248"/>
          </a:xfrm>
          <a:prstGeom prst="rect">
            <a:avLst/>
          </a:prstGeom>
        </p:spPr>
        <p:txBody>
          <a:bodyPr wrap="square">
            <a:spAutoFit/>
          </a:bodyPr>
          <a:lstStyle/>
          <a:p>
            <a:pPr algn="l">
              <a:lnSpc>
                <a:spcPct val="150000"/>
              </a:lnSpc>
            </a:pPr>
            <a:r>
              <a:rPr lang="ru-RU" sz="4800" dirty="0">
                <a:cs typeface="Times New Roman" panose="02020603050405020304" pitchFamily="18" charset="0"/>
              </a:rPr>
              <a:t> Причина возникновения данных вопросов – </a:t>
            </a:r>
            <a:r>
              <a:rPr lang="ru-RU" sz="4800" b="1" dirty="0">
                <a:cs typeface="Times New Roman" panose="02020603050405020304" pitchFamily="18" charset="0"/>
              </a:rPr>
              <a:t>коллизия между интересами работодателя и работника</a:t>
            </a:r>
            <a:r>
              <a:rPr lang="ru-RU" sz="4800" dirty="0">
                <a:cs typeface="Times New Roman" panose="02020603050405020304" pitchFamily="18" charset="0"/>
              </a:rPr>
              <a:t>, которую </a:t>
            </a:r>
            <a:r>
              <a:rPr lang="ru-RU" sz="4800" b="1" dirty="0">
                <a:cs typeface="Times New Roman" panose="02020603050405020304" pitchFamily="18" charset="0"/>
              </a:rPr>
              <a:t>пытались разрешить</a:t>
            </a:r>
            <a:r>
              <a:rPr lang="ru-RU" sz="4800" dirty="0">
                <a:cs typeface="Times New Roman" panose="02020603050405020304" pitchFamily="18" charset="0"/>
              </a:rPr>
              <a:t>, обозначив в качестве обязанности проведение индексации, но оставив на усмотрение работодателя все вопросы, связанные с её проведением. Однако такой </a:t>
            </a:r>
            <a:r>
              <a:rPr lang="ru-RU" sz="4800" b="1" dirty="0">
                <a:cs typeface="Times New Roman" panose="02020603050405020304" pitchFamily="18" charset="0"/>
              </a:rPr>
              <a:t>подход не оправдал ожиданий</a:t>
            </a:r>
            <a:r>
              <a:rPr lang="ru-RU" sz="4800" dirty="0">
                <a:cs typeface="Times New Roman" panose="02020603050405020304" pitchFamily="18" charset="0"/>
              </a:rPr>
              <a:t>, поскольку </a:t>
            </a:r>
            <a:r>
              <a:rPr lang="ru-RU" sz="4800" b="1" dirty="0">
                <a:cs typeface="Times New Roman" panose="02020603050405020304" pitchFamily="18" charset="0"/>
              </a:rPr>
              <a:t>работодатель</a:t>
            </a:r>
            <a:r>
              <a:rPr lang="ru-RU" sz="4800" dirty="0">
                <a:cs typeface="Times New Roman" panose="02020603050405020304" pitchFamily="18" charset="0"/>
              </a:rPr>
              <a:t> стал отказываться</a:t>
            </a:r>
            <a:r>
              <a:rPr lang="ru-RU" sz="4800" b="1" dirty="0">
                <a:cs typeface="Times New Roman" panose="02020603050405020304" pitchFamily="18" charset="0"/>
              </a:rPr>
              <a:t> от проведения индексации</a:t>
            </a:r>
            <a:r>
              <a:rPr lang="ru-RU" sz="4800" dirty="0">
                <a:cs typeface="Times New Roman" panose="02020603050405020304" pitchFamily="18" charset="0"/>
              </a:rPr>
              <a:t>, а </a:t>
            </a:r>
            <a:r>
              <a:rPr lang="ru-RU" sz="4800" b="1" dirty="0">
                <a:cs typeface="Times New Roman" panose="02020603050405020304" pitchFamily="18" charset="0"/>
              </a:rPr>
              <a:t>судебные инстанции </a:t>
            </a:r>
            <a:r>
              <a:rPr lang="ru-RU" sz="4800" dirty="0">
                <a:cs typeface="Times New Roman" panose="02020603050405020304" pitchFamily="18" charset="0"/>
              </a:rPr>
              <a:t>не смогли прийти к единому мнению по ряду ключевых вопросов, что также </a:t>
            </a:r>
            <a:r>
              <a:rPr lang="ru-RU" sz="4800" b="1" dirty="0">
                <a:cs typeface="Times New Roman" panose="02020603050405020304" pitchFamily="18" charset="0"/>
              </a:rPr>
              <a:t>негативно сказалось</a:t>
            </a:r>
            <a:r>
              <a:rPr lang="ru-RU" sz="4800" dirty="0">
                <a:cs typeface="Times New Roman" panose="02020603050405020304" pitchFamily="18" charset="0"/>
              </a:rPr>
              <a:t> на положении работников.</a:t>
            </a:r>
          </a:p>
        </p:txBody>
      </p:sp>
    </p:spTree>
    <p:extLst>
      <p:ext uri="{BB962C8B-B14F-4D97-AF65-F5344CB8AC3E}">
        <p14:creationId xmlns:p14="http://schemas.microsoft.com/office/powerpoint/2010/main" val="278145054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Заголовок основного текста"/>
          <p:cNvSpPr txBox="1"/>
          <p:nvPr/>
        </p:nvSpPr>
        <p:spPr>
          <a:xfrm>
            <a:off x="1826395" y="9594304"/>
            <a:ext cx="21506374" cy="26210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nSpc>
                <a:spcPct val="150000"/>
              </a:lnSpc>
            </a:pPr>
            <a:r>
              <a:rPr lang="ru-RU" sz="5400" dirty="0"/>
              <a:t>                             СПОСОБЫ РЕШЕНИЯ ПРОБЛЕМЫ</a:t>
            </a:r>
            <a:br>
              <a:rPr lang="ru-RU" sz="5400" dirty="0"/>
            </a:br>
            <a:r>
              <a:rPr lang="ru-RU" sz="4800" dirty="0">
                <a:latin typeface="+mj-lt"/>
              </a:rPr>
              <a:t>Необходимо упорядочить судебную практику. </a:t>
            </a:r>
            <a:r>
              <a:rPr lang="ru-RU" sz="4800" b="0" dirty="0">
                <a:latin typeface="+mj-lt"/>
              </a:rPr>
              <a:t>Некоторую ясность может внести </a:t>
            </a:r>
            <a:r>
              <a:rPr lang="ru-RU" sz="4800" dirty="0">
                <a:latin typeface="+mj-lt"/>
              </a:rPr>
              <a:t>пересмотр Верховным судом своих определений, которые фактически противоречат друг другу: </a:t>
            </a:r>
            <a:r>
              <a:rPr lang="ru-RU" sz="4800" b="0" dirty="0">
                <a:latin typeface="+mj-lt"/>
              </a:rPr>
              <a:t>определения Судебной коллегии по гражданским делам от 24 апреля 2017 г. по делу № 18-КГ17-10 и от 8 апреля 2019 г. по делу № 89-КГ18-14. Кроме того, Верховный суд может </a:t>
            </a:r>
            <a:r>
              <a:rPr lang="ru-RU" sz="4800" dirty="0">
                <a:latin typeface="+mj-lt"/>
              </a:rPr>
              <a:t>принять новые постановления, определения,</a:t>
            </a:r>
            <a:r>
              <a:rPr lang="ru-RU" sz="4800" b="0" dirty="0">
                <a:latin typeface="+mj-lt"/>
              </a:rPr>
              <a:t> способные повлиять на правоприменительную практику.</a:t>
            </a:r>
          </a:p>
          <a:p>
            <a:endParaRPr sz="5400" dirty="0"/>
          </a:p>
        </p:txBody>
      </p:sp>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84"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Заголовок основного текста"/>
          <p:cNvSpPr txBox="1"/>
          <p:nvPr/>
        </p:nvSpPr>
        <p:spPr>
          <a:xfrm>
            <a:off x="2758952" y="9522296"/>
            <a:ext cx="17425936"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nSpc>
                <a:spcPct val="150000"/>
              </a:lnSpc>
            </a:pPr>
            <a:r>
              <a:rPr lang="ru-RU" sz="5000" dirty="0">
                <a:latin typeface="+mj-lt"/>
              </a:rPr>
              <a:t>Однако постановления Верховного суда едва ли смогут решить все существующие проблемы. Это можно заметить, поскольку подобные попытки уже предпринимались, но коренным образом на ситуацию это не повлияло. Соответственно, могут потребоваться иные меры. Какие?</a:t>
            </a:r>
            <a:endParaRPr lang="ru-RU" sz="5000" b="0" dirty="0">
              <a:latin typeface="+mj-lt"/>
            </a:endParaRPr>
          </a:p>
          <a:p>
            <a:endParaRPr sz="5400" dirty="0"/>
          </a:p>
        </p:txBody>
      </p:sp>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84"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509467597"/>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124</TotalTime>
  <Words>407</Words>
  <Application>Microsoft Office PowerPoint</Application>
  <PresentationFormat>Произвольный</PresentationFormat>
  <Paragraphs>25</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 Narrow</vt:lpstr>
      <vt:lpstr>Helvetica</vt:lpstr>
      <vt:lpstr>Helvetica Light</vt:lpstr>
      <vt:lpstr>Helvetica Neue</vt:lpstr>
      <vt:lpstr>Times New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Snegovichok</dc:creator>
  <cp:lastModifiedBy>RePack by Diakov</cp:lastModifiedBy>
  <cp:revision>15</cp:revision>
  <dcterms:modified xsi:type="dcterms:W3CDTF">2020-04-02T14:13:49Z</dcterms:modified>
</cp:coreProperties>
</file>