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48"/>
    <p:restoredTop sz="94659"/>
  </p:normalViewPr>
  <p:slideViewPr>
    <p:cSldViewPr snapToGrid="0" snapToObjects="1" showGuides="1">
      <p:cViewPr varScale="1">
        <p:scale>
          <a:sx n="69" d="100"/>
          <a:sy n="69" d="100"/>
        </p:scale>
        <p:origin x="6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9.png"/><Relationship Id="rId1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9.png"/><Relationship Id="rId1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8A991F-CFB5-4A44-B79E-3BE5F89CF2D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FB20EAA8-93C2-47F5-9BAC-82D10BD4E9F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Введение</a:t>
          </a:r>
          <a:endParaRPr lang="en-US" dirty="0"/>
        </a:p>
      </dgm:t>
    </dgm:pt>
    <dgm:pt modelId="{03E97ABE-5CC1-494E-852E-F14096319EF4}" type="parTrans" cxnId="{BF76B3A7-A337-4E35-A8D6-CD9A4DAA6F78}">
      <dgm:prSet/>
      <dgm:spPr/>
      <dgm:t>
        <a:bodyPr/>
        <a:lstStyle/>
        <a:p>
          <a:endParaRPr lang="en-US"/>
        </a:p>
      </dgm:t>
    </dgm:pt>
    <dgm:pt modelId="{783E980C-658D-474F-843E-397ECD3EB1CC}" type="sibTrans" cxnId="{BF76B3A7-A337-4E35-A8D6-CD9A4DAA6F78}">
      <dgm:prSet/>
      <dgm:spPr/>
      <dgm:t>
        <a:bodyPr/>
        <a:lstStyle/>
        <a:p>
          <a:endParaRPr lang="en-US"/>
        </a:p>
      </dgm:t>
    </dgm:pt>
    <dgm:pt modelId="{42D855CD-7DBA-4B51-9A2B-42A7F662070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Проблемы</a:t>
          </a:r>
          <a:r>
            <a:rPr lang="ru-RU" baseline="0" dirty="0"/>
            <a:t> регулирования</a:t>
          </a:r>
          <a:endParaRPr lang="en-US" dirty="0"/>
        </a:p>
      </dgm:t>
    </dgm:pt>
    <dgm:pt modelId="{855EC2D3-8E99-48CA-A76D-40CD9ADBFD0C}" type="parTrans" cxnId="{5C5FB9DC-0EB4-44CA-9E20-3128FDE46357}">
      <dgm:prSet/>
      <dgm:spPr/>
      <dgm:t>
        <a:bodyPr/>
        <a:lstStyle/>
        <a:p>
          <a:endParaRPr lang="en-US"/>
        </a:p>
      </dgm:t>
    </dgm:pt>
    <dgm:pt modelId="{BA7F26D3-DC4C-4EBB-A868-ACFAF5483988}" type="sibTrans" cxnId="{5C5FB9DC-0EB4-44CA-9E20-3128FDE46357}">
      <dgm:prSet/>
      <dgm:spPr/>
      <dgm:t>
        <a:bodyPr/>
        <a:lstStyle/>
        <a:p>
          <a:endParaRPr lang="en-US"/>
        </a:p>
      </dgm:t>
    </dgm:pt>
    <dgm:pt modelId="{C7FB1755-516E-4D79-8A6B-959919373DE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Актуальность и Научная разработанность</a:t>
          </a:r>
          <a:endParaRPr lang="en-US" dirty="0"/>
        </a:p>
      </dgm:t>
    </dgm:pt>
    <dgm:pt modelId="{D26B338D-2DFF-4029-8E86-5B22C49A8D5A}" type="parTrans" cxnId="{C7738257-1DFF-4F30-8AE2-A6B457BE2BEE}">
      <dgm:prSet/>
      <dgm:spPr/>
      <dgm:t>
        <a:bodyPr/>
        <a:lstStyle/>
        <a:p>
          <a:endParaRPr lang="en-US"/>
        </a:p>
      </dgm:t>
    </dgm:pt>
    <dgm:pt modelId="{75A77E16-6DB1-4D64-BDCC-B85B345D5EFA}" type="sibTrans" cxnId="{C7738257-1DFF-4F30-8AE2-A6B457BE2BEE}">
      <dgm:prSet/>
      <dgm:spPr/>
      <dgm:t>
        <a:bodyPr/>
        <a:lstStyle/>
        <a:p>
          <a:endParaRPr lang="en-US"/>
        </a:p>
      </dgm:t>
    </dgm:pt>
    <dgm:pt modelId="{4D3E72DE-62AC-4432-B248-380C8C3B3E6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Научная исследованность определения «творческий работник»</a:t>
          </a:r>
          <a:endParaRPr lang="en-US" dirty="0"/>
        </a:p>
      </dgm:t>
    </dgm:pt>
    <dgm:pt modelId="{4B644D3C-94F9-47BA-81F1-84C7CB4A97B8}" type="parTrans" cxnId="{EBF7583F-7920-4825-8EB7-740280D5905F}">
      <dgm:prSet/>
      <dgm:spPr/>
      <dgm:t>
        <a:bodyPr/>
        <a:lstStyle/>
        <a:p>
          <a:endParaRPr lang="en-US"/>
        </a:p>
      </dgm:t>
    </dgm:pt>
    <dgm:pt modelId="{A8B5BA56-BE8F-4099-9D0C-6EF8AAE85354}" type="sibTrans" cxnId="{EBF7583F-7920-4825-8EB7-740280D5905F}">
      <dgm:prSet/>
      <dgm:spPr/>
      <dgm:t>
        <a:bodyPr/>
        <a:lstStyle/>
        <a:p>
          <a:endParaRPr lang="en-US"/>
        </a:p>
      </dgm:t>
    </dgm:pt>
    <dgm:pt modelId="{5174FA7C-5E7F-499D-8FB5-B3FA97C6ACA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 </a:t>
          </a:r>
          <a:r>
            <a:rPr lang="ru-RU"/>
            <a:t>Научная исследованность заключения срочного трудового договора </a:t>
          </a:r>
          <a:endParaRPr lang="en-US" dirty="0"/>
        </a:p>
      </dgm:t>
    </dgm:pt>
    <dgm:pt modelId="{0FCFD099-BFA4-45A9-976F-5CF686EE625B}" type="parTrans" cxnId="{78F665BC-BDEA-4430-B670-4BAB2ED76334}">
      <dgm:prSet/>
      <dgm:spPr/>
      <dgm:t>
        <a:bodyPr/>
        <a:lstStyle/>
        <a:p>
          <a:endParaRPr lang="en-US"/>
        </a:p>
      </dgm:t>
    </dgm:pt>
    <dgm:pt modelId="{7398F61E-2081-4DD7-8406-955FAF4B93D8}" type="sibTrans" cxnId="{78F665BC-BDEA-4430-B670-4BAB2ED76334}">
      <dgm:prSet/>
      <dgm:spPr/>
      <dgm:t>
        <a:bodyPr/>
        <a:lstStyle/>
        <a:p>
          <a:endParaRPr lang="en-US"/>
        </a:p>
      </dgm:t>
    </dgm:pt>
    <dgm:pt modelId="{8B08848A-1836-483C-91BD-FF01DD7BCA5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Научная исследованность режима рабочего времени и ненормированного рабочего дня</a:t>
          </a:r>
          <a:endParaRPr lang="en-US" dirty="0"/>
        </a:p>
      </dgm:t>
    </dgm:pt>
    <dgm:pt modelId="{CF9D18BB-92DA-4321-8102-931A282FE6E4}" type="parTrans" cxnId="{3D2FE5BA-12F5-4539-93E8-120B1FAF2A97}">
      <dgm:prSet/>
      <dgm:spPr/>
      <dgm:t>
        <a:bodyPr/>
        <a:lstStyle/>
        <a:p>
          <a:endParaRPr lang="en-US"/>
        </a:p>
      </dgm:t>
    </dgm:pt>
    <dgm:pt modelId="{9E340816-C17D-421B-AC44-9F5CDE866539}" type="sibTrans" cxnId="{3D2FE5BA-12F5-4539-93E8-120B1FAF2A97}">
      <dgm:prSet/>
      <dgm:spPr/>
      <dgm:t>
        <a:bodyPr/>
        <a:lstStyle/>
        <a:p>
          <a:endParaRPr lang="en-US"/>
        </a:p>
      </dgm:t>
    </dgm:pt>
    <dgm:pt modelId="{4C98D15C-1CAB-4DA1-8321-8786AF7692E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Предложения</a:t>
          </a:r>
          <a:endParaRPr lang="en-US" dirty="0"/>
        </a:p>
      </dgm:t>
    </dgm:pt>
    <dgm:pt modelId="{655BAE12-BD7A-45AA-AE47-CB5E7ADA7977}" type="parTrans" cxnId="{ECAE2CFA-C91A-4C79-AA64-915648C1BDDA}">
      <dgm:prSet/>
      <dgm:spPr/>
      <dgm:t>
        <a:bodyPr/>
        <a:lstStyle/>
        <a:p>
          <a:endParaRPr lang="en-US"/>
        </a:p>
      </dgm:t>
    </dgm:pt>
    <dgm:pt modelId="{52AC3DF5-2A3D-4792-BFB8-1EC2451DB5C3}" type="sibTrans" cxnId="{ECAE2CFA-C91A-4C79-AA64-915648C1BDDA}">
      <dgm:prSet/>
      <dgm:spPr/>
      <dgm:t>
        <a:bodyPr/>
        <a:lstStyle/>
        <a:p>
          <a:endParaRPr lang="en-US"/>
        </a:p>
      </dgm:t>
    </dgm:pt>
    <dgm:pt modelId="{02DE6DD3-FDE0-4210-BA40-380E8F572E4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 dirty="0"/>
            <a:t>Библиографический список </a:t>
          </a:r>
          <a:r>
            <a:rPr lang="en-GB" dirty="0"/>
            <a:t> </a:t>
          </a:r>
          <a:endParaRPr lang="en-US" dirty="0"/>
        </a:p>
      </dgm:t>
    </dgm:pt>
    <dgm:pt modelId="{57FE52F1-0722-4D54-A076-8059840968E0}" type="parTrans" cxnId="{64B4CEBC-2EDE-4988-A492-5AE2D76E19F2}">
      <dgm:prSet/>
      <dgm:spPr/>
      <dgm:t>
        <a:bodyPr/>
        <a:lstStyle/>
        <a:p>
          <a:endParaRPr lang="en-US"/>
        </a:p>
      </dgm:t>
    </dgm:pt>
    <dgm:pt modelId="{5513379A-CD5F-4C52-A4C5-E0CB9C35451D}" type="sibTrans" cxnId="{64B4CEBC-2EDE-4988-A492-5AE2D76E19F2}">
      <dgm:prSet/>
      <dgm:spPr/>
      <dgm:t>
        <a:bodyPr/>
        <a:lstStyle/>
        <a:p>
          <a:endParaRPr lang="en-US"/>
        </a:p>
      </dgm:t>
    </dgm:pt>
    <dgm:pt modelId="{262A8CC4-592D-4322-B44D-35FA6DC06C1C}" type="pres">
      <dgm:prSet presAssocID="{6F8A991F-CFB5-4A44-B79E-3BE5F89CF2D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4ADAA4-3C98-43BD-82C5-2946F268EAF4}" type="pres">
      <dgm:prSet presAssocID="{FB20EAA8-93C2-47F5-9BAC-82D10BD4E9F7}" presName="compNode" presStyleCnt="0"/>
      <dgm:spPr/>
    </dgm:pt>
    <dgm:pt modelId="{301FEBBB-7D68-47D2-BC86-524E163DA737}" type="pres">
      <dgm:prSet presAssocID="{FB20EAA8-93C2-47F5-9BAC-82D10BD4E9F7}" presName="iconBgRect" presStyleLbl="bgShp" presStyleIdx="0" presStyleCnt="8"/>
      <dgm:spPr/>
    </dgm:pt>
    <dgm:pt modelId="{74662264-B513-4D59-AACB-F5348A39F279}" type="pres">
      <dgm:prSet presAssocID="{FB20EAA8-93C2-47F5-9BAC-82D10BD4E9F7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E2E090A-3DBA-40D4-917D-136AAD802210}" type="pres">
      <dgm:prSet presAssocID="{FB20EAA8-93C2-47F5-9BAC-82D10BD4E9F7}" presName="spaceRect" presStyleCnt="0"/>
      <dgm:spPr/>
    </dgm:pt>
    <dgm:pt modelId="{087FE527-8724-43DD-87CA-183F9CB74363}" type="pres">
      <dgm:prSet presAssocID="{FB20EAA8-93C2-47F5-9BAC-82D10BD4E9F7}" presName="textRect" presStyleLbl="revTx" presStyleIdx="0" presStyleCnt="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9D7E706E-AAD0-4825-A2D4-F030EF4CD80E}" type="pres">
      <dgm:prSet presAssocID="{783E980C-658D-474F-843E-397ECD3EB1CC}" presName="sibTrans" presStyleCnt="0"/>
      <dgm:spPr/>
    </dgm:pt>
    <dgm:pt modelId="{3ED59557-ACF2-45E1-99A1-CCAD04C85261}" type="pres">
      <dgm:prSet presAssocID="{42D855CD-7DBA-4B51-9A2B-42A7F6620701}" presName="compNode" presStyleCnt="0"/>
      <dgm:spPr/>
    </dgm:pt>
    <dgm:pt modelId="{1D3D9FF2-E205-4648-B5E6-24C39444EE34}" type="pres">
      <dgm:prSet presAssocID="{42D855CD-7DBA-4B51-9A2B-42A7F6620701}" presName="iconBgRect" presStyleLbl="bgShp" presStyleIdx="1" presStyleCnt="8"/>
      <dgm:spPr/>
    </dgm:pt>
    <dgm:pt modelId="{2AF7739F-095C-4BDE-96B7-C89AC87F04A0}" type="pres">
      <dgm:prSet presAssocID="{42D855CD-7DBA-4B51-9A2B-42A7F6620701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46350469-42B2-4F88-97D2-F0499231E077}" type="pres">
      <dgm:prSet presAssocID="{42D855CD-7DBA-4B51-9A2B-42A7F6620701}" presName="spaceRect" presStyleCnt="0"/>
      <dgm:spPr/>
    </dgm:pt>
    <dgm:pt modelId="{8E4997C8-6384-4B54-819F-85BAB6DD5B61}" type="pres">
      <dgm:prSet presAssocID="{42D855CD-7DBA-4B51-9A2B-42A7F6620701}" presName="textRect" presStyleLbl="revTx" presStyleIdx="1" presStyleCnt="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DA020AB7-4AE9-426A-BA78-653A171C26DB}" type="pres">
      <dgm:prSet presAssocID="{BA7F26D3-DC4C-4EBB-A868-ACFAF5483988}" presName="sibTrans" presStyleCnt="0"/>
      <dgm:spPr/>
    </dgm:pt>
    <dgm:pt modelId="{1C41C44E-A483-4903-82D1-6509BA948920}" type="pres">
      <dgm:prSet presAssocID="{C7FB1755-516E-4D79-8A6B-959919373DE2}" presName="compNode" presStyleCnt="0"/>
      <dgm:spPr/>
    </dgm:pt>
    <dgm:pt modelId="{EF444086-D2DE-4C7E-95D9-13F698BCE274}" type="pres">
      <dgm:prSet presAssocID="{C7FB1755-516E-4D79-8A6B-959919373DE2}" presName="iconBgRect" presStyleLbl="bgShp" presStyleIdx="2" presStyleCnt="8"/>
      <dgm:spPr/>
    </dgm:pt>
    <dgm:pt modelId="{DD3814B1-A787-497F-A924-EF8AA228791E}" type="pres">
      <dgm:prSet presAssocID="{C7FB1755-516E-4D79-8A6B-959919373DE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93CDC07-8382-4391-82B1-D95F6672DE8C}" type="pres">
      <dgm:prSet presAssocID="{C7FB1755-516E-4D79-8A6B-959919373DE2}" presName="spaceRect" presStyleCnt="0"/>
      <dgm:spPr/>
    </dgm:pt>
    <dgm:pt modelId="{D507558E-D1F3-4BF0-8694-CB341F6C8044}" type="pres">
      <dgm:prSet presAssocID="{C7FB1755-516E-4D79-8A6B-959919373DE2}" presName="textRect" presStyleLbl="revTx" presStyleIdx="2" presStyleCnt="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BE7C783D-8157-4198-A0B8-531EC0258C0A}" type="pres">
      <dgm:prSet presAssocID="{75A77E16-6DB1-4D64-BDCC-B85B345D5EFA}" presName="sibTrans" presStyleCnt="0"/>
      <dgm:spPr/>
    </dgm:pt>
    <dgm:pt modelId="{198EBA4D-9AF2-421C-838D-3F6477C3162E}" type="pres">
      <dgm:prSet presAssocID="{4D3E72DE-62AC-4432-B248-380C8C3B3E69}" presName="compNode" presStyleCnt="0"/>
      <dgm:spPr/>
    </dgm:pt>
    <dgm:pt modelId="{AD650BA5-A8AE-418E-B064-BE6D0D0240FE}" type="pres">
      <dgm:prSet presAssocID="{4D3E72DE-62AC-4432-B248-380C8C3B3E69}" presName="iconBgRect" presStyleLbl="bgShp" presStyleIdx="3" presStyleCnt="8"/>
      <dgm:spPr/>
    </dgm:pt>
    <dgm:pt modelId="{FE6818D6-06FC-4BC0-A75C-4F1652366D22}" type="pres">
      <dgm:prSet presAssocID="{4D3E72DE-62AC-4432-B248-380C8C3B3E69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3A273F27-7E78-4F53-888C-098E66785EA0}" type="pres">
      <dgm:prSet presAssocID="{4D3E72DE-62AC-4432-B248-380C8C3B3E69}" presName="spaceRect" presStyleCnt="0"/>
      <dgm:spPr/>
    </dgm:pt>
    <dgm:pt modelId="{AD0CF095-9FE7-4CB3-9240-8CBE7EEB528A}" type="pres">
      <dgm:prSet presAssocID="{4D3E72DE-62AC-4432-B248-380C8C3B3E69}" presName="textRect" presStyleLbl="revTx" presStyleIdx="3" presStyleCnt="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2F2F80E6-9690-4719-8866-73FBE68CA5C9}" type="pres">
      <dgm:prSet presAssocID="{A8B5BA56-BE8F-4099-9D0C-6EF8AAE85354}" presName="sibTrans" presStyleCnt="0"/>
      <dgm:spPr/>
    </dgm:pt>
    <dgm:pt modelId="{095A9BA0-5EA4-4A46-9248-179850817018}" type="pres">
      <dgm:prSet presAssocID="{5174FA7C-5E7F-499D-8FB5-B3FA97C6ACAF}" presName="compNode" presStyleCnt="0"/>
      <dgm:spPr/>
    </dgm:pt>
    <dgm:pt modelId="{E9B15747-32AF-4B4C-A357-8A29F345DC92}" type="pres">
      <dgm:prSet presAssocID="{5174FA7C-5E7F-499D-8FB5-B3FA97C6ACAF}" presName="iconBgRect" presStyleLbl="bgShp" presStyleIdx="4" presStyleCnt="8"/>
      <dgm:spPr/>
    </dgm:pt>
    <dgm:pt modelId="{D8E056E7-AEA6-4382-9DA5-364953B9149C}" type="pres">
      <dgm:prSet presAssocID="{5174FA7C-5E7F-499D-8FB5-B3FA97C6ACAF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g under Magnifying Glass"/>
        </a:ext>
      </dgm:extLst>
    </dgm:pt>
    <dgm:pt modelId="{3226F11C-5B19-4BC4-9250-6CE5F057F80B}" type="pres">
      <dgm:prSet presAssocID="{5174FA7C-5E7F-499D-8FB5-B3FA97C6ACAF}" presName="spaceRect" presStyleCnt="0"/>
      <dgm:spPr/>
    </dgm:pt>
    <dgm:pt modelId="{DA82E598-82C9-49C1-9D5A-6536A5A25533}" type="pres">
      <dgm:prSet presAssocID="{5174FA7C-5E7F-499D-8FB5-B3FA97C6ACAF}" presName="textRect" presStyleLbl="revTx" presStyleIdx="4" presStyleCnt="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650D04FC-02F7-498D-A6CD-6AC7B2279B10}" type="pres">
      <dgm:prSet presAssocID="{7398F61E-2081-4DD7-8406-955FAF4B93D8}" presName="sibTrans" presStyleCnt="0"/>
      <dgm:spPr/>
    </dgm:pt>
    <dgm:pt modelId="{700F7777-5454-4400-B3EA-1FB236B133B6}" type="pres">
      <dgm:prSet presAssocID="{8B08848A-1836-483C-91BD-FF01DD7BCA5A}" presName="compNode" presStyleCnt="0"/>
      <dgm:spPr/>
    </dgm:pt>
    <dgm:pt modelId="{42DB1477-5C17-46DE-A899-823A304B8BA9}" type="pres">
      <dgm:prSet presAssocID="{8B08848A-1836-483C-91BD-FF01DD7BCA5A}" presName="iconBgRect" presStyleLbl="bgShp" presStyleIdx="5" presStyleCnt="8"/>
      <dgm:spPr/>
    </dgm:pt>
    <dgm:pt modelId="{3DC9E8C8-D2E0-46B3-B53E-E6E25E94E70C}" type="pres">
      <dgm:prSet presAssocID="{8B08848A-1836-483C-91BD-FF01DD7BCA5A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CEDBCF30-F600-44E6-9B73-4B1C2E6B3B03}" type="pres">
      <dgm:prSet presAssocID="{8B08848A-1836-483C-91BD-FF01DD7BCA5A}" presName="spaceRect" presStyleCnt="0"/>
      <dgm:spPr/>
    </dgm:pt>
    <dgm:pt modelId="{F810C48B-5CE6-4A3E-AE04-7496F46DF054}" type="pres">
      <dgm:prSet presAssocID="{8B08848A-1836-483C-91BD-FF01DD7BCA5A}" presName="textRect" presStyleLbl="revTx" presStyleIdx="5" presStyleCnt="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936E3290-C442-425C-B861-407BB5AF964E}" type="pres">
      <dgm:prSet presAssocID="{9E340816-C17D-421B-AC44-9F5CDE866539}" presName="sibTrans" presStyleCnt="0"/>
      <dgm:spPr/>
    </dgm:pt>
    <dgm:pt modelId="{50A579C7-8DD7-45B5-8625-45C7433E074B}" type="pres">
      <dgm:prSet presAssocID="{4C98D15C-1CAB-4DA1-8321-8786AF7692EB}" presName="compNode" presStyleCnt="0"/>
      <dgm:spPr/>
    </dgm:pt>
    <dgm:pt modelId="{116DDBE7-E179-46CF-859D-1EF5344BAD40}" type="pres">
      <dgm:prSet presAssocID="{4C98D15C-1CAB-4DA1-8321-8786AF7692EB}" presName="iconBgRect" presStyleLbl="bgShp" presStyleIdx="6" presStyleCnt="8"/>
      <dgm:spPr/>
    </dgm:pt>
    <dgm:pt modelId="{77AE1AE6-970E-4F94-AC31-AEAAB419F901}" type="pres">
      <dgm:prSet presAssocID="{4C98D15C-1CAB-4DA1-8321-8786AF7692EB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68EBDD6C-A579-4A36-8E18-24032D8A369E}" type="pres">
      <dgm:prSet presAssocID="{4C98D15C-1CAB-4DA1-8321-8786AF7692EB}" presName="spaceRect" presStyleCnt="0"/>
      <dgm:spPr/>
    </dgm:pt>
    <dgm:pt modelId="{E1EBEB26-1C98-4658-BD91-4684AFA2B51C}" type="pres">
      <dgm:prSet presAssocID="{4C98D15C-1CAB-4DA1-8321-8786AF7692EB}" presName="textRect" presStyleLbl="revTx" presStyleIdx="6" presStyleCnt="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93BDB32-FFF8-4462-B00C-95846E6999D9}" type="pres">
      <dgm:prSet presAssocID="{52AC3DF5-2A3D-4792-BFB8-1EC2451DB5C3}" presName="sibTrans" presStyleCnt="0"/>
      <dgm:spPr/>
    </dgm:pt>
    <dgm:pt modelId="{6188D492-07D8-4C6F-B220-3F8D56491C3B}" type="pres">
      <dgm:prSet presAssocID="{02DE6DD3-FDE0-4210-BA40-380E8F572E4A}" presName="compNode" presStyleCnt="0"/>
      <dgm:spPr/>
    </dgm:pt>
    <dgm:pt modelId="{149F781D-9E95-4A16-8F2F-4BF56DA73F58}" type="pres">
      <dgm:prSet presAssocID="{02DE6DD3-FDE0-4210-BA40-380E8F572E4A}" presName="iconBgRect" presStyleLbl="bgShp" presStyleIdx="7" presStyleCnt="8"/>
      <dgm:spPr/>
    </dgm:pt>
    <dgm:pt modelId="{982C63F0-54E3-4C23-9B8D-898BBC3FD6FA}" type="pres">
      <dgm:prSet presAssocID="{02DE6DD3-FDE0-4210-BA40-380E8F572E4A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CA369E8C-DD91-4659-9B40-59347D030A70}" type="pres">
      <dgm:prSet presAssocID="{02DE6DD3-FDE0-4210-BA40-380E8F572E4A}" presName="spaceRect" presStyleCnt="0"/>
      <dgm:spPr/>
    </dgm:pt>
    <dgm:pt modelId="{3D825CD5-41D7-416F-809B-57D2F1CE4E80}" type="pres">
      <dgm:prSet presAssocID="{02DE6DD3-FDE0-4210-BA40-380E8F572E4A}" presName="textRect" presStyleLbl="revTx" presStyleIdx="7" presStyleCnt="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427B5B-FEFF-4212-A421-2046BE6409D0}" type="presOf" srcId="{4D3E72DE-62AC-4432-B248-380C8C3B3E69}" destId="{AD0CF095-9FE7-4CB3-9240-8CBE7EEB528A}" srcOrd="0" destOrd="0" presId="urn:microsoft.com/office/officeart/2018/5/layout/IconCircleLabelList"/>
    <dgm:cxn modelId="{3D2FE5BA-12F5-4539-93E8-120B1FAF2A97}" srcId="{6F8A991F-CFB5-4A44-B79E-3BE5F89CF2D4}" destId="{8B08848A-1836-483C-91BD-FF01DD7BCA5A}" srcOrd="5" destOrd="0" parTransId="{CF9D18BB-92DA-4321-8102-931A282FE6E4}" sibTransId="{9E340816-C17D-421B-AC44-9F5CDE866539}"/>
    <dgm:cxn modelId="{78F665BC-BDEA-4430-B670-4BAB2ED76334}" srcId="{6F8A991F-CFB5-4A44-B79E-3BE5F89CF2D4}" destId="{5174FA7C-5E7F-499D-8FB5-B3FA97C6ACAF}" srcOrd="4" destOrd="0" parTransId="{0FCFD099-BFA4-45A9-976F-5CF686EE625B}" sibTransId="{7398F61E-2081-4DD7-8406-955FAF4B93D8}"/>
    <dgm:cxn modelId="{ECAE2CFA-C91A-4C79-AA64-915648C1BDDA}" srcId="{6F8A991F-CFB5-4A44-B79E-3BE5F89CF2D4}" destId="{4C98D15C-1CAB-4DA1-8321-8786AF7692EB}" srcOrd="6" destOrd="0" parTransId="{655BAE12-BD7A-45AA-AE47-CB5E7ADA7977}" sibTransId="{52AC3DF5-2A3D-4792-BFB8-1EC2451DB5C3}"/>
    <dgm:cxn modelId="{5C5FB9DC-0EB4-44CA-9E20-3128FDE46357}" srcId="{6F8A991F-CFB5-4A44-B79E-3BE5F89CF2D4}" destId="{42D855CD-7DBA-4B51-9A2B-42A7F6620701}" srcOrd="1" destOrd="0" parTransId="{855EC2D3-8E99-48CA-A76D-40CD9ADBFD0C}" sibTransId="{BA7F26D3-DC4C-4EBB-A868-ACFAF5483988}"/>
    <dgm:cxn modelId="{E99AF9C0-A75A-40FC-AC93-BCDF75E2BE90}" type="presOf" srcId="{FB20EAA8-93C2-47F5-9BAC-82D10BD4E9F7}" destId="{087FE527-8724-43DD-87CA-183F9CB74363}" srcOrd="0" destOrd="0" presId="urn:microsoft.com/office/officeart/2018/5/layout/IconCircleLabelList"/>
    <dgm:cxn modelId="{C7738257-1DFF-4F30-8AE2-A6B457BE2BEE}" srcId="{6F8A991F-CFB5-4A44-B79E-3BE5F89CF2D4}" destId="{C7FB1755-516E-4D79-8A6B-959919373DE2}" srcOrd="2" destOrd="0" parTransId="{D26B338D-2DFF-4029-8E86-5B22C49A8D5A}" sibTransId="{75A77E16-6DB1-4D64-BDCC-B85B345D5EFA}"/>
    <dgm:cxn modelId="{EE1F0956-E46B-4DE4-95D3-B521BF528D32}" type="presOf" srcId="{4C98D15C-1CAB-4DA1-8321-8786AF7692EB}" destId="{E1EBEB26-1C98-4658-BD91-4684AFA2B51C}" srcOrd="0" destOrd="0" presId="urn:microsoft.com/office/officeart/2018/5/layout/IconCircleLabelList"/>
    <dgm:cxn modelId="{8F712A1E-FBD8-428D-8ADB-9E446A14A295}" type="presOf" srcId="{8B08848A-1836-483C-91BD-FF01DD7BCA5A}" destId="{F810C48B-5CE6-4A3E-AE04-7496F46DF054}" srcOrd="0" destOrd="0" presId="urn:microsoft.com/office/officeart/2018/5/layout/IconCircleLabelList"/>
    <dgm:cxn modelId="{EBF7583F-7920-4825-8EB7-740280D5905F}" srcId="{6F8A991F-CFB5-4A44-B79E-3BE5F89CF2D4}" destId="{4D3E72DE-62AC-4432-B248-380C8C3B3E69}" srcOrd="3" destOrd="0" parTransId="{4B644D3C-94F9-47BA-81F1-84C7CB4A97B8}" sibTransId="{A8B5BA56-BE8F-4099-9D0C-6EF8AAE85354}"/>
    <dgm:cxn modelId="{71DA9805-F07E-4E5E-AD31-3A3AFF66DF18}" type="presOf" srcId="{02DE6DD3-FDE0-4210-BA40-380E8F572E4A}" destId="{3D825CD5-41D7-416F-809B-57D2F1CE4E80}" srcOrd="0" destOrd="0" presId="urn:microsoft.com/office/officeart/2018/5/layout/IconCircleLabelList"/>
    <dgm:cxn modelId="{F42D0C0B-BF67-4C87-A69D-D165E91ECEEA}" type="presOf" srcId="{5174FA7C-5E7F-499D-8FB5-B3FA97C6ACAF}" destId="{DA82E598-82C9-49C1-9D5A-6536A5A25533}" srcOrd="0" destOrd="0" presId="urn:microsoft.com/office/officeart/2018/5/layout/IconCircleLabelList"/>
    <dgm:cxn modelId="{D707D7F9-A5E4-4800-9164-411C83008A76}" type="presOf" srcId="{42D855CD-7DBA-4B51-9A2B-42A7F6620701}" destId="{8E4997C8-6384-4B54-819F-85BAB6DD5B61}" srcOrd="0" destOrd="0" presId="urn:microsoft.com/office/officeart/2018/5/layout/IconCircleLabelList"/>
    <dgm:cxn modelId="{657F1A03-B30E-494D-8117-9E248621539D}" type="presOf" srcId="{6F8A991F-CFB5-4A44-B79E-3BE5F89CF2D4}" destId="{262A8CC4-592D-4322-B44D-35FA6DC06C1C}" srcOrd="0" destOrd="0" presId="urn:microsoft.com/office/officeart/2018/5/layout/IconCircleLabelList"/>
    <dgm:cxn modelId="{64B4CEBC-2EDE-4988-A492-5AE2D76E19F2}" srcId="{6F8A991F-CFB5-4A44-B79E-3BE5F89CF2D4}" destId="{02DE6DD3-FDE0-4210-BA40-380E8F572E4A}" srcOrd="7" destOrd="0" parTransId="{57FE52F1-0722-4D54-A076-8059840968E0}" sibTransId="{5513379A-CD5F-4C52-A4C5-E0CB9C35451D}"/>
    <dgm:cxn modelId="{BF76B3A7-A337-4E35-A8D6-CD9A4DAA6F78}" srcId="{6F8A991F-CFB5-4A44-B79E-3BE5F89CF2D4}" destId="{FB20EAA8-93C2-47F5-9BAC-82D10BD4E9F7}" srcOrd="0" destOrd="0" parTransId="{03E97ABE-5CC1-494E-852E-F14096319EF4}" sibTransId="{783E980C-658D-474F-843E-397ECD3EB1CC}"/>
    <dgm:cxn modelId="{DFA76CE3-8D5B-448E-8467-CB130B59599A}" type="presOf" srcId="{C7FB1755-516E-4D79-8A6B-959919373DE2}" destId="{D507558E-D1F3-4BF0-8694-CB341F6C8044}" srcOrd="0" destOrd="0" presId="urn:microsoft.com/office/officeart/2018/5/layout/IconCircleLabelList"/>
    <dgm:cxn modelId="{380D1F2E-BB22-4193-B28F-82477CCDF824}" type="presParOf" srcId="{262A8CC4-592D-4322-B44D-35FA6DC06C1C}" destId="{204ADAA4-3C98-43BD-82C5-2946F268EAF4}" srcOrd="0" destOrd="0" presId="urn:microsoft.com/office/officeart/2018/5/layout/IconCircleLabelList"/>
    <dgm:cxn modelId="{64238D8F-B633-4D6F-9130-719836BE0891}" type="presParOf" srcId="{204ADAA4-3C98-43BD-82C5-2946F268EAF4}" destId="{301FEBBB-7D68-47D2-BC86-524E163DA737}" srcOrd="0" destOrd="0" presId="urn:microsoft.com/office/officeart/2018/5/layout/IconCircleLabelList"/>
    <dgm:cxn modelId="{3AEE1E3B-45BB-41CC-9DCA-CC1C0342F477}" type="presParOf" srcId="{204ADAA4-3C98-43BD-82C5-2946F268EAF4}" destId="{74662264-B513-4D59-AACB-F5348A39F279}" srcOrd="1" destOrd="0" presId="urn:microsoft.com/office/officeart/2018/5/layout/IconCircleLabelList"/>
    <dgm:cxn modelId="{9C730595-E18D-48CC-B20E-BB19C8CA8509}" type="presParOf" srcId="{204ADAA4-3C98-43BD-82C5-2946F268EAF4}" destId="{2E2E090A-3DBA-40D4-917D-136AAD802210}" srcOrd="2" destOrd="0" presId="urn:microsoft.com/office/officeart/2018/5/layout/IconCircleLabelList"/>
    <dgm:cxn modelId="{C71F6C44-486A-4BD8-9790-C433AD058D91}" type="presParOf" srcId="{204ADAA4-3C98-43BD-82C5-2946F268EAF4}" destId="{087FE527-8724-43DD-87CA-183F9CB74363}" srcOrd="3" destOrd="0" presId="urn:microsoft.com/office/officeart/2018/5/layout/IconCircleLabelList"/>
    <dgm:cxn modelId="{5E2E2836-4AFE-47A6-A4A9-82F3E22DFBA2}" type="presParOf" srcId="{262A8CC4-592D-4322-B44D-35FA6DC06C1C}" destId="{9D7E706E-AAD0-4825-A2D4-F030EF4CD80E}" srcOrd="1" destOrd="0" presId="urn:microsoft.com/office/officeart/2018/5/layout/IconCircleLabelList"/>
    <dgm:cxn modelId="{BBC4A00F-8263-4BFD-944C-7D2D6FE5C412}" type="presParOf" srcId="{262A8CC4-592D-4322-B44D-35FA6DC06C1C}" destId="{3ED59557-ACF2-45E1-99A1-CCAD04C85261}" srcOrd="2" destOrd="0" presId="urn:microsoft.com/office/officeart/2018/5/layout/IconCircleLabelList"/>
    <dgm:cxn modelId="{EE89201D-37AB-4ACC-B7F4-C767BD4FE9C9}" type="presParOf" srcId="{3ED59557-ACF2-45E1-99A1-CCAD04C85261}" destId="{1D3D9FF2-E205-4648-B5E6-24C39444EE34}" srcOrd="0" destOrd="0" presId="urn:microsoft.com/office/officeart/2018/5/layout/IconCircleLabelList"/>
    <dgm:cxn modelId="{D2CD2909-290B-46E5-9EEC-57959EF13328}" type="presParOf" srcId="{3ED59557-ACF2-45E1-99A1-CCAD04C85261}" destId="{2AF7739F-095C-4BDE-96B7-C89AC87F04A0}" srcOrd="1" destOrd="0" presId="urn:microsoft.com/office/officeart/2018/5/layout/IconCircleLabelList"/>
    <dgm:cxn modelId="{16387C47-8346-44E8-A72F-3E6602C6DC66}" type="presParOf" srcId="{3ED59557-ACF2-45E1-99A1-CCAD04C85261}" destId="{46350469-42B2-4F88-97D2-F0499231E077}" srcOrd="2" destOrd="0" presId="urn:microsoft.com/office/officeart/2018/5/layout/IconCircleLabelList"/>
    <dgm:cxn modelId="{B405040B-9587-44CF-8D52-1C22468B15C6}" type="presParOf" srcId="{3ED59557-ACF2-45E1-99A1-CCAD04C85261}" destId="{8E4997C8-6384-4B54-819F-85BAB6DD5B61}" srcOrd="3" destOrd="0" presId="urn:microsoft.com/office/officeart/2018/5/layout/IconCircleLabelList"/>
    <dgm:cxn modelId="{6937492F-C871-482F-837B-833F058C9905}" type="presParOf" srcId="{262A8CC4-592D-4322-B44D-35FA6DC06C1C}" destId="{DA020AB7-4AE9-426A-BA78-653A171C26DB}" srcOrd="3" destOrd="0" presId="urn:microsoft.com/office/officeart/2018/5/layout/IconCircleLabelList"/>
    <dgm:cxn modelId="{2649B110-C92C-4F07-84BD-F7F6475E03A4}" type="presParOf" srcId="{262A8CC4-592D-4322-B44D-35FA6DC06C1C}" destId="{1C41C44E-A483-4903-82D1-6509BA948920}" srcOrd="4" destOrd="0" presId="urn:microsoft.com/office/officeart/2018/5/layout/IconCircleLabelList"/>
    <dgm:cxn modelId="{53E043BA-C6EC-403D-854F-05FB0F734684}" type="presParOf" srcId="{1C41C44E-A483-4903-82D1-6509BA948920}" destId="{EF444086-D2DE-4C7E-95D9-13F698BCE274}" srcOrd="0" destOrd="0" presId="urn:microsoft.com/office/officeart/2018/5/layout/IconCircleLabelList"/>
    <dgm:cxn modelId="{525DDE1F-8F61-4669-87E1-DFB2120B3C96}" type="presParOf" srcId="{1C41C44E-A483-4903-82D1-6509BA948920}" destId="{DD3814B1-A787-497F-A924-EF8AA228791E}" srcOrd="1" destOrd="0" presId="urn:microsoft.com/office/officeart/2018/5/layout/IconCircleLabelList"/>
    <dgm:cxn modelId="{65B10218-C601-4B04-AF5F-9D6D911BDB1A}" type="presParOf" srcId="{1C41C44E-A483-4903-82D1-6509BA948920}" destId="{893CDC07-8382-4391-82B1-D95F6672DE8C}" srcOrd="2" destOrd="0" presId="urn:microsoft.com/office/officeart/2018/5/layout/IconCircleLabelList"/>
    <dgm:cxn modelId="{4A589647-6E6A-4B5F-882E-4C855BD889A0}" type="presParOf" srcId="{1C41C44E-A483-4903-82D1-6509BA948920}" destId="{D507558E-D1F3-4BF0-8694-CB341F6C8044}" srcOrd="3" destOrd="0" presId="urn:microsoft.com/office/officeart/2018/5/layout/IconCircleLabelList"/>
    <dgm:cxn modelId="{0C05C5F4-250A-4E0A-8103-546C1A9FF808}" type="presParOf" srcId="{262A8CC4-592D-4322-B44D-35FA6DC06C1C}" destId="{BE7C783D-8157-4198-A0B8-531EC0258C0A}" srcOrd="5" destOrd="0" presId="urn:microsoft.com/office/officeart/2018/5/layout/IconCircleLabelList"/>
    <dgm:cxn modelId="{8CD025EF-EEE0-4044-B698-5128B8FA4D3D}" type="presParOf" srcId="{262A8CC4-592D-4322-B44D-35FA6DC06C1C}" destId="{198EBA4D-9AF2-421C-838D-3F6477C3162E}" srcOrd="6" destOrd="0" presId="urn:microsoft.com/office/officeart/2018/5/layout/IconCircleLabelList"/>
    <dgm:cxn modelId="{442CD604-C73C-4E8F-8245-B26A3BAC105C}" type="presParOf" srcId="{198EBA4D-9AF2-421C-838D-3F6477C3162E}" destId="{AD650BA5-A8AE-418E-B064-BE6D0D0240FE}" srcOrd="0" destOrd="0" presId="urn:microsoft.com/office/officeart/2018/5/layout/IconCircleLabelList"/>
    <dgm:cxn modelId="{AF0E43F9-87A7-4B1F-9C9A-EBFF20D5822D}" type="presParOf" srcId="{198EBA4D-9AF2-421C-838D-3F6477C3162E}" destId="{FE6818D6-06FC-4BC0-A75C-4F1652366D22}" srcOrd="1" destOrd="0" presId="urn:microsoft.com/office/officeart/2018/5/layout/IconCircleLabelList"/>
    <dgm:cxn modelId="{6118307D-4EBF-488C-8AC1-FD7E52F1CE41}" type="presParOf" srcId="{198EBA4D-9AF2-421C-838D-3F6477C3162E}" destId="{3A273F27-7E78-4F53-888C-098E66785EA0}" srcOrd="2" destOrd="0" presId="urn:microsoft.com/office/officeart/2018/5/layout/IconCircleLabelList"/>
    <dgm:cxn modelId="{E6D84B53-4184-4A42-BE72-FFBDDFEC6700}" type="presParOf" srcId="{198EBA4D-9AF2-421C-838D-3F6477C3162E}" destId="{AD0CF095-9FE7-4CB3-9240-8CBE7EEB528A}" srcOrd="3" destOrd="0" presId="urn:microsoft.com/office/officeart/2018/5/layout/IconCircleLabelList"/>
    <dgm:cxn modelId="{CA2D1AEE-B88C-44D2-98E1-97004D30C28D}" type="presParOf" srcId="{262A8CC4-592D-4322-B44D-35FA6DC06C1C}" destId="{2F2F80E6-9690-4719-8866-73FBE68CA5C9}" srcOrd="7" destOrd="0" presId="urn:microsoft.com/office/officeart/2018/5/layout/IconCircleLabelList"/>
    <dgm:cxn modelId="{20E59CE7-8689-4C95-B2B2-77D2FC375321}" type="presParOf" srcId="{262A8CC4-592D-4322-B44D-35FA6DC06C1C}" destId="{095A9BA0-5EA4-4A46-9248-179850817018}" srcOrd="8" destOrd="0" presId="urn:microsoft.com/office/officeart/2018/5/layout/IconCircleLabelList"/>
    <dgm:cxn modelId="{DC88F93E-B91A-4AA6-B969-46229D23FD35}" type="presParOf" srcId="{095A9BA0-5EA4-4A46-9248-179850817018}" destId="{E9B15747-32AF-4B4C-A357-8A29F345DC92}" srcOrd="0" destOrd="0" presId="urn:microsoft.com/office/officeart/2018/5/layout/IconCircleLabelList"/>
    <dgm:cxn modelId="{16E2E4B5-E053-4920-B2AB-576C9F51387C}" type="presParOf" srcId="{095A9BA0-5EA4-4A46-9248-179850817018}" destId="{D8E056E7-AEA6-4382-9DA5-364953B9149C}" srcOrd="1" destOrd="0" presId="urn:microsoft.com/office/officeart/2018/5/layout/IconCircleLabelList"/>
    <dgm:cxn modelId="{BCB9F564-660D-453B-8059-719870C7D9F9}" type="presParOf" srcId="{095A9BA0-5EA4-4A46-9248-179850817018}" destId="{3226F11C-5B19-4BC4-9250-6CE5F057F80B}" srcOrd="2" destOrd="0" presId="urn:microsoft.com/office/officeart/2018/5/layout/IconCircleLabelList"/>
    <dgm:cxn modelId="{8E02D26F-8F4E-404E-9995-6020C326A0C3}" type="presParOf" srcId="{095A9BA0-5EA4-4A46-9248-179850817018}" destId="{DA82E598-82C9-49C1-9D5A-6536A5A25533}" srcOrd="3" destOrd="0" presId="urn:microsoft.com/office/officeart/2018/5/layout/IconCircleLabelList"/>
    <dgm:cxn modelId="{D2A412BF-24FA-4714-8B1B-483F7B6BB72C}" type="presParOf" srcId="{262A8CC4-592D-4322-B44D-35FA6DC06C1C}" destId="{650D04FC-02F7-498D-A6CD-6AC7B2279B10}" srcOrd="9" destOrd="0" presId="urn:microsoft.com/office/officeart/2018/5/layout/IconCircleLabelList"/>
    <dgm:cxn modelId="{4382F1F0-A9FD-4EBC-A389-AF6AA2B5B55F}" type="presParOf" srcId="{262A8CC4-592D-4322-B44D-35FA6DC06C1C}" destId="{700F7777-5454-4400-B3EA-1FB236B133B6}" srcOrd="10" destOrd="0" presId="urn:microsoft.com/office/officeart/2018/5/layout/IconCircleLabelList"/>
    <dgm:cxn modelId="{F258BEC8-A856-4D96-A4B3-CDD81D362B6A}" type="presParOf" srcId="{700F7777-5454-4400-B3EA-1FB236B133B6}" destId="{42DB1477-5C17-46DE-A899-823A304B8BA9}" srcOrd="0" destOrd="0" presId="urn:microsoft.com/office/officeart/2018/5/layout/IconCircleLabelList"/>
    <dgm:cxn modelId="{6CB40D11-4E2E-40ED-A83C-27AEFD98B94B}" type="presParOf" srcId="{700F7777-5454-4400-B3EA-1FB236B133B6}" destId="{3DC9E8C8-D2E0-46B3-B53E-E6E25E94E70C}" srcOrd="1" destOrd="0" presId="urn:microsoft.com/office/officeart/2018/5/layout/IconCircleLabelList"/>
    <dgm:cxn modelId="{FA05A4DB-2770-4667-9611-901B1FF4FC37}" type="presParOf" srcId="{700F7777-5454-4400-B3EA-1FB236B133B6}" destId="{CEDBCF30-F600-44E6-9B73-4B1C2E6B3B03}" srcOrd="2" destOrd="0" presId="urn:microsoft.com/office/officeart/2018/5/layout/IconCircleLabelList"/>
    <dgm:cxn modelId="{072DFBFB-172C-4F4A-B020-36AAFFA879E1}" type="presParOf" srcId="{700F7777-5454-4400-B3EA-1FB236B133B6}" destId="{F810C48B-5CE6-4A3E-AE04-7496F46DF054}" srcOrd="3" destOrd="0" presId="urn:microsoft.com/office/officeart/2018/5/layout/IconCircleLabelList"/>
    <dgm:cxn modelId="{5AA9E101-BC38-48ED-B29D-38B9230200A8}" type="presParOf" srcId="{262A8CC4-592D-4322-B44D-35FA6DC06C1C}" destId="{936E3290-C442-425C-B861-407BB5AF964E}" srcOrd="11" destOrd="0" presId="urn:microsoft.com/office/officeart/2018/5/layout/IconCircleLabelList"/>
    <dgm:cxn modelId="{DACCD9FA-AF6B-4D77-AFBF-0BC499DAA84C}" type="presParOf" srcId="{262A8CC4-592D-4322-B44D-35FA6DC06C1C}" destId="{50A579C7-8DD7-45B5-8625-45C7433E074B}" srcOrd="12" destOrd="0" presId="urn:microsoft.com/office/officeart/2018/5/layout/IconCircleLabelList"/>
    <dgm:cxn modelId="{C4074961-E421-4B72-8328-6332B48F955A}" type="presParOf" srcId="{50A579C7-8DD7-45B5-8625-45C7433E074B}" destId="{116DDBE7-E179-46CF-859D-1EF5344BAD40}" srcOrd="0" destOrd="0" presId="urn:microsoft.com/office/officeart/2018/5/layout/IconCircleLabelList"/>
    <dgm:cxn modelId="{DA97433B-241D-4E94-800C-4849E6519A9C}" type="presParOf" srcId="{50A579C7-8DD7-45B5-8625-45C7433E074B}" destId="{77AE1AE6-970E-4F94-AC31-AEAAB419F901}" srcOrd="1" destOrd="0" presId="urn:microsoft.com/office/officeart/2018/5/layout/IconCircleLabelList"/>
    <dgm:cxn modelId="{A67F82FA-3072-4F08-BDD8-94D61BAA8955}" type="presParOf" srcId="{50A579C7-8DD7-45B5-8625-45C7433E074B}" destId="{68EBDD6C-A579-4A36-8E18-24032D8A369E}" srcOrd="2" destOrd="0" presId="urn:microsoft.com/office/officeart/2018/5/layout/IconCircleLabelList"/>
    <dgm:cxn modelId="{E4D5A70A-0682-444C-A5CE-03222A3D4699}" type="presParOf" srcId="{50A579C7-8DD7-45B5-8625-45C7433E074B}" destId="{E1EBEB26-1C98-4658-BD91-4684AFA2B51C}" srcOrd="3" destOrd="0" presId="urn:microsoft.com/office/officeart/2018/5/layout/IconCircleLabelList"/>
    <dgm:cxn modelId="{8168A4DF-6E98-4A99-90C5-0EC54070DBC3}" type="presParOf" srcId="{262A8CC4-592D-4322-B44D-35FA6DC06C1C}" destId="{093BDB32-FFF8-4462-B00C-95846E6999D9}" srcOrd="13" destOrd="0" presId="urn:microsoft.com/office/officeart/2018/5/layout/IconCircleLabelList"/>
    <dgm:cxn modelId="{9788BA3E-64A1-4F1E-A2B6-245362FC75D8}" type="presParOf" srcId="{262A8CC4-592D-4322-B44D-35FA6DC06C1C}" destId="{6188D492-07D8-4C6F-B220-3F8D56491C3B}" srcOrd="14" destOrd="0" presId="urn:microsoft.com/office/officeart/2018/5/layout/IconCircleLabelList"/>
    <dgm:cxn modelId="{F2A223B4-26C7-499E-872F-ED60C258C8F3}" type="presParOf" srcId="{6188D492-07D8-4C6F-B220-3F8D56491C3B}" destId="{149F781D-9E95-4A16-8F2F-4BF56DA73F58}" srcOrd="0" destOrd="0" presId="urn:microsoft.com/office/officeart/2018/5/layout/IconCircleLabelList"/>
    <dgm:cxn modelId="{B7F15223-C90F-4035-AAE4-09CD3E7230BE}" type="presParOf" srcId="{6188D492-07D8-4C6F-B220-3F8D56491C3B}" destId="{982C63F0-54E3-4C23-9B8D-898BBC3FD6FA}" srcOrd="1" destOrd="0" presId="urn:microsoft.com/office/officeart/2018/5/layout/IconCircleLabelList"/>
    <dgm:cxn modelId="{FF7B5503-D3DF-46E4-9295-9089D18FE561}" type="presParOf" srcId="{6188D492-07D8-4C6F-B220-3F8D56491C3B}" destId="{CA369E8C-DD91-4659-9B40-59347D030A70}" srcOrd="2" destOrd="0" presId="urn:microsoft.com/office/officeart/2018/5/layout/IconCircleLabelList"/>
    <dgm:cxn modelId="{CA9BBA0F-2B64-466E-9DF6-E22E8F65D08F}" type="presParOf" srcId="{6188D492-07D8-4C6F-B220-3F8D56491C3B}" destId="{3D825CD5-41D7-416F-809B-57D2F1CE4E8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FEBBB-7D68-47D2-BC86-524E163DA737}">
      <dsp:nvSpPr>
        <dsp:cNvPr id="0" name=""/>
        <dsp:cNvSpPr/>
      </dsp:nvSpPr>
      <dsp:spPr>
        <a:xfrm>
          <a:off x="298443" y="2451"/>
          <a:ext cx="889980" cy="889980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62264-B513-4D59-AACB-F5348A39F279}">
      <dsp:nvSpPr>
        <dsp:cNvPr id="0" name=""/>
        <dsp:cNvSpPr/>
      </dsp:nvSpPr>
      <dsp:spPr>
        <a:xfrm>
          <a:off x="488111" y="192119"/>
          <a:ext cx="510644" cy="510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FE527-8724-43DD-87CA-183F9CB74363}">
      <dsp:nvSpPr>
        <dsp:cNvPr id="0" name=""/>
        <dsp:cNvSpPr/>
      </dsp:nvSpPr>
      <dsp:spPr>
        <a:xfrm>
          <a:off x="13941" y="1169638"/>
          <a:ext cx="1458984" cy="8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100" kern="1200" dirty="0"/>
            <a:t>Введение</a:t>
          </a:r>
          <a:endParaRPr lang="en-US" sz="1100" kern="1200" dirty="0"/>
        </a:p>
      </dsp:txBody>
      <dsp:txXfrm>
        <a:off x="13941" y="1169638"/>
        <a:ext cx="1458984" cy="802441"/>
      </dsp:txXfrm>
    </dsp:sp>
    <dsp:sp modelId="{1D3D9FF2-E205-4648-B5E6-24C39444EE34}">
      <dsp:nvSpPr>
        <dsp:cNvPr id="0" name=""/>
        <dsp:cNvSpPr/>
      </dsp:nvSpPr>
      <dsp:spPr>
        <a:xfrm>
          <a:off x="2012749" y="2451"/>
          <a:ext cx="889980" cy="889980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7739F-095C-4BDE-96B7-C89AC87F04A0}">
      <dsp:nvSpPr>
        <dsp:cNvPr id="0" name=""/>
        <dsp:cNvSpPr/>
      </dsp:nvSpPr>
      <dsp:spPr>
        <a:xfrm>
          <a:off x="2202417" y="192119"/>
          <a:ext cx="510644" cy="510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997C8-6384-4B54-819F-85BAB6DD5B61}">
      <dsp:nvSpPr>
        <dsp:cNvPr id="0" name=""/>
        <dsp:cNvSpPr/>
      </dsp:nvSpPr>
      <dsp:spPr>
        <a:xfrm>
          <a:off x="1728247" y="1169638"/>
          <a:ext cx="1458984" cy="8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100" kern="1200" dirty="0"/>
            <a:t>Проблемы</a:t>
          </a:r>
          <a:r>
            <a:rPr lang="ru-RU" sz="1100" kern="1200" baseline="0" dirty="0"/>
            <a:t> регулирования</a:t>
          </a:r>
          <a:endParaRPr lang="en-US" sz="1100" kern="1200" dirty="0"/>
        </a:p>
      </dsp:txBody>
      <dsp:txXfrm>
        <a:off x="1728247" y="1169638"/>
        <a:ext cx="1458984" cy="802441"/>
      </dsp:txXfrm>
    </dsp:sp>
    <dsp:sp modelId="{EF444086-D2DE-4C7E-95D9-13F698BCE274}">
      <dsp:nvSpPr>
        <dsp:cNvPr id="0" name=""/>
        <dsp:cNvSpPr/>
      </dsp:nvSpPr>
      <dsp:spPr>
        <a:xfrm>
          <a:off x="3727056" y="2451"/>
          <a:ext cx="889980" cy="889980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814B1-A787-497F-A924-EF8AA228791E}">
      <dsp:nvSpPr>
        <dsp:cNvPr id="0" name=""/>
        <dsp:cNvSpPr/>
      </dsp:nvSpPr>
      <dsp:spPr>
        <a:xfrm>
          <a:off x="3916724" y="192119"/>
          <a:ext cx="510644" cy="510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7558E-D1F3-4BF0-8694-CB341F6C8044}">
      <dsp:nvSpPr>
        <dsp:cNvPr id="0" name=""/>
        <dsp:cNvSpPr/>
      </dsp:nvSpPr>
      <dsp:spPr>
        <a:xfrm>
          <a:off x="3442554" y="1169638"/>
          <a:ext cx="1458984" cy="8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100" kern="1200" dirty="0"/>
            <a:t>Актуальность и Научная разработанность</a:t>
          </a:r>
          <a:endParaRPr lang="en-US" sz="1100" kern="1200" dirty="0"/>
        </a:p>
      </dsp:txBody>
      <dsp:txXfrm>
        <a:off x="3442554" y="1169638"/>
        <a:ext cx="1458984" cy="802441"/>
      </dsp:txXfrm>
    </dsp:sp>
    <dsp:sp modelId="{AD650BA5-A8AE-418E-B064-BE6D0D0240FE}">
      <dsp:nvSpPr>
        <dsp:cNvPr id="0" name=""/>
        <dsp:cNvSpPr/>
      </dsp:nvSpPr>
      <dsp:spPr>
        <a:xfrm>
          <a:off x="5441363" y="2451"/>
          <a:ext cx="889980" cy="889980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818D6-06FC-4BC0-A75C-4F1652366D22}">
      <dsp:nvSpPr>
        <dsp:cNvPr id="0" name=""/>
        <dsp:cNvSpPr/>
      </dsp:nvSpPr>
      <dsp:spPr>
        <a:xfrm>
          <a:off x="5631031" y="192119"/>
          <a:ext cx="510644" cy="510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CF095-9FE7-4CB3-9240-8CBE7EEB528A}">
      <dsp:nvSpPr>
        <dsp:cNvPr id="0" name=""/>
        <dsp:cNvSpPr/>
      </dsp:nvSpPr>
      <dsp:spPr>
        <a:xfrm>
          <a:off x="5156861" y="1169638"/>
          <a:ext cx="1458984" cy="8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100" kern="1200" dirty="0"/>
            <a:t>Научная исследованность определения «творческий работник»</a:t>
          </a:r>
          <a:endParaRPr lang="en-US" sz="1100" kern="1200" dirty="0"/>
        </a:p>
      </dsp:txBody>
      <dsp:txXfrm>
        <a:off x="5156861" y="1169638"/>
        <a:ext cx="1458984" cy="802441"/>
      </dsp:txXfrm>
    </dsp:sp>
    <dsp:sp modelId="{E9B15747-32AF-4B4C-A357-8A29F345DC92}">
      <dsp:nvSpPr>
        <dsp:cNvPr id="0" name=""/>
        <dsp:cNvSpPr/>
      </dsp:nvSpPr>
      <dsp:spPr>
        <a:xfrm>
          <a:off x="7155669" y="2451"/>
          <a:ext cx="889980" cy="889980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056E7-AEA6-4382-9DA5-364953B9149C}">
      <dsp:nvSpPr>
        <dsp:cNvPr id="0" name=""/>
        <dsp:cNvSpPr/>
      </dsp:nvSpPr>
      <dsp:spPr>
        <a:xfrm>
          <a:off x="7345337" y="192119"/>
          <a:ext cx="510644" cy="510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2E598-82C9-49C1-9D5A-6536A5A25533}">
      <dsp:nvSpPr>
        <dsp:cNvPr id="0" name=""/>
        <dsp:cNvSpPr/>
      </dsp:nvSpPr>
      <dsp:spPr>
        <a:xfrm>
          <a:off x="6871167" y="1169638"/>
          <a:ext cx="1458984" cy="8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100" kern="1200"/>
            <a:t> </a:t>
          </a:r>
          <a:r>
            <a:rPr lang="ru-RU" sz="1100" kern="1200"/>
            <a:t>Научная исследованность заключения срочного трудового договора </a:t>
          </a:r>
          <a:endParaRPr lang="en-US" sz="1100" kern="1200" dirty="0"/>
        </a:p>
      </dsp:txBody>
      <dsp:txXfrm>
        <a:off x="6871167" y="1169638"/>
        <a:ext cx="1458984" cy="802441"/>
      </dsp:txXfrm>
    </dsp:sp>
    <dsp:sp modelId="{42DB1477-5C17-46DE-A899-823A304B8BA9}">
      <dsp:nvSpPr>
        <dsp:cNvPr id="0" name=""/>
        <dsp:cNvSpPr/>
      </dsp:nvSpPr>
      <dsp:spPr>
        <a:xfrm>
          <a:off x="8869976" y="2451"/>
          <a:ext cx="889980" cy="889980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9E8C8-D2E0-46B3-B53E-E6E25E94E70C}">
      <dsp:nvSpPr>
        <dsp:cNvPr id="0" name=""/>
        <dsp:cNvSpPr/>
      </dsp:nvSpPr>
      <dsp:spPr>
        <a:xfrm>
          <a:off x="9059644" y="192119"/>
          <a:ext cx="510644" cy="51064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0C48B-5CE6-4A3E-AE04-7496F46DF054}">
      <dsp:nvSpPr>
        <dsp:cNvPr id="0" name=""/>
        <dsp:cNvSpPr/>
      </dsp:nvSpPr>
      <dsp:spPr>
        <a:xfrm>
          <a:off x="8585474" y="1169638"/>
          <a:ext cx="1458984" cy="8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100" kern="1200" dirty="0"/>
            <a:t>Научная исследованность режима рабочего времени и ненормированного рабочего дня</a:t>
          </a:r>
          <a:endParaRPr lang="en-US" sz="1100" kern="1200" dirty="0"/>
        </a:p>
      </dsp:txBody>
      <dsp:txXfrm>
        <a:off x="8585474" y="1169638"/>
        <a:ext cx="1458984" cy="802441"/>
      </dsp:txXfrm>
    </dsp:sp>
    <dsp:sp modelId="{116DDBE7-E179-46CF-859D-1EF5344BAD40}">
      <dsp:nvSpPr>
        <dsp:cNvPr id="0" name=""/>
        <dsp:cNvSpPr/>
      </dsp:nvSpPr>
      <dsp:spPr>
        <a:xfrm>
          <a:off x="3727056" y="2336826"/>
          <a:ext cx="889980" cy="889980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AE1AE6-970E-4F94-AC31-AEAAB419F901}">
      <dsp:nvSpPr>
        <dsp:cNvPr id="0" name=""/>
        <dsp:cNvSpPr/>
      </dsp:nvSpPr>
      <dsp:spPr>
        <a:xfrm>
          <a:off x="3916724" y="2526494"/>
          <a:ext cx="510644" cy="51064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BEB26-1C98-4658-BD91-4684AFA2B51C}">
      <dsp:nvSpPr>
        <dsp:cNvPr id="0" name=""/>
        <dsp:cNvSpPr/>
      </dsp:nvSpPr>
      <dsp:spPr>
        <a:xfrm>
          <a:off x="3442554" y="3504013"/>
          <a:ext cx="1458984" cy="8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100" kern="1200" dirty="0"/>
            <a:t>Предложения</a:t>
          </a:r>
          <a:endParaRPr lang="en-US" sz="1100" kern="1200" dirty="0"/>
        </a:p>
      </dsp:txBody>
      <dsp:txXfrm>
        <a:off x="3442554" y="3504013"/>
        <a:ext cx="1458984" cy="802441"/>
      </dsp:txXfrm>
    </dsp:sp>
    <dsp:sp modelId="{149F781D-9E95-4A16-8F2F-4BF56DA73F58}">
      <dsp:nvSpPr>
        <dsp:cNvPr id="0" name=""/>
        <dsp:cNvSpPr/>
      </dsp:nvSpPr>
      <dsp:spPr>
        <a:xfrm>
          <a:off x="5441363" y="2336826"/>
          <a:ext cx="889980" cy="889980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C63F0-54E3-4C23-9B8D-898BBC3FD6FA}">
      <dsp:nvSpPr>
        <dsp:cNvPr id="0" name=""/>
        <dsp:cNvSpPr/>
      </dsp:nvSpPr>
      <dsp:spPr>
        <a:xfrm>
          <a:off x="5631031" y="2526494"/>
          <a:ext cx="510644" cy="51064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25CD5-41D7-416F-809B-57D2F1CE4E80}">
      <dsp:nvSpPr>
        <dsp:cNvPr id="0" name=""/>
        <dsp:cNvSpPr/>
      </dsp:nvSpPr>
      <dsp:spPr>
        <a:xfrm>
          <a:off x="5156861" y="3504013"/>
          <a:ext cx="1458984" cy="8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100" kern="1200" dirty="0"/>
            <a:t>Библиографический список </a:t>
          </a:r>
          <a:r>
            <a:rPr lang="en-GB" sz="1100" kern="1200" dirty="0"/>
            <a:t> </a:t>
          </a:r>
          <a:endParaRPr lang="en-US" sz="1100" kern="1200" dirty="0"/>
        </a:p>
      </dsp:txBody>
      <dsp:txXfrm>
        <a:off x="5156861" y="3504013"/>
        <a:ext cx="1458984" cy="802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42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85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6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3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24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03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2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88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8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6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DFB894C-F9EA-1449-9EF4-04497A57AAEC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8C4870C-DE75-EF43-A1DF-50E4DC5E15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7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leninka.ru/article/n/trudovye-antilgoty-dlya-zhenschin-i-lits-s-semeynymi-obyazannostyami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B6514-8B95-EE42-98BF-E93FC7DE71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b="1" dirty="0"/>
              <a:t>ПРАВОВОЕ РЕГУЛИРОВАНИЕ ТРУДА ТВОРЧЕСКИХ РАБОТНИКОВ</a:t>
            </a:r>
            <a:endParaRPr lang="ru-RU" sz="6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58A689-5685-DF4E-86B7-9BDC3726BF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Презентацию подготовила Кишенская Софья </a:t>
            </a:r>
          </a:p>
          <a:p>
            <a:r>
              <a:rPr lang="ru-RU" dirty="0"/>
              <a:t>Студентка 4 курса факультета Права НИУ ВШЭ</a:t>
            </a:r>
          </a:p>
        </p:txBody>
      </p:sp>
    </p:spTree>
    <p:extLst>
      <p:ext uri="{BB962C8B-B14F-4D97-AF65-F5344CB8AC3E}">
        <p14:creationId xmlns:p14="http://schemas.microsoft.com/office/powerpoint/2010/main" val="22712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D56687-6904-D845-AEAF-8EFEE5E171D3}"/>
              </a:ext>
            </a:extLst>
          </p:cNvPr>
          <p:cNvSpPr/>
          <p:nvPr/>
        </p:nvSpPr>
        <p:spPr>
          <a:xfrm>
            <a:off x="563296" y="1021428"/>
            <a:ext cx="609600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dirty="0"/>
              <a:t>Создать нормы о порядке привлечения к работе в выходные и нерабочие праздничные дни для отдельных категорий работников с дифференциаций по специфике деятельности. Внести в законодательство фиксированный минимум оплаты труда в выходные и нерабочие праздничные дни творческих работников.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2C0560-4851-FC42-8F81-8C41875A0B45}"/>
              </a:ext>
            </a:extLst>
          </p:cNvPr>
          <p:cNvSpPr/>
          <p:nvPr/>
        </p:nvSpPr>
        <p:spPr>
          <a:xfrm>
            <a:off x="563296" y="3916581"/>
            <a:ext cx="6096000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dirty="0"/>
              <a:t>Вынести в отдельную главу 52 четвертой части раздела 12 Трудового Кодекса Российской Федерации регулирование труда творческих работников. В содержание главы необходимо внести все уже существующие нормы, посвященные труду </a:t>
            </a:r>
            <a:r>
              <a:rPr lang="ru-RU" dirty="0" err="1"/>
              <a:t>даннои</a:t>
            </a:r>
            <a:r>
              <a:rPr lang="ru-RU" dirty="0"/>
              <a:t>̆ категории работников, а также определение «творческих работников» и структурированные нормы, указанные ранее.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DD43E09-7032-0546-97EB-57A9444ABC02}"/>
              </a:ext>
            </a:extLst>
          </p:cNvPr>
          <p:cNvSpPr/>
          <p:nvPr/>
        </p:nvSpPr>
        <p:spPr>
          <a:xfrm>
            <a:off x="449713" y="5070743"/>
            <a:ext cx="113583" cy="113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FD9181F-12BF-DD49-B6FD-B2A67B5C9A2F}"/>
              </a:ext>
            </a:extLst>
          </p:cNvPr>
          <p:cNvSpPr/>
          <p:nvPr/>
        </p:nvSpPr>
        <p:spPr>
          <a:xfrm>
            <a:off x="449713" y="1846917"/>
            <a:ext cx="113583" cy="113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с вырезом 5">
            <a:extLst>
              <a:ext uri="{FF2B5EF4-FFF2-40B4-BE49-F238E27FC236}">
                <a16:creationId xmlns:a16="http://schemas.microsoft.com/office/drawing/2014/main" id="{59162749-A6FC-4A4C-AFFA-0394525FDCFC}"/>
              </a:ext>
            </a:extLst>
          </p:cNvPr>
          <p:cNvSpPr/>
          <p:nvPr/>
        </p:nvSpPr>
        <p:spPr>
          <a:xfrm>
            <a:off x="6766875" y="1782550"/>
            <a:ext cx="791763" cy="2423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>
            <a:extLst>
              <a:ext uri="{FF2B5EF4-FFF2-40B4-BE49-F238E27FC236}">
                <a16:creationId xmlns:a16="http://schemas.microsoft.com/office/drawing/2014/main" id="{DC50D3CD-596C-4C49-A6E3-F2F4F4043DD8}"/>
              </a:ext>
            </a:extLst>
          </p:cNvPr>
          <p:cNvSpPr/>
          <p:nvPr/>
        </p:nvSpPr>
        <p:spPr>
          <a:xfrm>
            <a:off x="6766875" y="5046540"/>
            <a:ext cx="791763" cy="2423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3F96C3-BA9C-C54D-B227-8C0C0216124D}"/>
              </a:ext>
            </a:extLst>
          </p:cNvPr>
          <p:cNvSpPr/>
          <p:nvPr/>
        </p:nvSpPr>
        <p:spPr>
          <a:xfrm>
            <a:off x="7669219" y="1360335"/>
            <a:ext cx="439270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effectLst/>
              </a:rPr>
              <a:t>С целью ограничений злоупотребления, с учетом специфики творческой деятельности, которая часто предполагает работу в выходные дни.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AACED6-B664-1F43-9075-FEBA0A7E4C35}"/>
              </a:ext>
            </a:extLst>
          </p:cNvPr>
          <p:cNvSpPr/>
          <p:nvPr/>
        </p:nvSpPr>
        <p:spPr>
          <a:xfrm>
            <a:off x="7669219" y="4804368"/>
            <a:ext cx="43927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effectLst/>
              </a:rPr>
              <a:t>С цел</a:t>
            </a:r>
            <a:r>
              <a:rPr lang="ru-RU" dirty="0"/>
              <a:t>ью удобства и единообразия закона текста.</a:t>
            </a:r>
          </a:p>
        </p:txBody>
      </p:sp>
    </p:spTree>
    <p:extLst>
      <p:ext uri="{BB962C8B-B14F-4D97-AF65-F5344CB8AC3E}">
        <p14:creationId xmlns:p14="http://schemas.microsoft.com/office/powerpoint/2010/main" val="399698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D04DB71-F951-9047-8E33-2965E646AD60}"/>
              </a:ext>
            </a:extLst>
          </p:cNvPr>
          <p:cNvSpPr txBox="1">
            <a:spLocks/>
          </p:cNvSpPr>
          <p:nvPr/>
        </p:nvSpPr>
        <p:spPr>
          <a:xfrm>
            <a:off x="1056401" y="202244"/>
            <a:ext cx="9607117" cy="523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/>
              <a:t>Библиографический список: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0FF37D-ED11-AF44-A4CA-3F1AC9CA7358}"/>
              </a:ext>
            </a:extLst>
          </p:cNvPr>
          <p:cNvSpPr/>
          <p:nvPr/>
        </p:nvSpPr>
        <p:spPr>
          <a:xfrm>
            <a:off x="614082" y="1028343"/>
            <a:ext cx="53160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Нормативные правовые акты Российской Федерации: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Об утверждении перечня профессий и должностей творческих работников средств массовой информации, организаций кинематографии, теле- и </a:t>
            </a:r>
            <a:r>
              <a:rPr lang="ru-RU" dirty="0" err="1"/>
              <a:t>видеосъемочных</a:t>
            </a:r>
            <a:r>
              <a:rPr lang="ru-RU" dirty="0"/>
              <a:t> коллективов, театров, театральных и концертных организаций, цирков и иных лиц, участвующих в создании и (или) исполнении (экспонировании) произведений, особенности трудовой деятельности которых установлены Трудовым кодексом Российской Федерации: Постановление Правительства РФ от 28.04.2007 № 252 // </a:t>
            </a:r>
            <a:r>
              <a:rPr lang="ru-RU" dirty="0" err="1"/>
              <a:t>Российская</a:t>
            </a:r>
            <a:r>
              <a:rPr lang="ru-RU" dirty="0"/>
              <a:t> газета. 2007. </a:t>
            </a:r>
            <a:r>
              <a:rPr lang="en" dirty="0"/>
              <a:t>No 100.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Трудовой кодекс Российской Федерации: Федеральный закон РФ от 30.12.2001 № 197-ФЗ (ред. от 01.01.2020, с изм. 16.12.2019) // </a:t>
            </a:r>
            <a:r>
              <a:rPr lang="ru-RU" dirty="0" err="1"/>
              <a:t>Российская</a:t>
            </a:r>
            <a:r>
              <a:rPr lang="ru-RU" dirty="0"/>
              <a:t> газета. 2001. </a:t>
            </a:r>
            <a:r>
              <a:rPr lang="en" dirty="0"/>
              <a:t>No 256.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2EFB95-DC4F-4047-83A8-7570037B69CB}"/>
              </a:ext>
            </a:extLst>
          </p:cNvPr>
          <p:cNvSpPr/>
          <p:nvPr/>
        </p:nvSpPr>
        <p:spPr>
          <a:xfrm>
            <a:off x="6387353" y="1997839"/>
            <a:ext cx="5351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Законопроекты:</a:t>
            </a:r>
          </a:p>
          <a:p>
            <a:pPr algn="just"/>
            <a:r>
              <a:rPr lang="ru-RU" dirty="0"/>
              <a:t>О внесении изменений в Трудовой кодекс Российской Федерации в связи с совершенствованием регулирования труда творческих работников Проект </a:t>
            </a:r>
            <a:r>
              <a:rPr lang="ru-RU" dirty="0" err="1"/>
              <a:t>Федеарльного</a:t>
            </a:r>
            <a:r>
              <a:rPr lang="ru-RU" dirty="0"/>
              <a:t> закона 01/05/10-18/00084547 // Официальный сайт Федеральный портал нормативных правовых актов [Электронный ресурс]. </a:t>
            </a:r>
            <a:r>
              <a:rPr lang="en" dirty="0"/>
              <a:t>URL: https://</a:t>
            </a:r>
            <a:r>
              <a:rPr lang="en" dirty="0" err="1"/>
              <a:t>regulation.gov.ru</a:t>
            </a:r>
            <a:r>
              <a:rPr lang="en" dirty="0"/>
              <a:t>/projects# (</a:t>
            </a:r>
            <a:r>
              <a:rPr lang="ru-RU" dirty="0"/>
              <a:t>дата обращения: 14.03.2020). </a:t>
            </a:r>
          </a:p>
        </p:txBody>
      </p:sp>
    </p:spTree>
    <p:extLst>
      <p:ext uri="{BB962C8B-B14F-4D97-AF65-F5344CB8AC3E}">
        <p14:creationId xmlns:p14="http://schemas.microsoft.com/office/powerpoint/2010/main" val="225783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F0151D-2BAB-1E4A-B449-082F9D6D2EDB}"/>
              </a:ext>
            </a:extLst>
          </p:cNvPr>
          <p:cNvSpPr/>
          <p:nvPr/>
        </p:nvSpPr>
        <p:spPr>
          <a:xfrm>
            <a:off x="842681" y="940474"/>
            <a:ext cx="10520083" cy="461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Литература: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Аристова С.В. Особенности отраслевой дифференциации в правовом регулировании трудовых отношений /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С.В.Аристова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// Вестник МГУ. Сер. Право. 2001. № 1.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Воеводенко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Н.К. Правовое регулирование труда работников с ненормированным рабочим днем: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Дисс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... канд.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юрид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наук / Н.К.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Всеводенко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- М., 1976. – 187 с.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Долова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Анжела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Заурбиевна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Сроки в договорах трудового права России и защита трудовых прав :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Дис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... канд.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юрид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наук : 12.00.05 : Москва, 1998 173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РГБ ОД, 61:98-12/365-0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Избиенова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Татьяна Александровна Трудовые «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Антильготы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 для женщин и лиц с семейными обязанностями // Марийский юридический вестник. 2016. №1 (16). URL: </a:t>
            </a:r>
            <a:r>
              <a:rPr lang="ru-RU" u="sng" dirty="0">
                <a:solidFill>
                  <a:srgbClr val="0563C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https://cyberleninka.ru/article/n/trudovye-antilgoty-dlya-zhenschin-i-lits-s-semeynymi-obyazannostyami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(дата обращения: 14.03.2020).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92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60868C-7131-6D4E-8F12-0B1800446944}"/>
              </a:ext>
            </a:extLst>
          </p:cNvPr>
          <p:cNvSpPr/>
          <p:nvPr/>
        </p:nvSpPr>
        <p:spPr>
          <a:xfrm>
            <a:off x="1385047" y="1331054"/>
            <a:ext cx="9708775" cy="4195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Каримова Р. А.,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Саликова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Н. М. Понятие «Творческие работники»: проблемные вопросы // Вестник Пермского университета. Юридические науки. 2010. №1. URL: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cyberleninka.ru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article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ponyatie-tvorcheskie-rabotniki-problemnye-voprosy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(дата обращения: 14.03.2020).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Морозова Л.А. Особенности регулирования труда творческих работников. // Учреждения культуры и искусства: бухгалтерский учет и налогообложение – 2013. –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2. – С. 46.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Рабинович-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Захарин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С.Л. К вопросу о дифференциации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советскс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гражданского и трудового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права.М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., Изд-во АН СССР, 1952, с.101.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Регулирование рабочего времени в СССР /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Гинцбург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Л.Я. - М.: Наука, 1966. - 304 </a:t>
            </a:r>
            <a:r>
              <a:rPr lang="ru-RU" dirty="0" err="1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9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27978-8D6C-F54E-A8C9-0B78B602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Оглавление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72EE4811-2BC1-4F5D-9638-C043E8AA0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099536"/>
              </p:ext>
            </p:extLst>
          </p:nvPr>
        </p:nvGraphicFramePr>
        <p:xfrm>
          <a:off x="1177551" y="1748119"/>
          <a:ext cx="10058400" cy="4308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2673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19F0D2-F816-134D-BCF2-8A13A54D92BC}"/>
              </a:ext>
            </a:extLst>
          </p:cNvPr>
          <p:cNvSpPr/>
          <p:nvPr/>
        </p:nvSpPr>
        <p:spPr>
          <a:xfrm>
            <a:off x="384039" y="1465729"/>
            <a:ext cx="1835524" cy="24966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47C1405-A95F-1949-A1C8-8DC80545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247" y="282926"/>
            <a:ext cx="5317505" cy="1609344"/>
          </a:xfrm>
        </p:spPr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A880D9-AB67-A94E-A6A4-D4A9D93E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0944" y="2268788"/>
            <a:ext cx="8926291" cy="1953589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Особая специфика труда творческих работников:</a:t>
            </a:r>
          </a:p>
          <a:p>
            <a:pPr marL="457200" indent="-457200" algn="just">
              <a:buAutoNum type="arabicPeriod"/>
            </a:pPr>
            <a:r>
              <a:rPr lang="ru-RU" dirty="0"/>
              <a:t>Часто не имеют нормированного рабочего дня, </a:t>
            </a:r>
          </a:p>
          <a:p>
            <a:pPr marL="457200" indent="-457200" algn="just">
              <a:buAutoNum type="arabicPeriod"/>
            </a:pPr>
            <a:r>
              <a:rPr lang="ru-RU" dirty="0"/>
              <a:t>Работают в ночные часы, а также в праздничные дни и выходные.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E7FAB1-8F0A-C045-93DE-BB9E079E5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4988"/>
            <a:ext cx="3437247" cy="19330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7FACC9-42E0-A848-8672-7BC14D8A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247" y="4924989"/>
            <a:ext cx="2899516" cy="19330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3D91B4-338C-DF41-8D84-6ABC650A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762" y="4924988"/>
            <a:ext cx="3457943" cy="19330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65C562-925A-B94F-8113-434E4D6D8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705" y="4924986"/>
            <a:ext cx="2349500" cy="193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1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3F263-5B8E-114B-B8F0-DBF0B71A0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835"/>
            <a:ext cx="6711696" cy="806824"/>
          </a:xfrm>
        </p:spPr>
        <p:txBody>
          <a:bodyPr/>
          <a:lstStyle/>
          <a:p>
            <a:r>
              <a:rPr lang="ru-RU" dirty="0"/>
              <a:t>Проблемы регулирования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EF1472-2A98-8F4B-96F8-4837F63FE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812"/>
            <a:ext cx="6711696" cy="4961964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AutoNum type="arabicPeriod"/>
            </a:pPr>
            <a:r>
              <a:rPr lang="ru-RU" dirty="0"/>
              <a:t>Распространенное явление в правоотношениях связанных с творческой деятельностью – заключение гражданско-правовых договоров, прикрывающих трудовые отношения;</a:t>
            </a:r>
          </a:p>
          <a:p>
            <a:pPr marL="457200" indent="-457200" algn="just">
              <a:buAutoNum type="arabicPeriod"/>
            </a:pPr>
            <a:r>
              <a:rPr lang="ru-RU" dirty="0"/>
              <a:t>Искусственное создание проектов для заключения срочных трудовых договоров, для избегания договоров на неопределенный срок (злоупотребление со стороны работодателя);</a:t>
            </a:r>
          </a:p>
          <a:p>
            <a:pPr marL="457200" indent="-457200" algn="just">
              <a:buAutoNum type="arabicPeriod"/>
            </a:pPr>
            <a:r>
              <a:rPr lang="ru-RU" dirty="0"/>
              <a:t>Законодатель передал некоторые важные аспекты трудовых отношений работодателю, путем заключения трудового договора, и включения выгодных работодателю положений, что приводит к возможности работодателя навязывать невыгодные условия и  незащищенности творческих работников; </a:t>
            </a:r>
          </a:p>
          <a:p>
            <a:pPr marL="457200" indent="-457200" algn="just">
              <a:buAutoNum type="arabicPeriod"/>
            </a:pPr>
            <a:r>
              <a:rPr lang="ru-RU" dirty="0"/>
              <a:t>Регулирование отдельных институтов фрагментарно и можно говорить о не структурированности законодательства о труде творческих на данном этапе.</a:t>
            </a:r>
          </a:p>
          <a:p>
            <a:pPr marL="457200" indent="-457200" algn="just">
              <a:buAutoNum type="arabicPeriod"/>
            </a:pPr>
            <a:endParaRPr lang="ru-RU" dirty="0"/>
          </a:p>
        </p:txBody>
      </p:sp>
      <p:sp>
        <p:nvSpPr>
          <p:cNvPr id="6" name="Штриховая стрелка вправо 5">
            <a:extLst>
              <a:ext uri="{FF2B5EF4-FFF2-40B4-BE49-F238E27FC236}">
                <a16:creationId xmlns:a16="http://schemas.microsoft.com/office/drawing/2014/main" id="{14F6FB88-1CBF-9742-B4F1-CFF452BDF95C}"/>
              </a:ext>
            </a:extLst>
          </p:cNvPr>
          <p:cNvSpPr/>
          <p:nvPr/>
        </p:nvSpPr>
        <p:spPr>
          <a:xfrm>
            <a:off x="7549896" y="2635489"/>
            <a:ext cx="2297834" cy="158702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682B7D-132A-A944-80AB-77E175661CAA}"/>
              </a:ext>
            </a:extLst>
          </p:cNvPr>
          <p:cNvSpPr/>
          <p:nvPr/>
        </p:nvSpPr>
        <p:spPr>
          <a:xfrm>
            <a:off x="10021107" y="2413337"/>
            <a:ext cx="1812305" cy="203132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Указанные обстоятельства часто лишают творческих работников защиты их трудовых прав.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56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397A3-0C5C-BD43-94D3-CB0E7924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6531D-38C3-1542-9571-96F6E0C07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04596"/>
            <a:ext cx="4754880" cy="397764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Вопрос правового регулирования труда таких работников слабо исследован в современной фундаментальной науке. Серьезные труды по рассматриваемой теме зачастую уже устарели, а среди современных публикаций преобладает анализ более узких аспектов проблемы, таких как проблемы регулирования только отдельных категорий творческих работников.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8F869-9136-3B4E-B510-9D4070164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3820" y="1804596"/>
            <a:ext cx="4754880" cy="397764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На момент написания работы существует законопроект, находящийся на этапе общественного обсуждения и независимой антикоррупционной экспертизы. Наличие такого законопроекта свидетельствует, что на уровне Правительства Российской Федерации, существует понимание необходимости некоторого имения правового регулирования в сторону ужесточения. 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930BB7-15FD-FB4D-A3B9-D2FD450E68FD}"/>
              </a:ext>
            </a:extLst>
          </p:cNvPr>
          <p:cNvSpPr/>
          <p:nvPr/>
        </p:nvSpPr>
        <p:spPr>
          <a:xfrm>
            <a:off x="359396" y="1632311"/>
            <a:ext cx="7104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DE44B9-DBA2-6C4F-A61D-9313EEB80C4E}"/>
              </a:ext>
            </a:extLst>
          </p:cNvPr>
          <p:cNvSpPr/>
          <p:nvPr/>
        </p:nvSpPr>
        <p:spPr>
          <a:xfrm>
            <a:off x="6357141" y="1632311"/>
            <a:ext cx="7104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6C255F-395F-9A42-BFBE-D96EF81CA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124" y="5075861"/>
            <a:ext cx="2104272" cy="1412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26CA93-5D8F-C740-BF49-F6FF49EE3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169" y="4918067"/>
            <a:ext cx="1728337" cy="172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07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079F4-962A-A14A-9645-EB5D9843A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55" y="1438835"/>
            <a:ext cx="6711696" cy="1048870"/>
          </a:xfrm>
        </p:spPr>
        <p:txBody>
          <a:bodyPr>
            <a:normAutofit fontScale="90000"/>
          </a:bodyPr>
          <a:lstStyle/>
          <a:p>
            <a:r>
              <a:rPr lang="ru-RU" dirty="0"/>
              <a:t>Научная исследованность определения «творческий работник»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4ACAB-58E1-7E46-AC8D-37A83BB6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0603"/>
            <a:ext cx="6711696" cy="181965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Бугров Л.Ю., Варламова Ю.В., Гонцов Н.И., Худякова С.С (1995), </a:t>
            </a:r>
            <a:r>
              <a:rPr lang="ru-RU" dirty="0" err="1"/>
              <a:t>Долова</a:t>
            </a:r>
            <a:r>
              <a:rPr lang="ru-RU" dirty="0"/>
              <a:t> А. З. (2009), </a:t>
            </a:r>
            <a:r>
              <a:rPr lang="ru-RU" dirty="0" err="1"/>
              <a:t>Саликова</a:t>
            </a:r>
            <a:r>
              <a:rPr lang="ru-RU" dirty="0"/>
              <a:t>., Н.М Каримова Р.А. (2010) критиковали термин, так как данное толкование как работающих, так и не работающих субъектов является слишком широким и входит в коллизию с трудовым законодательством, которое охватывает только лица, вступившие в трудовые отношения.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4EC9DC-F192-EA4F-9A4C-2939A64AF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39" y="1304365"/>
            <a:ext cx="3229984" cy="5365376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Под «</a:t>
            </a:r>
            <a:r>
              <a:rPr lang="ru-RU" sz="1600" b="1" dirty="0">
                <a:solidFill>
                  <a:schemeClr val="tx1"/>
                </a:solidFill>
              </a:rPr>
              <a:t>творческим работником</a:t>
            </a:r>
            <a:r>
              <a:rPr lang="ru-RU" sz="1600" dirty="0">
                <a:solidFill>
                  <a:schemeClr val="tx1"/>
                </a:solidFill>
              </a:rPr>
              <a:t>» понимается любое лицо, создающее или интерпретирующее произведения искусства, участвующее таким образом в их воссоздании, которое считает свою творческую деятельность </a:t>
            </a:r>
            <a:r>
              <a:rPr lang="ru-RU" sz="1600" dirty="0" err="1">
                <a:solidFill>
                  <a:schemeClr val="tx1"/>
                </a:solidFill>
              </a:rPr>
              <a:t>неотъемлемоей</a:t>
            </a:r>
            <a:r>
              <a:rPr lang="ru-RU" sz="1600" dirty="0">
                <a:solidFill>
                  <a:schemeClr val="tx1"/>
                </a:solidFill>
              </a:rPr>
              <a:t> частью собственной̆ жизни, и таким образом способствует развитию искусства и культуры и признано или требует признания в качестве такового, независимо от того, связано оно или нет трудовыми отношениями и является ли оно или нет членом какой-либо ассоциации (п. 1 раздела 1 рекомендации ЮНЕСКО).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0960-FCFA-0945-A035-851F1D79D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572" y="127012"/>
            <a:ext cx="1194117" cy="921858"/>
          </a:xfrm>
          <a:prstGeom prst="rect">
            <a:avLst/>
          </a:prstGeom>
        </p:spPr>
      </p:pic>
      <p:sp>
        <p:nvSpPr>
          <p:cNvPr id="8" name="Нашивка 7">
            <a:extLst>
              <a:ext uri="{FF2B5EF4-FFF2-40B4-BE49-F238E27FC236}">
                <a16:creationId xmlns:a16="http://schemas.microsoft.com/office/drawing/2014/main" id="{EB1B36E9-9582-8742-9A2E-85A4953978E8}"/>
              </a:ext>
            </a:extLst>
          </p:cNvPr>
          <p:cNvSpPr/>
          <p:nvPr/>
        </p:nvSpPr>
        <p:spPr>
          <a:xfrm>
            <a:off x="7807451" y="3420124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03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B0BD2-AD52-204B-BF7D-AAF23FB5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965"/>
            <a:ext cx="6711696" cy="1737360"/>
          </a:xfrm>
        </p:spPr>
        <p:txBody>
          <a:bodyPr>
            <a:normAutofit/>
          </a:bodyPr>
          <a:lstStyle/>
          <a:p>
            <a:r>
              <a:rPr lang="ru-RU" dirty="0"/>
              <a:t>Научная исследованность заключения срочного трудового договора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667CAB-DAEA-8043-9112-238C445B0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3160"/>
            <a:ext cx="6711696" cy="3282696"/>
          </a:xfrm>
        </p:spPr>
        <p:txBody>
          <a:bodyPr>
            <a:normAutofit/>
          </a:bodyPr>
          <a:lstStyle/>
          <a:p>
            <a:pPr algn="just"/>
            <a:r>
              <a:rPr lang="ru-RU" sz="2200" dirty="0"/>
              <a:t>Законодатель допускает использование срочных трудовых договоров с творческими работниками. Однако, </a:t>
            </a:r>
            <a:r>
              <a:rPr lang="ru-RU" sz="2200" dirty="0" err="1"/>
              <a:t>Избиенова</a:t>
            </a:r>
            <a:r>
              <a:rPr lang="ru-RU" sz="2200" dirty="0"/>
              <a:t> Т.А. (2016) придерживается позиции необходимости ограничения использования срочных трудовых договоров с этой категорией работников с целью защиты прав работника только случаями, когда трудовые отношения не могут устанавливаться на неопределенный срок.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7750F5-1B77-C040-AC79-13F43B016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62196" y="2272284"/>
            <a:ext cx="2559692" cy="328269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sz="2200" dirty="0">
                <a:solidFill>
                  <a:sysClr val="windowText" lastClr="000000"/>
                </a:solidFill>
              </a:rPr>
              <a:t>Отсутствие законодательного ограничения использования срочных трудовых договоров может привести к злоупотреблению со стороны работодателя.</a:t>
            </a:r>
          </a:p>
        </p:txBody>
      </p:sp>
      <p:sp>
        <p:nvSpPr>
          <p:cNvPr id="5" name="Нашивка 4">
            <a:extLst>
              <a:ext uri="{FF2B5EF4-FFF2-40B4-BE49-F238E27FC236}">
                <a16:creationId xmlns:a16="http://schemas.microsoft.com/office/drawing/2014/main" id="{0DB70FF8-E3FA-9A46-A7D8-0DA0528DBC93}"/>
              </a:ext>
            </a:extLst>
          </p:cNvPr>
          <p:cNvSpPr/>
          <p:nvPr/>
        </p:nvSpPr>
        <p:spPr>
          <a:xfrm>
            <a:off x="7807452" y="342900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1D190-8F0C-5541-A3F5-354AF8B59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" b="15986"/>
          <a:stretch/>
        </p:blipFill>
        <p:spPr>
          <a:xfrm>
            <a:off x="8292084" y="-2406"/>
            <a:ext cx="3899916" cy="20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7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0BC76-ACD4-C043-ADF6-E558A0E65B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676" y="94411"/>
            <a:ext cx="11900647" cy="1075484"/>
          </a:xfrm>
        </p:spPr>
        <p:txBody>
          <a:bodyPr>
            <a:normAutofit/>
          </a:bodyPr>
          <a:lstStyle/>
          <a:p>
            <a:pPr algn="just"/>
            <a:r>
              <a:rPr lang="ru-RU" sz="3000" dirty="0"/>
              <a:t>Научная исследованность режима рабочего времени и ненормированного рабочего дня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6CBDCD51-14F0-7E49-A26B-8FF71625C9C2}"/>
              </a:ext>
            </a:extLst>
          </p:cNvPr>
          <p:cNvSpPr/>
          <p:nvPr/>
        </p:nvSpPr>
        <p:spPr>
          <a:xfrm>
            <a:off x="593724" y="1169895"/>
            <a:ext cx="5246780" cy="310627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Относительно вопроса режима рабочего времени и ненормированного рабочего дня Рабинович-</a:t>
            </a:r>
            <a:r>
              <a:rPr lang="ru-RU" dirty="0" err="1">
                <a:solidFill>
                  <a:schemeClr val="tx1"/>
                </a:solidFill>
              </a:rPr>
              <a:t>Захарин</a:t>
            </a:r>
            <a:r>
              <a:rPr lang="ru-RU" dirty="0">
                <a:solidFill>
                  <a:schemeClr val="tx1"/>
                </a:solidFill>
              </a:rPr>
              <a:t> С.П. (1952) придерживается мнения, что ненормированный рабочий день является разновидностью рабочего дня не регламентированного по продолжительности, то есть не ограниченного рамками нормального рабочего дня. 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A66FDAD-30F3-1A44-B1B3-2134095B97BC}"/>
              </a:ext>
            </a:extLst>
          </p:cNvPr>
          <p:cNvSpPr/>
          <p:nvPr/>
        </p:nvSpPr>
        <p:spPr>
          <a:xfrm>
            <a:off x="593725" y="4464423"/>
            <a:ext cx="5246780" cy="197672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Несколько иную позицию занял </a:t>
            </a:r>
            <a:r>
              <a:rPr lang="ru-RU" dirty="0" err="1">
                <a:solidFill>
                  <a:schemeClr val="tx1"/>
                </a:solidFill>
              </a:rPr>
              <a:t>Гинцбург</a:t>
            </a:r>
            <a:r>
              <a:rPr lang="ru-RU" dirty="0">
                <a:solidFill>
                  <a:schemeClr val="tx1"/>
                </a:solidFill>
              </a:rPr>
              <a:t> Л.Я. (1966), который считает ненормированный график отклонением от нормальной продолжительности рабочего времени.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B3256B0-0947-4D4E-97C7-D810184DFA4F}"/>
              </a:ext>
            </a:extLst>
          </p:cNvPr>
          <p:cNvSpPr/>
          <p:nvPr/>
        </p:nvSpPr>
        <p:spPr>
          <a:xfrm>
            <a:off x="6711014" y="1169895"/>
            <a:ext cx="5251076" cy="237340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Причиной невозможности </a:t>
            </a:r>
            <a:r>
              <a:rPr lang="ru-RU" dirty="0" err="1">
                <a:solidFill>
                  <a:schemeClr val="tx1"/>
                </a:solidFill>
              </a:rPr>
              <a:t>нормированности</a:t>
            </a:r>
            <a:r>
              <a:rPr lang="ru-RU" dirty="0">
                <a:solidFill>
                  <a:schemeClr val="tx1"/>
                </a:solidFill>
              </a:rPr>
              <a:t> рабочего времени Аристова С. В. (2001) полагает, что особенность творческого труда составляет мыслительная деятельность, которая часто выходит за рамки рабочего времени. </a:t>
            </a:r>
          </a:p>
        </p:txBody>
      </p:sp>
      <p:sp>
        <p:nvSpPr>
          <p:cNvPr id="8" name="Стрелка вправо с вырезом 7">
            <a:extLst>
              <a:ext uri="{FF2B5EF4-FFF2-40B4-BE49-F238E27FC236}">
                <a16:creationId xmlns:a16="http://schemas.microsoft.com/office/drawing/2014/main" id="{4C5E5B3D-049B-564C-B2BA-1B46EE321111}"/>
              </a:ext>
            </a:extLst>
          </p:cNvPr>
          <p:cNvSpPr/>
          <p:nvPr/>
        </p:nvSpPr>
        <p:spPr>
          <a:xfrm rot="5400000">
            <a:off x="2727910" y="4168320"/>
            <a:ext cx="978408" cy="484632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>
            <a:extLst>
              <a:ext uri="{FF2B5EF4-FFF2-40B4-BE49-F238E27FC236}">
                <a16:creationId xmlns:a16="http://schemas.microsoft.com/office/drawing/2014/main" id="{25C0884A-1DF7-334B-999D-23EBE389C230}"/>
              </a:ext>
            </a:extLst>
          </p:cNvPr>
          <p:cNvSpPr/>
          <p:nvPr/>
        </p:nvSpPr>
        <p:spPr>
          <a:xfrm rot="19045690">
            <a:off x="5799348" y="3829927"/>
            <a:ext cx="978408" cy="484632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5E313E-6CDE-F64B-A07C-2C36A4785760}"/>
              </a:ext>
            </a:extLst>
          </p:cNvPr>
          <p:cNvSpPr/>
          <p:nvPr/>
        </p:nvSpPr>
        <p:spPr>
          <a:xfrm>
            <a:off x="6711014" y="4276167"/>
            <a:ext cx="5222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Вывод: </a:t>
            </a:r>
            <a:r>
              <a:rPr lang="ru-RU" dirty="0"/>
              <a:t>различные точки зрения ученых едины во мнении, что для данных категорий работников нормированный рабочий день невозможен. Так, необходимо развивать правовое регулирование, в частности, гарантии продолжительности рабочего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34013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28873C-7697-5449-8CB2-BA0BF0290762}"/>
              </a:ext>
            </a:extLst>
          </p:cNvPr>
          <p:cNvSpPr txBox="1">
            <a:spLocks/>
          </p:cNvSpPr>
          <p:nvPr/>
        </p:nvSpPr>
        <p:spPr>
          <a:xfrm>
            <a:off x="3443971" y="13447"/>
            <a:ext cx="5304058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предложения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8824DE-15AA-C746-B1CC-E4038D1FFDA9}"/>
              </a:ext>
            </a:extLst>
          </p:cNvPr>
          <p:cNvSpPr/>
          <p:nvPr/>
        </p:nvSpPr>
        <p:spPr>
          <a:xfrm>
            <a:off x="395971" y="1447817"/>
            <a:ext cx="590325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Ввести специальный термин, определяющий </a:t>
            </a:r>
            <a:r>
              <a:rPr lang="ru-RU" b="1" dirty="0"/>
              <a:t>«творческого работника»</a:t>
            </a:r>
            <a:r>
              <a:rPr lang="ru-RU" dirty="0"/>
              <a:t>, в котором должны содержаться критерии отнесения к таким работникам.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E6E6B7-9B03-1449-9E90-ACC7E6889158}"/>
              </a:ext>
            </a:extLst>
          </p:cNvPr>
          <p:cNvSpPr/>
          <p:nvPr/>
        </p:nvSpPr>
        <p:spPr>
          <a:xfrm>
            <a:off x="395971" y="3048941"/>
            <a:ext cx="590325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Ввести ограничения использования срочных трудовых договоров с целью защиты прав работника только случаями, когда трудовые отношения не могут устанавливаться на неопределенный срок.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555DFE-C756-F846-B787-957EF5EE7130}"/>
              </a:ext>
            </a:extLst>
          </p:cNvPr>
          <p:cNvSpPr/>
          <p:nvPr/>
        </p:nvSpPr>
        <p:spPr>
          <a:xfrm>
            <a:off x="395971" y="4927064"/>
            <a:ext cx="590325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Ввести в законодательство суммированный учет рабочего времени и определить период учета для анализируемой категории работников. 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2481D38-E2E3-7446-8048-F1318D57EB1E}"/>
              </a:ext>
            </a:extLst>
          </p:cNvPr>
          <p:cNvSpPr/>
          <p:nvPr/>
        </p:nvSpPr>
        <p:spPr>
          <a:xfrm>
            <a:off x="282387" y="1896752"/>
            <a:ext cx="113583" cy="113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26D5192-2013-4D49-BADF-AB1FD6751C04}"/>
              </a:ext>
            </a:extLst>
          </p:cNvPr>
          <p:cNvSpPr/>
          <p:nvPr/>
        </p:nvSpPr>
        <p:spPr>
          <a:xfrm>
            <a:off x="282387" y="3636375"/>
            <a:ext cx="113583" cy="113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2AD870B-04ED-F546-9E11-AFEB40150FE8}"/>
              </a:ext>
            </a:extLst>
          </p:cNvPr>
          <p:cNvSpPr/>
          <p:nvPr/>
        </p:nvSpPr>
        <p:spPr>
          <a:xfrm>
            <a:off x="282387" y="5375998"/>
            <a:ext cx="113583" cy="113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с вырезом 17">
            <a:extLst>
              <a:ext uri="{FF2B5EF4-FFF2-40B4-BE49-F238E27FC236}">
                <a16:creationId xmlns:a16="http://schemas.microsoft.com/office/drawing/2014/main" id="{98D6F3AC-4920-894C-B776-B331B37BE3D9}"/>
              </a:ext>
            </a:extLst>
          </p:cNvPr>
          <p:cNvSpPr/>
          <p:nvPr/>
        </p:nvSpPr>
        <p:spPr>
          <a:xfrm>
            <a:off x="6502458" y="1718802"/>
            <a:ext cx="791763" cy="2423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с вырезом 18">
            <a:extLst>
              <a:ext uri="{FF2B5EF4-FFF2-40B4-BE49-F238E27FC236}">
                <a16:creationId xmlns:a16="http://schemas.microsoft.com/office/drawing/2014/main" id="{C9FED75A-37E1-C644-9B11-E3C38793167B}"/>
              </a:ext>
            </a:extLst>
          </p:cNvPr>
          <p:cNvSpPr/>
          <p:nvPr/>
        </p:nvSpPr>
        <p:spPr>
          <a:xfrm>
            <a:off x="6502458" y="3515217"/>
            <a:ext cx="791763" cy="2423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с вырезом 19">
            <a:extLst>
              <a:ext uri="{FF2B5EF4-FFF2-40B4-BE49-F238E27FC236}">
                <a16:creationId xmlns:a16="http://schemas.microsoft.com/office/drawing/2014/main" id="{58040E9B-39A9-A94D-ACC1-C7C226D26AF8}"/>
              </a:ext>
            </a:extLst>
          </p:cNvPr>
          <p:cNvSpPr/>
          <p:nvPr/>
        </p:nvSpPr>
        <p:spPr>
          <a:xfrm>
            <a:off x="6491971" y="5311632"/>
            <a:ext cx="791763" cy="2423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6A1883B-E0DF-BA45-B590-45871183475C}"/>
              </a:ext>
            </a:extLst>
          </p:cNvPr>
          <p:cNvSpPr/>
          <p:nvPr/>
        </p:nvSpPr>
        <p:spPr>
          <a:xfrm>
            <a:off x="7497454" y="1017616"/>
            <a:ext cx="4392705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Таким образом, с помощью критериев определения, можно не ограничиваться Перечнем творческих работников. Что будет соответствовать современной действительности, когда список творческих работников постоянно пополняется.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725906D-3B84-F445-8E22-FCCCFC725CC4}"/>
              </a:ext>
            </a:extLst>
          </p:cNvPr>
          <p:cNvSpPr/>
          <p:nvPr/>
        </p:nvSpPr>
        <p:spPr>
          <a:xfrm>
            <a:off x="7497453" y="3107298"/>
            <a:ext cx="439270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С целью предотвращения злоупотреблений со стороны работодателя в ситуациях, когда срочным трудовым договором прикрывают договоры на неопределенный срок</a:t>
            </a:r>
            <a:r>
              <a:rPr lang="ru-RU" dirty="0">
                <a:effectLst/>
              </a:rPr>
              <a:t>.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BE6ED47-475F-844F-A63B-1F657867137E}"/>
              </a:ext>
            </a:extLst>
          </p:cNvPr>
          <p:cNvSpPr/>
          <p:nvPr/>
        </p:nvSpPr>
        <p:spPr>
          <a:xfrm>
            <a:off x="7497453" y="4927064"/>
            <a:ext cx="439270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effectLst/>
              </a:rPr>
              <a:t>С цел</a:t>
            </a:r>
            <a:r>
              <a:rPr lang="ru-RU" dirty="0"/>
              <a:t>ью создать регулирование </a:t>
            </a:r>
            <a:r>
              <a:rPr lang="ru-RU" dirty="0">
                <a:solidFill>
                  <a:schemeClr val="tx1"/>
                </a:solidFill>
              </a:rPr>
              <a:t>ненормированного рабочего дня отвечающее практической действительности.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43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1270</Words>
  <Application>Microsoft Office PowerPoint</Application>
  <PresentationFormat>Широкоэкранный</PresentationFormat>
  <Paragraphs>64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Calibri</vt:lpstr>
      <vt:lpstr>Cambria</vt:lpstr>
      <vt:lpstr>Rockwell</vt:lpstr>
      <vt:lpstr>Rockwell Condensed</vt:lpstr>
      <vt:lpstr>Rockwell Extra Bold</vt:lpstr>
      <vt:lpstr>Times New Roman</vt:lpstr>
      <vt:lpstr>Wingdings</vt:lpstr>
      <vt:lpstr>Дерево</vt:lpstr>
      <vt:lpstr>ПРАВОВОЕ РЕГУЛИРОВАНИЕ ТРУДА ТВОРЧЕСКИХ РАБОТНИКОВ</vt:lpstr>
      <vt:lpstr>Оглавление</vt:lpstr>
      <vt:lpstr>Введение</vt:lpstr>
      <vt:lpstr>Проблемы регулирования</vt:lpstr>
      <vt:lpstr>Актуальность</vt:lpstr>
      <vt:lpstr>Научная исследованность определения «творческий работник»</vt:lpstr>
      <vt:lpstr>Научная исследованность заключения срочного трудового договора </vt:lpstr>
      <vt:lpstr>Научная исследованность режима рабочего времени и ненормированного рабочего 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ПРАВОВОЕ РЕГУЛИРОВАНИЕ ТРУДА ТВОРЧЕСКИХ РАБОТНИКОВ</dc:title>
  <dc:creator>Microsoft Office User</dc:creator>
  <cp:lastModifiedBy>RePack by Diakov</cp:lastModifiedBy>
  <cp:revision>14</cp:revision>
  <dcterms:created xsi:type="dcterms:W3CDTF">2020-03-31T08:55:38Z</dcterms:created>
  <dcterms:modified xsi:type="dcterms:W3CDTF">2020-04-02T14:12:50Z</dcterms:modified>
</cp:coreProperties>
</file>