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46"/>
  </p:normalViewPr>
  <p:slideViewPr>
    <p:cSldViewPr>
      <p:cViewPr varScale="1">
        <p:scale>
          <a:sx n="65" d="100"/>
          <a:sy n="65" d="100"/>
        </p:scale>
        <p:origin x="131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94D7D4-B75C-4A84-8A9D-D71E5B5746D0}" type="doc">
      <dgm:prSet loTypeId="urn:microsoft.com/office/officeart/2005/8/layout/vList2" loCatId="list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BD7866F-1322-4EB9-BF28-EE6C45FF66A6}">
      <dgm:prSet/>
      <dgm:spPr/>
      <dgm:t>
        <a:bodyPr/>
        <a:lstStyle/>
        <a:p>
          <a:pPr algn="just"/>
          <a:r>
            <a:rPr lang="ru-RU" b="1" dirty="0" smtClean="0"/>
            <a:t>А. А. Абрамова и В. Н. </a:t>
          </a:r>
          <a:r>
            <a:rPr lang="ru-RU" b="1" dirty="0" err="1" smtClean="0"/>
            <a:t>Толкунова</a:t>
          </a:r>
          <a:r>
            <a:rPr lang="ru-RU" b="1" dirty="0" smtClean="0"/>
            <a:t> выделяли три основания дифференциации женского труда: физиологические особенности женского организма, связанные с функцией материнства; состояние активного материнства трудящейся женщины; социальная роль женщины-матери по воспитанию детей.</a:t>
          </a:r>
          <a:endParaRPr lang="ru-RU" b="1" dirty="0"/>
        </a:p>
      </dgm:t>
    </dgm:pt>
    <dgm:pt modelId="{693D7592-EE3C-41E4-BEE9-9F2D89D6F67D}" type="parTrans" cxnId="{4A02ABD0-467C-4D79-9348-15CF46F11321}">
      <dgm:prSet/>
      <dgm:spPr/>
      <dgm:t>
        <a:bodyPr/>
        <a:lstStyle/>
        <a:p>
          <a:endParaRPr lang="ru-RU"/>
        </a:p>
      </dgm:t>
    </dgm:pt>
    <dgm:pt modelId="{60C69F10-B471-4616-B327-61BC069B746B}" type="sibTrans" cxnId="{4A02ABD0-467C-4D79-9348-15CF46F11321}">
      <dgm:prSet/>
      <dgm:spPr/>
      <dgm:t>
        <a:bodyPr/>
        <a:lstStyle/>
        <a:p>
          <a:endParaRPr lang="ru-RU"/>
        </a:p>
      </dgm:t>
    </dgm:pt>
    <dgm:pt modelId="{129BC05E-7C30-4E90-93CF-BCCE15C57B63}">
      <dgm:prSet/>
      <dgm:spPr/>
      <dgm:t>
        <a:bodyPr/>
        <a:lstStyle/>
        <a:p>
          <a:pPr algn="just"/>
          <a:r>
            <a:rPr lang="ru-RU" b="1" dirty="0" smtClean="0"/>
            <a:t>Другие же, например, Н. Н. Шептулина, допускают распределение труда с учетом своеобразия полов.</a:t>
          </a:r>
          <a:endParaRPr lang="ru-RU" b="1" dirty="0"/>
        </a:p>
      </dgm:t>
    </dgm:pt>
    <dgm:pt modelId="{3FAA8131-F75A-400A-AC6E-A701335F728E}" type="parTrans" cxnId="{2999A206-98B9-48F5-8FD0-967D74DAD15B}">
      <dgm:prSet/>
      <dgm:spPr/>
      <dgm:t>
        <a:bodyPr/>
        <a:lstStyle/>
        <a:p>
          <a:endParaRPr lang="ru-RU"/>
        </a:p>
      </dgm:t>
    </dgm:pt>
    <dgm:pt modelId="{E98BCA08-145F-4C02-9653-584F4E9F255D}" type="sibTrans" cxnId="{2999A206-98B9-48F5-8FD0-967D74DAD15B}">
      <dgm:prSet/>
      <dgm:spPr/>
      <dgm:t>
        <a:bodyPr/>
        <a:lstStyle/>
        <a:p>
          <a:endParaRPr lang="ru-RU"/>
        </a:p>
      </dgm:t>
    </dgm:pt>
    <dgm:pt modelId="{8A0B59A3-2F78-48F0-BCA7-6F23C3E676C2}" type="pres">
      <dgm:prSet presAssocID="{1894D7D4-B75C-4A84-8A9D-D71E5B5746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BC2D51-DC67-4223-918B-BA47AE1EE7F7}" type="pres">
      <dgm:prSet presAssocID="{BBD7866F-1322-4EB9-BF28-EE6C45FF66A6}" presName="parentText" presStyleLbl="node1" presStyleIdx="0" presStyleCnt="2" custScaleY="1372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F608F-9818-4B66-B774-EA6B5A4D7758}" type="pres">
      <dgm:prSet presAssocID="{60C69F10-B471-4616-B327-61BC069B746B}" presName="spacer" presStyleCnt="0"/>
      <dgm:spPr/>
    </dgm:pt>
    <dgm:pt modelId="{3FC95230-4710-4818-8D38-DE89955B80E5}" type="pres">
      <dgm:prSet presAssocID="{129BC05E-7C30-4E90-93CF-BCCE15C57B63}" presName="parentText" presStyleLbl="node1" presStyleIdx="1" presStyleCnt="2" custScaleX="96889" custScaleY="168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9A206-98B9-48F5-8FD0-967D74DAD15B}" srcId="{1894D7D4-B75C-4A84-8A9D-D71E5B5746D0}" destId="{129BC05E-7C30-4E90-93CF-BCCE15C57B63}" srcOrd="1" destOrd="0" parTransId="{3FAA8131-F75A-400A-AC6E-A701335F728E}" sibTransId="{E98BCA08-145F-4C02-9653-584F4E9F255D}"/>
    <dgm:cxn modelId="{8AB7E867-4531-4286-9A2F-F88EFF9427CC}" type="presOf" srcId="{129BC05E-7C30-4E90-93CF-BCCE15C57B63}" destId="{3FC95230-4710-4818-8D38-DE89955B80E5}" srcOrd="0" destOrd="0" presId="urn:microsoft.com/office/officeart/2005/8/layout/vList2"/>
    <dgm:cxn modelId="{AF398BC1-BB60-4105-A252-F149DAC6567F}" type="presOf" srcId="{1894D7D4-B75C-4A84-8A9D-D71E5B5746D0}" destId="{8A0B59A3-2F78-48F0-BCA7-6F23C3E676C2}" srcOrd="0" destOrd="0" presId="urn:microsoft.com/office/officeart/2005/8/layout/vList2"/>
    <dgm:cxn modelId="{4A02ABD0-467C-4D79-9348-15CF46F11321}" srcId="{1894D7D4-B75C-4A84-8A9D-D71E5B5746D0}" destId="{BBD7866F-1322-4EB9-BF28-EE6C45FF66A6}" srcOrd="0" destOrd="0" parTransId="{693D7592-EE3C-41E4-BEE9-9F2D89D6F67D}" sibTransId="{60C69F10-B471-4616-B327-61BC069B746B}"/>
    <dgm:cxn modelId="{25864920-97B4-4E82-85BC-EFBEA3C6A7B6}" type="presOf" srcId="{BBD7866F-1322-4EB9-BF28-EE6C45FF66A6}" destId="{83BC2D51-DC67-4223-918B-BA47AE1EE7F7}" srcOrd="0" destOrd="0" presId="urn:microsoft.com/office/officeart/2005/8/layout/vList2"/>
    <dgm:cxn modelId="{06B4EDA9-4D07-4565-B6C1-E5843F7A3C5A}" type="presParOf" srcId="{8A0B59A3-2F78-48F0-BCA7-6F23C3E676C2}" destId="{83BC2D51-DC67-4223-918B-BA47AE1EE7F7}" srcOrd="0" destOrd="0" presId="urn:microsoft.com/office/officeart/2005/8/layout/vList2"/>
    <dgm:cxn modelId="{A383D3FB-FFCC-4474-98DC-BAA0D0751DAB}" type="presParOf" srcId="{8A0B59A3-2F78-48F0-BCA7-6F23C3E676C2}" destId="{9BFF608F-9818-4B66-B774-EA6B5A4D7758}" srcOrd="1" destOrd="0" presId="urn:microsoft.com/office/officeart/2005/8/layout/vList2"/>
    <dgm:cxn modelId="{398844A9-0138-4D7C-A36B-A938DC3EECB0}" type="presParOf" srcId="{8A0B59A3-2F78-48F0-BCA7-6F23C3E676C2}" destId="{3FC95230-4710-4818-8D38-DE89955B80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C2D51-DC67-4223-918B-BA47AE1EE7F7}">
      <dsp:nvSpPr>
        <dsp:cNvPr id="0" name=""/>
        <dsp:cNvSpPr/>
      </dsp:nvSpPr>
      <dsp:spPr>
        <a:xfrm>
          <a:off x="0" y="428311"/>
          <a:ext cx="7848872" cy="2019848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А. А. Абрамова и В. Н. </a:t>
          </a:r>
          <a:r>
            <a:rPr lang="ru-RU" sz="1700" b="1" kern="1200" dirty="0" err="1" smtClean="0"/>
            <a:t>Толкунова</a:t>
          </a:r>
          <a:r>
            <a:rPr lang="ru-RU" sz="1700" b="1" kern="1200" dirty="0" smtClean="0"/>
            <a:t> выделяли три основания дифференциации женского труда: физиологические особенности женского организма, связанные с функцией материнства; состояние активного материнства трудящейся женщины; социальная роль женщины-матери по воспитанию детей.</a:t>
          </a:r>
          <a:endParaRPr lang="ru-RU" sz="1700" b="1" kern="1200" dirty="0"/>
        </a:p>
      </dsp:txBody>
      <dsp:txXfrm>
        <a:off x="98601" y="526912"/>
        <a:ext cx="7651670" cy="1822646"/>
      </dsp:txXfrm>
    </dsp:sp>
    <dsp:sp modelId="{3FC95230-4710-4818-8D38-DE89955B80E5}">
      <dsp:nvSpPr>
        <dsp:cNvPr id="0" name=""/>
        <dsp:cNvSpPr/>
      </dsp:nvSpPr>
      <dsp:spPr>
        <a:xfrm>
          <a:off x="122089" y="2497120"/>
          <a:ext cx="7604693" cy="2475168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0000"/>
                <a:lumMod val="10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hade val="99000"/>
                <a:satMod val="105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Другие же, например, Н. Н. Шептулина, допускают распределение труда с учетом своеобразия полов.</a:t>
          </a:r>
          <a:endParaRPr lang="ru-RU" sz="1700" b="1" kern="1200" dirty="0"/>
        </a:p>
      </dsp:txBody>
      <dsp:txXfrm>
        <a:off x="242917" y="2617948"/>
        <a:ext cx="7363037" cy="2233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45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0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9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9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7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9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5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74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299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42D2B69-F9E3-4756-AC41-453CD884B74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77280-8269-4223-90A9-4A15D3FE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560840" cy="2448272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Ограничение труда женщин на некоторых видах работ: дискриминация или дифференциация?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Воронцова И.Е., Парфенова А.В.</a:t>
            </a:r>
          </a:p>
          <a:p>
            <a:r>
              <a:rPr lang="ru-RU" sz="1800" dirty="0"/>
              <a:t>Университет имени О.Е. </a:t>
            </a:r>
            <a:r>
              <a:rPr lang="ru-RU" sz="1800" dirty="0" err="1"/>
              <a:t>Кутафина</a:t>
            </a:r>
            <a:r>
              <a:rPr lang="ru-RU" sz="1800" dirty="0"/>
              <a:t> (МГЮА)</a:t>
            </a:r>
          </a:p>
        </p:txBody>
      </p:sp>
    </p:spTree>
    <p:extLst>
      <p:ext uri="{BB962C8B-B14F-4D97-AF65-F5344CB8AC3E}">
        <p14:creationId xmlns:p14="http://schemas.microsoft.com/office/powerpoint/2010/main" val="134041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332656"/>
            <a:ext cx="7728912" cy="57023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Дифференциация</a:t>
            </a:r>
            <a:r>
              <a:rPr lang="ru-RU" dirty="0"/>
              <a:t> в правовом регулировании труда </a:t>
            </a:r>
            <a:r>
              <a:rPr lang="ru-RU" dirty="0" smtClean="0"/>
              <a:t>проводится </a:t>
            </a:r>
            <a:r>
              <a:rPr lang="ru-RU" dirty="0"/>
              <a:t>по следующим учитываемым законодателем при нормотворчестве устойчивым шести факторам (основаниям):</a:t>
            </a:r>
          </a:p>
          <a:p>
            <a:pPr algn="just"/>
            <a:r>
              <a:rPr lang="ru-RU" dirty="0"/>
              <a:t>а) вредность и тяжесть условий труда. При этом установлены сокращенное рабочее время, дополнительные отпуска, повышенная</a:t>
            </a:r>
          </a:p>
          <a:p>
            <a:pPr algn="just"/>
            <a:r>
              <a:rPr lang="ru-RU" dirty="0"/>
              <a:t>оплата труда;</a:t>
            </a:r>
          </a:p>
          <a:p>
            <a:pPr algn="just"/>
            <a:r>
              <a:rPr lang="ru-RU" dirty="0"/>
              <a:t>б) климатические условия Крайнего Севера и приравненных к</a:t>
            </a:r>
          </a:p>
          <a:p>
            <a:pPr algn="just"/>
            <a:r>
              <a:rPr lang="ru-RU" dirty="0"/>
              <a:t>нему местностей;</a:t>
            </a:r>
          </a:p>
          <a:p>
            <a:pPr algn="just"/>
            <a:r>
              <a:rPr lang="ru-RU" dirty="0"/>
              <a:t>в) физиологические особенности женского организма, его материнская функция. Принимается во внимание возрастающая </a:t>
            </a:r>
            <a:r>
              <a:rPr lang="ru-RU" dirty="0" smtClean="0"/>
              <a:t>социальная роль </a:t>
            </a:r>
            <a:r>
              <a:rPr lang="ru-RU" dirty="0"/>
              <a:t>матери в воспитании малолетних </a:t>
            </a:r>
            <a:r>
              <a:rPr lang="ru-RU" dirty="0" smtClean="0"/>
              <a:t>детей;</a:t>
            </a:r>
          </a:p>
          <a:p>
            <a:pPr algn="just"/>
            <a:r>
              <a:rPr lang="ru-RU" dirty="0"/>
              <a:t>г) психофизиологические особенности неокрепшего организма </a:t>
            </a:r>
            <a:r>
              <a:rPr lang="ru-RU" dirty="0" smtClean="0"/>
              <a:t>и характер </a:t>
            </a:r>
            <a:r>
              <a:rPr lang="ru-RU" dirty="0"/>
              <a:t>подростков, необходимость продолжения ими </a:t>
            </a:r>
            <a:r>
              <a:rPr lang="ru-RU" dirty="0" smtClean="0"/>
              <a:t>образования без </a:t>
            </a:r>
            <a:r>
              <a:rPr lang="ru-RU" dirty="0"/>
              <a:t>отрыва от </a:t>
            </a:r>
            <a:r>
              <a:rPr lang="ru-RU" dirty="0" smtClean="0"/>
              <a:t>производства;</a:t>
            </a:r>
          </a:p>
          <a:p>
            <a:pPr algn="just"/>
            <a:r>
              <a:rPr lang="ru-RU" dirty="0"/>
              <a:t>д) специфика трудовой связи и характер труда (сезонные, временные работники, государственные служащие, руководители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е) отраслевая специфика норм.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63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63156"/>
              </p:ext>
            </p:extLst>
          </p:nvPr>
        </p:nvGraphicFramePr>
        <p:xfrm>
          <a:off x="683568" y="1052736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646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692696"/>
            <a:ext cx="7800920" cy="5342344"/>
          </a:xfrm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/>
              <a:t> В настоящее время существует </a:t>
            </a:r>
            <a:r>
              <a:rPr lang="ru-RU" b="1" dirty="0"/>
              <a:t>Перечень производств и работ, утвержденный Постановлением Правительства РФ от 25.02.2000 </a:t>
            </a:r>
            <a:r>
              <a:rPr lang="ru-RU" b="1" dirty="0" smtClean="0"/>
              <a:t>№ </a:t>
            </a:r>
            <a:r>
              <a:rPr lang="ru-RU" b="1" dirty="0"/>
              <a:t>162, </a:t>
            </a:r>
            <a:r>
              <a:rPr lang="ru-RU" dirty="0"/>
              <a:t>на которых запрещается труд женщин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Данный перечень нельзя назвать дискриминационным, так как </a:t>
            </a:r>
            <a:r>
              <a:rPr lang="ru-RU" dirty="0" smtClean="0"/>
              <a:t>он: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 Во-первых, не  </a:t>
            </a:r>
            <a:r>
              <a:rPr lang="ru-RU" dirty="0"/>
              <a:t>противоречит таким международным актам, как Декларация ООН «О ликвидации дискриминации в отношении женщин» (п.3 ст. 11 закрепляет, что </a:t>
            </a:r>
            <a:r>
              <a:rPr lang="ru-RU" u="sng" dirty="0"/>
              <a:t>«меры, принятые для защиты женщин на определенных видах работы, с учетом их физиологических особенностей их организма, не должны считаться дискриминационными</a:t>
            </a:r>
            <a:r>
              <a:rPr lang="ru-RU" u="sng" dirty="0" smtClean="0"/>
              <a:t>»</a:t>
            </a:r>
            <a:r>
              <a:rPr lang="ru-RU" dirty="0" smtClean="0"/>
              <a:t>);  </a:t>
            </a:r>
            <a:r>
              <a:rPr lang="ru-RU" dirty="0"/>
              <a:t>Конвенция МОТ «О ликвидации всех форм дискриминации в отношении женщин» (ст. 11 гласит, что право на охрану здоровья и безопасные условия труда, в том числе по сохранению функции продолжения рода является </a:t>
            </a:r>
            <a:r>
              <a:rPr lang="ru-RU" u="sng" dirty="0"/>
              <a:t>одной из мер государства для ликвидации дискриминации в отношении женщин в области </a:t>
            </a:r>
            <a:r>
              <a:rPr lang="ru-RU" u="sng" dirty="0" smtClean="0"/>
              <a:t>занятости</a:t>
            </a:r>
            <a:r>
              <a:rPr lang="ru-RU" dirty="0" smtClean="0"/>
              <a:t>).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08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764704"/>
            <a:ext cx="7584896" cy="527033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Во-вторых, предполагается, что вышеуказанный Перечень будет постепенно уменьшаться и женщинам станет доступно все больше </a:t>
            </a:r>
            <a:r>
              <a:rPr lang="ru-RU" dirty="0" smtClean="0"/>
              <a:t>профессий.</a:t>
            </a:r>
          </a:p>
          <a:p>
            <a:pPr marL="0" indent="0" algn="just">
              <a:buNone/>
            </a:pPr>
            <a:r>
              <a:rPr lang="ru-RU" dirty="0"/>
              <a:t>Так, разработан новый проект, который должен вступить в силу с 1 января 2021 года. Следует сказать, что он отличается от существующего: </a:t>
            </a:r>
            <a:endParaRPr lang="ru-RU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сокращается </a:t>
            </a:r>
            <a:r>
              <a:rPr lang="ru-RU" dirty="0"/>
              <a:t>число видов работ, на которых труд женщин запрещён, </a:t>
            </a:r>
            <a:endParaRPr lang="ru-RU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а </a:t>
            </a:r>
            <a:r>
              <a:rPr lang="ru-RU" dirty="0"/>
              <a:t>также изменится и сам принцип его составления: это уже не будет список профессий как таковых, а блок из видов работ и производств, где труд женщин будет находиться под </a:t>
            </a:r>
            <a:r>
              <a:rPr lang="ru-RU" dirty="0" smtClean="0"/>
              <a:t>запретом.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509120"/>
            <a:ext cx="97340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469552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Предполагаются, что для женщин станут </a:t>
            </a:r>
          </a:p>
          <a:p>
            <a:r>
              <a:rPr lang="ru-RU" dirty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оступными такие профессии, как, например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альнобойщик, машинист электропоезда и некоторые другие.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3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80960" cy="1371600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628800"/>
            <a:ext cx="7584896" cy="440624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целом, мы </a:t>
            </a:r>
            <a:r>
              <a:rPr lang="ru-RU" dirty="0" smtClean="0"/>
              <a:t>считаем</a:t>
            </a:r>
            <a:r>
              <a:rPr lang="ru-RU" dirty="0"/>
              <a:t>, что данные ограничения </a:t>
            </a:r>
            <a:r>
              <a:rPr lang="ru-RU" dirty="0" smtClean="0"/>
              <a:t>не являются дискриминационными и созданы </a:t>
            </a:r>
            <a:r>
              <a:rPr lang="ru-RU" dirty="0"/>
              <a:t>для того, чтобы сберечь здоровье женщины (не только репродуктивное). </a:t>
            </a:r>
          </a:p>
          <a:p>
            <a:r>
              <a:rPr lang="ru-RU" dirty="0"/>
              <a:t>РФ ратифицировала ряд Конвенций МОТ, касающихся дискриминации (№ 111, Конвенция о ликвидации всех форм дискриминации в отношении женщин), а также ряд иных международных актов (Пакт об экономических, социальных и культурных правах, Всеобщую декларацию прав человека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К </a:t>
            </a:r>
            <a:r>
              <a:rPr lang="ru-RU" dirty="0"/>
              <a:t>тому же, РФ с каждым годом сужает перечень запрещенных для женщин работ, предоставляя работодателям ресурсы для создания подходящих рабочих мест.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40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674635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5544616" cy="3132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29732" y="-28631"/>
            <a:ext cx="5760640" cy="41764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«Мужчина и женщина имеют равные права и свободы и равные возможности для их реализации», - гласит ч.3 ст. 19 Конституции РФ.</a:t>
            </a:r>
          </a:p>
        </p:txBody>
      </p:sp>
    </p:spTree>
    <p:extLst>
      <p:ext uri="{BB962C8B-B14F-4D97-AF65-F5344CB8AC3E}">
        <p14:creationId xmlns:p14="http://schemas.microsoft.com/office/powerpoint/2010/main" val="6377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620688"/>
            <a:ext cx="7872928" cy="541435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Российской Федерацией ратифицирована </a:t>
            </a:r>
            <a:r>
              <a:rPr lang="ru-RU" sz="2000" b="1" dirty="0" smtClean="0"/>
              <a:t>Конвенция МОТ № 111</a:t>
            </a:r>
            <a:r>
              <a:rPr lang="ru-RU" dirty="0" smtClean="0"/>
              <a:t>, которая </a:t>
            </a:r>
            <a:r>
              <a:rPr lang="ru-RU" dirty="0"/>
              <a:t>определяет </a:t>
            </a:r>
            <a:r>
              <a:rPr lang="ru-RU" u="sng" dirty="0"/>
              <a:t>дискриминацию</a:t>
            </a:r>
            <a:r>
              <a:rPr lang="ru-RU" dirty="0"/>
              <a:t>, как </a:t>
            </a:r>
            <a:r>
              <a:rPr lang="ru-RU" u="sng" dirty="0" smtClean="0"/>
              <a:t>«</a:t>
            </a:r>
            <a:r>
              <a:rPr lang="ru-RU" u="sng" dirty="0"/>
              <a:t>всякое другое различие, недопущение или предпочтение, приводящее к уничтожению или нарушению равенства возможностей или обращения в области труда и занятий, определяемое соответствующим членом по консультации с представительными организациями предпринимателей и трудящихся, где таковые существуют, и с другими соответствующими органами</a:t>
            </a:r>
            <a:r>
              <a:rPr lang="ru-RU" u="sng" dirty="0" smtClean="0"/>
              <a:t>».</a:t>
            </a:r>
          </a:p>
          <a:p>
            <a:pPr marL="0" indent="0" algn="just">
              <a:buNone/>
            </a:pPr>
            <a:endParaRPr lang="ru-RU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12976"/>
            <a:ext cx="5448356" cy="29523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1520" y="332656"/>
            <a:ext cx="8016944" cy="5702384"/>
          </a:xfrm>
        </p:spPr>
        <p:txBody>
          <a:bodyPr/>
          <a:lstStyle/>
          <a:p>
            <a:pPr indent="0" algn="just">
              <a:buNone/>
            </a:pPr>
            <a:r>
              <a:rPr lang="ru-RU" sz="2400" dirty="0" smtClean="0">
                <a:solidFill>
                  <a:srgbClr val="333333"/>
                </a:solidFill>
                <a:latin typeface="Arial"/>
              </a:rPr>
              <a:t>Подобные положения затронули и национальное законодательство: так, в </a:t>
            </a:r>
            <a:r>
              <a:rPr lang="ru-RU" sz="2400" b="1" dirty="0" smtClean="0">
                <a:solidFill>
                  <a:srgbClr val="333333"/>
                </a:solidFill>
                <a:latin typeface="Arial"/>
              </a:rPr>
              <a:t>ст. 2 Трудового кодекса РФ </a:t>
            </a:r>
            <a:r>
              <a:rPr lang="ru-RU" sz="2400" dirty="0" smtClean="0">
                <a:solidFill>
                  <a:srgbClr val="333333"/>
                </a:solidFill>
                <a:latin typeface="Arial"/>
              </a:rPr>
              <a:t>закрепляется:</a:t>
            </a:r>
          </a:p>
          <a:p>
            <a:pPr indent="342900" algn="just"/>
            <a:r>
              <a:rPr lang="ru-RU" sz="2400" dirty="0" smtClean="0">
                <a:solidFill>
                  <a:srgbClr val="333333"/>
                </a:solidFill>
                <a:latin typeface="Arial"/>
              </a:rPr>
              <a:t>свобода </a:t>
            </a:r>
            <a:r>
              <a:rPr lang="ru-RU" sz="2400" dirty="0">
                <a:solidFill>
                  <a:srgbClr val="333333"/>
                </a:solidFill>
                <a:latin typeface="Arial"/>
              </a:rPr>
              <a:t>труда, включая право на труд, который каждый свободно выбирает или на который свободно соглашается, право распоряжаться своими способностями к труду, выбирать профессию и род деятельности;</a:t>
            </a:r>
          </a:p>
          <a:p>
            <a:pPr indent="342900" algn="just"/>
            <a:r>
              <a:rPr lang="ru-RU" sz="2400" dirty="0">
                <a:solidFill>
                  <a:srgbClr val="333333"/>
                </a:solidFill>
                <a:latin typeface="Arial"/>
              </a:rPr>
              <a:t>запрещение принудительного труда и дискриминации в сфере труда;</a:t>
            </a:r>
          </a:p>
          <a:p>
            <a:pPr indent="342900" algn="just"/>
            <a:r>
              <a:rPr lang="ru-RU" sz="2400" dirty="0">
                <a:solidFill>
                  <a:srgbClr val="333333"/>
                </a:solidFill>
                <a:latin typeface="Arial"/>
              </a:rPr>
              <a:t>равенство прав и возможностей работников;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00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BD5058-BBA1-8941-B2EF-3979ADEB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64" y="260648"/>
            <a:ext cx="7920880" cy="585015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Но </a:t>
            </a:r>
            <a:r>
              <a:rPr lang="ru-RU" sz="2400" dirty="0" smtClean="0"/>
              <a:t>в то же время </a:t>
            </a:r>
            <a:r>
              <a:rPr lang="ru-RU" sz="2400" b="1" dirty="0" smtClean="0"/>
              <a:t>ст</a:t>
            </a:r>
            <a:r>
              <a:rPr lang="ru-RU" sz="2400" b="1" dirty="0"/>
              <a:t>. 253 ТК РФ </a:t>
            </a:r>
            <a:r>
              <a:rPr lang="ru-RU" sz="2400" dirty="0" smtClean="0"/>
              <a:t>гласит, </a:t>
            </a:r>
            <a:r>
              <a:rPr lang="ru-RU" sz="2400" dirty="0"/>
              <a:t>что</a:t>
            </a:r>
          </a:p>
          <a:p>
            <a:pPr algn="just"/>
            <a:r>
              <a:rPr lang="ru-RU" dirty="0"/>
              <a:t>Ограничивается применение труда женщин на работах с вредными и (или) опасными условиями труда, а также на подземных работах, за исключением нефизических работ или работ по санитарному и бытовому обслуживанию.</a:t>
            </a:r>
          </a:p>
          <a:p>
            <a:pPr algn="just"/>
            <a:r>
              <a:rPr lang="ru-RU" dirty="0"/>
              <a:t>Запрещается применение труда женщин на работах, связанных с подъемом и перемещением вручную тяжестей, превышающих предельно допустимые для них нормы.</a:t>
            </a:r>
          </a:p>
          <a:p>
            <a:pPr algn="just"/>
            <a:r>
              <a:rPr lang="ru-RU" dirty="0"/>
              <a:t>Перечни производств, работ и должностей с вредными и (или) опасными условиями труда, на которых ограничивается применение труда женщин, и предельно допустимые нормы нагрузок для женщин при подъеме и перемещении тяжестей вручную утверждаются в порядке, установленном Правительством Российской Федерации с учетом мнения Российской трехсторонней комиссии по регулированию социально-трудовых отношений.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5157192"/>
            <a:ext cx="360040" cy="648072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580526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Проблемы в правоприменительной практике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220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5F005C-61B5-CA4F-96A1-DC7D26C28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59585"/>
            <a:ext cx="8016944" cy="573883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Не раз женщины обращались в суд с целью получить разрешение на возможность трудиться на тех видах работ, которые запрещены Перечнем Правительства, некоторые из них даже дошли до Верховного Суда </a:t>
            </a:r>
            <a:r>
              <a:rPr lang="ru-RU" sz="2800" dirty="0" smtClean="0"/>
              <a:t>РФ</a:t>
            </a:r>
            <a:r>
              <a:rPr lang="ru-RU" sz="2800" dirty="0"/>
              <a:t> </a:t>
            </a:r>
            <a:r>
              <a:rPr lang="ru-RU" sz="2800" dirty="0" smtClean="0"/>
              <a:t>(так, например известное дело Анны </a:t>
            </a:r>
            <a:r>
              <a:rPr lang="ru-RU" sz="2800" dirty="0" err="1" smtClean="0"/>
              <a:t>Клевец,которая</a:t>
            </a:r>
            <a:r>
              <a:rPr lang="ru-RU" sz="2800" dirty="0" smtClean="0"/>
              <a:t> </a:t>
            </a:r>
            <a:r>
              <a:rPr lang="ru-RU" sz="2800" dirty="0"/>
              <a:t>просила суд признать недействующим в части пункта 374 раздела XXX Перечня тяжелых работ и работ с вредными или опасными условиями труда, при выполнении которых запрещается применение труда женщин, утвержденного постановлением Правительства Российской Федерации от 25 февраля 2000 г. № 162 (в этом пункте шла речь о машинисте и помощнике метрополитена</a:t>
            </a:r>
            <a:r>
              <a:rPr lang="ru-RU" sz="2800" dirty="0" smtClean="0"/>
              <a:t>)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55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ВС РФ разъяснял, что данные запреты- это не желание законодателя и работодателей НЕДОПУСТИТЬ ЖЕНЩИН из-за дискриминации, а, наоборот, забота государства о женщинах, их здоровье, и, в некотором случае, забота о работодателе, так как сложно создать надлежащие условия на тяжелом производстве для женщины (</a:t>
            </a:r>
            <a:r>
              <a:rPr lang="ru-RU" dirty="0" err="1"/>
              <a:t>ресурсозатратно</a:t>
            </a:r>
            <a:r>
              <a:rPr lang="ru-RU" dirty="0" smtClean="0"/>
              <a:t>)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«С </a:t>
            </a:r>
            <a:r>
              <a:rPr lang="ru-RU" dirty="0"/>
              <a:t>учетом особенностей женского организма и в целях создания условий для обеспечения фактического равноправия женщин с мужчинами трудовое законодательство предусматривает специальные правила охраны труда женщин, льготы и дополнительные гарантии их трудовых </a:t>
            </a:r>
            <a:r>
              <a:rPr lang="ru-RU" dirty="0" smtClean="0"/>
              <a:t>прав».– </a:t>
            </a:r>
            <a:r>
              <a:rPr lang="ru-RU" b="1" dirty="0"/>
              <a:t>Решение Верховного Суда РФ от 02.03.2009 N ГКПИ09-36 &lt;Об отказе в удовлетворении заявления о признании недействующим в части пункта 374 раздела XXX Перечня тяжелых работ и работ с вредными или опасными условиями труда, при выполнении которых запрещается применение труда женщин, утв. Постановлением Правительства РФ от 25.02.2000 N 162</a:t>
            </a:r>
            <a:r>
              <a:rPr lang="ru-RU" b="1" dirty="0" smtClean="0"/>
              <a:t>&gt;.</a:t>
            </a:r>
            <a:endParaRPr lang="ru-RU" b="1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36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476672"/>
            <a:ext cx="7944936" cy="55583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соответствии </a:t>
            </a:r>
            <a:r>
              <a:rPr lang="ru-RU" dirty="0" smtClean="0"/>
              <a:t>со </a:t>
            </a:r>
            <a:r>
              <a:rPr lang="ru-RU" b="1" dirty="0" smtClean="0"/>
              <a:t>ст. 37  </a:t>
            </a:r>
            <a:r>
              <a:rPr lang="ru-RU" b="1" dirty="0"/>
              <a:t>Конституцией РФ </a:t>
            </a:r>
            <a:r>
              <a:rPr lang="ru-RU" dirty="0"/>
              <a:t>«труд свободен</a:t>
            </a:r>
            <a:r>
              <a:rPr lang="ru-RU" dirty="0" smtClean="0"/>
              <a:t>», </a:t>
            </a:r>
            <a:r>
              <a:rPr lang="ru-RU" dirty="0"/>
              <a:t>а равенство прав и возможностей мужчин и женщин гарантировано. Однако, как уже было упомянуто выше, законодатель установил для женщин ограничения на ряд профессий.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1954560"/>
            <a:ext cx="5760640" cy="230425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Возникает закономерный вопрос: является ли это дискриминацией или же дифференциацией?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25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80960" cy="1371600"/>
          </a:xfrm>
        </p:spPr>
        <p:txBody>
          <a:bodyPr/>
          <a:lstStyle/>
          <a:p>
            <a:pPr algn="ctr"/>
            <a:r>
              <a:rPr lang="ru-RU" dirty="0" smtClean="0"/>
              <a:t>Дискриминация или дифференциация?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680960" cy="39319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В ст. 3 ТК РФ </a:t>
            </a:r>
            <a:r>
              <a:rPr lang="ru-RU" dirty="0" smtClean="0"/>
              <a:t>закреплено, </a:t>
            </a:r>
            <a:r>
              <a:rPr lang="ru-RU" dirty="0"/>
              <a:t>что «Никто не может быть ограничен в трудовых правах и свободах или получать какие-либо преимущества в зависимости от пола, расы, цвета кожи, национальности, языка, происхождения, имущественного, семейного, социального и должностного положения, возраста, места жительства, отношения к религии, убеждений, принадлежности или непринадлежности к общественным объединениям или каким-либо социальным группам, а также от других обстоятельств, не связанных с деловыми качествами </a:t>
            </a:r>
            <a:r>
              <a:rPr lang="ru-RU" dirty="0" smtClean="0"/>
              <a:t>работника».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2448272" cy="225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687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{04B1D8EC-777C-FD4A-9174-9F7CFDBA3370}tf10001067</Template>
  <TotalTime>455</TotalTime>
  <Words>1147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Garamond</vt:lpstr>
      <vt:lpstr>Wingdings</vt:lpstr>
      <vt:lpstr>Савон</vt:lpstr>
      <vt:lpstr>Ограничение труда женщин на некоторых видах работ: дискриминация или дифференциация?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Дискриминация или дифференциация?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</dc:creator>
  <cp:lastModifiedBy>RePack by Diakov</cp:lastModifiedBy>
  <cp:revision>21</cp:revision>
  <dcterms:created xsi:type="dcterms:W3CDTF">2020-03-27T19:28:15Z</dcterms:created>
  <dcterms:modified xsi:type="dcterms:W3CDTF">2020-04-02T13:59:55Z</dcterms:modified>
</cp:coreProperties>
</file>