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62" r:id="rId4"/>
    <p:sldId id="263" r:id="rId5"/>
    <p:sldId id="264" r:id="rId6"/>
    <p:sldId id="266" r:id="rId7"/>
    <p:sldId id="265" r:id="rId8"/>
    <p:sldId id="267" r:id="rId9"/>
    <p:sldId id="258" r:id="rId10"/>
    <p:sldId id="259" r:id="rId11"/>
    <p:sldId id="260" r:id="rId12"/>
    <p:sldId id="261"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Фарида Даминова" initials="ФД" lastIdx="2" clrIdx="0">
    <p:extLst>
      <p:ext uri="{19B8F6BF-5375-455C-9EA6-DF929625EA0E}">
        <p15:presenceInfo xmlns:p15="http://schemas.microsoft.com/office/powerpoint/2012/main" userId="7b0278fbcb55446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314E"/>
    <a:srgbClr val="04324E"/>
    <a:srgbClr val="F44949"/>
    <a:srgbClr val="EBEBEB"/>
    <a:srgbClr val="E5E5E5"/>
    <a:srgbClr val="F54949"/>
    <a:srgbClr val="CE3A3B"/>
    <a:srgbClr val="F64949"/>
    <a:srgbClr val="F7494B"/>
    <a:srgbClr val="3E52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5" d="100"/>
          <a:sy n="65" d="100"/>
        </p:scale>
        <p:origin x="1344" y="40"/>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3.jpg"/></Relationships>
</file>

<file path=ppt/diagrams/_rels/drawing1.xml.rels><?xml version="1.0" encoding="UTF-8" standalone="yes"?>
<Relationships xmlns="http://schemas.openxmlformats.org/package/2006/relationships"><Relationship Id="rId1" Type="http://schemas.openxmlformats.org/officeDocument/2006/relationships/image" Target="../media/image3.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B63EF9-34F2-4050-9CED-F74CBDF4DFD1}" type="doc">
      <dgm:prSet loTypeId="urn:microsoft.com/office/officeart/2005/8/layout/pList1" loCatId="picture" qsTypeId="urn:microsoft.com/office/officeart/2005/8/quickstyle/simple1" qsCatId="simple" csTypeId="urn:microsoft.com/office/officeart/2005/8/colors/accent1_2" csCatId="accent1" phldr="1"/>
      <dgm:spPr/>
    </dgm:pt>
    <dgm:pt modelId="{FB58C7E0-D3AE-4918-9E02-186C8C6ACCF4}">
      <dgm:prSet phldrT="[Текст]" custT="1"/>
      <dgm:spPr/>
      <dgm:t>
        <a:bodyPr/>
        <a:lstStyle/>
        <a:p>
          <a:pPr algn="ctr"/>
          <a:r>
            <a:rPr lang="ru-RU" sz="2000" b="1" i="0" dirty="0">
              <a:solidFill>
                <a:srgbClr val="03314E"/>
              </a:solidFill>
              <a:effectLst/>
              <a:latin typeface="Century Schoolbook" panose="02040604050505020304" pitchFamily="18" charset="0"/>
            </a:rPr>
            <a:t>Несмотря на важность принципа недискриминации, который закреплен на международном и федеральном уровне, представители некоторых профессий являются менее защищенными. В ходе анализа данной темы обратим внимание на педагогических работников.</a:t>
          </a:r>
        </a:p>
      </dgm:t>
    </dgm:pt>
    <dgm:pt modelId="{ABCCC086-F4C0-4F46-BFBC-82C2DF3CC8A5}" type="parTrans" cxnId="{3DFE445D-A4C8-421B-A95D-83D35F101B40}">
      <dgm:prSet/>
      <dgm:spPr/>
      <dgm:t>
        <a:bodyPr/>
        <a:lstStyle/>
        <a:p>
          <a:endParaRPr lang="ru-RU"/>
        </a:p>
      </dgm:t>
    </dgm:pt>
    <dgm:pt modelId="{DA395CFC-50A8-4D98-AC3E-98E50B1AAB3A}" type="sibTrans" cxnId="{3DFE445D-A4C8-421B-A95D-83D35F101B40}">
      <dgm:prSet/>
      <dgm:spPr/>
      <dgm:t>
        <a:bodyPr/>
        <a:lstStyle/>
        <a:p>
          <a:endParaRPr lang="ru-RU"/>
        </a:p>
      </dgm:t>
    </dgm:pt>
    <dgm:pt modelId="{E58C146E-9163-4BEE-AF8E-6B73DC1A0EB3}" type="pres">
      <dgm:prSet presAssocID="{CAB63EF9-34F2-4050-9CED-F74CBDF4DFD1}" presName="Name0" presStyleCnt="0">
        <dgm:presLayoutVars>
          <dgm:dir/>
          <dgm:resizeHandles val="exact"/>
        </dgm:presLayoutVars>
      </dgm:prSet>
      <dgm:spPr/>
    </dgm:pt>
    <dgm:pt modelId="{CC441BC9-8A01-4807-801C-6D0F205099D9}" type="pres">
      <dgm:prSet presAssocID="{FB58C7E0-D3AE-4918-9E02-186C8C6ACCF4}" presName="compNode" presStyleCnt="0"/>
      <dgm:spPr/>
    </dgm:pt>
    <dgm:pt modelId="{B4599B9E-9475-4E6C-B72B-928C3F2B8C88}" type="pres">
      <dgm:prSet presAssocID="{FB58C7E0-D3AE-4918-9E02-186C8C6ACCF4}" presName="pictRect" presStyleLbl="node1" presStyleIdx="0" presStyleCnt="1" custScaleX="89010" custScaleY="83929" custLinFactNeighborY="-800"/>
      <dgm:spPr>
        <a:blipFill>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a:ln>
          <a:solidFill>
            <a:schemeClr val="bg1"/>
          </a:solidFill>
        </a:ln>
      </dgm:spPr>
    </dgm:pt>
    <dgm:pt modelId="{A074823F-7E8D-4BEB-BE35-5CA8560CBB73}" type="pres">
      <dgm:prSet presAssocID="{FB58C7E0-D3AE-4918-9E02-186C8C6ACCF4}" presName="textRect" presStyleLbl="revTx" presStyleIdx="0" presStyleCnt="1" custScaleX="115760" custLinFactNeighborX="425" custLinFactNeighborY="-10571">
        <dgm:presLayoutVars>
          <dgm:bulletEnabled val="1"/>
        </dgm:presLayoutVars>
      </dgm:prSet>
      <dgm:spPr/>
      <dgm:t>
        <a:bodyPr/>
        <a:lstStyle/>
        <a:p>
          <a:endParaRPr lang="ru-RU"/>
        </a:p>
      </dgm:t>
    </dgm:pt>
  </dgm:ptLst>
  <dgm:cxnLst>
    <dgm:cxn modelId="{F0CB4D84-B6F0-41D9-8CD5-F4B0BAD6EC43}" type="presOf" srcId="{CAB63EF9-34F2-4050-9CED-F74CBDF4DFD1}" destId="{E58C146E-9163-4BEE-AF8E-6B73DC1A0EB3}" srcOrd="0" destOrd="0" presId="urn:microsoft.com/office/officeart/2005/8/layout/pList1"/>
    <dgm:cxn modelId="{3DFE445D-A4C8-421B-A95D-83D35F101B40}" srcId="{CAB63EF9-34F2-4050-9CED-F74CBDF4DFD1}" destId="{FB58C7E0-D3AE-4918-9E02-186C8C6ACCF4}" srcOrd="0" destOrd="0" parTransId="{ABCCC086-F4C0-4F46-BFBC-82C2DF3CC8A5}" sibTransId="{DA395CFC-50A8-4D98-AC3E-98E50B1AAB3A}"/>
    <dgm:cxn modelId="{13C15326-AB31-44B1-8074-0A5981A9E7A1}" type="presOf" srcId="{FB58C7E0-D3AE-4918-9E02-186C8C6ACCF4}" destId="{A074823F-7E8D-4BEB-BE35-5CA8560CBB73}" srcOrd="0" destOrd="0" presId="urn:microsoft.com/office/officeart/2005/8/layout/pList1"/>
    <dgm:cxn modelId="{502E0235-A4A9-4B67-BB83-25468852F097}" type="presParOf" srcId="{E58C146E-9163-4BEE-AF8E-6B73DC1A0EB3}" destId="{CC441BC9-8A01-4807-801C-6D0F205099D9}" srcOrd="0" destOrd="0" presId="urn:microsoft.com/office/officeart/2005/8/layout/pList1"/>
    <dgm:cxn modelId="{3E8A136E-F637-4542-944B-F4CD7A096405}" type="presParOf" srcId="{CC441BC9-8A01-4807-801C-6D0F205099D9}" destId="{B4599B9E-9475-4E6C-B72B-928C3F2B8C88}" srcOrd="0" destOrd="0" presId="urn:microsoft.com/office/officeart/2005/8/layout/pList1"/>
    <dgm:cxn modelId="{5321624F-AD44-41B7-9DDE-FA1AE540C016}" type="presParOf" srcId="{CC441BC9-8A01-4807-801C-6D0F205099D9}" destId="{A074823F-7E8D-4BEB-BE35-5CA8560CBB73}"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599B9E-9475-4E6C-B72B-928C3F2B8C88}">
      <dsp:nvSpPr>
        <dsp:cNvPr id="0" name=""/>
        <dsp:cNvSpPr/>
      </dsp:nvSpPr>
      <dsp:spPr>
        <a:xfrm>
          <a:off x="1914405" y="0"/>
          <a:ext cx="5315189" cy="3453116"/>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74823F-7E8D-4BEB-BE35-5CA8560CBB73}">
      <dsp:nvSpPr>
        <dsp:cNvPr id="0" name=""/>
        <dsp:cNvSpPr/>
      </dsp:nvSpPr>
      <dsp:spPr>
        <a:xfrm>
          <a:off x="1141102" y="3550341"/>
          <a:ext cx="6912552" cy="2215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ru-RU" sz="2000" b="1" i="0" kern="1200" dirty="0">
              <a:solidFill>
                <a:srgbClr val="03314E"/>
              </a:solidFill>
              <a:effectLst/>
              <a:latin typeface="Century Schoolbook" panose="02040604050505020304" pitchFamily="18" charset="0"/>
            </a:rPr>
            <a:t>Несмотря на важность принципа недискриминации, который закреплен на международном и федеральном уровне, представители некоторых профессий являются менее защищенными. В ходе анализа данной темы обратим внимание на педагогических работников.</a:t>
          </a:r>
        </a:p>
      </dsp:txBody>
      <dsp:txXfrm>
        <a:off x="1141102" y="3550341"/>
        <a:ext cx="6912552" cy="2215408"/>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DEB54E-0EE3-46A0-99C8-F40318841722}" type="datetimeFigureOut">
              <a:rPr lang="ru-RU" smtClean="0"/>
              <a:t>02.04.2020</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CB800D-A431-47DA-AE6C-9BF43BD4D1C8}" type="slidenum">
              <a:rPr lang="ru-RU" smtClean="0"/>
              <a:t>‹#›</a:t>
            </a:fld>
            <a:endParaRPr lang="ru-RU"/>
          </a:p>
        </p:txBody>
      </p:sp>
    </p:spTree>
    <p:extLst>
      <p:ext uri="{BB962C8B-B14F-4D97-AF65-F5344CB8AC3E}">
        <p14:creationId xmlns:p14="http://schemas.microsoft.com/office/powerpoint/2010/main" val="3780482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Доброго времени суток! Сегодня мы, Даминова Фарида и </a:t>
            </a:r>
            <a:r>
              <a:rPr lang="ru-RU" dirty="0" err="1"/>
              <a:t>Хайсарова</a:t>
            </a:r>
            <a:r>
              <a:rPr lang="ru-RU" dirty="0"/>
              <a:t> Эльмира, студентки факультета права НИУ ВШЭ хотели бы затронуть вопрос дискриминации в трудовом праве и представить Вам доклад, дополняющий нашу статью по теме «Актуальные проблемы в сфере дискриминации работников общеобразовательных организаций».</a:t>
            </a:r>
          </a:p>
        </p:txBody>
      </p:sp>
      <p:sp>
        <p:nvSpPr>
          <p:cNvPr id="4" name="Номер слайда 3"/>
          <p:cNvSpPr>
            <a:spLocks noGrp="1"/>
          </p:cNvSpPr>
          <p:nvPr>
            <p:ph type="sldNum" sz="quarter" idx="5"/>
          </p:nvPr>
        </p:nvSpPr>
        <p:spPr/>
        <p:txBody>
          <a:bodyPr/>
          <a:lstStyle/>
          <a:p>
            <a:fld id="{A3CB800D-A431-47DA-AE6C-9BF43BD4D1C8}" type="slidenum">
              <a:rPr lang="ru-RU" smtClean="0"/>
              <a:t>1</a:t>
            </a:fld>
            <a:endParaRPr lang="ru-RU"/>
          </a:p>
        </p:txBody>
      </p:sp>
    </p:spTree>
    <p:extLst>
      <p:ext uri="{BB962C8B-B14F-4D97-AF65-F5344CB8AC3E}">
        <p14:creationId xmlns:p14="http://schemas.microsoft.com/office/powerpoint/2010/main" val="3934571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Однако стоит отметить, что меры и способы, отводимые на решение вышеизложенных проблем не может проводиться без последовательной политики со стороны государства (нельзя забывать про трехуровневую систему управления).</a:t>
            </a:r>
            <a:endParaRPr lang="ru-RU" dirty="0"/>
          </a:p>
        </p:txBody>
      </p:sp>
      <p:sp>
        <p:nvSpPr>
          <p:cNvPr id="4" name="Номер слайда 3"/>
          <p:cNvSpPr>
            <a:spLocks noGrp="1"/>
          </p:cNvSpPr>
          <p:nvPr>
            <p:ph type="sldNum" sz="quarter" idx="5"/>
          </p:nvPr>
        </p:nvSpPr>
        <p:spPr/>
        <p:txBody>
          <a:bodyPr/>
          <a:lstStyle/>
          <a:p>
            <a:fld id="{A3CB800D-A431-47DA-AE6C-9BF43BD4D1C8}" type="slidenum">
              <a:rPr lang="ru-RU" smtClean="0"/>
              <a:t>10</a:t>
            </a:fld>
            <a:endParaRPr lang="ru-RU"/>
          </a:p>
        </p:txBody>
      </p:sp>
    </p:spTree>
    <p:extLst>
      <p:ext uri="{BB962C8B-B14F-4D97-AF65-F5344CB8AC3E}">
        <p14:creationId xmlns:p14="http://schemas.microsoft.com/office/powerpoint/2010/main" val="3548796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В ходе проведенного исследования нами были использованы монографии, различные статьи, а также электронные ресурсы (сайты в сети «Интернет»). </a:t>
            </a:r>
          </a:p>
        </p:txBody>
      </p:sp>
      <p:sp>
        <p:nvSpPr>
          <p:cNvPr id="4" name="Номер слайда 3"/>
          <p:cNvSpPr>
            <a:spLocks noGrp="1"/>
          </p:cNvSpPr>
          <p:nvPr>
            <p:ph type="sldNum" sz="quarter" idx="5"/>
          </p:nvPr>
        </p:nvSpPr>
        <p:spPr/>
        <p:txBody>
          <a:bodyPr/>
          <a:lstStyle/>
          <a:p>
            <a:fld id="{A3CB800D-A431-47DA-AE6C-9BF43BD4D1C8}" type="slidenum">
              <a:rPr lang="ru-RU" smtClean="0"/>
              <a:t>11</a:t>
            </a:fld>
            <a:endParaRPr lang="ru-RU"/>
          </a:p>
        </p:txBody>
      </p:sp>
    </p:spTree>
    <p:extLst>
      <p:ext uri="{BB962C8B-B14F-4D97-AF65-F5344CB8AC3E}">
        <p14:creationId xmlns:p14="http://schemas.microsoft.com/office/powerpoint/2010/main" val="2521739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a:t>Спасибо за </a:t>
            </a:r>
            <a:r>
              <a:rPr lang="ru-RU" dirty="0"/>
              <a:t>внимание! В случае, если у Вас остались какие-то вопросы, мы готовы на них ответить.</a:t>
            </a:r>
          </a:p>
        </p:txBody>
      </p:sp>
      <p:sp>
        <p:nvSpPr>
          <p:cNvPr id="4" name="Номер слайда 3"/>
          <p:cNvSpPr>
            <a:spLocks noGrp="1"/>
          </p:cNvSpPr>
          <p:nvPr>
            <p:ph type="sldNum" sz="quarter" idx="5"/>
          </p:nvPr>
        </p:nvSpPr>
        <p:spPr/>
        <p:txBody>
          <a:bodyPr/>
          <a:lstStyle/>
          <a:p>
            <a:fld id="{A3CB800D-A431-47DA-AE6C-9BF43BD4D1C8}" type="slidenum">
              <a:rPr lang="ru-RU" smtClean="0"/>
              <a:t>12</a:t>
            </a:fld>
            <a:endParaRPr lang="ru-RU"/>
          </a:p>
        </p:txBody>
      </p:sp>
    </p:spTree>
    <p:extLst>
      <p:ext uri="{BB962C8B-B14F-4D97-AF65-F5344CB8AC3E}">
        <p14:creationId xmlns:p14="http://schemas.microsoft.com/office/powerpoint/2010/main" val="2379975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Здесь вы можете кратко ознакомиться с планом доклада. Так, сперва хотелось бы обсудить актуальность выбранной темы, пояснить почему же на наш взгляд педагогические работники общеобразовательных организаций относятся к числу представителей менее защищенных в рассматриваемом вопросе. Далее будут представлены некоторые разъяснения касательно основной части статьи, конкретизация проблем в данной сфере, а также предоставление возможных решений соответствующих проблем. В заключение нами будут подведены итоги проделанного анализа. </a:t>
            </a:r>
          </a:p>
        </p:txBody>
      </p:sp>
      <p:sp>
        <p:nvSpPr>
          <p:cNvPr id="4" name="Номер слайда 3"/>
          <p:cNvSpPr>
            <a:spLocks noGrp="1"/>
          </p:cNvSpPr>
          <p:nvPr>
            <p:ph type="sldNum" sz="quarter" idx="5"/>
          </p:nvPr>
        </p:nvSpPr>
        <p:spPr/>
        <p:txBody>
          <a:bodyPr/>
          <a:lstStyle/>
          <a:p>
            <a:fld id="{A3CB800D-A431-47DA-AE6C-9BF43BD4D1C8}" type="slidenum">
              <a:rPr lang="ru-RU" smtClean="0"/>
              <a:t>2</a:t>
            </a:fld>
            <a:endParaRPr lang="ru-RU"/>
          </a:p>
        </p:txBody>
      </p:sp>
    </p:spTree>
    <p:extLst>
      <p:ext uri="{BB962C8B-B14F-4D97-AF65-F5344CB8AC3E}">
        <p14:creationId xmlns:p14="http://schemas.microsoft.com/office/powerpoint/2010/main" val="2917520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Итак, для начала хотелось бы подчеркнуть важность принципа недискриминации, который закреплен как на международном уровне (Декларация Международной Организации Труда «Об основополагающих принципах и правах в сфере труда» 1998 г.), так и на уровне федерации (ст. 19 Конституция РФ, ст. 2, ст. 3 Трудового Кодекса РФ). Однако представители некоторых профессий, к которым, на наш взгляд, относятся педагогические работники общеобразовательных организаций в том числе, выступают менее защищенным звеном. Именно поэтому хотелось бы продолжить исследовательский анализ данной проблематики далее.</a:t>
            </a:r>
          </a:p>
        </p:txBody>
      </p:sp>
      <p:sp>
        <p:nvSpPr>
          <p:cNvPr id="4" name="Номер слайда 3"/>
          <p:cNvSpPr>
            <a:spLocks noGrp="1"/>
          </p:cNvSpPr>
          <p:nvPr>
            <p:ph type="sldNum" sz="quarter" idx="5"/>
          </p:nvPr>
        </p:nvSpPr>
        <p:spPr/>
        <p:txBody>
          <a:bodyPr/>
          <a:lstStyle/>
          <a:p>
            <a:fld id="{A3CB800D-A431-47DA-AE6C-9BF43BD4D1C8}" type="slidenum">
              <a:rPr lang="ru-RU" smtClean="0"/>
              <a:t>3</a:t>
            </a:fld>
            <a:endParaRPr lang="ru-RU"/>
          </a:p>
        </p:txBody>
      </p:sp>
    </p:spTree>
    <p:extLst>
      <p:ext uri="{BB962C8B-B14F-4D97-AF65-F5344CB8AC3E}">
        <p14:creationId xmlns:p14="http://schemas.microsoft.com/office/powerpoint/2010/main" val="3733601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Актуальность состоит в том, что данная проблема является недостаточно освещенной в настоящий момент. В ходе анализа научных работ, множества практических примеров было выявлено, что педагогические работники общеобразовательных организаций, т. е. учителя, являются более уязвимыми по своему положению, чем, к примеру, преподаватели высших учебных заведений. Интерес данной темы также представлен и в виде множества аспектов, требующих рассмотрения с разных сторон.</a:t>
            </a:r>
          </a:p>
        </p:txBody>
      </p:sp>
      <p:sp>
        <p:nvSpPr>
          <p:cNvPr id="4" name="Номер слайда 3"/>
          <p:cNvSpPr>
            <a:spLocks noGrp="1"/>
          </p:cNvSpPr>
          <p:nvPr>
            <p:ph type="sldNum" sz="quarter" idx="5"/>
          </p:nvPr>
        </p:nvSpPr>
        <p:spPr/>
        <p:txBody>
          <a:bodyPr/>
          <a:lstStyle/>
          <a:p>
            <a:fld id="{A3CB800D-A431-47DA-AE6C-9BF43BD4D1C8}" type="slidenum">
              <a:rPr lang="ru-RU" smtClean="0"/>
              <a:t>4</a:t>
            </a:fld>
            <a:endParaRPr lang="ru-RU"/>
          </a:p>
        </p:txBody>
      </p:sp>
    </p:spTree>
    <p:extLst>
      <p:ext uri="{BB962C8B-B14F-4D97-AF65-F5344CB8AC3E}">
        <p14:creationId xmlns:p14="http://schemas.microsoft.com/office/powerpoint/2010/main" val="3627363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В качестве объекта исследования нами были выбраны педагогические работники, осуществляющие образовательную деятельность по программам начального общего, основного общего, среднего общего образования, т. е. мы рассмотрели проблему дискриминации учителей в школах, гимназиях, лицеях и т.п. В ходе проведенного анализа была выявлена специфика положения объекта исследования, о чем будет сказано далее.</a:t>
            </a:r>
          </a:p>
        </p:txBody>
      </p:sp>
      <p:sp>
        <p:nvSpPr>
          <p:cNvPr id="4" name="Номер слайда 3"/>
          <p:cNvSpPr>
            <a:spLocks noGrp="1"/>
          </p:cNvSpPr>
          <p:nvPr>
            <p:ph type="sldNum" sz="quarter" idx="5"/>
          </p:nvPr>
        </p:nvSpPr>
        <p:spPr/>
        <p:txBody>
          <a:bodyPr/>
          <a:lstStyle/>
          <a:p>
            <a:fld id="{A3CB800D-A431-47DA-AE6C-9BF43BD4D1C8}" type="slidenum">
              <a:rPr lang="ru-RU" smtClean="0"/>
              <a:t>5</a:t>
            </a:fld>
            <a:endParaRPr lang="ru-RU"/>
          </a:p>
        </p:txBody>
      </p:sp>
    </p:spTree>
    <p:extLst>
      <p:ext uri="{BB962C8B-B14F-4D97-AF65-F5344CB8AC3E}">
        <p14:creationId xmlns:p14="http://schemas.microsoft.com/office/powerpoint/2010/main" val="991494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Как можно видеть на этом слайде причины дискриминации работников общеобразовательных организаций могут быть как общими, т. е., например, дискриминация по признаку возраста, пола и т. п., а также конкретными, связанными со спецификой деятельности педагогических работников.</a:t>
            </a:r>
          </a:p>
        </p:txBody>
      </p:sp>
      <p:sp>
        <p:nvSpPr>
          <p:cNvPr id="4" name="Номер слайда 3"/>
          <p:cNvSpPr>
            <a:spLocks noGrp="1"/>
          </p:cNvSpPr>
          <p:nvPr>
            <p:ph type="sldNum" sz="quarter" idx="5"/>
          </p:nvPr>
        </p:nvSpPr>
        <p:spPr/>
        <p:txBody>
          <a:bodyPr/>
          <a:lstStyle/>
          <a:p>
            <a:fld id="{A3CB800D-A431-47DA-AE6C-9BF43BD4D1C8}" type="slidenum">
              <a:rPr lang="ru-RU" smtClean="0"/>
              <a:t>6</a:t>
            </a:fld>
            <a:endParaRPr lang="ru-RU"/>
          </a:p>
        </p:txBody>
      </p:sp>
    </p:spTree>
    <p:extLst>
      <p:ext uri="{BB962C8B-B14F-4D97-AF65-F5344CB8AC3E}">
        <p14:creationId xmlns:p14="http://schemas.microsoft.com/office/powerpoint/2010/main" val="3646608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В чем же состоит специфика положения сотрудников общеобразовательных организаций, осуществляющих образовательную деятельность? Для начала хотелось бы отметить социально значимую миссию рассматриваемых работников по воспитанию и обучению несовершеннолетних. К сожалению, часто этот аспект не принимается во внимание, однако, по мнению кандидата соц. наук Н. А, Деминой профессионализм педагога помимо общей педагогической культуры, определяется также формированием дидактических, коммуникативных, эмоциональных способностей, развитием творческого потенциала. Далее отметим наличие требований высокой компетентности (иногда их формулировки также могут быть размыты), предъявляемые к учителям школ, как от «центрального управления», так и внутри общеобразовательной организации и со стороны родителей детей. Также нельзя забывать и про трёхуровневую систему управления, а также систему оплаты труда, критерии «балловой» части которой определяются локальными актами.</a:t>
            </a:r>
          </a:p>
        </p:txBody>
      </p:sp>
      <p:sp>
        <p:nvSpPr>
          <p:cNvPr id="4" name="Номер слайда 3"/>
          <p:cNvSpPr>
            <a:spLocks noGrp="1"/>
          </p:cNvSpPr>
          <p:nvPr>
            <p:ph type="sldNum" sz="quarter" idx="5"/>
          </p:nvPr>
        </p:nvSpPr>
        <p:spPr/>
        <p:txBody>
          <a:bodyPr/>
          <a:lstStyle/>
          <a:p>
            <a:fld id="{A3CB800D-A431-47DA-AE6C-9BF43BD4D1C8}" type="slidenum">
              <a:rPr lang="ru-RU" smtClean="0"/>
              <a:t>7</a:t>
            </a:fld>
            <a:endParaRPr lang="ru-RU"/>
          </a:p>
        </p:txBody>
      </p:sp>
    </p:spTree>
    <p:extLst>
      <p:ext uri="{BB962C8B-B14F-4D97-AF65-F5344CB8AC3E}">
        <p14:creationId xmlns:p14="http://schemas.microsoft.com/office/powerpoint/2010/main" val="2787621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На данном слайде Вы можете видеть пример дискриминации педагогических работников общеобразовательных организаций, порождающий также ряд некоторых проблем. Ситуация касается проверок учебных планов в образовательных учреждениях Республики Татарстан в 2017-2018 гг. В качестве одного из решения проблем, связанных с нарушениями учебных планов наблюдалась переквалификация учителей (перепрофилирование с одного предмета на другой). Однако, кажущееся на первый взгляд «разумное» решение порождает ряд некоторых проблем.</a:t>
            </a:r>
          </a:p>
        </p:txBody>
      </p:sp>
      <p:sp>
        <p:nvSpPr>
          <p:cNvPr id="4" name="Номер слайда 3"/>
          <p:cNvSpPr>
            <a:spLocks noGrp="1"/>
          </p:cNvSpPr>
          <p:nvPr>
            <p:ph type="sldNum" sz="quarter" idx="5"/>
          </p:nvPr>
        </p:nvSpPr>
        <p:spPr/>
        <p:txBody>
          <a:bodyPr/>
          <a:lstStyle/>
          <a:p>
            <a:fld id="{A3CB800D-A431-47DA-AE6C-9BF43BD4D1C8}" type="slidenum">
              <a:rPr lang="ru-RU" smtClean="0"/>
              <a:t>8</a:t>
            </a:fld>
            <a:endParaRPr lang="ru-RU"/>
          </a:p>
        </p:txBody>
      </p:sp>
    </p:spTree>
    <p:extLst>
      <p:ext uri="{BB962C8B-B14F-4D97-AF65-F5344CB8AC3E}">
        <p14:creationId xmlns:p14="http://schemas.microsoft.com/office/powerpoint/2010/main" val="263914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Итак в заключении проведенного исследования нами были предложены варианты решения существующих проблем, а также использования превентивных мер по недопущению их дальнейшего развития. На слайде можно увидеть некоторые из них.</a:t>
            </a:r>
          </a:p>
        </p:txBody>
      </p:sp>
      <p:sp>
        <p:nvSpPr>
          <p:cNvPr id="4" name="Номер слайда 3"/>
          <p:cNvSpPr>
            <a:spLocks noGrp="1"/>
          </p:cNvSpPr>
          <p:nvPr>
            <p:ph type="sldNum" sz="quarter" idx="5"/>
          </p:nvPr>
        </p:nvSpPr>
        <p:spPr/>
        <p:txBody>
          <a:bodyPr/>
          <a:lstStyle/>
          <a:p>
            <a:fld id="{A3CB800D-A431-47DA-AE6C-9BF43BD4D1C8}" type="slidenum">
              <a:rPr lang="ru-RU" smtClean="0"/>
              <a:t>9</a:t>
            </a:fld>
            <a:endParaRPr lang="ru-RU"/>
          </a:p>
        </p:txBody>
      </p:sp>
    </p:spTree>
    <p:extLst>
      <p:ext uri="{BB962C8B-B14F-4D97-AF65-F5344CB8AC3E}">
        <p14:creationId xmlns:p14="http://schemas.microsoft.com/office/powerpoint/2010/main" val="32515387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1E7815E-F7B8-4E93-9F6C-89F6C3C8DBB8}"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943914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E7815E-F7B8-4E93-9F6C-89F6C3C8DBB8}"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341494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E7815E-F7B8-4E93-9F6C-89F6C3C8DBB8}"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1788002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E7815E-F7B8-4E93-9F6C-89F6C3C8DBB8}"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1455464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1E7815E-F7B8-4E93-9F6C-89F6C3C8DBB8}"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2852076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E7815E-F7B8-4E93-9F6C-89F6C3C8DBB8}" type="datetimeFigureOut">
              <a:rPr lang="en-US" smtClean="0"/>
              <a:t>4/2/2020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365074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E7815E-F7B8-4E93-9F6C-89F6C3C8DBB8}" type="datetimeFigureOut">
              <a:rPr lang="en-US" smtClean="0"/>
              <a:t>4/2/2020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2171097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E7815E-F7B8-4E93-9F6C-89F6C3C8DBB8}" type="datetimeFigureOut">
              <a:rPr lang="en-US" smtClean="0"/>
              <a:t>4/2/2020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2391073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E7815E-F7B8-4E93-9F6C-89F6C3C8DBB8}" type="datetimeFigureOut">
              <a:rPr lang="en-US" smtClean="0"/>
              <a:t>4/2/2020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3246137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E7815E-F7B8-4E93-9F6C-89F6C3C8DBB8}" type="datetimeFigureOut">
              <a:rPr lang="en-US" smtClean="0"/>
              <a:t>4/2/2020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1748878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E7815E-F7B8-4E93-9F6C-89F6C3C8DBB8}" type="datetimeFigureOut">
              <a:rPr lang="en-US" smtClean="0"/>
              <a:t>4/2/2020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2167276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88" y="366"/>
            <a:ext cx="9143024" cy="6857268"/>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E7815E-F7B8-4E93-9F6C-89F6C3C8DBB8}" type="datetimeFigureOut">
              <a:rPr lang="en-US" smtClean="0"/>
              <a:t>4/2/2020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37FF7-5919-41BF-8DD0-96FAEA1BD99B}" type="slidenum">
              <a:rPr lang="en-US" smtClean="0"/>
              <a:t>‹#›</a:t>
            </a:fld>
            <a:endParaRPr lang="en-US"/>
          </a:p>
        </p:txBody>
      </p:sp>
    </p:spTree>
    <p:extLst>
      <p:ext uri="{BB962C8B-B14F-4D97-AF65-F5344CB8AC3E}">
        <p14:creationId xmlns:p14="http://schemas.microsoft.com/office/powerpoint/2010/main" val="28574596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www.rusnauka.com/1_NIO_2014/Pravo/4_155710.doc.htm"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hyperlink" Target="https://www.tatar-inform.ru/news/science/26-06-2018/v-tatarstane-perepodgotovku-uchiteley-tatarskogo-yazyka-planiruyut-zavershit-k-1-sentyabrya-5498991"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8905" y="2186749"/>
            <a:ext cx="8705146" cy="2387600"/>
          </a:xfrm>
        </p:spPr>
        <p:txBody>
          <a:bodyPr>
            <a:noAutofit/>
          </a:bodyPr>
          <a:lstStyle/>
          <a:p>
            <a:r>
              <a:rPr lang="ru-RU" sz="4000" b="1" dirty="0">
                <a:ln w="13462">
                  <a:solidFill>
                    <a:schemeClr val="bg1"/>
                  </a:solidFill>
                  <a:prstDash val="solid"/>
                </a:ln>
                <a:solidFill>
                  <a:srgbClr val="F54949"/>
                </a:solidFill>
                <a:effectLst>
                  <a:outerShdw dist="38100" dir="2700000" algn="bl" rotWithShape="0">
                    <a:srgbClr val="04324E"/>
                  </a:outerShdw>
                </a:effectLst>
                <a:latin typeface="Century Schoolbook" panose="02040604050505020304" pitchFamily="18" charset="0"/>
              </a:rPr>
              <a:t>Актуальные проблемы в сфере дискриминации работников общеобразовательных организаций</a:t>
            </a:r>
            <a:endParaRPr lang="en-US" sz="4000" b="1" dirty="0">
              <a:ln w="13462">
                <a:solidFill>
                  <a:schemeClr val="bg1"/>
                </a:solidFill>
                <a:prstDash val="solid"/>
              </a:ln>
              <a:solidFill>
                <a:srgbClr val="F54949"/>
              </a:solidFill>
              <a:effectLst>
                <a:outerShdw dist="38100" dir="2700000" algn="bl" rotWithShape="0">
                  <a:srgbClr val="04324E"/>
                </a:outerShdw>
              </a:effectLst>
              <a:latin typeface="Century Schoolbook" panose="02040604050505020304" pitchFamily="18" charset="0"/>
            </a:endParaRPr>
          </a:p>
        </p:txBody>
      </p:sp>
      <p:sp>
        <p:nvSpPr>
          <p:cNvPr id="3" name="Subtitle 2"/>
          <p:cNvSpPr>
            <a:spLocks noGrp="1"/>
          </p:cNvSpPr>
          <p:nvPr>
            <p:ph type="subTitle" idx="1"/>
          </p:nvPr>
        </p:nvSpPr>
        <p:spPr>
          <a:xfrm>
            <a:off x="3891426" y="4970589"/>
            <a:ext cx="4992624" cy="1655762"/>
          </a:xfrm>
        </p:spPr>
        <p:txBody>
          <a:bodyPr>
            <a:normAutofit fontScale="77500" lnSpcReduction="20000"/>
          </a:bodyPr>
          <a:lstStyle/>
          <a:p>
            <a:pPr algn="r"/>
            <a:r>
              <a:rPr lang="ru-RU" sz="1800" b="1" dirty="0">
                <a:solidFill>
                  <a:srgbClr val="04324E"/>
                </a:solidFill>
                <a:latin typeface="Century Schoolbook" panose="02040604050505020304" pitchFamily="18" charset="0"/>
              </a:rPr>
              <a:t>Выполнили: </a:t>
            </a:r>
          </a:p>
          <a:p>
            <a:pPr algn="r"/>
            <a:r>
              <a:rPr lang="ru-RU" sz="1800" b="1" dirty="0">
                <a:solidFill>
                  <a:srgbClr val="04324E"/>
                </a:solidFill>
                <a:latin typeface="Century Schoolbook" panose="02040604050505020304" pitchFamily="18" charset="0"/>
              </a:rPr>
              <a:t>Даминова Фарида </a:t>
            </a:r>
            <a:r>
              <a:rPr lang="ru-RU" sz="1800" b="1" dirty="0" err="1">
                <a:solidFill>
                  <a:srgbClr val="04324E"/>
                </a:solidFill>
                <a:latin typeface="Century Schoolbook" panose="02040604050505020304" pitchFamily="18" charset="0"/>
              </a:rPr>
              <a:t>Радисовна</a:t>
            </a:r>
            <a:endParaRPr lang="ru-RU" sz="1800" b="1" dirty="0">
              <a:solidFill>
                <a:srgbClr val="04324E"/>
              </a:solidFill>
              <a:latin typeface="Century Schoolbook" panose="02040604050505020304" pitchFamily="18" charset="0"/>
            </a:endParaRPr>
          </a:p>
          <a:p>
            <a:pPr algn="r"/>
            <a:r>
              <a:rPr lang="ru-RU" sz="1800" b="1" dirty="0" err="1">
                <a:solidFill>
                  <a:srgbClr val="04324E"/>
                </a:solidFill>
                <a:latin typeface="Century Schoolbook" panose="02040604050505020304" pitchFamily="18" charset="0"/>
              </a:rPr>
              <a:t>Хайсарова</a:t>
            </a:r>
            <a:r>
              <a:rPr lang="ru-RU" sz="1800" b="1" dirty="0">
                <a:solidFill>
                  <a:srgbClr val="04324E"/>
                </a:solidFill>
                <a:latin typeface="Century Schoolbook" panose="02040604050505020304" pitchFamily="18" charset="0"/>
              </a:rPr>
              <a:t> Эльмира </a:t>
            </a:r>
            <a:r>
              <a:rPr lang="ru-RU" sz="1800" b="1" dirty="0" err="1">
                <a:solidFill>
                  <a:srgbClr val="04324E"/>
                </a:solidFill>
                <a:latin typeface="Century Schoolbook" panose="02040604050505020304" pitchFamily="18" charset="0"/>
              </a:rPr>
              <a:t>Фиделевна</a:t>
            </a:r>
            <a:endParaRPr lang="ru-RU" sz="1800" b="1" dirty="0">
              <a:solidFill>
                <a:srgbClr val="04324E"/>
              </a:solidFill>
              <a:latin typeface="Century Schoolbook" panose="02040604050505020304" pitchFamily="18" charset="0"/>
            </a:endParaRPr>
          </a:p>
          <a:p>
            <a:pPr algn="r"/>
            <a:r>
              <a:rPr lang="ru-RU" sz="1800" b="1" dirty="0">
                <a:solidFill>
                  <a:srgbClr val="04324E"/>
                </a:solidFill>
                <a:latin typeface="Century Schoolbook" panose="02040604050505020304" pitchFamily="18" charset="0"/>
              </a:rPr>
              <a:t>Науч. рук.: Казаков Сергей Олегович</a:t>
            </a:r>
          </a:p>
          <a:p>
            <a:pPr algn="r"/>
            <a:r>
              <a:rPr lang="ru-RU" sz="1800" b="1" dirty="0">
                <a:solidFill>
                  <a:srgbClr val="04324E"/>
                </a:solidFill>
                <a:latin typeface="Century Schoolbook" panose="02040604050505020304" pitchFamily="18" charset="0"/>
              </a:rPr>
              <a:t>Ст. преподаватель, факультет права</a:t>
            </a:r>
          </a:p>
          <a:p>
            <a:pPr algn="r"/>
            <a:r>
              <a:rPr lang="ru-RU" sz="1800" b="1" dirty="0">
                <a:solidFill>
                  <a:srgbClr val="04324E"/>
                </a:solidFill>
                <a:latin typeface="Century Schoolbook" panose="02040604050505020304" pitchFamily="18" charset="0"/>
              </a:rPr>
              <a:t>НИУ «Высшая школа экономики»</a:t>
            </a:r>
            <a:endParaRPr lang="en-US" sz="1800" b="1" dirty="0">
              <a:solidFill>
                <a:srgbClr val="04324E"/>
              </a:solidFill>
              <a:latin typeface="Century Schoolbook" panose="02040604050505020304" pitchFamily="18" charset="0"/>
            </a:endParaRPr>
          </a:p>
        </p:txBody>
      </p:sp>
    </p:spTree>
    <p:extLst>
      <p:ext uri="{BB962C8B-B14F-4D97-AF65-F5344CB8AC3E}">
        <p14:creationId xmlns:p14="http://schemas.microsoft.com/office/powerpoint/2010/main" val="2399436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AAAB43-F3BC-48D4-8E0A-4E16C9DA7BCE}"/>
              </a:ext>
            </a:extLst>
          </p:cNvPr>
          <p:cNvSpPr>
            <a:spLocks noGrp="1"/>
          </p:cNvSpPr>
          <p:nvPr>
            <p:ph type="title"/>
          </p:nvPr>
        </p:nvSpPr>
        <p:spPr>
          <a:xfrm>
            <a:off x="1878716" y="0"/>
            <a:ext cx="7886700" cy="908089"/>
          </a:xfrm>
        </p:spPr>
        <p:txBody>
          <a:bodyPr/>
          <a:lstStyle/>
          <a:p>
            <a:r>
              <a:rPr lang="ru-RU" b="1" dirty="0">
                <a:solidFill>
                  <a:srgbClr val="F44949"/>
                </a:solidFill>
                <a:effectLst>
                  <a:outerShdw blurRad="38100" dist="38100" dir="2700000" algn="tl">
                    <a:srgbClr val="000000">
                      <a:alpha val="43137"/>
                    </a:srgbClr>
                  </a:outerShdw>
                </a:effectLst>
                <a:latin typeface="Century Schoolbook" panose="02040604050505020304" pitchFamily="18" charset="0"/>
              </a:rPr>
              <a:t>Подведение итогов</a:t>
            </a:r>
          </a:p>
        </p:txBody>
      </p:sp>
      <p:sp>
        <p:nvSpPr>
          <p:cNvPr id="3" name="Объект 2">
            <a:extLst>
              <a:ext uri="{FF2B5EF4-FFF2-40B4-BE49-F238E27FC236}">
                <a16:creationId xmlns:a16="http://schemas.microsoft.com/office/drawing/2014/main" id="{DCC16CBC-6100-4E9B-A978-C9FE76019D47}"/>
              </a:ext>
            </a:extLst>
          </p:cNvPr>
          <p:cNvSpPr>
            <a:spLocks noGrp="1"/>
          </p:cNvSpPr>
          <p:nvPr>
            <p:ph idx="1"/>
          </p:nvPr>
        </p:nvSpPr>
        <p:spPr>
          <a:xfrm>
            <a:off x="496397" y="1980443"/>
            <a:ext cx="4266989" cy="4135916"/>
          </a:xfrm>
        </p:spPr>
        <p:txBody>
          <a:bodyPr>
            <a:normAutofit/>
          </a:bodyPr>
          <a:lstStyle/>
          <a:p>
            <a:pPr marL="0" indent="0">
              <a:buNone/>
            </a:pPr>
            <a:r>
              <a:rPr lang="ru-RU" sz="2400" b="1" dirty="0">
                <a:solidFill>
                  <a:srgbClr val="03314E"/>
                </a:solidFill>
                <a:latin typeface="Century Schoolbook" panose="02040604050505020304" pitchFamily="18" charset="0"/>
              </a:rPr>
              <a:t>Нельзя упускать из виду проблему дискриминации работников общеобразовательных организаций, которая может быть решена при проведении последовательной политики со стороны государства.</a:t>
            </a:r>
          </a:p>
        </p:txBody>
      </p:sp>
      <p:grpSp>
        <p:nvGrpSpPr>
          <p:cNvPr id="4" name="Группа 3">
            <a:extLst>
              <a:ext uri="{FF2B5EF4-FFF2-40B4-BE49-F238E27FC236}">
                <a16:creationId xmlns:a16="http://schemas.microsoft.com/office/drawing/2014/main" id="{A460FDF6-A87B-4C02-B588-BAA58E1E5F4E}"/>
              </a:ext>
            </a:extLst>
          </p:cNvPr>
          <p:cNvGrpSpPr/>
          <p:nvPr/>
        </p:nvGrpSpPr>
        <p:grpSpPr>
          <a:xfrm>
            <a:off x="6360742" y="6260154"/>
            <a:ext cx="2223007" cy="162740"/>
            <a:chOff x="6360742" y="6211036"/>
            <a:chExt cx="2223007" cy="162740"/>
          </a:xfrm>
        </p:grpSpPr>
        <p:sp>
          <p:nvSpPr>
            <p:cNvPr id="5" name="Овал 4">
              <a:extLst>
                <a:ext uri="{FF2B5EF4-FFF2-40B4-BE49-F238E27FC236}">
                  <a16:creationId xmlns:a16="http://schemas.microsoft.com/office/drawing/2014/main" id="{E0ACE7E3-B650-47DE-8A77-F86E405940FD}"/>
                </a:ext>
              </a:extLst>
            </p:cNvPr>
            <p:cNvSpPr/>
            <p:nvPr/>
          </p:nvSpPr>
          <p:spPr>
            <a:xfrm>
              <a:off x="7714731" y="6211038"/>
              <a:ext cx="193040" cy="162735"/>
            </a:xfrm>
            <a:prstGeom prst="ellipse">
              <a:avLst/>
            </a:prstGeom>
            <a:solidFill>
              <a:srgbClr val="F44949"/>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Овал 5">
              <a:extLst>
                <a:ext uri="{FF2B5EF4-FFF2-40B4-BE49-F238E27FC236}">
                  <a16:creationId xmlns:a16="http://schemas.microsoft.com/office/drawing/2014/main" id="{62B73E42-F6DF-4E17-9A5B-681064BFA5DE}"/>
                </a:ext>
              </a:extLst>
            </p:cNvPr>
            <p:cNvSpPr/>
            <p:nvPr/>
          </p:nvSpPr>
          <p:spPr>
            <a:xfrm>
              <a:off x="7940057" y="6211039"/>
              <a:ext cx="193040" cy="162735"/>
            </a:xfrm>
            <a:prstGeom prst="ellipse">
              <a:avLst/>
            </a:prstGeom>
            <a:solidFill>
              <a:srgbClr val="F44949"/>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Овал 6">
              <a:extLst>
                <a:ext uri="{FF2B5EF4-FFF2-40B4-BE49-F238E27FC236}">
                  <a16:creationId xmlns:a16="http://schemas.microsoft.com/office/drawing/2014/main" id="{10F06006-28AD-493B-BE2E-9C86295A255F}"/>
                </a:ext>
              </a:extLst>
            </p:cNvPr>
            <p:cNvSpPr/>
            <p:nvPr/>
          </p:nvSpPr>
          <p:spPr>
            <a:xfrm>
              <a:off x="8165383" y="6211039"/>
              <a:ext cx="193040" cy="162735"/>
            </a:xfrm>
            <a:prstGeom prst="ellipse">
              <a:avLst/>
            </a:prstGeom>
            <a:solidFill>
              <a:schemeClr val="bg1"/>
            </a:solidFill>
            <a:ln>
              <a:noFill/>
            </a:ln>
            <a:effectLst>
              <a:glow rad="228600">
                <a:srgbClr val="F44949">
                  <a:alpha val="64000"/>
                </a:srgbClr>
              </a:glow>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Овал 7">
              <a:extLst>
                <a:ext uri="{FF2B5EF4-FFF2-40B4-BE49-F238E27FC236}">
                  <a16:creationId xmlns:a16="http://schemas.microsoft.com/office/drawing/2014/main" id="{10C347F5-94D2-44B9-8DF0-2D2D70B834BA}"/>
                </a:ext>
              </a:extLst>
            </p:cNvPr>
            <p:cNvSpPr/>
            <p:nvPr/>
          </p:nvSpPr>
          <p:spPr>
            <a:xfrm>
              <a:off x="8390709" y="6211041"/>
              <a:ext cx="193040" cy="162735"/>
            </a:xfrm>
            <a:prstGeom prst="ellipse">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Овал 8">
              <a:extLst>
                <a:ext uri="{FF2B5EF4-FFF2-40B4-BE49-F238E27FC236}">
                  <a16:creationId xmlns:a16="http://schemas.microsoft.com/office/drawing/2014/main" id="{D5133BB9-7268-4121-8BF6-F4CB7A9FE051}"/>
                </a:ext>
              </a:extLst>
            </p:cNvPr>
            <p:cNvSpPr/>
            <p:nvPr/>
          </p:nvSpPr>
          <p:spPr>
            <a:xfrm>
              <a:off x="7491793" y="6211037"/>
              <a:ext cx="193040" cy="162735"/>
            </a:xfrm>
            <a:prstGeom prst="ellipse">
              <a:avLst/>
            </a:prstGeom>
            <a:solidFill>
              <a:srgbClr val="F44949"/>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Овал 9">
              <a:extLst>
                <a:ext uri="{FF2B5EF4-FFF2-40B4-BE49-F238E27FC236}">
                  <a16:creationId xmlns:a16="http://schemas.microsoft.com/office/drawing/2014/main" id="{8DDEBAD8-B091-45D8-8472-6EDBDAAE5406}"/>
                </a:ext>
              </a:extLst>
            </p:cNvPr>
            <p:cNvSpPr/>
            <p:nvPr/>
          </p:nvSpPr>
          <p:spPr>
            <a:xfrm>
              <a:off x="6583680" y="6211037"/>
              <a:ext cx="193040" cy="162735"/>
            </a:xfrm>
            <a:prstGeom prst="ellipse">
              <a:avLst/>
            </a:prstGeom>
            <a:solidFill>
              <a:srgbClr val="F44949"/>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Овал 10">
              <a:extLst>
                <a:ext uri="{FF2B5EF4-FFF2-40B4-BE49-F238E27FC236}">
                  <a16:creationId xmlns:a16="http://schemas.microsoft.com/office/drawing/2014/main" id="{8C946246-A239-4955-B7DC-F3B6D39BE6DF}"/>
                </a:ext>
              </a:extLst>
            </p:cNvPr>
            <p:cNvSpPr/>
            <p:nvPr/>
          </p:nvSpPr>
          <p:spPr>
            <a:xfrm>
              <a:off x="6809006" y="6211038"/>
              <a:ext cx="193040" cy="162735"/>
            </a:xfrm>
            <a:prstGeom prst="ellipse">
              <a:avLst/>
            </a:prstGeom>
            <a:solidFill>
              <a:srgbClr val="F44949"/>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Овал 11">
              <a:extLst>
                <a:ext uri="{FF2B5EF4-FFF2-40B4-BE49-F238E27FC236}">
                  <a16:creationId xmlns:a16="http://schemas.microsoft.com/office/drawing/2014/main" id="{FD166A75-41C9-4933-BBAA-B4B0E3D529E9}"/>
                </a:ext>
              </a:extLst>
            </p:cNvPr>
            <p:cNvSpPr/>
            <p:nvPr/>
          </p:nvSpPr>
          <p:spPr>
            <a:xfrm>
              <a:off x="7034332" y="6211038"/>
              <a:ext cx="193040" cy="162735"/>
            </a:xfrm>
            <a:prstGeom prst="ellipse">
              <a:avLst/>
            </a:prstGeom>
            <a:solidFill>
              <a:srgbClr val="F44949"/>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Овал 12">
              <a:extLst>
                <a:ext uri="{FF2B5EF4-FFF2-40B4-BE49-F238E27FC236}">
                  <a16:creationId xmlns:a16="http://schemas.microsoft.com/office/drawing/2014/main" id="{2462A327-3853-4B1A-AD4A-A7422FDD8C2D}"/>
                </a:ext>
              </a:extLst>
            </p:cNvPr>
            <p:cNvSpPr/>
            <p:nvPr/>
          </p:nvSpPr>
          <p:spPr>
            <a:xfrm>
              <a:off x="7259658" y="6211040"/>
              <a:ext cx="193040" cy="162735"/>
            </a:xfrm>
            <a:prstGeom prst="ellipse">
              <a:avLst/>
            </a:prstGeom>
            <a:solidFill>
              <a:srgbClr val="F44949"/>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Овал 13">
              <a:extLst>
                <a:ext uri="{FF2B5EF4-FFF2-40B4-BE49-F238E27FC236}">
                  <a16:creationId xmlns:a16="http://schemas.microsoft.com/office/drawing/2014/main" id="{1BC8593E-14F5-4F19-9AF4-98DC68FE5E5D}"/>
                </a:ext>
              </a:extLst>
            </p:cNvPr>
            <p:cNvSpPr/>
            <p:nvPr/>
          </p:nvSpPr>
          <p:spPr>
            <a:xfrm>
              <a:off x="6360742" y="6211036"/>
              <a:ext cx="193040" cy="162735"/>
            </a:xfrm>
            <a:prstGeom prst="ellipse">
              <a:avLst/>
            </a:prstGeom>
            <a:solidFill>
              <a:srgbClr val="CE3A3B"/>
            </a:solidFill>
            <a:ln>
              <a:solidFill>
                <a:srgbClr val="F54949"/>
              </a:solid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pic>
        <p:nvPicPr>
          <p:cNvPr id="16" name="Рисунок 15">
            <a:extLst>
              <a:ext uri="{FF2B5EF4-FFF2-40B4-BE49-F238E27FC236}">
                <a16:creationId xmlns:a16="http://schemas.microsoft.com/office/drawing/2014/main" id="{F910C3D8-0C7F-4A24-B488-2E14D8A55F89}"/>
              </a:ext>
            </a:extLst>
          </p:cNvPr>
          <p:cNvPicPr>
            <a:picLocks noChangeAspect="1"/>
          </p:cNvPicPr>
          <p:nvPr/>
        </p:nvPicPr>
        <p:blipFill>
          <a:blip r:embed="rId3"/>
          <a:stretch>
            <a:fillRect/>
          </a:stretch>
        </p:blipFill>
        <p:spPr>
          <a:xfrm>
            <a:off x="6307158" y="2162451"/>
            <a:ext cx="2419350" cy="1885950"/>
          </a:xfrm>
          <a:prstGeom prst="rect">
            <a:avLst/>
          </a:prstGeom>
        </p:spPr>
      </p:pic>
      <p:pic>
        <p:nvPicPr>
          <p:cNvPr id="15" name="Рисунок 14">
            <a:extLst>
              <a:ext uri="{FF2B5EF4-FFF2-40B4-BE49-F238E27FC236}">
                <a16:creationId xmlns:a16="http://schemas.microsoft.com/office/drawing/2014/main" id="{CD5A583F-B313-4A2E-BE1E-53C332E3CDC8}"/>
              </a:ext>
            </a:extLst>
          </p:cNvPr>
          <p:cNvPicPr>
            <a:picLocks noChangeAspect="1"/>
          </p:cNvPicPr>
          <p:nvPr/>
        </p:nvPicPr>
        <p:blipFill>
          <a:blip r:embed="rId4"/>
          <a:stretch>
            <a:fillRect/>
          </a:stretch>
        </p:blipFill>
        <p:spPr>
          <a:xfrm>
            <a:off x="5044670" y="3011151"/>
            <a:ext cx="2143125" cy="2143125"/>
          </a:xfrm>
          <a:prstGeom prst="rect">
            <a:avLst/>
          </a:prstGeom>
        </p:spPr>
      </p:pic>
    </p:spTree>
    <p:extLst>
      <p:ext uri="{BB962C8B-B14F-4D97-AF65-F5344CB8AC3E}">
        <p14:creationId xmlns:p14="http://schemas.microsoft.com/office/powerpoint/2010/main" val="2918469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Заголовок 14">
            <a:extLst>
              <a:ext uri="{FF2B5EF4-FFF2-40B4-BE49-F238E27FC236}">
                <a16:creationId xmlns:a16="http://schemas.microsoft.com/office/drawing/2014/main" id="{1D83AF9D-7A84-49BF-BD03-F44914787E5B}"/>
              </a:ext>
            </a:extLst>
          </p:cNvPr>
          <p:cNvSpPr>
            <a:spLocks noGrp="1"/>
          </p:cNvSpPr>
          <p:nvPr>
            <p:ph type="title"/>
          </p:nvPr>
        </p:nvSpPr>
        <p:spPr>
          <a:xfrm>
            <a:off x="1780389" y="-114104"/>
            <a:ext cx="7886700" cy="1038443"/>
          </a:xfrm>
        </p:spPr>
        <p:txBody>
          <a:bodyPr>
            <a:normAutofit/>
          </a:bodyPr>
          <a:lstStyle/>
          <a:p>
            <a:r>
              <a:rPr lang="ru-RU" sz="3600" b="1" dirty="0" err="1">
                <a:solidFill>
                  <a:srgbClr val="F44949"/>
                </a:solidFill>
                <a:effectLst>
                  <a:outerShdw blurRad="38100" dist="38100" dir="2700000" algn="tl">
                    <a:srgbClr val="000000">
                      <a:alpha val="43137"/>
                    </a:srgbClr>
                  </a:outerShdw>
                </a:effectLst>
                <a:latin typeface="Century Schoolbook" panose="02040604050505020304" pitchFamily="18" charset="0"/>
              </a:rPr>
              <a:t>Библеографический</a:t>
            </a:r>
            <a:r>
              <a:rPr lang="ru-RU" sz="3600" b="1" dirty="0">
                <a:solidFill>
                  <a:srgbClr val="F44949"/>
                </a:solidFill>
                <a:effectLst>
                  <a:outerShdw blurRad="38100" dist="38100" dir="2700000" algn="tl">
                    <a:srgbClr val="000000">
                      <a:alpha val="43137"/>
                    </a:srgbClr>
                  </a:outerShdw>
                </a:effectLst>
                <a:latin typeface="Century Schoolbook" panose="02040604050505020304" pitchFamily="18" charset="0"/>
              </a:rPr>
              <a:t> список</a:t>
            </a:r>
          </a:p>
        </p:txBody>
      </p:sp>
      <p:sp>
        <p:nvSpPr>
          <p:cNvPr id="17" name="Объект 16">
            <a:extLst>
              <a:ext uri="{FF2B5EF4-FFF2-40B4-BE49-F238E27FC236}">
                <a16:creationId xmlns:a16="http://schemas.microsoft.com/office/drawing/2014/main" id="{921DD388-E385-4E3A-B633-4387AB7E0360}"/>
              </a:ext>
            </a:extLst>
          </p:cNvPr>
          <p:cNvSpPr>
            <a:spLocks noGrp="1"/>
          </p:cNvSpPr>
          <p:nvPr>
            <p:ph sz="half" idx="2"/>
          </p:nvPr>
        </p:nvSpPr>
        <p:spPr>
          <a:xfrm>
            <a:off x="276448" y="1392865"/>
            <a:ext cx="8537944" cy="5026804"/>
          </a:xfrm>
        </p:spPr>
        <p:txBody>
          <a:bodyPr>
            <a:normAutofit fontScale="25000" lnSpcReduction="20000"/>
          </a:bodyPr>
          <a:lstStyle/>
          <a:p>
            <a:pPr marL="1143000" indent="-1143000" algn="ctr">
              <a:buAutoNum type="arabicPeriod"/>
            </a:pPr>
            <a:r>
              <a:rPr lang="ru-RU" sz="6400" b="1" dirty="0">
                <a:solidFill>
                  <a:srgbClr val="03314E"/>
                </a:solidFill>
                <a:latin typeface="Century Schoolbook" panose="02040604050505020304" pitchFamily="18" charset="0"/>
              </a:rPr>
              <a:t>Деменева Н. А. Защита от дискриминации в сфере труда: проблемы теории. Монография: В 2-х ч. Ч. 2 // Новосибирск: </a:t>
            </a:r>
            <a:r>
              <a:rPr lang="ru-RU" sz="6400" b="1" dirty="0" err="1">
                <a:solidFill>
                  <a:srgbClr val="03314E"/>
                </a:solidFill>
                <a:latin typeface="Century Schoolbook" panose="02040604050505020304" pitchFamily="18" charset="0"/>
              </a:rPr>
              <a:t>Экор</a:t>
            </a:r>
            <a:r>
              <a:rPr lang="ru-RU" sz="6400" b="1" dirty="0">
                <a:solidFill>
                  <a:srgbClr val="03314E"/>
                </a:solidFill>
                <a:latin typeface="Century Schoolbook" panose="02040604050505020304" pitchFamily="18" charset="0"/>
              </a:rPr>
              <a:t>-Книга. 2015. -272 с.</a:t>
            </a:r>
          </a:p>
          <a:p>
            <a:pPr marL="1143000" indent="-1143000" algn="ctr">
              <a:buAutoNum type="arabicPeriod"/>
            </a:pPr>
            <a:r>
              <a:rPr lang="ru-RU" sz="6400" b="1" dirty="0" err="1">
                <a:solidFill>
                  <a:srgbClr val="03314E"/>
                </a:solidFill>
                <a:latin typeface="Century Schoolbook" panose="02040604050505020304" pitchFamily="18" charset="0"/>
              </a:rPr>
              <a:t>Галузо</a:t>
            </a:r>
            <a:r>
              <a:rPr lang="ru-RU" sz="6400" b="1" dirty="0">
                <a:solidFill>
                  <a:srgbClr val="03314E"/>
                </a:solidFill>
                <a:latin typeface="Century Schoolbook" panose="02040604050505020304" pitchFamily="18" charset="0"/>
              </a:rPr>
              <a:t> В. Н., </a:t>
            </a:r>
            <a:r>
              <a:rPr lang="ru-RU" sz="6400" b="1" dirty="0" err="1">
                <a:solidFill>
                  <a:srgbClr val="03314E"/>
                </a:solidFill>
                <a:latin typeface="Century Schoolbook" panose="02040604050505020304" pitchFamily="18" charset="0"/>
              </a:rPr>
              <a:t>Карамов</a:t>
            </a:r>
            <a:r>
              <a:rPr lang="ru-RU" sz="6400" b="1" dirty="0">
                <a:solidFill>
                  <a:srgbClr val="03314E"/>
                </a:solidFill>
                <a:latin typeface="Century Schoolbook" panose="02040604050505020304" pitchFamily="18" charset="0"/>
              </a:rPr>
              <a:t> Э. Г., Джафаров Н. К. О регулировании труда педагогического работника в Российской Федерация // Вестник Московского университета МВД России. 2018. № 3.</a:t>
            </a:r>
          </a:p>
          <a:p>
            <a:pPr marL="514350" indent="-514350" algn="ctr">
              <a:buFont typeface="+mj-lt"/>
              <a:buAutoNum type="arabicPeriod"/>
            </a:pPr>
            <a:r>
              <a:rPr lang="ru-RU" sz="6400" b="1" dirty="0">
                <a:solidFill>
                  <a:srgbClr val="03314E"/>
                </a:solidFill>
                <a:latin typeface="Century Schoolbook" panose="02040604050505020304" pitchFamily="18" charset="0"/>
              </a:rPr>
              <a:t>Деменева Н. А. Дискриминация в сфере образовании // Интерактивная наука. 2016. № 10.</a:t>
            </a:r>
          </a:p>
          <a:p>
            <a:pPr marL="514350" indent="-514350" algn="ctr">
              <a:buFont typeface="+mj-lt"/>
              <a:buAutoNum type="arabicPeriod"/>
            </a:pPr>
            <a:r>
              <a:rPr lang="ru-RU" sz="6400" b="1" dirty="0">
                <a:solidFill>
                  <a:srgbClr val="03314E"/>
                </a:solidFill>
                <a:latin typeface="Century Schoolbook" panose="02040604050505020304" pitchFamily="18" charset="0"/>
              </a:rPr>
              <a:t>Лордкипанидзе М. Г., Коноплева Л. Л. Проблемы защиты от дискриминации в сфере труда педагогических работников высших учебных заведений // Право и государство: теория и практика. 2017. № 1.</a:t>
            </a:r>
          </a:p>
          <a:p>
            <a:pPr marL="514350" indent="-514350" algn="ctr">
              <a:buFont typeface="+mj-lt"/>
              <a:buAutoNum type="arabicPeriod"/>
            </a:pPr>
            <a:r>
              <a:rPr lang="ru-RU" sz="6400" b="1" dirty="0" err="1">
                <a:solidFill>
                  <a:srgbClr val="03314E"/>
                </a:solidFill>
                <a:latin typeface="Century Schoolbook" panose="02040604050505020304" pitchFamily="18" charset="0"/>
              </a:rPr>
              <a:t>Осмоловская</a:t>
            </a:r>
            <a:r>
              <a:rPr lang="ru-RU" sz="6400" b="1" dirty="0">
                <a:solidFill>
                  <a:srgbClr val="03314E"/>
                </a:solidFill>
                <a:latin typeface="Century Schoolbook" panose="02040604050505020304" pitchFamily="18" charset="0"/>
              </a:rPr>
              <a:t> И. М. Междисциплинарный подход в решении дидактических проблем в российском образовании // Ценность и смыслы. 2016. №4 (44). С. 94-103.</a:t>
            </a:r>
          </a:p>
          <a:p>
            <a:pPr marL="514350" indent="-514350" algn="ctr">
              <a:buFont typeface="+mj-lt"/>
              <a:buAutoNum type="arabicPeriod"/>
            </a:pPr>
            <a:r>
              <a:rPr lang="ru-RU" sz="6400" b="1" dirty="0">
                <a:solidFill>
                  <a:srgbClr val="03314E"/>
                </a:solidFill>
                <a:latin typeface="Century Schoolbook" panose="02040604050505020304" pitchFamily="18" charset="0"/>
              </a:rPr>
              <a:t>Деменева Н. А. Дискриминация в образовании: вопросы теории и практики // Право. Трудовое право, и право социального обеспечения [Электронный ресурс] // Режим доступа: </a:t>
            </a:r>
            <a:r>
              <a:rPr lang="en-US" sz="6400" b="1" dirty="0">
                <a:solidFill>
                  <a:srgbClr val="03314E"/>
                </a:solidFill>
                <a:latin typeface="Century Schoolbook" panose="02040604050505020304" pitchFamily="18" charset="0"/>
              </a:rPr>
              <a:t>URL</a:t>
            </a:r>
            <a:r>
              <a:rPr lang="ru-RU" sz="6400" b="1" dirty="0">
                <a:solidFill>
                  <a:srgbClr val="03314E"/>
                </a:solidFill>
                <a:latin typeface="Century Schoolbook" panose="02040604050505020304" pitchFamily="18" charset="0"/>
              </a:rPr>
              <a:t>: </a:t>
            </a:r>
            <a:r>
              <a:rPr lang="ru-RU" sz="6400" b="1" dirty="0">
                <a:solidFill>
                  <a:srgbClr val="03314E"/>
                </a:solidFill>
                <a:latin typeface="Century Schoolbook" panose="02040604050505020304" pitchFamily="18" charset="0"/>
                <a:hlinkClick r:id="rId3">
                  <a:extLst>
                    <a:ext uri="{A12FA001-AC4F-418D-AE19-62706E023703}">
                      <ahyp:hlinkClr xmlns:ahyp="http://schemas.microsoft.com/office/drawing/2018/hyperlinkcolor" xmlns="" val="tx"/>
                    </a:ext>
                  </a:extLst>
                </a:hlinkClick>
              </a:rPr>
              <a:t>http://www.rusnauka.com/1_NIO_2014/Pravo/4_155710.doc.htm</a:t>
            </a:r>
            <a:endParaRPr lang="ru-RU" sz="6400" b="1" dirty="0">
              <a:solidFill>
                <a:srgbClr val="03314E"/>
              </a:solidFill>
              <a:latin typeface="Century Schoolbook" panose="02040604050505020304" pitchFamily="18" charset="0"/>
            </a:endParaRPr>
          </a:p>
          <a:p>
            <a:pPr marL="514350" indent="-514350" algn="ctr">
              <a:buFont typeface="+mj-lt"/>
              <a:buAutoNum type="arabicPeriod"/>
            </a:pPr>
            <a:r>
              <a:rPr lang="ru-RU" sz="6400" b="1" dirty="0">
                <a:solidFill>
                  <a:srgbClr val="03314E"/>
                </a:solidFill>
                <a:latin typeface="Century Schoolbook" panose="02040604050505020304" pitchFamily="18" charset="0"/>
              </a:rPr>
              <a:t>В Татарстане переподготовку учителей татарского языка планируют завершить к 1 сентября // События [Электронный ресурс] // Режим доступа: </a:t>
            </a:r>
            <a:r>
              <a:rPr lang="en-US" sz="6400" b="1" dirty="0">
                <a:solidFill>
                  <a:srgbClr val="03314E"/>
                </a:solidFill>
                <a:latin typeface="Century Schoolbook" panose="02040604050505020304" pitchFamily="18" charset="0"/>
              </a:rPr>
              <a:t>URL</a:t>
            </a:r>
            <a:r>
              <a:rPr lang="ru-RU" sz="6400" b="1" dirty="0">
                <a:solidFill>
                  <a:srgbClr val="03314E"/>
                </a:solidFill>
                <a:latin typeface="Century Schoolbook" panose="02040604050505020304" pitchFamily="18" charset="0"/>
              </a:rPr>
              <a:t>: </a:t>
            </a:r>
            <a:r>
              <a:rPr lang="ru-RU" sz="6400" b="1" dirty="0">
                <a:solidFill>
                  <a:srgbClr val="03314E"/>
                </a:solidFill>
                <a:latin typeface="Century Schoolbook" panose="02040604050505020304" pitchFamily="18" charset="0"/>
                <a:hlinkClick r:id="rId4">
                  <a:extLst>
                    <a:ext uri="{A12FA001-AC4F-418D-AE19-62706E023703}">
                      <ahyp:hlinkClr xmlns:ahyp="http://schemas.microsoft.com/office/drawing/2018/hyperlinkcolor" xmlns="" val="tx"/>
                    </a:ext>
                  </a:extLst>
                </a:hlinkClick>
              </a:rPr>
              <a:t>https://www.tatar-inform.ru/news/science/26-06-2018/v-tatarstane-perepodgotovku-uchiteley-tatarskogo-yazyka-planiruyut-zavershit-k-1-sentyabrya-5498991</a:t>
            </a:r>
            <a:r>
              <a:rPr lang="ru-RU" sz="6400" b="1" dirty="0">
                <a:solidFill>
                  <a:srgbClr val="03314E"/>
                </a:solidFill>
                <a:latin typeface="Century Schoolbook" panose="02040604050505020304" pitchFamily="18" charset="0"/>
              </a:rPr>
              <a:t> </a:t>
            </a:r>
          </a:p>
          <a:p>
            <a:pPr marL="514350" indent="-514350" algn="ctr">
              <a:buAutoNum type="arabicParenR"/>
            </a:pPr>
            <a:endParaRPr lang="ru-RU" dirty="0"/>
          </a:p>
          <a:p>
            <a:pPr marL="0" indent="0" algn="ctr">
              <a:buNone/>
            </a:pPr>
            <a:endParaRPr lang="ru-RU" dirty="0">
              <a:solidFill>
                <a:srgbClr val="03314E"/>
              </a:solidFill>
              <a:latin typeface="Century Schoolbook" panose="02040604050505020304" pitchFamily="18" charset="0"/>
            </a:endParaRPr>
          </a:p>
        </p:txBody>
      </p:sp>
      <p:grpSp>
        <p:nvGrpSpPr>
          <p:cNvPr id="4" name="Группа 3">
            <a:extLst>
              <a:ext uri="{FF2B5EF4-FFF2-40B4-BE49-F238E27FC236}">
                <a16:creationId xmlns:a16="http://schemas.microsoft.com/office/drawing/2014/main" id="{A96AFCB9-FA60-4296-9F58-CDC3C6F0C8DF}"/>
              </a:ext>
            </a:extLst>
          </p:cNvPr>
          <p:cNvGrpSpPr/>
          <p:nvPr/>
        </p:nvGrpSpPr>
        <p:grpSpPr>
          <a:xfrm>
            <a:off x="6326493" y="6256934"/>
            <a:ext cx="2223007" cy="162740"/>
            <a:chOff x="6360742" y="6211036"/>
            <a:chExt cx="2223007" cy="162740"/>
          </a:xfrm>
        </p:grpSpPr>
        <p:sp>
          <p:nvSpPr>
            <p:cNvPr id="5" name="Овал 4">
              <a:extLst>
                <a:ext uri="{FF2B5EF4-FFF2-40B4-BE49-F238E27FC236}">
                  <a16:creationId xmlns:a16="http://schemas.microsoft.com/office/drawing/2014/main" id="{1C906B86-CDDD-473E-B3B0-A20844688437}"/>
                </a:ext>
              </a:extLst>
            </p:cNvPr>
            <p:cNvSpPr/>
            <p:nvPr/>
          </p:nvSpPr>
          <p:spPr>
            <a:xfrm>
              <a:off x="7714731" y="6211038"/>
              <a:ext cx="193040" cy="162735"/>
            </a:xfrm>
            <a:prstGeom prst="ellipse">
              <a:avLst/>
            </a:prstGeom>
            <a:solidFill>
              <a:srgbClr val="F44949"/>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Овал 5">
              <a:extLst>
                <a:ext uri="{FF2B5EF4-FFF2-40B4-BE49-F238E27FC236}">
                  <a16:creationId xmlns:a16="http://schemas.microsoft.com/office/drawing/2014/main" id="{D869FC9D-9E97-4588-8ABE-63AD9CDD89B5}"/>
                </a:ext>
              </a:extLst>
            </p:cNvPr>
            <p:cNvSpPr/>
            <p:nvPr/>
          </p:nvSpPr>
          <p:spPr>
            <a:xfrm>
              <a:off x="7940057" y="6211039"/>
              <a:ext cx="193040" cy="162735"/>
            </a:xfrm>
            <a:prstGeom prst="ellipse">
              <a:avLst/>
            </a:prstGeom>
            <a:solidFill>
              <a:srgbClr val="F44949"/>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Овал 6">
              <a:extLst>
                <a:ext uri="{FF2B5EF4-FFF2-40B4-BE49-F238E27FC236}">
                  <a16:creationId xmlns:a16="http://schemas.microsoft.com/office/drawing/2014/main" id="{2DAA41AF-74B7-4956-9DEE-309F9FF3C307}"/>
                </a:ext>
              </a:extLst>
            </p:cNvPr>
            <p:cNvSpPr/>
            <p:nvPr/>
          </p:nvSpPr>
          <p:spPr>
            <a:xfrm>
              <a:off x="8165383" y="6211039"/>
              <a:ext cx="193040" cy="162735"/>
            </a:xfrm>
            <a:prstGeom prst="ellipse">
              <a:avLst/>
            </a:prstGeom>
            <a:solidFill>
              <a:srgbClr val="F44949"/>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Овал 7">
              <a:extLst>
                <a:ext uri="{FF2B5EF4-FFF2-40B4-BE49-F238E27FC236}">
                  <a16:creationId xmlns:a16="http://schemas.microsoft.com/office/drawing/2014/main" id="{40564E9D-09A2-4710-B92E-2099C8F47A7A}"/>
                </a:ext>
              </a:extLst>
            </p:cNvPr>
            <p:cNvSpPr/>
            <p:nvPr/>
          </p:nvSpPr>
          <p:spPr>
            <a:xfrm>
              <a:off x="8390709" y="6211041"/>
              <a:ext cx="193040" cy="162735"/>
            </a:xfrm>
            <a:prstGeom prst="ellipse">
              <a:avLst/>
            </a:prstGeom>
            <a:solidFill>
              <a:schemeClr val="bg1"/>
            </a:solidFill>
            <a:ln>
              <a:noFill/>
            </a:ln>
            <a:effectLst>
              <a:glow rad="228600">
                <a:srgbClr val="F44949">
                  <a:alpha val="64000"/>
                </a:srgbClr>
              </a:glow>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Овал 8">
              <a:extLst>
                <a:ext uri="{FF2B5EF4-FFF2-40B4-BE49-F238E27FC236}">
                  <a16:creationId xmlns:a16="http://schemas.microsoft.com/office/drawing/2014/main" id="{C4A352E7-6645-4014-889E-D649A9A8EB65}"/>
                </a:ext>
              </a:extLst>
            </p:cNvPr>
            <p:cNvSpPr/>
            <p:nvPr/>
          </p:nvSpPr>
          <p:spPr>
            <a:xfrm>
              <a:off x="7491793" y="6211037"/>
              <a:ext cx="193040" cy="162735"/>
            </a:xfrm>
            <a:prstGeom prst="ellipse">
              <a:avLst/>
            </a:prstGeom>
            <a:solidFill>
              <a:srgbClr val="F44949"/>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Овал 9">
              <a:extLst>
                <a:ext uri="{FF2B5EF4-FFF2-40B4-BE49-F238E27FC236}">
                  <a16:creationId xmlns:a16="http://schemas.microsoft.com/office/drawing/2014/main" id="{A5A64267-382D-416C-9CC3-7D461278FA90}"/>
                </a:ext>
              </a:extLst>
            </p:cNvPr>
            <p:cNvSpPr/>
            <p:nvPr/>
          </p:nvSpPr>
          <p:spPr>
            <a:xfrm>
              <a:off x="6583680" y="6211037"/>
              <a:ext cx="193040" cy="162735"/>
            </a:xfrm>
            <a:prstGeom prst="ellipse">
              <a:avLst/>
            </a:prstGeom>
            <a:solidFill>
              <a:srgbClr val="F44949"/>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Овал 10">
              <a:extLst>
                <a:ext uri="{FF2B5EF4-FFF2-40B4-BE49-F238E27FC236}">
                  <a16:creationId xmlns:a16="http://schemas.microsoft.com/office/drawing/2014/main" id="{738D4781-D5C2-48A3-B7F8-F29B1EDFF716}"/>
                </a:ext>
              </a:extLst>
            </p:cNvPr>
            <p:cNvSpPr/>
            <p:nvPr/>
          </p:nvSpPr>
          <p:spPr>
            <a:xfrm>
              <a:off x="6809006" y="6211038"/>
              <a:ext cx="193040" cy="162735"/>
            </a:xfrm>
            <a:prstGeom prst="ellipse">
              <a:avLst/>
            </a:prstGeom>
            <a:solidFill>
              <a:srgbClr val="F44949"/>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Овал 11">
              <a:extLst>
                <a:ext uri="{FF2B5EF4-FFF2-40B4-BE49-F238E27FC236}">
                  <a16:creationId xmlns:a16="http://schemas.microsoft.com/office/drawing/2014/main" id="{606C57D9-9DE6-483C-A2E7-E5E6121C3D62}"/>
                </a:ext>
              </a:extLst>
            </p:cNvPr>
            <p:cNvSpPr/>
            <p:nvPr/>
          </p:nvSpPr>
          <p:spPr>
            <a:xfrm>
              <a:off x="7034332" y="6211038"/>
              <a:ext cx="193040" cy="162735"/>
            </a:xfrm>
            <a:prstGeom prst="ellipse">
              <a:avLst/>
            </a:prstGeom>
            <a:solidFill>
              <a:srgbClr val="F44949"/>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Овал 12">
              <a:extLst>
                <a:ext uri="{FF2B5EF4-FFF2-40B4-BE49-F238E27FC236}">
                  <a16:creationId xmlns:a16="http://schemas.microsoft.com/office/drawing/2014/main" id="{0E88D713-3E1D-49B5-892C-813171778EE8}"/>
                </a:ext>
              </a:extLst>
            </p:cNvPr>
            <p:cNvSpPr/>
            <p:nvPr/>
          </p:nvSpPr>
          <p:spPr>
            <a:xfrm>
              <a:off x="7259658" y="6211040"/>
              <a:ext cx="193040" cy="162735"/>
            </a:xfrm>
            <a:prstGeom prst="ellipse">
              <a:avLst/>
            </a:prstGeom>
            <a:solidFill>
              <a:srgbClr val="F44949"/>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Овал 13">
              <a:extLst>
                <a:ext uri="{FF2B5EF4-FFF2-40B4-BE49-F238E27FC236}">
                  <a16:creationId xmlns:a16="http://schemas.microsoft.com/office/drawing/2014/main" id="{1396A439-354F-4F16-AC31-71C47A0DCD95}"/>
                </a:ext>
              </a:extLst>
            </p:cNvPr>
            <p:cNvSpPr/>
            <p:nvPr/>
          </p:nvSpPr>
          <p:spPr>
            <a:xfrm>
              <a:off x="6360742" y="6211036"/>
              <a:ext cx="193040" cy="162735"/>
            </a:xfrm>
            <a:prstGeom prst="ellipse">
              <a:avLst/>
            </a:prstGeom>
            <a:solidFill>
              <a:srgbClr val="CE3A3B"/>
            </a:solidFill>
            <a:ln>
              <a:solidFill>
                <a:srgbClr val="F54949"/>
              </a:solid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Tree>
    <p:extLst>
      <p:ext uri="{BB962C8B-B14F-4D97-AF65-F5344CB8AC3E}">
        <p14:creationId xmlns:p14="http://schemas.microsoft.com/office/powerpoint/2010/main" val="2569869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DD35CF3-D6F3-4C3E-9824-B5A7BCA1200A}"/>
              </a:ext>
            </a:extLst>
          </p:cNvPr>
          <p:cNvSpPr>
            <a:spLocks noGrp="1"/>
          </p:cNvSpPr>
          <p:nvPr>
            <p:ph type="ctrTitle"/>
          </p:nvPr>
        </p:nvSpPr>
        <p:spPr>
          <a:xfrm>
            <a:off x="685800" y="2798763"/>
            <a:ext cx="7772400" cy="2387600"/>
          </a:xfrm>
        </p:spPr>
        <p:txBody>
          <a:bodyPr/>
          <a:lstStyle/>
          <a:p>
            <a:r>
              <a:rPr lang="ru-RU" b="1" dirty="0">
                <a:solidFill>
                  <a:srgbClr val="F44949"/>
                </a:solidFill>
                <a:effectLst>
                  <a:outerShdw blurRad="38100" dist="38100" dir="2700000" algn="tl">
                    <a:srgbClr val="000000">
                      <a:alpha val="43137"/>
                    </a:srgbClr>
                  </a:outerShdw>
                </a:effectLst>
                <a:latin typeface="Century Schoolbook" panose="02040604050505020304" pitchFamily="18" charset="0"/>
              </a:rPr>
              <a:t>Остались ли вопросы</a:t>
            </a:r>
            <a:r>
              <a:rPr lang="ru-RU" b="1" dirty="0">
                <a:solidFill>
                  <a:srgbClr val="F44949"/>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692909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8730" y="66958"/>
            <a:ext cx="4877990" cy="896209"/>
          </a:xfrm>
        </p:spPr>
        <p:txBody>
          <a:bodyPr/>
          <a:lstStyle/>
          <a:p>
            <a:pPr algn="ctr"/>
            <a:r>
              <a:rPr lang="ru-RU" b="1" dirty="0">
                <a:solidFill>
                  <a:srgbClr val="F54949"/>
                </a:solidFill>
                <a:effectLst>
                  <a:outerShdw blurRad="38100" dist="38100" dir="2700000" algn="tl">
                    <a:srgbClr val="000000">
                      <a:alpha val="43137"/>
                    </a:srgbClr>
                  </a:outerShdw>
                </a:effectLst>
                <a:latin typeface="Century Schoolbook" panose="02040604050505020304" pitchFamily="18" charset="0"/>
              </a:rPr>
              <a:t>План</a:t>
            </a:r>
            <a:endParaRPr lang="en-US" b="1" dirty="0">
              <a:solidFill>
                <a:srgbClr val="F54949"/>
              </a:solidFill>
              <a:effectLst>
                <a:outerShdw blurRad="38100" dist="38100" dir="2700000" algn="tl">
                  <a:srgbClr val="000000">
                    <a:alpha val="43137"/>
                  </a:srgbClr>
                </a:outerShdw>
              </a:effectLst>
              <a:latin typeface="Century Schoolbook" panose="02040604050505020304" pitchFamily="18" charset="0"/>
            </a:endParaRPr>
          </a:p>
        </p:txBody>
      </p:sp>
      <p:grpSp>
        <p:nvGrpSpPr>
          <p:cNvPr id="81" name="Group 2"/>
          <p:cNvGrpSpPr>
            <a:grpSpLocks/>
          </p:cNvGrpSpPr>
          <p:nvPr/>
        </p:nvGrpSpPr>
        <p:grpSpPr bwMode="auto">
          <a:xfrm>
            <a:off x="1267792" y="4386127"/>
            <a:ext cx="7640645" cy="568325"/>
            <a:chOff x="1248" y="1440"/>
            <a:chExt cx="4813" cy="358"/>
          </a:xfrm>
        </p:grpSpPr>
        <p:sp>
          <p:nvSpPr>
            <p:cNvPr id="82" name="Line 3"/>
            <p:cNvSpPr>
              <a:spLocks noChangeShapeType="1"/>
            </p:cNvSpPr>
            <p:nvPr/>
          </p:nvSpPr>
          <p:spPr bwMode="gray">
            <a:xfrm>
              <a:off x="1440" y="179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 name="Rectangle 4"/>
            <p:cNvSpPr>
              <a:spLocks noChangeArrowheads="1"/>
            </p:cNvSpPr>
            <p:nvPr/>
          </p:nvSpPr>
          <p:spPr bwMode="gray">
            <a:xfrm rot="3419336">
              <a:off x="1261" y="1427"/>
              <a:ext cx="302" cy="328"/>
            </a:xfrm>
            <a:prstGeom prst="rect">
              <a:avLst/>
            </a:prstGeom>
            <a:gradFill rotWithShape="1">
              <a:gsLst>
                <a:gs pos="0">
                  <a:srgbClr val="FF7C80"/>
                </a:gs>
                <a:gs pos="100000">
                  <a:srgbClr val="FF7C80">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FF7C8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4" name="Text Box 5"/>
            <p:cNvSpPr txBox="1">
              <a:spLocks noChangeArrowheads="1"/>
            </p:cNvSpPr>
            <p:nvPr/>
          </p:nvSpPr>
          <p:spPr bwMode="gray">
            <a:xfrm>
              <a:off x="1714" y="1507"/>
              <a:ext cx="434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ru-RU" sz="2400" b="1" dirty="0">
                  <a:solidFill>
                    <a:srgbClr val="03314E"/>
                  </a:solidFill>
                  <a:latin typeface="Century Schoolbook" panose="02040604050505020304" pitchFamily="18" charset="0"/>
                </a:rPr>
                <a:t>Возможные способы решения проблемы</a:t>
              </a:r>
              <a:endParaRPr lang="en-US" sz="2400" b="1" dirty="0">
                <a:solidFill>
                  <a:srgbClr val="03314E"/>
                </a:solidFill>
                <a:latin typeface="Century Schoolbook" panose="02040604050505020304" pitchFamily="18" charset="0"/>
              </a:endParaRPr>
            </a:p>
          </p:txBody>
        </p:sp>
        <p:sp>
          <p:nvSpPr>
            <p:cNvPr id="85" name="Text Box 6"/>
            <p:cNvSpPr txBox="1">
              <a:spLocks noChangeArrowheads="1"/>
            </p:cNvSpPr>
            <p:nvPr/>
          </p:nvSpPr>
          <p:spPr bwMode="gray">
            <a:xfrm>
              <a:off x="1296" y="1454"/>
              <a:ext cx="21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t>4</a:t>
              </a:r>
            </a:p>
          </p:txBody>
        </p:sp>
      </p:grpSp>
      <p:grpSp>
        <p:nvGrpSpPr>
          <p:cNvPr id="86" name="Group 7"/>
          <p:cNvGrpSpPr>
            <a:grpSpLocks/>
          </p:cNvGrpSpPr>
          <p:nvPr/>
        </p:nvGrpSpPr>
        <p:grpSpPr bwMode="auto">
          <a:xfrm>
            <a:off x="1267788" y="1907215"/>
            <a:ext cx="5934077" cy="555625"/>
            <a:chOff x="1248" y="2030"/>
            <a:chExt cx="3738" cy="350"/>
          </a:xfrm>
        </p:grpSpPr>
        <p:sp>
          <p:nvSpPr>
            <p:cNvPr id="87" name="Line 8"/>
            <p:cNvSpPr>
              <a:spLocks noChangeShapeType="1"/>
            </p:cNvSpPr>
            <p:nvPr/>
          </p:nvSpPr>
          <p:spPr bwMode="gray">
            <a:xfrm>
              <a:off x="1440" y="238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 name="Rectangle 9"/>
            <p:cNvSpPr>
              <a:spLocks noChangeArrowheads="1"/>
            </p:cNvSpPr>
            <p:nvPr/>
          </p:nvSpPr>
          <p:spPr bwMode="gray">
            <a:xfrm rot="3419336">
              <a:off x="1261" y="2017"/>
              <a:ext cx="302" cy="328"/>
            </a:xfrm>
            <a:prstGeom prst="rect">
              <a:avLst/>
            </a:prstGeom>
            <a:gradFill rotWithShape="1">
              <a:gsLst>
                <a:gs pos="0">
                  <a:srgbClr val="99CC00"/>
                </a:gs>
                <a:gs pos="100000">
                  <a:srgbClr val="99CC00">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99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9" name="Text Box 10"/>
            <p:cNvSpPr txBox="1">
              <a:spLocks noChangeArrowheads="1"/>
            </p:cNvSpPr>
            <p:nvPr/>
          </p:nvSpPr>
          <p:spPr bwMode="gray">
            <a:xfrm>
              <a:off x="1714" y="2083"/>
              <a:ext cx="327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ru-RU" sz="2400" b="1" dirty="0">
                  <a:solidFill>
                    <a:srgbClr val="03314E"/>
                  </a:solidFill>
                  <a:latin typeface="Century Schoolbook" panose="02040604050505020304" pitchFamily="18" charset="0"/>
                </a:rPr>
                <a:t>Причина выбора данной темы</a:t>
              </a:r>
              <a:endParaRPr lang="en-US" sz="2400" b="1" dirty="0">
                <a:solidFill>
                  <a:srgbClr val="03314E"/>
                </a:solidFill>
                <a:latin typeface="Century Schoolbook" panose="02040604050505020304" pitchFamily="18" charset="0"/>
              </a:endParaRPr>
            </a:p>
          </p:txBody>
        </p:sp>
        <p:sp>
          <p:nvSpPr>
            <p:cNvPr id="90" name="Text Box 11"/>
            <p:cNvSpPr txBox="1">
              <a:spLocks noChangeArrowheads="1"/>
            </p:cNvSpPr>
            <p:nvPr/>
          </p:nvSpPr>
          <p:spPr bwMode="gray">
            <a:xfrm>
              <a:off x="1296" y="2044"/>
              <a:ext cx="21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t>1</a:t>
              </a:r>
            </a:p>
          </p:txBody>
        </p:sp>
      </p:grpSp>
      <p:grpSp>
        <p:nvGrpSpPr>
          <p:cNvPr id="91" name="Group 12"/>
          <p:cNvGrpSpPr>
            <a:grpSpLocks/>
          </p:cNvGrpSpPr>
          <p:nvPr/>
        </p:nvGrpSpPr>
        <p:grpSpPr bwMode="auto">
          <a:xfrm>
            <a:off x="1267788" y="2706815"/>
            <a:ext cx="5105405" cy="555625"/>
            <a:chOff x="1248" y="2640"/>
            <a:chExt cx="3216" cy="350"/>
          </a:xfrm>
        </p:grpSpPr>
        <p:sp>
          <p:nvSpPr>
            <p:cNvPr id="92" name="Line 13"/>
            <p:cNvSpPr>
              <a:spLocks noChangeShapeType="1"/>
            </p:cNvSpPr>
            <p:nvPr/>
          </p:nvSpPr>
          <p:spPr bwMode="gray">
            <a:xfrm>
              <a:off x="1440" y="299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 name="Rectangle 14"/>
            <p:cNvSpPr>
              <a:spLocks noChangeArrowheads="1"/>
            </p:cNvSpPr>
            <p:nvPr/>
          </p:nvSpPr>
          <p:spPr bwMode="gray">
            <a:xfrm rot="3419336">
              <a:off x="1261" y="2627"/>
              <a:ext cx="302" cy="328"/>
            </a:xfrm>
            <a:prstGeom prst="rect">
              <a:avLst/>
            </a:prstGeom>
            <a:gradFill rotWithShape="1">
              <a:gsLst>
                <a:gs pos="0">
                  <a:srgbClr val="006699"/>
                </a:gs>
                <a:gs pos="100000">
                  <a:srgbClr val="006699">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00669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94" name="Text Box 15"/>
            <p:cNvSpPr txBox="1">
              <a:spLocks noChangeArrowheads="1"/>
            </p:cNvSpPr>
            <p:nvPr/>
          </p:nvSpPr>
          <p:spPr bwMode="gray">
            <a:xfrm>
              <a:off x="1714" y="2690"/>
              <a:ext cx="125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ru-RU" sz="2400" b="1" dirty="0">
                  <a:solidFill>
                    <a:srgbClr val="03314E"/>
                  </a:solidFill>
                  <a:latin typeface="Century Schoolbook" panose="02040604050505020304" pitchFamily="18" charset="0"/>
                </a:rPr>
                <a:t>Аннотация</a:t>
              </a:r>
              <a:endParaRPr lang="en-US" sz="2400" b="1" dirty="0">
                <a:solidFill>
                  <a:srgbClr val="03314E"/>
                </a:solidFill>
                <a:latin typeface="Century Schoolbook" panose="02040604050505020304" pitchFamily="18" charset="0"/>
              </a:endParaRPr>
            </a:p>
          </p:txBody>
        </p:sp>
        <p:sp>
          <p:nvSpPr>
            <p:cNvPr id="95" name="Text Box 16"/>
            <p:cNvSpPr txBox="1">
              <a:spLocks noChangeArrowheads="1"/>
            </p:cNvSpPr>
            <p:nvPr/>
          </p:nvSpPr>
          <p:spPr bwMode="gray">
            <a:xfrm>
              <a:off x="1296" y="2654"/>
              <a:ext cx="21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t>2</a:t>
              </a:r>
            </a:p>
          </p:txBody>
        </p:sp>
      </p:grpSp>
      <p:grpSp>
        <p:nvGrpSpPr>
          <p:cNvPr id="96" name="Group 17"/>
          <p:cNvGrpSpPr>
            <a:grpSpLocks/>
          </p:cNvGrpSpPr>
          <p:nvPr/>
        </p:nvGrpSpPr>
        <p:grpSpPr bwMode="auto">
          <a:xfrm>
            <a:off x="1249494" y="3554413"/>
            <a:ext cx="7618418" cy="555625"/>
            <a:chOff x="1248" y="3230"/>
            <a:chExt cx="4799" cy="350"/>
          </a:xfrm>
        </p:grpSpPr>
        <p:sp>
          <p:nvSpPr>
            <p:cNvPr id="97" name="Line 18"/>
            <p:cNvSpPr>
              <a:spLocks noChangeShapeType="1"/>
            </p:cNvSpPr>
            <p:nvPr/>
          </p:nvSpPr>
          <p:spPr bwMode="gray">
            <a:xfrm>
              <a:off x="1441" y="3579"/>
              <a:ext cx="3023" cy="1"/>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 name="Rectangle 19"/>
            <p:cNvSpPr>
              <a:spLocks noChangeArrowheads="1"/>
            </p:cNvSpPr>
            <p:nvPr/>
          </p:nvSpPr>
          <p:spPr bwMode="gray">
            <a:xfrm rot="3419336">
              <a:off x="1261" y="3217"/>
              <a:ext cx="302" cy="328"/>
            </a:xfrm>
            <a:prstGeom prst="rect">
              <a:avLst/>
            </a:prstGeom>
            <a:gradFill rotWithShape="1">
              <a:gsLst>
                <a:gs pos="0">
                  <a:srgbClr val="FF9933"/>
                </a:gs>
                <a:gs pos="100000">
                  <a:srgbClr val="FF9933">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FF9933"/>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99" name="Text Box 20"/>
            <p:cNvSpPr txBox="1">
              <a:spLocks noChangeArrowheads="1"/>
            </p:cNvSpPr>
            <p:nvPr/>
          </p:nvSpPr>
          <p:spPr bwMode="gray">
            <a:xfrm>
              <a:off x="1714" y="3286"/>
              <a:ext cx="433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ru-RU" sz="2400" b="1" dirty="0">
                  <a:solidFill>
                    <a:srgbClr val="03314E"/>
                  </a:solidFill>
                  <a:latin typeface="Century Schoolbook" panose="02040604050505020304" pitchFamily="18" charset="0"/>
                </a:rPr>
                <a:t>Некоторые разъяснения основной части</a:t>
              </a:r>
              <a:endParaRPr lang="en-US" sz="2400" b="1" dirty="0">
                <a:solidFill>
                  <a:srgbClr val="03314E"/>
                </a:solidFill>
                <a:latin typeface="Century Schoolbook" panose="02040604050505020304" pitchFamily="18" charset="0"/>
              </a:endParaRPr>
            </a:p>
          </p:txBody>
        </p:sp>
        <p:sp>
          <p:nvSpPr>
            <p:cNvPr id="100" name="Text Box 21"/>
            <p:cNvSpPr txBox="1">
              <a:spLocks noChangeArrowheads="1"/>
            </p:cNvSpPr>
            <p:nvPr/>
          </p:nvSpPr>
          <p:spPr bwMode="gray">
            <a:xfrm>
              <a:off x="1296" y="3244"/>
              <a:ext cx="21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t>3</a:t>
              </a:r>
            </a:p>
          </p:txBody>
        </p:sp>
      </p:grpSp>
      <p:grpSp>
        <p:nvGrpSpPr>
          <p:cNvPr id="101" name="Group 22"/>
          <p:cNvGrpSpPr>
            <a:grpSpLocks/>
          </p:cNvGrpSpPr>
          <p:nvPr/>
        </p:nvGrpSpPr>
        <p:grpSpPr bwMode="auto">
          <a:xfrm>
            <a:off x="1241052" y="5167862"/>
            <a:ext cx="5105402" cy="560388"/>
            <a:chOff x="1248" y="3230"/>
            <a:chExt cx="3216" cy="353"/>
          </a:xfrm>
        </p:grpSpPr>
        <p:sp>
          <p:nvSpPr>
            <p:cNvPr id="102" name="Line 23"/>
            <p:cNvSpPr>
              <a:spLocks noChangeShapeType="1"/>
            </p:cNvSpPr>
            <p:nvPr/>
          </p:nvSpPr>
          <p:spPr bwMode="gray">
            <a:xfrm>
              <a:off x="1440" y="358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 name="Rectangle 24"/>
            <p:cNvSpPr>
              <a:spLocks noChangeArrowheads="1"/>
            </p:cNvSpPr>
            <p:nvPr/>
          </p:nvSpPr>
          <p:spPr bwMode="gray">
            <a:xfrm rot="3419336">
              <a:off x="1261" y="3217"/>
              <a:ext cx="302" cy="328"/>
            </a:xfrm>
            <a:prstGeom prst="rect">
              <a:avLst/>
            </a:prstGeom>
            <a:gradFill rotWithShape="1">
              <a:gsLst>
                <a:gs pos="0">
                  <a:srgbClr val="990099"/>
                </a:gs>
                <a:gs pos="100000">
                  <a:srgbClr val="990099">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99009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04" name="Text Box 25"/>
            <p:cNvSpPr txBox="1">
              <a:spLocks noChangeArrowheads="1"/>
            </p:cNvSpPr>
            <p:nvPr/>
          </p:nvSpPr>
          <p:spPr bwMode="gray">
            <a:xfrm>
              <a:off x="1714" y="3292"/>
              <a:ext cx="209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ru-RU" sz="2400" b="1" dirty="0">
                  <a:solidFill>
                    <a:srgbClr val="03314E"/>
                  </a:solidFill>
                  <a:latin typeface="Century Schoolbook" panose="02040604050505020304" pitchFamily="18" charset="0"/>
                </a:rPr>
                <a:t>Подведение итогов</a:t>
              </a:r>
              <a:endParaRPr lang="en-US" sz="2400" b="1" dirty="0">
                <a:solidFill>
                  <a:srgbClr val="03314E"/>
                </a:solidFill>
                <a:latin typeface="Century Schoolbook" panose="02040604050505020304" pitchFamily="18" charset="0"/>
              </a:endParaRPr>
            </a:p>
          </p:txBody>
        </p:sp>
        <p:sp>
          <p:nvSpPr>
            <p:cNvPr id="105" name="Text Box 26"/>
            <p:cNvSpPr txBox="1">
              <a:spLocks noChangeArrowheads="1"/>
            </p:cNvSpPr>
            <p:nvPr/>
          </p:nvSpPr>
          <p:spPr bwMode="gray">
            <a:xfrm>
              <a:off x="1296" y="3244"/>
              <a:ext cx="21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t>5</a:t>
              </a:r>
            </a:p>
          </p:txBody>
        </p:sp>
      </p:grpSp>
      <p:grpSp>
        <p:nvGrpSpPr>
          <p:cNvPr id="6" name="Группа 5">
            <a:extLst>
              <a:ext uri="{FF2B5EF4-FFF2-40B4-BE49-F238E27FC236}">
                <a16:creationId xmlns:a16="http://schemas.microsoft.com/office/drawing/2014/main" id="{5348E34E-7026-46B1-BD98-3A149744AB06}"/>
              </a:ext>
            </a:extLst>
          </p:cNvPr>
          <p:cNvGrpSpPr/>
          <p:nvPr/>
        </p:nvGrpSpPr>
        <p:grpSpPr>
          <a:xfrm>
            <a:off x="6360742" y="6260154"/>
            <a:ext cx="2223007" cy="162740"/>
            <a:chOff x="6360742" y="6211036"/>
            <a:chExt cx="2223007" cy="162740"/>
          </a:xfrm>
        </p:grpSpPr>
        <p:sp>
          <p:nvSpPr>
            <p:cNvPr id="4" name="Овал 3">
              <a:extLst>
                <a:ext uri="{FF2B5EF4-FFF2-40B4-BE49-F238E27FC236}">
                  <a16:creationId xmlns:a16="http://schemas.microsoft.com/office/drawing/2014/main" id="{DBDB4CC3-0A4D-4350-A7A0-96972B36F186}"/>
                </a:ext>
              </a:extLst>
            </p:cNvPr>
            <p:cNvSpPr/>
            <p:nvPr/>
          </p:nvSpPr>
          <p:spPr>
            <a:xfrm>
              <a:off x="7714731" y="6211038"/>
              <a:ext cx="193040" cy="162735"/>
            </a:xfrm>
            <a:prstGeom prst="ellipse">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Овал 29">
              <a:extLst>
                <a:ext uri="{FF2B5EF4-FFF2-40B4-BE49-F238E27FC236}">
                  <a16:creationId xmlns:a16="http://schemas.microsoft.com/office/drawing/2014/main" id="{B2B38FEC-29F4-4C98-A5D5-485E1F15E34E}"/>
                </a:ext>
              </a:extLst>
            </p:cNvPr>
            <p:cNvSpPr/>
            <p:nvPr/>
          </p:nvSpPr>
          <p:spPr>
            <a:xfrm>
              <a:off x="7940057" y="6211039"/>
              <a:ext cx="193040" cy="162735"/>
            </a:xfrm>
            <a:prstGeom prst="ellipse">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2" name="Овал 31">
              <a:extLst>
                <a:ext uri="{FF2B5EF4-FFF2-40B4-BE49-F238E27FC236}">
                  <a16:creationId xmlns:a16="http://schemas.microsoft.com/office/drawing/2014/main" id="{884686FA-F080-46D3-95EA-1250C240D76F}"/>
                </a:ext>
              </a:extLst>
            </p:cNvPr>
            <p:cNvSpPr/>
            <p:nvPr/>
          </p:nvSpPr>
          <p:spPr>
            <a:xfrm>
              <a:off x="8165383" y="6211039"/>
              <a:ext cx="193040" cy="162735"/>
            </a:xfrm>
            <a:prstGeom prst="ellipse">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3" name="Овал 32">
              <a:extLst>
                <a:ext uri="{FF2B5EF4-FFF2-40B4-BE49-F238E27FC236}">
                  <a16:creationId xmlns:a16="http://schemas.microsoft.com/office/drawing/2014/main" id="{17B37A15-897B-45F6-8254-D8E460864F64}"/>
                </a:ext>
              </a:extLst>
            </p:cNvPr>
            <p:cNvSpPr/>
            <p:nvPr/>
          </p:nvSpPr>
          <p:spPr>
            <a:xfrm>
              <a:off x="8390709" y="6211041"/>
              <a:ext cx="193040" cy="162735"/>
            </a:xfrm>
            <a:prstGeom prst="ellipse">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Овал 33">
              <a:extLst>
                <a:ext uri="{FF2B5EF4-FFF2-40B4-BE49-F238E27FC236}">
                  <a16:creationId xmlns:a16="http://schemas.microsoft.com/office/drawing/2014/main" id="{C9232A89-9B3D-498F-993C-B6DA06DB5EEB}"/>
                </a:ext>
              </a:extLst>
            </p:cNvPr>
            <p:cNvSpPr/>
            <p:nvPr/>
          </p:nvSpPr>
          <p:spPr>
            <a:xfrm>
              <a:off x="7491793" y="6211037"/>
              <a:ext cx="193040" cy="162735"/>
            </a:xfrm>
            <a:prstGeom prst="ellipse">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7" name="Овал 36">
              <a:extLst>
                <a:ext uri="{FF2B5EF4-FFF2-40B4-BE49-F238E27FC236}">
                  <a16:creationId xmlns:a16="http://schemas.microsoft.com/office/drawing/2014/main" id="{4F9894F0-3380-49A8-9AEE-E4236081F590}"/>
                </a:ext>
              </a:extLst>
            </p:cNvPr>
            <p:cNvSpPr/>
            <p:nvPr/>
          </p:nvSpPr>
          <p:spPr>
            <a:xfrm>
              <a:off x="6583680" y="6211037"/>
              <a:ext cx="193040" cy="162735"/>
            </a:xfrm>
            <a:prstGeom prst="ellipse">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8" name="Овал 37">
              <a:extLst>
                <a:ext uri="{FF2B5EF4-FFF2-40B4-BE49-F238E27FC236}">
                  <a16:creationId xmlns:a16="http://schemas.microsoft.com/office/drawing/2014/main" id="{7AFFA491-4717-4F05-B5BD-7FA232F30A98}"/>
                </a:ext>
              </a:extLst>
            </p:cNvPr>
            <p:cNvSpPr/>
            <p:nvPr/>
          </p:nvSpPr>
          <p:spPr>
            <a:xfrm>
              <a:off x="6809006" y="6211038"/>
              <a:ext cx="193040" cy="162735"/>
            </a:xfrm>
            <a:prstGeom prst="ellipse">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9" name="Овал 38">
              <a:extLst>
                <a:ext uri="{FF2B5EF4-FFF2-40B4-BE49-F238E27FC236}">
                  <a16:creationId xmlns:a16="http://schemas.microsoft.com/office/drawing/2014/main" id="{771E99A7-6690-496A-BFCD-CF6CECFC6A9D}"/>
                </a:ext>
              </a:extLst>
            </p:cNvPr>
            <p:cNvSpPr/>
            <p:nvPr/>
          </p:nvSpPr>
          <p:spPr>
            <a:xfrm>
              <a:off x="7034332" y="6211038"/>
              <a:ext cx="193040" cy="162735"/>
            </a:xfrm>
            <a:prstGeom prst="ellipse">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0" name="Овал 39">
              <a:extLst>
                <a:ext uri="{FF2B5EF4-FFF2-40B4-BE49-F238E27FC236}">
                  <a16:creationId xmlns:a16="http://schemas.microsoft.com/office/drawing/2014/main" id="{7654C4E6-1033-4DD4-9653-501CBBFF384D}"/>
                </a:ext>
              </a:extLst>
            </p:cNvPr>
            <p:cNvSpPr/>
            <p:nvPr/>
          </p:nvSpPr>
          <p:spPr>
            <a:xfrm>
              <a:off x="7259658" y="6211040"/>
              <a:ext cx="193040" cy="162735"/>
            </a:xfrm>
            <a:prstGeom prst="ellipse">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Овал 40">
              <a:extLst>
                <a:ext uri="{FF2B5EF4-FFF2-40B4-BE49-F238E27FC236}">
                  <a16:creationId xmlns:a16="http://schemas.microsoft.com/office/drawing/2014/main" id="{3BA5FFCB-61FD-4A86-B7D8-B25173688046}"/>
                </a:ext>
              </a:extLst>
            </p:cNvPr>
            <p:cNvSpPr/>
            <p:nvPr/>
          </p:nvSpPr>
          <p:spPr>
            <a:xfrm>
              <a:off x="6360742" y="6211036"/>
              <a:ext cx="193040" cy="162735"/>
            </a:xfrm>
            <a:prstGeom prst="ellipse">
              <a:avLst/>
            </a:prstGeom>
            <a:solidFill>
              <a:srgbClr val="CE3A3B"/>
            </a:solidFill>
            <a:ln>
              <a:solidFill>
                <a:srgbClr val="F54949"/>
              </a:solidFill>
            </a:ln>
            <a:effectLst>
              <a:glow rad="228600">
                <a:srgbClr val="F54949">
                  <a:alpha val="64000"/>
                </a:srgbClr>
              </a:glow>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Tree>
    <p:extLst>
      <p:ext uri="{BB962C8B-B14F-4D97-AF65-F5344CB8AC3E}">
        <p14:creationId xmlns:p14="http://schemas.microsoft.com/office/powerpoint/2010/main" val="4191663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Схема 7">
            <a:extLst>
              <a:ext uri="{FF2B5EF4-FFF2-40B4-BE49-F238E27FC236}">
                <a16:creationId xmlns:a16="http://schemas.microsoft.com/office/drawing/2014/main" id="{8DCB77DD-3C07-4C7A-9937-589D590A64B2}"/>
              </a:ext>
            </a:extLst>
          </p:cNvPr>
          <p:cNvGraphicFramePr/>
          <p:nvPr>
            <p:extLst>
              <p:ext uri="{D42A27DB-BD31-4B8C-83A1-F6EECF244321}">
                <p14:modId xmlns:p14="http://schemas.microsoft.com/office/powerpoint/2010/main" val="2008444197"/>
              </p:ext>
            </p:extLst>
          </p:nvPr>
        </p:nvGraphicFramePr>
        <p:xfrm>
          <a:off x="0" y="570865"/>
          <a:ext cx="9144000" cy="6000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6" name="Группа 25">
            <a:extLst>
              <a:ext uri="{FF2B5EF4-FFF2-40B4-BE49-F238E27FC236}">
                <a16:creationId xmlns:a16="http://schemas.microsoft.com/office/drawing/2014/main" id="{F113379D-3C9A-465E-9627-CFAF14635F85}"/>
              </a:ext>
            </a:extLst>
          </p:cNvPr>
          <p:cNvGrpSpPr/>
          <p:nvPr/>
        </p:nvGrpSpPr>
        <p:grpSpPr>
          <a:xfrm>
            <a:off x="6371374" y="6287135"/>
            <a:ext cx="2223007" cy="162740"/>
            <a:chOff x="6360742" y="6211036"/>
            <a:chExt cx="2223007" cy="162740"/>
          </a:xfrm>
        </p:grpSpPr>
        <p:sp>
          <p:nvSpPr>
            <p:cNvPr id="27" name="Овал 26">
              <a:extLst>
                <a:ext uri="{FF2B5EF4-FFF2-40B4-BE49-F238E27FC236}">
                  <a16:creationId xmlns:a16="http://schemas.microsoft.com/office/drawing/2014/main" id="{205BA41A-5A02-4A98-B21C-1A647924DBDE}"/>
                </a:ext>
              </a:extLst>
            </p:cNvPr>
            <p:cNvSpPr/>
            <p:nvPr/>
          </p:nvSpPr>
          <p:spPr>
            <a:xfrm>
              <a:off x="7714731" y="6211038"/>
              <a:ext cx="193040" cy="162735"/>
            </a:xfrm>
            <a:prstGeom prst="ellipse">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Овал 27">
              <a:extLst>
                <a:ext uri="{FF2B5EF4-FFF2-40B4-BE49-F238E27FC236}">
                  <a16:creationId xmlns:a16="http://schemas.microsoft.com/office/drawing/2014/main" id="{39593767-AEB5-447E-B966-07A550EFA209}"/>
                </a:ext>
              </a:extLst>
            </p:cNvPr>
            <p:cNvSpPr/>
            <p:nvPr/>
          </p:nvSpPr>
          <p:spPr>
            <a:xfrm>
              <a:off x="7940057" y="6211039"/>
              <a:ext cx="193040" cy="162735"/>
            </a:xfrm>
            <a:prstGeom prst="ellipse">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9" name="Овал 28">
              <a:extLst>
                <a:ext uri="{FF2B5EF4-FFF2-40B4-BE49-F238E27FC236}">
                  <a16:creationId xmlns:a16="http://schemas.microsoft.com/office/drawing/2014/main" id="{2AE36B62-EA44-4673-B0EB-78CAFF80D496}"/>
                </a:ext>
              </a:extLst>
            </p:cNvPr>
            <p:cNvSpPr/>
            <p:nvPr/>
          </p:nvSpPr>
          <p:spPr>
            <a:xfrm>
              <a:off x="8165383" y="6211039"/>
              <a:ext cx="193040" cy="162735"/>
            </a:xfrm>
            <a:prstGeom prst="ellipse">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1" name="Овал 30">
              <a:extLst>
                <a:ext uri="{FF2B5EF4-FFF2-40B4-BE49-F238E27FC236}">
                  <a16:creationId xmlns:a16="http://schemas.microsoft.com/office/drawing/2014/main" id="{52296930-5062-43A7-961F-41677FF87486}"/>
                </a:ext>
              </a:extLst>
            </p:cNvPr>
            <p:cNvSpPr/>
            <p:nvPr/>
          </p:nvSpPr>
          <p:spPr>
            <a:xfrm>
              <a:off x="8390709" y="6211041"/>
              <a:ext cx="193040" cy="162735"/>
            </a:xfrm>
            <a:prstGeom prst="ellipse">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Овал 31">
              <a:extLst>
                <a:ext uri="{FF2B5EF4-FFF2-40B4-BE49-F238E27FC236}">
                  <a16:creationId xmlns:a16="http://schemas.microsoft.com/office/drawing/2014/main" id="{FF5BE433-62A0-4089-9839-F8AFE33EE5E1}"/>
                </a:ext>
              </a:extLst>
            </p:cNvPr>
            <p:cNvSpPr/>
            <p:nvPr/>
          </p:nvSpPr>
          <p:spPr>
            <a:xfrm>
              <a:off x="7491793" y="6211037"/>
              <a:ext cx="193040" cy="162735"/>
            </a:xfrm>
            <a:prstGeom prst="ellipse">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3" name="Овал 32">
              <a:extLst>
                <a:ext uri="{FF2B5EF4-FFF2-40B4-BE49-F238E27FC236}">
                  <a16:creationId xmlns:a16="http://schemas.microsoft.com/office/drawing/2014/main" id="{DFD5EEA0-9268-4E69-8F67-17316973D49B}"/>
                </a:ext>
              </a:extLst>
            </p:cNvPr>
            <p:cNvSpPr/>
            <p:nvPr/>
          </p:nvSpPr>
          <p:spPr>
            <a:xfrm>
              <a:off x="6583680" y="6211037"/>
              <a:ext cx="193040" cy="162735"/>
            </a:xfrm>
            <a:prstGeom prst="ellipse">
              <a:avLst/>
            </a:prstGeom>
            <a:solidFill>
              <a:schemeClr val="bg1"/>
            </a:solidFill>
            <a:ln>
              <a:noFill/>
            </a:ln>
            <a:effectLst>
              <a:glow rad="228600">
                <a:srgbClr val="F54949">
                  <a:alpha val="64000"/>
                </a:srgbClr>
              </a:glow>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4" name="Овал 33">
              <a:extLst>
                <a:ext uri="{FF2B5EF4-FFF2-40B4-BE49-F238E27FC236}">
                  <a16:creationId xmlns:a16="http://schemas.microsoft.com/office/drawing/2014/main" id="{66395862-A3B2-4F71-8949-4A30D1AFFDC2}"/>
                </a:ext>
              </a:extLst>
            </p:cNvPr>
            <p:cNvSpPr/>
            <p:nvPr/>
          </p:nvSpPr>
          <p:spPr>
            <a:xfrm>
              <a:off x="6809006" y="6211038"/>
              <a:ext cx="193040" cy="162735"/>
            </a:xfrm>
            <a:prstGeom prst="ellipse">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Овал 34">
              <a:extLst>
                <a:ext uri="{FF2B5EF4-FFF2-40B4-BE49-F238E27FC236}">
                  <a16:creationId xmlns:a16="http://schemas.microsoft.com/office/drawing/2014/main" id="{C4FCECCB-2677-40EC-9083-05C373390E8F}"/>
                </a:ext>
              </a:extLst>
            </p:cNvPr>
            <p:cNvSpPr/>
            <p:nvPr/>
          </p:nvSpPr>
          <p:spPr>
            <a:xfrm>
              <a:off x="7034332" y="6211038"/>
              <a:ext cx="193040" cy="162735"/>
            </a:xfrm>
            <a:prstGeom prst="ellipse">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Овал 35">
              <a:extLst>
                <a:ext uri="{FF2B5EF4-FFF2-40B4-BE49-F238E27FC236}">
                  <a16:creationId xmlns:a16="http://schemas.microsoft.com/office/drawing/2014/main" id="{874170C3-CFFD-4EFF-A4CE-6A8E82D86EA6}"/>
                </a:ext>
              </a:extLst>
            </p:cNvPr>
            <p:cNvSpPr/>
            <p:nvPr/>
          </p:nvSpPr>
          <p:spPr>
            <a:xfrm>
              <a:off x="7259658" y="6211040"/>
              <a:ext cx="193040" cy="162735"/>
            </a:xfrm>
            <a:prstGeom prst="ellipse">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Овал 36">
              <a:extLst>
                <a:ext uri="{FF2B5EF4-FFF2-40B4-BE49-F238E27FC236}">
                  <a16:creationId xmlns:a16="http://schemas.microsoft.com/office/drawing/2014/main" id="{57EC4444-6646-44F4-9881-C1955615A468}"/>
                </a:ext>
              </a:extLst>
            </p:cNvPr>
            <p:cNvSpPr/>
            <p:nvPr/>
          </p:nvSpPr>
          <p:spPr>
            <a:xfrm>
              <a:off x="6360742" y="6211036"/>
              <a:ext cx="193040" cy="162735"/>
            </a:xfrm>
            <a:prstGeom prst="ellipse">
              <a:avLst/>
            </a:prstGeom>
            <a:solidFill>
              <a:srgbClr val="CE3A3B"/>
            </a:solidFill>
            <a:ln>
              <a:solidFill>
                <a:srgbClr val="F54949"/>
              </a:solid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Tree>
    <p:extLst>
      <p:ext uri="{BB962C8B-B14F-4D97-AF65-F5344CB8AC3E}">
        <p14:creationId xmlns:p14="http://schemas.microsoft.com/office/powerpoint/2010/main" val="250813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C1AB26-09FA-47B1-A943-4E8A98EF6F2B}"/>
              </a:ext>
            </a:extLst>
          </p:cNvPr>
          <p:cNvSpPr>
            <a:spLocks noGrp="1"/>
          </p:cNvSpPr>
          <p:nvPr>
            <p:ph type="title"/>
          </p:nvPr>
        </p:nvSpPr>
        <p:spPr>
          <a:xfrm>
            <a:off x="1341263" y="84269"/>
            <a:ext cx="7886700" cy="701674"/>
          </a:xfrm>
        </p:spPr>
        <p:txBody>
          <a:bodyPr>
            <a:noAutofit/>
          </a:bodyPr>
          <a:lstStyle/>
          <a:p>
            <a:pPr algn="ctr"/>
            <a:r>
              <a:rPr lang="ru-RU" sz="3200" b="1" dirty="0">
                <a:solidFill>
                  <a:srgbClr val="F54949"/>
                </a:solidFill>
                <a:effectLst>
                  <a:outerShdw blurRad="38100" dist="38100" dir="2700000" algn="tl">
                    <a:srgbClr val="000000">
                      <a:alpha val="43137"/>
                    </a:srgbClr>
                  </a:outerShdw>
                </a:effectLst>
                <a:latin typeface="Century Schoolbook" panose="02040604050505020304" pitchFamily="18" charset="0"/>
              </a:rPr>
              <a:t>Чем порождается актуальность?</a:t>
            </a:r>
          </a:p>
        </p:txBody>
      </p:sp>
      <p:sp>
        <p:nvSpPr>
          <p:cNvPr id="10" name="Объект 9">
            <a:extLst>
              <a:ext uri="{FF2B5EF4-FFF2-40B4-BE49-F238E27FC236}">
                <a16:creationId xmlns:a16="http://schemas.microsoft.com/office/drawing/2014/main" id="{194F94A5-596C-4683-9A1F-7D84DF43D514}"/>
              </a:ext>
            </a:extLst>
          </p:cNvPr>
          <p:cNvSpPr>
            <a:spLocks noGrp="1"/>
          </p:cNvSpPr>
          <p:nvPr>
            <p:ph idx="1"/>
          </p:nvPr>
        </p:nvSpPr>
        <p:spPr>
          <a:xfrm>
            <a:off x="628650" y="1766083"/>
            <a:ext cx="7886700" cy="4351338"/>
          </a:xfrm>
        </p:spPr>
        <p:txBody>
          <a:bodyPr>
            <a:normAutofit/>
          </a:bodyPr>
          <a:lstStyle/>
          <a:p>
            <a:pPr>
              <a:buFont typeface="Wingdings" panose="05000000000000000000" pitchFamily="2" charset="2"/>
              <a:buChar char="Ø"/>
            </a:pPr>
            <a:r>
              <a:rPr lang="ru-RU" dirty="0">
                <a:solidFill>
                  <a:srgbClr val="03314E"/>
                </a:solidFill>
                <a:latin typeface="Century Schoolbook" panose="02040604050505020304" pitchFamily="18" charset="0"/>
              </a:rPr>
              <a:t>Принцип недискриминации – один из основных, закрепленных в Декларации МОТ 1998 г.;</a:t>
            </a:r>
          </a:p>
          <a:p>
            <a:pPr>
              <a:buFont typeface="Wingdings" panose="05000000000000000000" pitchFamily="2" charset="2"/>
              <a:buChar char="Ø"/>
            </a:pPr>
            <a:r>
              <a:rPr lang="ru-RU" dirty="0">
                <a:solidFill>
                  <a:srgbClr val="03314E"/>
                </a:solidFill>
                <a:latin typeface="Century Schoolbook" panose="02040604050505020304" pitchFamily="18" charset="0"/>
              </a:rPr>
              <a:t>Недостаточная освещенность проблематики в рассматриваемой сфере;</a:t>
            </a:r>
          </a:p>
          <a:p>
            <a:pPr>
              <a:buFont typeface="Wingdings" panose="05000000000000000000" pitchFamily="2" charset="2"/>
              <a:buChar char="Ø"/>
            </a:pPr>
            <a:r>
              <a:rPr lang="ru-RU" dirty="0">
                <a:solidFill>
                  <a:srgbClr val="03314E"/>
                </a:solidFill>
                <a:latin typeface="Century Schoolbook" panose="02040604050505020304" pitchFamily="18" charset="0"/>
              </a:rPr>
              <a:t>Педагогические работники общеобразовательных организации – представители менее защищенных; </a:t>
            </a:r>
          </a:p>
          <a:p>
            <a:pPr>
              <a:buFont typeface="Wingdings" panose="05000000000000000000" pitchFamily="2" charset="2"/>
              <a:buChar char="Ø"/>
            </a:pPr>
            <a:r>
              <a:rPr lang="ru-RU" dirty="0">
                <a:solidFill>
                  <a:srgbClr val="03314E"/>
                </a:solidFill>
                <a:latin typeface="Century Schoolbook" panose="02040604050505020304" pitchFamily="18" charset="0"/>
              </a:rPr>
              <a:t>Многообразие аспектов, требующих анализа.</a:t>
            </a:r>
          </a:p>
        </p:txBody>
      </p:sp>
      <p:grpSp>
        <p:nvGrpSpPr>
          <p:cNvPr id="11" name="Группа 10">
            <a:extLst>
              <a:ext uri="{FF2B5EF4-FFF2-40B4-BE49-F238E27FC236}">
                <a16:creationId xmlns:a16="http://schemas.microsoft.com/office/drawing/2014/main" id="{18BFADDB-16B1-4BFE-95F0-A10148E26E09}"/>
              </a:ext>
            </a:extLst>
          </p:cNvPr>
          <p:cNvGrpSpPr/>
          <p:nvPr/>
        </p:nvGrpSpPr>
        <p:grpSpPr>
          <a:xfrm>
            <a:off x="6360742" y="6260154"/>
            <a:ext cx="2223007" cy="162740"/>
            <a:chOff x="6360742" y="6211036"/>
            <a:chExt cx="2223007" cy="162740"/>
          </a:xfrm>
        </p:grpSpPr>
        <p:sp>
          <p:nvSpPr>
            <p:cNvPr id="12" name="Овал 11">
              <a:extLst>
                <a:ext uri="{FF2B5EF4-FFF2-40B4-BE49-F238E27FC236}">
                  <a16:creationId xmlns:a16="http://schemas.microsoft.com/office/drawing/2014/main" id="{C5B06141-2F69-437D-A11A-3F1A3CCC1A68}"/>
                </a:ext>
              </a:extLst>
            </p:cNvPr>
            <p:cNvSpPr/>
            <p:nvPr/>
          </p:nvSpPr>
          <p:spPr>
            <a:xfrm>
              <a:off x="7714731" y="6211038"/>
              <a:ext cx="193040" cy="162735"/>
            </a:xfrm>
            <a:prstGeom prst="ellipse">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вал 12">
              <a:extLst>
                <a:ext uri="{FF2B5EF4-FFF2-40B4-BE49-F238E27FC236}">
                  <a16:creationId xmlns:a16="http://schemas.microsoft.com/office/drawing/2014/main" id="{12D0D9FD-432D-4A6A-B6F0-D5DF7AD0CF76}"/>
                </a:ext>
              </a:extLst>
            </p:cNvPr>
            <p:cNvSpPr/>
            <p:nvPr/>
          </p:nvSpPr>
          <p:spPr>
            <a:xfrm>
              <a:off x="7940057" y="6211039"/>
              <a:ext cx="193040" cy="162735"/>
            </a:xfrm>
            <a:prstGeom prst="ellipse">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Овал 13">
              <a:extLst>
                <a:ext uri="{FF2B5EF4-FFF2-40B4-BE49-F238E27FC236}">
                  <a16:creationId xmlns:a16="http://schemas.microsoft.com/office/drawing/2014/main" id="{F8763432-99FD-4AB9-9ABE-07CCA35AC237}"/>
                </a:ext>
              </a:extLst>
            </p:cNvPr>
            <p:cNvSpPr/>
            <p:nvPr/>
          </p:nvSpPr>
          <p:spPr>
            <a:xfrm>
              <a:off x="8165383" y="6211039"/>
              <a:ext cx="193040" cy="162735"/>
            </a:xfrm>
            <a:prstGeom prst="ellipse">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 name="Овал 14">
              <a:extLst>
                <a:ext uri="{FF2B5EF4-FFF2-40B4-BE49-F238E27FC236}">
                  <a16:creationId xmlns:a16="http://schemas.microsoft.com/office/drawing/2014/main" id="{60106019-8BC1-4894-B88E-E7FD3F36BD3C}"/>
                </a:ext>
              </a:extLst>
            </p:cNvPr>
            <p:cNvSpPr/>
            <p:nvPr/>
          </p:nvSpPr>
          <p:spPr>
            <a:xfrm>
              <a:off x="8390709" y="6211041"/>
              <a:ext cx="193040" cy="162735"/>
            </a:xfrm>
            <a:prstGeom prst="ellipse">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Овал 15">
              <a:extLst>
                <a:ext uri="{FF2B5EF4-FFF2-40B4-BE49-F238E27FC236}">
                  <a16:creationId xmlns:a16="http://schemas.microsoft.com/office/drawing/2014/main" id="{3568BB84-F445-4D69-8F2C-7162A637192B}"/>
                </a:ext>
              </a:extLst>
            </p:cNvPr>
            <p:cNvSpPr/>
            <p:nvPr/>
          </p:nvSpPr>
          <p:spPr>
            <a:xfrm>
              <a:off x="7491793" y="6211037"/>
              <a:ext cx="193040" cy="162735"/>
            </a:xfrm>
            <a:prstGeom prst="ellipse">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 name="Овал 16">
              <a:extLst>
                <a:ext uri="{FF2B5EF4-FFF2-40B4-BE49-F238E27FC236}">
                  <a16:creationId xmlns:a16="http://schemas.microsoft.com/office/drawing/2014/main" id="{EB227A6E-A2C9-4ED7-99E6-F50EA300602D}"/>
                </a:ext>
              </a:extLst>
            </p:cNvPr>
            <p:cNvSpPr/>
            <p:nvPr/>
          </p:nvSpPr>
          <p:spPr>
            <a:xfrm>
              <a:off x="6583680" y="6211037"/>
              <a:ext cx="193040" cy="162735"/>
            </a:xfrm>
            <a:prstGeom prst="ellipse">
              <a:avLst/>
            </a:prstGeom>
            <a:solidFill>
              <a:srgbClr val="F54949"/>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8" name="Овал 17">
              <a:extLst>
                <a:ext uri="{FF2B5EF4-FFF2-40B4-BE49-F238E27FC236}">
                  <a16:creationId xmlns:a16="http://schemas.microsoft.com/office/drawing/2014/main" id="{0D1B8894-DF11-4629-B1BE-8D02F262391E}"/>
                </a:ext>
              </a:extLst>
            </p:cNvPr>
            <p:cNvSpPr/>
            <p:nvPr/>
          </p:nvSpPr>
          <p:spPr>
            <a:xfrm>
              <a:off x="6809006" y="6211038"/>
              <a:ext cx="193040" cy="162735"/>
            </a:xfrm>
            <a:prstGeom prst="ellipse">
              <a:avLst/>
            </a:prstGeom>
            <a:solidFill>
              <a:schemeClr val="bg1"/>
            </a:solidFill>
            <a:ln>
              <a:noFill/>
            </a:ln>
            <a:effectLst>
              <a:glow rad="228600">
                <a:srgbClr val="F44949">
                  <a:alpha val="64000"/>
                </a:srgbClr>
              </a:glow>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9" name="Овал 18">
              <a:extLst>
                <a:ext uri="{FF2B5EF4-FFF2-40B4-BE49-F238E27FC236}">
                  <a16:creationId xmlns:a16="http://schemas.microsoft.com/office/drawing/2014/main" id="{976FA7F4-01B1-4685-AC13-69A82946194E}"/>
                </a:ext>
              </a:extLst>
            </p:cNvPr>
            <p:cNvSpPr/>
            <p:nvPr/>
          </p:nvSpPr>
          <p:spPr>
            <a:xfrm>
              <a:off x="7034332" y="6211038"/>
              <a:ext cx="193040" cy="162735"/>
            </a:xfrm>
            <a:prstGeom prst="ellipse">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0" name="Овал 19">
              <a:extLst>
                <a:ext uri="{FF2B5EF4-FFF2-40B4-BE49-F238E27FC236}">
                  <a16:creationId xmlns:a16="http://schemas.microsoft.com/office/drawing/2014/main" id="{E34ACAF5-BDC1-4BF7-8EEB-3AEEBE923367}"/>
                </a:ext>
              </a:extLst>
            </p:cNvPr>
            <p:cNvSpPr/>
            <p:nvPr/>
          </p:nvSpPr>
          <p:spPr>
            <a:xfrm>
              <a:off x="7259658" y="6211040"/>
              <a:ext cx="193040" cy="162735"/>
            </a:xfrm>
            <a:prstGeom prst="ellipse">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Овал 20">
              <a:extLst>
                <a:ext uri="{FF2B5EF4-FFF2-40B4-BE49-F238E27FC236}">
                  <a16:creationId xmlns:a16="http://schemas.microsoft.com/office/drawing/2014/main" id="{B05661F3-9820-4B4A-ADB4-81376E2C8C53}"/>
                </a:ext>
              </a:extLst>
            </p:cNvPr>
            <p:cNvSpPr/>
            <p:nvPr/>
          </p:nvSpPr>
          <p:spPr>
            <a:xfrm>
              <a:off x="6360742" y="6211036"/>
              <a:ext cx="193040" cy="162735"/>
            </a:xfrm>
            <a:prstGeom prst="ellipse">
              <a:avLst/>
            </a:prstGeom>
            <a:solidFill>
              <a:srgbClr val="CE3A3B"/>
            </a:solidFill>
            <a:ln>
              <a:solidFill>
                <a:srgbClr val="F54949"/>
              </a:solid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Tree>
    <p:extLst>
      <p:ext uri="{BB962C8B-B14F-4D97-AF65-F5344CB8AC3E}">
        <p14:creationId xmlns:p14="http://schemas.microsoft.com/office/powerpoint/2010/main" val="4042253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2EC1C6BE-62CF-43BC-9682-A2FA5A1F48A5}"/>
              </a:ext>
            </a:extLst>
          </p:cNvPr>
          <p:cNvSpPr>
            <a:spLocks noGrp="1"/>
          </p:cNvSpPr>
          <p:nvPr>
            <p:ph type="title"/>
          </p:nvPr>
        </p:nvSpPr>
        <p:spPr>
          <a:xfrm>
            <a:off x="1868514" y="-137151"/>
            <a:ext cx="7621270" cy="1325563"/>
          </a:xfrm>
        </p:spPr>
        <p:txBody>
          <a:bodyPr>
            <a:normAutofit/>
          </a:bodyPr>
          <a:lstStyle/>
          <a:p>
            <a:r>
              <a:rPr lang="ru-RU" b="1" dirty="0">
                <a:solidFill>
                  <a:srgbClr val="F54949"/>
                </a:solidFill>
                <a:effectLst>
                  <a:outerShdw blurRad="38100" dist="38100" dir="2700000" algn="tl">
                    <a:srgbClr val="000000">
                      <a:alpha val="43137"/>
                    </a:srgbClr>
                  </a:outerShdw>
                </a:effectLst>
                <a:latin typeface="Century Schoolbook" panose="02040604050505020304" pitchFamily="18" charset="0"/>
              </a:rPr>
              <a:t> Объект исследования</a:t>
            </a:r>
          </a:p>
        </p:txBody>
      </p:sp>
      <p:sp>
        <p:nvSpPr>
          <p:cNvPr id="12" name="TextBox 11">
            <a:extLst>
              <a:ext uri="{FF2B5EF4-FFF2-40B4-BE49-F238E27FC236}">
                <a16:creationId xmlns:a16="http://schemas.microsoft.com/office/drawing/2014/main" id="{457DDF84-89CF-4559-98E7-1CC168E0F753}"/>
              </a:ext>
            </a:extLst>
          </p:cNvPr>
          <p:cNvSpPr txBox="1"/>
          <p:nvPr/>
        </p:nvSpPr>
        <p:spPr>
          <a:xfrm>
            <a:off x="1392865" y="4593724"/>
            <a:ext cx="6965558" cy="1477328"/>
          </a:xfrm>
          <a:prstGeom prst="rect">
            <a:avLst/>
          </a:prstGeom>
          <a:noFill/>
        </p:spPr>
        <p:txBody>
          <a:bodyPr wrap="square" rtlCol="0" anchor="ctr">
            <a:spAutoFit/>
          </a:bodyPr>
          <a:lstStyle/>
          <a:p>
            <a:pPr algn="ctr"/>
            <a:r>
              <a:rPr lang="ru-RU" sz="1700" b="1" dirty="0">
                <a:solidFill>
                  <a:srgbClr val="03314E"/>
                </a:solidFill>
                <a:latin typeface="Century Schoolbook" panose="02040604050505020304" pitchFamily="18" charset="0"/>
              </a:rPr>
              <a:t>	</a:t>
            </a:r>
            <a:r>
              <a:rPr lang="ru-RU" b="1" dirty="0">
                <a:solidFill>
                  <a:srgbClr val="03314E"/>
                </a:solidFill>
                <a:latin typeface="Century Schoolbook" panose="02040604050505020304" pitchFamily="18" charset="0"/>
              </a:rPr>
              <a:t>Объект исследования – сотрудники общеобразовательных организаций, осуществляющие образовательную деятельность по программам начального общего, основного общего, среднего общего образования.</a:t>
            </a:r>
            <a:endParaRPr lang="ru-RU" sz="1700" dirty="0">
              <a:solidFill>
                <a:srgbClr val="03314E"/>
              </a:solidFill>
              <a:latin typeface="Century Schoolbook" panose="02040604050505020304" pitchFamily="18" charset="0"/>
            </a:endParaRPr>
          </a:p>
        </p:txBody>
      </p:sp>
      <p:grpSp>
        <p:nvGrpSpPr>
          <p:cNvPr id="13" name="Группа 12">
            <a:extLst>
              <a:ext uri="{FF2B5EF4-FFF2-40B4-BE49-F238E27FC236}">
                <a16:creationId xmlns:a16="http://schemas.microsoft.com/office/drawing/2014/main" id="{0FA36109-71C6-4D0D-8150-0086E81659E3}"/>
              </a:ext>
            </a:extLst>
          </p:cNvPr>
          <p:cNvGrpSpPr/>
          <p:nvPr/>
        </p:nvGrpSpPr>
        <p:grpSpPr>
          <a:xfrm>
            <a:off x="6360742" y="6260154"/>
            <a:ext cx="2223007" cy="162740"/>
            <a:chOff x="6360742" y="6211036"/>
            <a:chExt cx="2223007" cy="162740"/>
          </a:xfrm>
        </p:grpSpPr>
        <p:sp>
          <p:nvSpPr>
            <p:cNvPr id="14" name="Овал 13">
              <a:extLst>
                <a:ext uri="{FF2B5EF4-FFF2-40B4-BE49-F238E27FC236}">
                  <a16:creationId xmlns:a16="http://schemas.microsoft.com/office/drawing/2014/main" id="{4F8F89C6-0ACB-4F18-A95D-CA6CDC614304}"/>
                </a:ext>
              </a:extLst>
            </p:cNvPr>
            <p:cNvSpPr/>
            <p:nvPr/>
          </p:nvSpPr>
          <p:spPr>
            <a:xfrm>
              <a:off x="7714731" y="6211038"/>
              <a:ext cx="193040" cy="162735"/>
            </a:xfrm>
            <a:prstGeom prst="ellipse">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Овал 14">
              <a:extLst>
                <a:ext uri="{FF2B5EF4-FFF2-40B4-BE49-F238E27FC236}">
                  <a16:creationId xmlns:a16="http://schemas.microsoft.com/office/drawing/2014/main" id="{07E5D0C2-5661-4422-9F3A-6EEC5D13401F}"/>
                </a:ext>
              </a:extLst>
            </p:cNvPr>
            <p:cNvSpPr/>
            <p:nvPr/>
          </p:nvSpPr>
          <p:spPr>
            <a:xfrm>
              <a:off x="7940057" y="6211039"/>
              <a:ext cx="193040" cy="162735"/>
            </a:xfrm>
            <a:prstGeom prst="ellipse">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Овал 15">
              <a:extLst>
                <a:ext uri="{FF2B5EF4-FFF2-40B4-BE49-F238E27FC236}">
                  <a16:creationId xmlns:a16="http://schemas.microsoft.com/office/drawing/2014/main" id="{0A6C2A6E-15DA-4517-8EF9-44805DC320AC}"/>
                </a:ext>
              </a:extLst>
            </p:cNvPr>
            <p:cNvSpPr/>
            <p:nvPr/>
          </p:nvSpPr>
          <p:spPr>
            <a:xfrm>
              <a:off x="8165383" y="6211039"/>
              <a:ext cx="193040" cy="162735"/>
            </a:xfrm>
            <a:prstGeom prst="ellipse">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 name="Овал 16">
              <a:extLst>
                <a:ext uri="{FF2B5EF4-FFF2-40B4-BE49-F238E27FC236}">
                  <a16:creationId xmlns:a16="http://schemas.microsoft.com/office/drawing/2014/main" id="{15D4394F-8A47-4DBB-AEE2-A8A1899A0B57}"/>
                </a:ext>
              </a:extLst>
            </p:cNvPr>
            <p:cNvSpPr/>
            <p:nvPr/>
          </p:nvSpPr>
          <p:spPr>
            <a:xfrm>
              <a:off x="8390709" y="6211041"/>
              <a:ext cx="193040" cy="162735"/>
            </a:xfrm>
            <a:prstGeom prst="ellipse">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Овал 17">
              <a:extLst>
                <a:ext uri="{FF2B5EF4-FFF2-40B4-BE49-F238E27FC236}">
                  <a16:creationId xmlns:a16="http://schemas.microsoft.com/office/drawing/2014/main" id="{1E8E9723-5E56-4A09-A8B6-AAE5C205433D}"/>
                </a:ext>
              </a:extLst>
            </p:cNvPr>
            <p:cNvSpPr/>
            <p:nvPr/>
          </p:nvSpPr>
          <p:spPr>
            <a:xfrm>
              <a:off x="7491793" y="6211037"/>
              <a:ext cx="193040" cy="162735"/>
            </a:xfrm>
            <a:prstGeom prst="ellipse">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9" name="Овал 18">
              <a:extLst>
                <a:ext uri="{FF2B5EF4-FFF2-40B4-BE49-F238E27FC236}">
                  <a16:creationId xmlns:a16="http://schemas.microsoft.com/office/drawing/2014/main" id="{854766FC-9B1D-412C-AEDB-1DA548524F5E}"/>
                </a:ext>
              </a:extLst>
            </p:cNvPr>
            <p:cNvSpPr/>
            <p:nvPr/>
          </p:nvSpPr>
          <p:spPr>
            <a:xfrm>
              <a:off x="6583680" y="6211037"/>
              <a:ext cx="193040" cy="162735"/>
            </a:xfrm>
            <a:prstGeom prst="ellipse">
              <a:avLst/>
            </a:prstGeom>
            <a:solidFill>
              <a:srgbClr val="F44949"/>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0" name="Овал 19">
              <a:extLst>
                <a:ext uri="{FF2B5EF4-FFF2-40B4-BE49-F238E27FC236}">
                  <a16:creationId xmlns:a16="http://schemas.microsoft.com/office/drawing/2014/main" id="{BD2F4A4E-9FEA-4EE6-B9B9-EE26C58C4F30}"/>
                </a:ext>
              </a:extLst>
            </p:cNvPr>
            <p:cNvSpPr/>
            <p:nvPr/>
          </p:nvSpPr>
          <p:spPr>
            <a:xfrm>
              <a:off x="6809006" y="6211038"/>
              <a:ext cx="193040" cy="162735"/>
            </a:xfrm>
            <a:prstGeom prst="ellipse">
              <a:avLst/>
            </a:prstGeom>
            <a:solidFill>
              <a:srgbClr val="F44949"/>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1" name="Овал 20">
              <a:extLst>
                <a:ext uri="{FF2B5EF4-FFF2-40B4-BE49-F238E27FC236}">
                  <a16:creationId xmlns:a16="http://schemas.microsoft.com/office/drawing/2014/main" id="{438CDDB6-2BAB-47D3-86DC-69923B52366C}"/>
                </a:ext>
              </a:extLst>
            </p:cNvPr>
            <p:cNvSpPr/>
            <p:nvPr/>
          </p:nvSpPr>
          <p:spPr>
            <a:xfrm>
              <a:off x="7034332" y="6211038"/>
              <a:ext cx="193040" cy="162735"/>
            </a:xfrm>
            <a:prstGeom prst="ellipse">
              <a:avLst/>
            </a:prstGeom>
            <a:solidFill>
              <a:schemeClr val="bg1"/>
            </a:solidFill>
            <a:ln>
              <a:noFill/>
            </a:ln>
            <a:effectLst>
              <a:glow rad="228600">
                <a:srgbClr val="F44949">
                  <a:alpha val="64000"/>
                </a:srgbClr>
              </a:glow>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2" name="Овал 21">
              <a:extLst>
                <a:ext uri="{FF2B5EF4-FFF2-40B4-BE49-F238E27FC236}">
                  <a16:creationId xmlns:a16="http://schemas.microsoft.com/office/drawing/2014/main" id="{634BEFFA-8C07-48F9-8149-2EA65E004740}"/>
                </a:ext>
              </a:extLst>
            </p:cNvPr>
            <p:cNvSpPr/>
            <p:nvPr/>
          </p:nvSpPr>
          <p:spPr>
            <a:xfrm>
              <a:off x="7259658" y="6211040"/>
              <a:ext cx="193040" cy="162735"/>
            </a:xfrm>
            <a:prstGeom prst="ellipse">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Овал 22">
              <a:extLst>
                <a:ext uri="{FF2B5EF4-FFF2-40B4-BE49-F238E27FC236}">
                  <a16:creationId xmlns:a16="http://schemas.microsoft.com/office/drawing/2014/main" id="{BC34B8AC-4DCE-456D-9E68-1F265A9DFABF}"/>
                </a:ext>
              </a:extLst>
            </p:cNvPr>
            <p:cNvSpPr/>
            <p:nvPr/>
          </p:nvSpPr>
          <p:spPr>
            <a:xfrm>
              <a:off x="6360742" y="6211036"/>
              <a:ext cx="193040" cy="162735"/>
            </a:xfrm>
            <a:prstGeom prst="ellipse">
              <a:avLst/>
            </a:prstGeom>
            <a:solidFill>
              <a:srgbClr val="CE3A3B"/>
            </a:solidFill>
            <a:ln>
              <a:solidFill>
                <a:srgbClr val="F54949"/>
              </a:solid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pic>
        <p:nvPicPr>
          <p:cNvPr id="28" name="Рисунок 27">
            <a:extLst>
              <a:ext uri="{FF2B5EF4-FFF2-40B4-BE49-F238E27FC236}">
                <a16:creationId xmlns:a16="http://schemas.microsoft.com/office/drawing/2014/main" id="{8A74B5BF-9813-4C0B-913A-BFB643C22D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8878" y="940947"/>
            <a:ext cx="5133532" cy="3488542"/>
          </a:xfrm>
          <a:prstGeom prst="round2DiagRect">
            <a:avLst>
              <a:gd name="adj1" fmla="val 16667"/>
              <a:gd name="adj2" fmla="val 0"/>
            </a:avLst>
          </a:prstGeom>
          <a:ln w="9525" cap="sq">
            <a:solidFill>
              <a:schemeClr val="bg1"/>
            </a:solidFill>
            <a:miter lim="800000"/>
          </a:ln>
          <a:effectLst>
            <a:outerShdw blurRad="254000" algn="tl" rotWithShape="0">
              <a:srgbClr val="000000">
                <a:alpha val="43000"/>
              </a:srgbClr>
            </a:outerShdw>
          </a:effectLst>
        </p:spPr>
      </p:pic>
      <p:sp>
        <p:nvSpPr>
          <p:cNvPr id="31" name="Прямоугольник: усеченные верхние углы 30">
            <a:extLst>
              <a:ext uri="{FF2B5EF4-FFF2-40B4-BE49-F238E27FC236}">
                <a16:creationId xmlns:a16="http://schemas.microsoft.com/office/drawing/2014/main" id="{16FD10CC-A213-4095-9A14-397CA4985762}"/>
              </a:ext>
            </a:extLst>
          </p:cNvPr>
          <p:cNvSpPr/>
          <p:nvPr/>
        </p:nvSpPr>
        <p:spPr>
          <a:xfrm>
            <a:off x="6315023" y="2828260"/>
            <a:ext cx="45719" cy="45719"/>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837391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7D9420-D4DD-480A-8360-79E9E44D611E}"/>
              </a:ext>
            </a:extLst>
          </p:cNvPr>
          <p:cNvSpPr>
            <a:spLocks noGrp="1"/>
          </p:cNvSpPr>
          <p:nvPr>
            <p:ph type="title"/>
          </p:nvPr>
        </p:nvSpPr>
        <p:spPr>
          <a:xfrm>
            <a:off x="1900068" y="0"/>
            <a:ext cx="7886700" cy="1026793"/>
          </a:xfrm>
        </p:spPr>
        <p:txBody>
          <a:bodyPr>
            <a:normAutofit/>
          </a:bodyPr>
          <a:lstStyle/>
          <a:p>
            <a:r>
              <a:rPr lang="ru-RU" sz="3900" b="1" dirty="0">
                <a:solidFill>
                  <a:srgbClr val="F54949"/>
                </a:solidFill>
                <a:effectLst>
                  <a:outerShdw blurRad="38100" dist="38100" dir="2700000" algn="tl">
                    <a:srgbClr val="000000">
                      <a:alpha val="43137"/>
                    </a:srgbClr>
                  </a:outerShdw>
                </a:effectLst>
                <a:latin typeface="Century Schoolbook" panose="02040604050505020304" pitchFamily="18" charset="0"/>
              </a:rPr>
              <a:t>Причины дискриминации</a:t>
            </a:r>
          </a:p>
        </p:txBody>
      </p:sp>
      <p:grpSp>
        <p:nvGrpSpPr>
          <p:cNvPr id="30" name="Группа 29">
            <a:extLst>
              <a:ext uri="{FF2B5EF4-FFF2-40B4-BE49-F238E27FC236}">
                <a16:creationId xmlns:a16="http://schemas.microsoft.com/office/drawing/2014/main" id="{10057548-7B3C-43E2-9266-3752D4DFB148}"/>
              </a:ext>
            </a:extLst>
          </p:cNvPr>
          <p:cNvGrpSpPr/>
          <p:nvPr/>
        </p:nvGrpSpPr>
        <p:grpSpPr>
          <a:xfrm>
            <a:off x="6360742" y="6260154"/>
            <a:ext cx="2223007" cy="162740"/>
            <a:chOff x="6360742" y="6211036"/>
            <a:chExt cx="2223007" cy="162740"/>
          </a:xfrm>
        </p:grpSpPr>
        <p:sp>
          <p:nvSpPr>
            <p:cNvPr id="31" name="Овал 30">
              <a:extLst>
                <a:ext uri="{FF2B5EF4-FFF2-40B4-BE49-F238E27FC236}">
                  <a16:creationId xmlns:a16="http://schemas.microsoft.com/office/drawing/2014/main" id="{4EC60112-6F00-4E18-99BA-DB6645BED2A8}"/>
                </a:ext>
              </a:extLst>
            </p:cNvPr>
            <p:cNvSpPr/>
            <p:nvPr/>
          </p:nvSpPr>
          <p:spPr>
            <a:xfrm>
              <a:off x="7714731" y="6211038"/>
              <a:ext cx="193040" cy="162735"/>
            </a:xfrm>
            <a:prstGeom prst="ellipse">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Овал 31">
              <a:extLst>
                <a:ext uri="{FF2B5EF4-FFF2-40B4-BE49-F238E27FC236}">
                  <a16:creationId xmlns:a16="http://schemas.microsoft.com/office/drawing/2014/main" id="{71E7418A-6A31-41A0-8BC9-FAC133F9112A}"/>
                </a:ext>
              </a:extLst>
            </p:cNvPr>
            <p:cNvSpPr/>
            <p:nvPr/>
          </p:nvSpPr>
          <p:spPr>
            <a:xfrm>
              <a:off x="7940057" y="6211039"/>
              <a:ext cx="193040" cy="162735"/>
            </a:xfrm>
            <a:prstGeom prst="ellipse">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3" name="Овал 32">
              <a:extLst>
                <a:ext uri="{FF2B5EF4-FFF2-40B4-BE49-F238E27FC236}">
                  <a16:creationId xmlns:a16="http://schemas.microsoft.com/office/drawing/2014/main" id="{EB89D5B4-7F8E-4151-B4B8-298023CA3475}"/>
                </a:ext>
              </a:extLst>
            </p:cNvPr>
            <p:cNvSpPr/>
            <p:nvPr/>
          </p:nvSpPr>
          <p:spPr>
            <a:xfrm>
              <a:off x="8165383" y="6211039"/>
              <a:ext cx="193040" cy="162735"/>
            </a:xfrm>
            <a:prstGeom prst="ellipse">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4" name="Овал 33">
              <a:extLst>
                <a:ext uri="{FF2B5EF4-FFF2-40B4-BE49-F238E27FC236}">
                  <a16:creationId xmlns:a16="http://schemas.microsoft.com/office/drawing/2014/main" id="{816C3FE4-F606-476E-84C3-6C78C4FD83CB}"/>
                </a:ext>
              </a:extLst>
            </p:cNvPr>
            <p:cNvSpPr/>
            <p:nvPr/>
          </p:nvSpPr>
          <p:spPr>
            <a:xfrm>
              <a:off x="8390709" y="6211041"/>
              <a:ext cx="193040" cy="162735"/>
            </a:xfrm>
            <a:prstGeom prst="ellipse">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Овал 34">
              <a:extLst>
                <a:ext uri="{FF2B5EF4-FFF2-40B4-BE49-F238E27FC236}">
                  <a16:creationId xmlns:a16="http://schemas.microsoft.com/office/drawing/2014/main" id="{FD32B237-2837-4FCE-BA29-194D2C25349B}"/>
                </a:ext>
              </a:extLst>
            </p:cNvPr>
            <p:cNvSpPr/>
            <p:nvPr/>
          </p:nvSpPr>
          <p:spPr>
            <a:xfrm>
              <a:off x="7491793" y="6211037"/>
              <a:ext cx="193040" cy="162735"/>
            </a:xfrm>
            <a:prstGeom prst="ellipse">
              <a:avLst/>
            </a:prstGeom>
            <a:solidFill>
              <a:schemeClr val="bg1"/>
            </a:solidFill>
            <a:ln>
              <a:noFill/>
            </a:ln>
            <a:effectLst>
              <a:glow rad="228600">
                <a:srgbClr val="F44949">
                  <a:alpha val="64000"/>
                </a:srgbClr>
              </a:glow>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Овал 35">
              <a:extLst>
                <a:ext uri="{FF2B5EF4-FFF2-40B4-BE49-F238E27FC236}">
                  <a16:creationId xmlns:a16="http://schemas.microsoft.com/office/drawing/2014/main" id="{009AEE28-F887-42C3-8727-F2BD0D8BDE19}"/>
                </a:ext>
              </a:extLst>
            </p:cNvPr>
            <p:cNvSpPr/>
            <p:nvPr/>
          </p:nvSpPr>
          <p:spPr>
            <a:xfrm>
              <a:off x="6583680" y="6211037"/>
              <a:ext cx="193040" cy="162735"/>
            </a:xfrm>
            <a:prstGeom prst="ellipse">
              <a:avLst/>
            </a:prstGeom>
            <a:solidFill>
              <a:srgbClr val="F44949"/>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7" name="Овал 36">
              <a:extLst>
                <a:ext uri="{FF2B5EF4-FFF2-40B4-BE49-F238E27FC236}">
                  <a16:creationId xmlns:a16="http://schemas.microsoft.com/office/drawing/2014/main" id="{4616076D-5D5A-4251-8DB6-86EFFD35B6DE}"/>
                </a:ext>
              </a:extLst>
            </p:cNvPr>
            <p:cNvSpPr/>
            <p:nvPr/>
          </p:nvSpPr>
          <p:spPr>
            <a:xfrm>
              <a:off x="6809006" y="6211038"/>
              <a:ext cx="193040" cy="162735"/>
            </a:xfrm>
            <a:prstGeom prst="ellipse">
              <a:avLst/>
            </a:prstGeom>
            <a:solidFill>
              <a:srgbClr val="F44949"/>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8" name="Овал 37">
              <a:extLst>
                <a:ext uri="{FF2B5EF4-FFF2-40B4-BE49-F238E27FC236}">
                  <a16:creationId xmlns:a16="http://schemas.microsoft.com/office/drawing/2014/main" id="{11C87CFB-83C8-42D3-B213-07B3B808D989}"/>
                </a:ext>
              </a:extLst>
            </p:cNvPr>
            <p:cNvSpPr/>
            <p:nvPr/>
          </p:nvSpPr>
          <p:spPr>
            <a:xfrm>
              <a:off x="7034332" y="6211038"/>
              <a:ext cx="193040" cy="162735"/>
            </a:xfrm>
            <a:prstGeom prst="ellipse">
              <a:avLst/>
            </a:prstGeom>
            <a:solidFill>
              <a:srgbClr val="F44949"/>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9" name="Овал 38">
              <a:extLst>
                <a:ext uri="{FF2B5EF4-FFF2-40B4-BE49-F238E27FC236}">
                  <a16:creationId xmlns:a16="http://schemas.microsoft.com/office/drawing/2014/main" id="{F2185647-69C0-4DEE-8784-15F7A122B8DA}"/>
                </a:ext>
              </a:extLst>
            </p:cNvPr>
            <p:cNvSpPr/>
            <p:nvPr/>
          </p:nvSpPr>
          <p:spPr>
            <a:xfrm>
              <a:off x="7259658" y="6211040"/>
              <a:ext cx="193040" cy="162735"/>
            </a:xfrm>
            <a:prstGeom prst="ellipse">
              <a:avLst/>
            </a:prstGeom>
            <a:solidFill>
              <a:srgbClr val="F44949"/>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0" name="Овал 39">
              <a:extLst>
                <a:ext uri="{FF2B5EF4-FFF2-40B4-BE49-F238E27FC236}">
                  <a16:creationId xmlns:a16="http://schemas.microsoft.com/office/drawing/2014/main" id="{55B67D70-FEFF-4F4D-862A-25542519A838}"/>
                </a:ext>
              </a:extLst>
            </p:cNvPr>
            <p:cNvSpPr/>
            <p:nvPr/>
          </p:nvSpPr>
          <p:spPr>
            <a:xfrm>
              <a:off x="6360742" y="6211036"/>
              <a:ext cx="193040" cy="162735"/>
            </a:xfrm>
            <a:prstGeom prst="ellipse">
              <a:avLst/>
            </a:prstGeom>
            <a:solidFill>
              <a:srgbClr val="CE3A3B"/>
            </a:solidFill>
            <a:ln>
              <a:solidFill>
                <a:srgbClr val="F54949"/>
              </a:solid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pic>
        <p:nvPicPr>
          <p:cNvPr id="6" name="Рисунок 5">
            <a:extLst>
              <a:ext uri="{FF2B5EF4-FFF2-40B4-BE49-F238E27FC236}">
                <a16:creationId xmlns:a16="http://schemas.microsoft.com/office/drawing/2014/main" id="{62D94041-E0B6-4C85-B75D-ADF3C3898FA2}"/>
              </a:ext>
            </a:extLst>
          </p:cNvPr>
          <p:cNvPicPr>
            <a:picLocks noChangeAspect="1"/>
          </p:cNvPicPr>
          <p:nvPr/>
        </p:nvPicPr>
        <p:blipFill>
          <a:blip r:embed="rId4"/>
          <a:stretch>
            <a:fillRect/>
          </a:stretch>
        </p:blipFill>
        <p:spPr>
          <a:xfrm>
            <a:off x="656648" y="2766108"/>
            <a:ext cx="4402077" cy="3304492"/>
          </a:xfrm>
          <a:prstGeom prst="snip2DiagRect">
            <a:avLst/>
          </a:prstGeom>
          <a:solidFill>
            <a:srgbClr val="FFFFFF">
              <a:shade val="85000"/>
            </a:srgbClr>
          </a:solidFill>
          <a:ln w="38100" cap="sq">
            <a:solidFill>
              <a:schemeClr val="bg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6" name="Стрелка: изогнутая вправо 25">
            <a:extLst>
              <a:ext uri="{FF2B5EF4-FFF2-40B4-BE49-F238E27FC236}">
                <a16:creationId xmlns:a16="http://schemas.microsoft.com/office/drawing/2014/main" id="{115C1D81-A8B4-4492-8426-550E1858B0CF}"/>
              </a:ext>
            </a:extLst>
          </p:cNvPr>
          <p:cNvSpPr/>
          <p:nvPr/>
        </p:nvSpPr>
        <p:spPr>
          <a:xfrm>
            <a:off x="2133600" y="787400"/>
            <a:ext cx="466090" cy="1468120"/>
          </a:xfrm>
          <a:prstGeom prst="curvedRightArrow">
            <a:avLst/>
          </a:prstGeom>
          <a:solidFill>
            <a:srgbClr val="F449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7" name="Стрелка: изогнутая влево 26">
            <a:extLst>
              <a:ext uri="{FF2B5EF4-FFF2-40B4-BE49-F238E27FC236}">
                <a16:creationId xmlns:a16="http://schemas.microsoft.com/office/drawing/2014/main" id="{480DBF73-91EA-4837-A244-EEB3C4FAA4BE}"/>
              </a:ext>
            </a:extLst>
          </p:cNvPr>
          <p:cNvSpPr/>
          <p:nvPr/>
        </p:nvSpPr>
        <p:spPr>
          <a:xfrm>
            <a:off x="6336323" y="787400"/>
            <a:ext cx="415978" cy="1468120"/>
          </a:xfrm>
          <a:prstGeom prst="curvedLeftArrow">
            <a:avLst/>
          </a:prstGeom>
          <a:solidFill>
            <a:srgbClr val="F449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28" name="TextBox 27">
            <a:extLst>
              <a:ext uri="{FF2B5EF4-FFF2-40B4-BE49-F238E27FC236}">
                <a16:creationId xmlns:a16="http://schemas.microsoft.com/office/drawing/2014/main" id="{F177639D-902B-4B36-91F0-5C4AAA099407}"/>
              </a:ext>
            </a:extLst>
          </p:cNvPr>
          <p:cNvSpPr txBox="1"/>
          <p:nvPr/>
        </p:nvSpPr>
        <p:spPr>
          <a:xfrm>
            <a:off x="2599690" y="1916668"/>
            <a:ext cx="1830070" cy="400110"/>
          </a:xfrm>
          <a:prstGeom prst="rect">
            <a:avLst/>
          </a:prstGeom>
          <a:noFill/>
        </p:spPr>
        <p:txBody>
          <a:bodyPr wrap="square" rtlCol="0">
            <a:spAutoFit/>
          </a:bodyPr>
          <a:lstStyle/>
          <a:p>
            <a:r>
              <a:rPr lang="ru-RU" sz="2000" b="1" dirty="0">
                <a:solidFill>
                  <a:srgbClr val="F44949"/>
                </a:solidFill>
                <a:effectLst>
                  <a:outerShdw blurRad="38100" dist="38100" dir="2700000" algn="tl">
                    <a:srgbClr val="000000">
                      <a:alpha val="43137"/>
                    </a:srgbClr>
                  </a:outerShdw>
                </a:effectLst>
                <a:latin typeface="Century Schoolbook" panose="02040604050505020304" pitchFamily="18" charset="0"/>
              </a:rPr>
              <a:t>общие</a:t>
            </a:r>
          </a:p>
        </p:txBody>
      </p:sp>
      <p:sp>
        <p:nvSpPr>
          <p:cNvPr id="29" name="TextBox 28">
            <a:extLst>
              <a:ext uri="{FF2B5EF4-FFF2-40B4-BE49-F238E27FC236}">
                <a16:creationId xmlns:a16="http://schemas.microsoft.com/office/drawing/2014/main" id="{AA939398-0539-466A-9996-E1B282254CB5}"/>
              </a:ext>
            </a:extLst>
          </p:cNvPr>
          <p:cNvSpPr txBox="1"/>
          <p:nvPr/>
        </p:nvSpPr>
        <p:spPr>
          <a:xfrm>
            <a:off x="4379078" y="1916668"/>
            <a:ext cx="2153920" cy="400110"/>
          </a:xfrm>
          <a:prstGeom prst="rect">
            <a:avLst/>
          </a:prstGeom>
          <a:noFill/>
        </p:spPr>
        <p:txBody>
          <a:bodyPr wrap="square" rtlCol="0">
            <a:spAutoFit/>
          </a:bodyPr>
          <a:lstStyle/>
          <a:p>
            <a:pPr algn="ctr"/>
            <a:r>
              <a:rPr lang="ru-RU" sz="2000" b="1" dirty="0">
                <a:solidFill>
                  <a:srgbClr val="F44949"/>
                </a:solidFill>
                <a:effectLst>
                  <a:outerShdw blurRad="38100" dist="38100" dir="2700000" algn="tl">
                    <a:srgbClr val="000000">
                      <a:alpha val="43137"/>
                    </a:srgbClr>
                  </a:outerShdw>
                </a:effectLst>
                <a:latin typeface="Century Schoolbook" panose="02040604050505020304" pitchFamily="18" charset="0"/>
              </a:rPr>
              <a:t>конкретные</a:t>
            </a:r>
          </a:p>
        </p:txBody>
      </p:sp>
      <p:sp>
        <p:nvSpPr>
          <p:cNvPr id="8" name="TextBox 7">
            <a:extLst>
              <a:ext uri="{FF2B5EF4-FFF2-40B4-BE49-F238E27FC236}">
                <a16:creationId xmlns:a16="http://schemas.microsoft.com/office/drawing/2014/main" id="{CBB74E2D-02E5-4322-B1B0-BE5349F35248}"/>
              </a:ext>
            </a:extLst>
          </p:cNvPr>
          <p:cNvSpPr txBox="1"/>
          <p:nvPr/>
        </p:nvSpPr>
        <p:spPr>
          <a:xfrm>
            <a:off x="5361139" y="3125692"/>
            <a:ext cx="3222610" cy="2585323"/>
          </a:xfrm>
          <a:prstGeom prst="rect">
            <a:avLst/>
          </a:prstGeom>
          <a:noFill/>
        </p:spPr>
        <p:txBody>
          <a:bodyPr wrap="square" rtlCol="0">
            <a:spAutoFit/>
          </a:bodyPr>
          <a:lstStyle/>
          <a:p>
            <a:r>
              <a:rPr lang="ru-RU" u="sng" dirty="0">
                <a:solidFill>
                  <a:srgbClr val="03314E"/>
                </a:solidFill>
                <a:latin typeface="Century Schoolbook" panose="02040604050505020304" pitchFamily="18" charset="0"/>
              </a:rPr>
              <a:t>Общие</a:t>
            </a:r>
            <a:r>
              <a:rPr lang="ru-RU" dirty="0">
                <a:solidFill>
                  <a:srgbClr val="03314E"/>
                </a:solidFill>
                <a:latin typeface="Century Schoolbook" panose="02040604050505020304" pitchFamily="18" charset="0"/>
              </a:rPr>
              <a:t>, например, по признаку возраста, пола, принадлежности к той или иной общественной организации и т. д.</a:t>
            </a:r>
          </a:p>
          <a:p>
            <a:r>
              <a:rPr lang="ru-RU" u="sng" dirty="0">
                <a:solidFill>
                  <a:srgbClr val="03314E"/>
                </a:solidFill>
                <a:latin typeface="Century Schoolbook" panose="02040604050505020304" pitchFamily="18" charset="0"/>
              </a:rPr>
              <a:t>Конкретные причины </a:t>
            </a:r>
            <a:r>
              <a:rPr lang="ru-RU" dirty="0">
                <a:solidFill>
                  <a:srgbClr val="03314E"/>
                </a:solidFill>
                <a:latin typeface="Century Schoolbook" panose="02040604050505020304" pitchFamily="18" charset="0"/>
              </a:rPr>
              <a:t>связаны со спецификой деятельности объекта исследования.</a:t>
            </a:r>
          </a:p>
        </p:txBody>
      </p:sp>
    </p:spTree>
    <p:extLst>
      <p:ext uri="{BB962C8B-B14F-4D97-AF65-F5344CB8AC3E}">
        <p14:creationId xmlns:p14="http://schemas.microsoft.com/office/powerpoint/2010/main" val="51462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artisticPencilSketch/>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F09C03C-4DE6-4579-B35E-2EAFD5CC71E4}"/>
              </a:ext>
            </a:extLst>
          </p:cNvPr>
          <p:cNvSpPr>
            <a:spLocks noGrp="1"/>
          </p:cNvSpPr>
          <p:nvPr>
            <p:ph type="title"/>
          </p:nvPr>
        </p:nvSpPr>
        <p:spPr>
          <a:xfrm>
            <a:off x="1908337" y="0"/>
            <a:ext cx="7886700" cy="915034"/>
          </a:xfrm>
        </p:spPr>
        <p:txBody>
          <a:bodyPr>
            <a:normAutofit/>
          </a:bodyPr>
          <a:lstStyle/>
          <a:p>
            <a:r>
              <a:rPr lang="ru-RU" sz="3900" b="1" dirty="0">
                <a:solidFill>
                  <a:srgbClr val="F54949"/>
                </a:solidFill>
                <a:effectLst>
                  <a:outerShdw blurRad="38100" dist="38100" dir="2700000" algn="tl">
                    <a:srgbClr val="000000">
                      <a:alpha val="43137"/>
                    </a:srgbClr>
                  </a:outerShdw>
                </a:effectLst>
                <a:latin typeface="Century Schoolbook" panose="02040604050505020304" pitchFamily="18" charset="0"/>
              </a:rPr>
              <a:t>Причины дискриминации</a:t>
            </a:r>
          </a:p>
        </p:txBody>
      </p:sp>
      <p:grpSp>
        <p:nvGrpSpPr>
          <p:cNvPr id="5" name="Группа 4">
            <a:extLst>
              <a:ext uri="{FF2B5EF4-FFF2-40B4-BE49-F238E27FC236}">
                <a16:creationId xmlns:a16="http://schemas.microsoft.com/office/drawing/2014/main" id="{F64ADAE9-BE56-4DB1-98AC-665B5077C301}"/>
              </a:ext>
            </a:extLst>
          </p:cNvPr>
          <p:cNvGrpSpPr/>
          <p:nvPr/>
        </p:nvGrpSpPr>
        <p:grpSpPr>
          <a:xfrm>
            <a:off x="6360742" y="6260154"/>
            <a:ext cx="2223007" cy="162740"/>
            <a:chOff x="6360742" y="6211036"/>
            <a:chExt cx="2223007" cy="162740"/>
          </a:xfrm>
        </p:grpSpPr>
        <p:sp>
          <p:nvSpPr>
            <p:cNvPr id="6" name="Овал 5">
              <a:extLst>
                <a:ext uri="{FF2B5EF4-FFF2-40B4-BE49-F238E27FC236}">
                  <a16:creationId xmlns:a16="http://schemas.microsoft.com/office/drawing/2014/main" id="{09601F50-3AB3-421D-AB54-B2D53932D09A}"/>
                </a:ext>
              </a:extLst>
            </p:cNvPr>
            <p:cNvSpPr/>
            <p:nvPr/>
          </p:nvSpPr>
          <p:spPr>
            <a:xfrm>
              <a:off x="7714731" y="6211038"/>
              <a:ext cx="193040" cy="162735"/>
            </a:xfrm>
            <a:prstGeom prst="ellipse">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вал 6">
              <a:extLst>
                <a:ext uri="{FF2B5EF4-FFF2-40B4-BE49-F238E27FC236}">
                  <a16:creationId xmlns:a16="http://schemas.microsoft.com/office/drawing/2014/main" id="{AEE717FB-E71D-4F47-A2F4-4B3F7D1DC140}"/>
                </a:ext>
              </a:extLst>
            </p:cNvPr>
            <p:cNvSpPr/>
            <p:nvPr/>
          </p:nvSpPr>
          <p:spPr>
            <a:xfrm>
              <a:off x="7940057" y="6211039"/>
              <a:ext cx="193040" cy="162735"/>
            </a:xfrm>
            <a:prstGeom prst="ellipse">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Овал 7">
              <a:extLst>
                <a:ext uri="{FF2B5EF4-FFF2-40B4-BE49-F238E27FC236}">
                  <a16:creationId xmlns:a16="http://schemas.microsoft.com/office/drawing/2014/main" id="{D7BA07CA-98F5-497E-A4E2-4F2BDED97B50}"/>
                </a:ext>
              </a:extLst>
            </p:cNvPr>
            <p:cNvSpPr/>
            <p:nvPr/>
          </p:nvSpPr>
          <p:spPr>
            <a:xfrm>
              <a:off x="8165383" y="6211039"/>
              <a:ext cx="193040" cy="162735"/>
            </a:xfrm>
            <a:prstGeom prst="ellipse">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Овал 8">
              <a:extLst>
                <a:ext uri="{FF2B5EF4-FFF2-40B4-BE49-F238E27FC236}">
                  <a16:creationId xmlns:a16="http://schemas.microsoft.com/office/drawing/2014/main" id="{3813AF82-A641-4DE6-A26B-0DEDF8264571}"/>
                </a:ext>
              </a:extLst>
            </p:cNvPr>
            <p:cNvSpPr/>
            <p:nvPr/>
          </p:nvSpPr>
          <p:spPr>
            <a:xfrm>
              <a:off x="8390709" y="6211041"/>
              <a:ext cx="193040" cy="162735"/>
            </a:xfrm>
            <a:prstGeom prst="ellipse">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Овал 9">
              <a:extLst>
                <a:ext uri="{FF2B5EF4-FFF2-40B4-BE49-F238E27FC236}">
                  <a16:creationId xmlns:a16="http://schemas.microsoft.com/office/drawing/2014/main" id="{F6612A0D-A211-4885-ADF5-F2F799F8B6A7}"/>
                </a:ext>
              </a:extLst>
            </p:cNvPr>
            <p:cNvSpPr/>
            <p:nvPr/>
          </p:nvSpPr>
          <p:spPr>
            <a:xfrm>
              <a:off x="7491793" y="6211037"/>
              <a:ext cx="193040" cy="162735"/>
            </a:xfrm>
            <a:prstGeom prst="ellipse">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Овал 10">
              <a:extLst>
                <a:ext uri="{FF2B5EF4-FFF2-40B4-BE49-F238E27FC236}">
                  <a16:creationId xmlns:a16="http://schemas.microsoft.com/office/drawing/2014/main" id="{61876F82-1D4D-432B-84E4-B3601EC9D371}"/>
                </a:ext>
              </a:extLst>
            </p:cNvPr>
            <p:cNvSpPr/>
            <p:nvPr/>
          </p:nvSpPr>
          <p:spPr>
            <a:xfrm>
              <a:off x="6583680" y="6211037"/>
              <a:ext cx="193040" cy="162735"/>
            </a:xfrm>
            <a:prstGeom prst="ellipse">
              <a:avLst/>
            </a:prstGeom>
            <a:solidFill>
              <a:srgbClr val="F44949"/>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Овал 11">
              <a:extLst>
                <a:ext uri="{FF2B5EF4-FFF2-40B4-BE49-F238E27FC236}">
                  <a16:creationId xmlns:a16="http://schemas.microsoft.com/office/drawing/2014/main" id="{CE529427-A00F-4520-911E-BBF87926D0E3}"/>
                </a:ext>
              </a:extLst>
            </p:cNvPr>
            <p:cNvSpPr/>
            <p:nvPr/>
          </p:nvSpPr>
          <p:spPr>
            <a:xfrm>
              <a:off x="6809006" y="6211038"/>
              <a:ext cx="193040" cy="162735"/>
            </a:xfrm>
            <a:prstGeom prst="ellipse">
              <a:avLst/>
            </a:prstGeom>
            <a:solidFill>
              <a:srgbClr val="F44949"/>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Овал 12">
              <a:extLst>
                <a:ext uri="{FF2B5EF4-FFF2-40B4-BE49-F238E27FC236}">
                  <a16:creationId xmlns:a16="http://schemas.microsoft.com/office/drawing/2014/main" id="{06828D92-DE03-4974-846E-655A893DEE8F}"/>
                </a:ext>
              </a:extLst>
            </p:cNvPr>
            <p:cNvSpPr/>
            <p:nvPr/>
          </p:nvSpPr>
          <p:spPr>
            <a:xfrm>
              <a:off x="7034332" y="6211038"/>
              <a:ext cx="193040" cy="162735"/>
            </a:xfrm>
            <a:prstGeom prst="ellipse">
              <a:avLst/>
            </a:prstGeom>
            <a:solidFill>
              <a:srgbClr val="F44949"/>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Овал 13">
              <a:extLst>
                <a:ext uri="{FF2B5EF4-FFF2-40B4-BE49-F238E27FC236}">
                  <a16:creationId xmlns:a16="http://schemas.microsoft.com/office/drawing/2014/main" id="{6204157C-407B-47C5-8EAB-13AE9003F512}"/>
                </a:ext>
              </a:extLst>
            </p:cNvPr>
            <p:cNvSpPr/>
            <p:nvPr/>
          </p:nvSpPr>
          <p:spPr>
            <a:xfrm>
              <a:off x="7259658" y="6211040"/>
              <a:ext cx="193040" cy="162735"/>
            </a:xfrm>
            <a:prstGeom prst="ellipse">
              <a:avLst/>
            </a:prstGeom>
            <a:solidFill>
              <a:schemeClr val="bg1"/>
            </a:solidFill>
            <a:ln>
              <a:noFill/>
            </a:ln>
            <a:effectLst>
              <a:glow rad="228600">
                <a:srgbClr val="F44949">
                  <a:alpha val="64000"/>
                </a:srgbClr>
              </a:glow>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Овал 14">
              <a:extLst>
                <a:ext uri="{FF2B5EF4-FFF2-40B4-BE49-F238E27FC236}">
                  <a16:creationId xmlns:a16="http://schemas.microsoft.com/office/drawing/2014/main" id="{77F8F246-D9AD-41D0-9F76-25B3E4C18708}"/>
                </a:ext>
              </a:extLst>
            </p:cNvPr>
            <p:cNvSpPr/>
            <p:nvPr/>
          </p:nvSpPr>
          <p:spPr>
            <a:xfrm>
              <a:off x="6360742" y="6211036"/>
              <a:ext cx="193040" cy="162735"/>
            </a:xfrm>
            <a:prstGeom prst="ellipse">
              <a:avLst/>
            </a:prstGeom>
            <a:solidFill>
              <a:srgbClr val="CE3A3B"/>
            </a:solidFill>
            <a:ln>
              <a:solidFill>
                <a:srgbClr val="F54949"/>
              </a:solid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
        <p:nvSpPr>
          <p:cNvPr id="18" name="Прямоугольник 17">
            <a:extLst>
              <a:ext uri="{FF2B5EF4-FFF2-40B4-BE49-F238E27FC236}">
                <a16:creationId xmlns:a16="http://schemas.microsoft.com/office/drawing/2014/main" id="{1E0A0D82-C04F-4132-B1F3-102F85F30E30}"/>
              </a:ext>
            </a:extLst>
          </p:cNvPr>
          <p:cNvSpPr/>
          <p:nvPr/>
        </p:nvSpPr>
        <p:spPr>
          <a:xfrm>
            <a:off x="318977" y="1533531"/>
            <a:ext cx="8442251" cy="4708981"/>
          </a:xfrm>
          <a:prstGeom prst="rect">
            <a:avLst/>
          </a:prstGeom>
        </p:spPr>
        <p:txBody>
          <a:bodyPr vert="horz" wrap="square" anchor="ctr">
            <a:spAutoFit/>
          </a:bodyPr>
          <a:lstStyle/>
          <a:p>
            <a:r>
              <a:rPr lang="ru-RU" sz="2000" b="1" dirty="0">
                <a:solidFill>
                  <a:srgbClr val="03314E"/>
                </a:solidFill>
                <a:latin typeface="Century Schoolbook" panose="02040604050505020304" pitchFamily="18" charset="0"/>
              </a:rPr>
              <a:t>В чем состоит специфика положения?</a:t>
            </a:r>
          </a:p>
          <a:p>
            <a:pPr marL="285750" indent="-285750">
              <a:buFont typeface="Wingdings" panose="05000000000000000000" pitchFamily="2" charset="2"/>
              <a:buChar char="ü"/>
            </a:pPr>
            <a:r>
              <a:rPr lang="ru-RU" sz="2000" dirty="0">
                <a:solidFill>
                  <a:srgbClr val="03314E"/>
                </a:solidFill>
                <a:latin typeface="Century Schoolbook" panose="02040604050505020304" pitchFamily="18" charset="0"/>
              </a:rPr>
              <a:t>Социально значимая миссия по воспитанию и обучению несовершеннолетних;</a:t>
            </a:r>
          </a:p>
          <a:p>
            <a:pPr marL="285750" indent="-285750">
              <a:buFont typeface="Wingdings" panose="05000000000000000000" pitchFamily="2" charset="2"/>
              <a:buChar char="ü"/>
            </a:pPr>
            <a:r>
              <a:rPr lang="ru-RU" sz="2000" dirty="0">
                <a:solidFill>
                  <a:srgbClr val="03314E"/>
                </a:solidFill>
                <a:latin typeface="Century Schoolbook" panose="02040604050505020304" pitchFamily="18" charset="0"/>
              </a:rPr>
              <a:t>Требование высокой компетентности в вопросах предметных знаний, а также в мастерстве педагогики и психологии;</a:t>
            </a:r>
          </a:p>
          <a:p>
            <a:pPr marL="285750" indent="-285750">
              <a:buFont typeface="Wingdings" panose="05000000000000000000" pitchFamily="2" charset="2"/>
              <a:buChar char="ü"/>
            </a:pPr>
            <a:r>
              <a:rPr lang="ru-RU" sz="2000" dirty="0">
                <a:solidFill>
                  <a:srgbClr val="03314E"/>
                </a:solidFill>
                <a:latin typeface="Century Schoolbook" panose="02040604050505020304" pitchFamily="18" charset="0"/>
              </a:rPr>
              <a:t>Усложнение порядка финансирования и директивного управления ввиду трехуровневой системы (РФ – субъекты – муниципалитеты);</a:t>
            </a:r>
          </a:p>
          <a:p>
            <a:pPr marL="285750" indent="-285750">
              <a:buFont typeface="Wingdings" panose="05000000000000000000" pitchFamily="2" charset="2"/>
              <a:buChar char="ü"/>
            </a:pPr>
            <a:r>
              <a:rPr lang="ru-RU" sz="2000" dirty="0">
                <a:solidFill>
                  <a:srgbClr val="03314E"/>
                </a:solidFill>
                <a:latin typeface="Century Schoolbook" panose="02040604050505020304" pitchFamily="18" charset="0"/>
              </a:rPr>
              <a:t>Система оплаты труда состоит из базовой и стимулирующей частей, которые начисляются путем подсчета «баллов» по установленным локальными актами критериями;</a:t>
            </a:r>
          </a:p>
          <a:p>
            <a:pPr marL="285750" indent="-285750">
              <a:buFont typeface="Wingdings" panose="05000000000000000000" pitchFamily="2" charset="2"/>
              <a:buChar char="ü"/>
            </a:pPr>
            <a:r>
              <a:rPr lang="ru-RU" sz="2000" dirty="0">
                <a:solidFill>
                  <a:srgbClr val="03314E"/>
                </a:solidFill>
                <a:latin typeface="Century Schoolbook" panose="02040604050505020304" pitchFamily="18" charset="0"/>
              </a:rPr>
              <a:t>Большое количество общих формулировок, которые, в зависимости от муниципального образования, общеобразовательной организации могут быть истолкованы, а впоследствии и применены на практике, по-разному.</a:t>
            </a:r>
          </a:p>
        </p:txBody>
      </p:sp>
    </p:spTree>
    <p:extLst>
      <p:ext uri="{BB962C8B-B14F-4D97-AF65-F5344CB8AC3E}">
        <p14:creationId xmlns:p14="http://schemas.microsoft.com/office/powerpoint/2010/main" val="1888616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08646E-3972-497A-89E7-E39F9998B6F8}"/>
              </a:ext>
            </a:extLst>
          </p:cNvPr>
          <p:cNvSpPr>
            <a:spLocks noGrp="1"/>
          </p:cNvSpPr>
          <p:nvPr>
            <p:ph type="title"/>
          </p:nvPr>
        </p:nvSpPr>
        <p:spPr>
          <a:xfrm>
            <a:off x="2969420" y="61627"/>
            <a:ext cx="5011479" cy="833753"/>
          </a:xfrm>
        </p:spPr>
        <p:txBody>
          <a:bodyPr/>
          <a:lstStyle/>
          <a:p>
            <a:r>
              <a:rPr lang="ru-RU" b="1" dirty="0">
                <a:solidFill>
                  <a:srgbClr val="F54949"/>
                </a:solidFill>
                <a:effectLst>
                  <a:outerShdw blurRad="38100" dist="38100" dir="2700000" algn="tl">
                    <a:srgbClr val="000000">
                      <a:alpha val="43137"/>
                    </a:srgbClr>
                  </a:outerShdw>
                </a:effectLst>
                <a:latin typeface="Century Schoolbook" panose="02040604050505020304" pitchFamily="18" charset="0"/>
              </a:rPr>
              <a:t>Пример</a:t>
            </a:r>
          </a:p>
        </p:txBody>
      </p:sp>
      <p:grpSp>
        <p:nvGrpSpPr>
          <p:cNvPr id="4" name="Группа 3">
            <a:extLst>
              <a:ext uri="{FF2B5EF4-FFF2-40B4-BE49-F238E27FC236}">
                <a16:creationId xmlns:a16="http://schemas.microsoft.com/office/drawing/2014/main" id="{916CE223-749D-4175-82B1-34793ADB4A71}"/>
              </a:ext>
            </a:extLst>
          </p:cNvPr>
          <p:cNvGrpSpPr/>
          <p:nvPr/>
        </p:nvGrpSpPr>
        <p:grpSpPr>
          <a:xfrm>
            <a:off x="6360742" y="6260154"/>
            <a:ext cx="2223007" cy="162740"/>
            <a:chOff x="6360742" y="6211036"/>
            <a:chExt cx="2223007" cy="162740"/>
          </a:xfrm>
        </p:grpSpPr>
        <p:sp>
          <p:nvSpPr>
            <p:cNvPr id="5" name="Овал 4">
              <a:extLst>
                <a:ext uri="{FF2B5EF4-FFF2-40B4-BE49-F238E27FC236}">
                  <a16:creationId xmlns:a16="http://schemas.microsoft.com/office/drawing/2014/main" id="{B36BE720-4150-43D0-84D6-26E2BE6F9B6B}"/>
                </a:ext>
              </a:extLst>
            </p:cNvPr>
            <p:cNvSpPr/>
            <p:nvPr/>
          </p:nvSpPr>
          <p:spPr>
            <a:xfrm>
              <a:off x="7714731" y="6211038"/>
              <a:ext cx="193040" cy="162735"/>
            </a:xfrm>
            <a:prstGeom prst="ellipse">
              <a:avLst/>
            </a:prstGeom>
            <a:solidFill>
              <a:schemeClr val="bg1"/>
            </a:solidFill>
            <a:ln>
              <a:noFill/>
            </a:ln>
            <a:effectLst>
              <a:glow rad="228600">
                <a:srgbClr val="F44949">
                  <a:alpha val="64000"/>
                </a:srgbClr>
              </a:glow>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Овал 5">
              <a:extLst>
                <a:ext uri="{FF2B5EF4-FFF2-40B4-BE49-F238E27FC236}">
                  <a16:creationId xmlns:a16="http://schemas.microsoft.com/office/drawing/2014/main" id="{036EB230-7EF5-48C7-8F36-CAD884A73D07}"/>
                </a:ext>
              </a:extLst>
            </p:cNvPr>
            <p:cNvSpPr/>
            <p:nvPr/>
          </p:nvSpPr>
          <p:spPr>
            <a:xfrm>
              <a:off x="7940057" y="6211039"/>
              <a:ext cx="193040" cy="162735"/>
            </a:xfrm>
            <a:prstGeom prst="ellipse">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Овал 6">
              <a:extLst>
                <a:ext uri="{FF2B5EF4-FFF2-40B4-BE49-F238E27FC236}">
                  <a16:creationId xmlns:a16="http://schemas.microsoft.com/office/drawing/2014/main" id="{8365A14F-0C71-4856-AF11-33E7D6A8303D}"/>
                </a:ext>
              </a:extLst>
            </p:cNvPr>
            <p:cNvSpPr/>
            <p:nvPr/>
          </p:nvSpPr>
          <p:spPr>
            <a:xfrm>
              <a:off x="8165383" y="6211039"/>
              <a:ext cx="193040" cy="162735"/>
            </a:xfrm>
            <a:prstGeom prst="ellipse">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Овал 7">
              <a:extLst>
                <a:ext uri="{FF2B5EF4-FFF2-40B4-BE49-F238E27FC236}">
                  <a16:creationId xmlns:a16="http://schemas.microsoft.com/office/drawing/2014/main" id="{D6A7F316-D07A-495A-A7CC-97E647181892}"/>
                </a:ext>
              </a:extLst>
            </p:cNvPr>
            <p:cNvSpPr/>
            <p:nvPr/>
          </p:nvSpPr>
          <p:spPr>
            <a:xfrm>
              <a:off x="8390709" y="6211041"/>
              <a:ext cx="193040" cy="162735"/>
            </a:xfrm>
            <a:prstGeom prst="ellipse">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Овал 8">
              <a:extLst>
                <a:ext uri="{FF2B5EF4-FFF2-40B4-BE49-F238E27FC236}">
                  <a16:creationId xmlns:a16="http://schemas.microsoft.com/office/drawing/2014/main" id="{517CE0F3-5765-4061-B38B-02C33E4926B2}"/>
                </a:ext>
              </a:extLst>
            </p:cNvPr>
            <p:cNvSpPr/>
            <p:nvPr/>
          </p:nvSpPr>
          <p:spPr>
            <a:xfrm>
              <a:off x="7491793" y="6211037"/>
              <a:ext cx="193040" cy="162735"/>
            </a:xfrm>
            <a:prstGeom prst="ellipse">
              <a:avLst/>
            </a:prstGeom>
            <a:solidFill>
              <a:srgbClr val="F44949"/>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Овал 9">
              <a:extLst>
                <a:ext uri="{FF2B5EF4-FFF2-40B4-BE49-F238E27FC236}">
                  <a16:creationId xmlns:a16="http://schemas.microsoft.com/office/drawing/2014/main" id="{997BDE58-ABB2-4718-8C63-6B98A0825CFF}"/>
                </a:ext>
              </a:extLst>
            </p:cNvPr>
            <p:cNvSpPr/>
            <p:nvPr/>
          </p:nvSpPr>
          <p:spPr>
            <a:xfrm>
              <a:off x="6583680" y="6211037"/>
              <a:ext cx="193040" cy="162735"/>
            </a:xfrm>
            <a:prstGeom prst="ellipse">
              <a:avLst/>
            </a:prstGeom>
            <a:solidFill>
              <a:srgbClr val="F44949"/>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Овал 10">
              <a:extLst>
                <a:ext uri="{FF2B5EF4-FFF2-40B4-BE49-F238E27FC236}">
                  <a16:creationId xmlns:a16="http://schemas.microsoft.com/office/drawing/2014/main" id="{014D227C-29E6-4862-974A-13943AE03509}"/>
                </a:ext>
              </a:extLst>
            </p:cNvPr>
            <p:cNvSpPr/>
            <p:nvPr/>
          </p:nvSpPr>
          <p:spPr>
            <a:xfrm>
              <a:off x="6809006" y="6211038"/>
              <a:ext cx="193040" cy="162735"/>
            </a:xfrm>
            <a:prstGeom prst="ellipse">
              <a:avLst/>
            </a:prstGeom>
            <a:solidFill>
              <a:srgbClr val="F44949"/>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Овал 11">
              <a:extLst>
                <a:ext uri="{FF2B5EF4-FFF2-40B4-BE49-F238E27FC236}">
                  <a16:creationId xmlns:a16="http://schemas.microsoft.com/office/drawing/2014/main" id="{218F840C-F937-4B5B-84C4-F2D949EFBE45}"/>
                </a:ext>
              </a:extLst>
            </p:cNvPr>
            <p:cNvSpPr/>
            <p:nvPr/>
          </p:nvSpPr>
          <p:spPr>
            <a:xfrm>
              <a:off x="7034332" y="6211038"/>
              <a:ext cx="193040" cy="162735"/>
            </a:xfrm>
            <a:prstGeom prst="ellipse">
              <a:avLst/>
            </a:prstGeom>
            <a:solidFill>
              <a:srgbClr val="F44949"/>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Овал 12">
              <a:extLst>
                <a:ext uri="{FF2B5EF4-FFF2-40B4-BE49-F238E27FC236}">
                  <a16:creationId xmlns:a16="http://schemas.microsoft.com/office/drawing/2014/main" id="{F9D205B2-ABE3-4FB4-B4C4-86F0F46DA5E9}"/>
                </a:ext>
              </a:extLst>
            </p:cNvPr>
            <p:cNvSpPr/>
            <p:nvPr/>
          </p:nvSpPr>
          <p:spPr>
            <a:xfrm>
              <a:off x="7259658" y="6211040"/>
              <a:ext cx="193040" cy="162735"/>
            </a:xfrm>
            <a:prstGeom prst="ellipse">
              <a:avLst/>
            </a:prstGeom>
            <a:solidFill>
              <a:srgbClr val="F44949"/>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Овал 13">
              <a:extLst>
                <a:ext uri="{FF2B5EF4-FFF2-40B4-BE49-F238E27FC236}">
                  <a16:creationId xmlns:a16="http://schemas.microsoft.com/office/drawing/2014/main" id="{FDC833C9-79FF-4E0B-BCC0-13668F8799EE}"/>
                </a:ext>
              </a:extLst>
            </p:cNvPr>
            <p:cNvSpPr/>
            <p:nvPr/>
          </p:nvSpPr>
          <p:spPr>
            <a:xfrm>
              <a:off x="6360742" y="6211036"/>
              <a:ext cx="193040" cy="162735"/>
            </a:xfrm>
            <a:prstGeom prst="ellipse">
              <a:avLst/>
            </a:prstGeom>
            <a:solidFill>
              <a:srgbClr val="CE3A3B"/>
            </a:solidFill>
            <a:ln>
              <a:solidFill>
                <a:srgbClr val="F54949"/>
              </a:solid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
        <p:nvSpPr>
          <p:cNvPr id="44" name="Прямоугольник 43">
            <a:extLst>
              <a:ext uri="{FF2B5EF4-FFF2-40B4-BE49-F238E27FC236}">
                <a16:creationId xmlns:a16="http://schemas.microsoft.com/office/drawing/2014/main" id="{E389F9AC-7B62-4FFA-88AB-F4614BDEE4D2}"/>
              </a:ext>
            </a:extLst>
          </p:cNvPr>
          <p:cNvSpPr/>
          <p:nvPr/>
        </p:nvSpPr>
        <p:spPr>
          <a:xfrm>
            <a:off x="350874" y="1624348"/>
            <a:ext cx="2828261" cy="4185761"/>
          </a:xfrm>
          <a:prstGeom prst="rect">
            <a:avLst/>
          </a:prstGeom>
        </p:spPr>
        <p:txBody>
          <a:bodyPr wrap="square">
            <a:spAutoFit/>
          </a:bodyPr>
          <a:lstStyle/>
          <a:p>
            <a:pPr algn="just"/>
            <a:r>
              <a:rPr lang="ru-RU" sz="1900" dirty="0">
                <a:solidFill>
                  <a:srgbClr val="03314E"/>
                </a:solidFill>
                <a:latin typeface="Century Schoolbook" panose="02040604050505020304" pitchFamily="18" charset="0"/>
              </a:rPr>
              <a:t>В ходе проверок в общеобразовательных учреждениях Республики Татарстан в 2017-2018 гг. учебных планов на предмет соотношения часов, отводимых в школах на изучение родного языка, были проведены массовые переподготовки учителей татарского языка.</a:t>
            </a:r>
          </a:p>
        </p:txBody>
      </p:sp>
      <p:sp>
        <p:nvSpPr>
          <p:cNvPr id="3" name="Стрелка: вправо 2">
            <a:extLst>
              <a:ext uri="{FF2B5EF4-FFF2-40B4-BE49-F238E27FC236}">
                <a16:creationId xmlns:a16="http://schemas.microsoft.com/office/drawing/2014/main" id="{F1D9F743-3C37-416C-9990-F0A7AB9E94A1}"/>
              </a:ext>
            </a:extLst>
          </p:cNvPr>
          <p:cNvSpPr/>
          <p:nvPr/>
        </p:nvSpPr>
        <p:spPr>
          <a:xfrm>
            <a:off x="3235850" y="3379611"/>
            <a:ext cx="2239310" cy="622311"/>
          </a:xfrm>
          <a:prstGeom prst="rightArrow">
            <a:avLst/>
          </a:prstGeom>
          <a:solidFill>
            <a:srgbClr val="0432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latin typeface="Century Schoolbook" panose="02040604050505020304" pitchFamily="18" charset="0"/>
              </a:rPr>
              <a:t>Проблемы?</a:t>
            </a:r>
          </a:p>
        </p:txBody>
      </p:sp>
      <p:sp>
        <p:nvSpPr>
          <p:cNvPr id="15" name="TextBox 14">
            <a:extLst>
              <a:ext uri="{FF2B5EF4-FFF2-40B4-BE49-F238E27FC236}">
                <a16:creationId xmlns:a16="http://schemas.microsoft.com/office/drawing/2014/main" id="{CB907499-9AE8-4F6B-9F2D-98DF67C3694A}"/>
              </a:ext>
            </a:extLst>
          </p:cNvPr>
          <p:cNvSpPr txBox="1"/>
          <p:nvPr/>
        </p:nvSpPr>
        <p:spPr>
          <a:xfrm>
            <a:off x="5531875" y="1624348"/>
            <a:ext cx="3390994" cy="4755148"/>
          </a:xfrm>
          <a:prstGeom prst="rect">
            <a:avLst/>
          </a:prstGeom>
          <a:noFill/>
        </p:spPr>
        <p:txBody>
          <a:bodyPr wrap="square" rtlCol="0">
            <a:spAutoFit/>
          </a:bodyPr>
          <a:lstStyle/>
          <a:p>
            <a:pPr algn="just"/>
            <a:r>
              <a:rPr lang="ru-RU" sz="1900" dirty="0">
                <a:solidFill>
                  <a:srgbClr val="03314E"/>
                </a:solidFill>
                <a:latin typeface="Century Schoolbook" panose="02040604050505020304" pitchFamily="18" charset="0"/>
              </a:rPr>
              <a:t>Кто именно из работников должен сохранить рабочее место, а кто перейти переподготовку? </a:t>
            </a:r>
          </a:p>
          <a:p>
            <a:pPr algn="just"/>
            <a:r>
              <a:rPr lang="ru-RU" sz="1900" dirty="0">
                <a:solidFill>
                  <a:srgbClr val="03314E"/>
                </a:solidFill>
                <a:latin typeface="Century Schoolbook" panose="02040604050505020304" pitchFamily="18" charset="0"/>
              </a:rPr>
              <a:t>Лишение стабильной работы и заработка во время переподготовки.</a:t>
            </a:r>
          </a:p>
          <a:p>
            <a:pPr algn="just"/>
            <a:r>
              <a:rPr lang="ru-RU" sz="1900" dirty="0">
                <a:solidFill>
                  <a:srgbClr val="03314E"/>
                </a:solidFill>
                <a:latin typeface="Century Schoolbook" panose="02040604050505020304" pitchFamily="18" charset="0"/>
              </a:rPr>
              <a:t>Массовость явления поставила под вопрос качественный критерий, а также возникновение издержек.</a:t>
            </a:r>
          </a:p>
          <a:p>
            <a:pPr algn="just"/>
            <a:r>
              <a:rPr lang="ru-RU" sz="1900" dirty="0">
                <a:solidFill>
                  <a:srgbClr val="03314E"/>
                </a:solidFill>
                <a:latin typeface="Century Schoolbook" panose="02040604050505020304" pitchFamily="18" charset="0"/>
              </a:rPr>
              <a:t>Переквалификация не работает в долгосрочной перспективе.</a:t>
            </a:r>
            <a:endParaRPr lang="ru-RU" sz="1900" dirty="0">
              <a:latin typeface="Century Schoolbook" panose="02040604050505020304" pitchFamily="18" charset="0"/>
            </a:endParaRPr>
          </a:p>
          <a:p>
            <a:endParaRPr lang="ru-RU" dirty="0"/>
          </a:p>
        </p:txBody>
      </p:sp>
    </p:spTree>
    <p:extLst>
      <p:ext uri="{BB962C8B-B14F-4D97-AF65-F5344CB8AC3E}">
        <p14:creationId xmlns:p14="http://schemas.microsoft.com/office/powerpoint/2010/main" val="3411832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15">
            <a:extLst>
              <a:ext uri="{FF2B5EF4-FFF2-40B4-BE49-F238E27FC236}">
                <a16:creationId xmlns:a16="http://schemas.microsoft.com/office/drawing/2014/main" id="{E4BB5963-BF51-491C-8B17-B050012BAE0B}"/>
              </a:ext>
            </a:extLst>
          </p:cNvPr>
          <p:cNvSpPr>
            <a:spLocks noGrp="1"/>
          </p:cNvSpPr>
          <p:nvPr>
            <p:ph type="title"/>
          </p:nvPr>
        </p:nvSpPr>
        <p:spPr>
          <a:xfrm>
            <a:off x="1874322" y="-128439"/>
            <a:ext cx="7886700" cy="1185080"/>
          </a:xfrm>
        </p:spPr>
        <p:txBody>
          <a:bodyPr/>
          <a:lstStyle/>
          <a:p>
            <a:r>
              <a:rPr lang="ru-RU" b="1" dirty="0">
                <a:solidFill>
                  <a:srgbClr val="F44949"/>
                </a:solidFill>
                <a:effectLst>
                  <a:outerShdw blurRad="38100" dist="38100" dir="2700000" algn="tl">
                    <a:srgbClr val="000000">
                      <a:alpha val="43137"/>
                    </a:srgbClr>
                  </a:outerShdw>
                </a:effectLst>
                <a:latin typeface="Century Schoolbook" panose="02040604050505020304" pitchFamily="18" charset="0"/>
              </a:rPr>
              <a:t>Решение проблем</a:t>
            </a:r>
          </a:p>
        </p:txBody>
      </p:sp>
      <p:sp>
        <p:nvSpPr>
          <p:cNvPr id="17" name="Объект 16">
            <a:extLst>
              <a:ext uri="{FF2B5EF4-FFF2-40B4-BE49-F238E27FC236}">
                <a16:creationId xmlns:a16="http://schemas.microsoft.com/office/drawing/2014/main" id="{0F023727-06B7-445C-A9D1-DAF533F86129}"/>
              </a:ext>
            </a:extLst>
          </p:cNvPr>
          <p:cNvSpPr>
            <a:spLocks noGrp="1"/>
          </p:cNvSpPr>
          <p:nvPr>
            <p:ph sz="half" idx="1"/>
          </p:nvPr>
        </p:nvSpPr>
        <p:spPr>
          <a:xfrm>
            <a:off x="732401" y="1442054"/>
            <a:ext cx="7851348" cy="4267630"/>
          </a:xfrm>
        </p:spPr>
        <p:txBody>
          <a:bodyPr>
            <a:noAutofit/>
          </a:bodyPr>
          <a:lstStyle/>
          <a:p>
            <a:pPr>
              <a:buFont typeface="Wingdings" panose="05000000000000000000" pitchFamily="2" charset="2"/>
              <a:buChar char="ü"/>
            </a:pPr>
            <a:r>
              <a:rPr lang="ru-RU" sz="2200" b="1" dirty="0">
                <a:solidFill>
                  <a:srgbClr val="03314E"/>
                </a:solidFill>
                <a:latin typeface="Century Schoolbook" panose="02040604050505020304" pitchFamily="18" charset="0"/>
              </a:rPr>
              <a:t>Прозрачность критериев назначения стимулирующих выплат;</a:t>
            </a:r>
          </a:p>
          <a:p>
            <a:pPr>
              <a:buFont typeface="Wingdings" panose="05000000000000000000" pitchFamily="2" charset="2"/>
              <a:buChar char="ü"/>
            </a:pPr>
            <a:r>
              <a:rPr lang="ru-RU" sz="2200" b="1" dirty="0">
                <a:solidFill>
                  <a:srgbClr val="03314E"/>
                </a:solidFill>
                <a:latin typeface="Century Schoolbook" panose="02040604050505020304" pitchFamily="18" charset="0"/>
              </a:rPr>
              <a:t>Детализация некоторых требований, предъявляемых педагогам (особенно, в отношении воспитательной работы с детьми);</a:t>
            </a:r>
          </a:p>
          <a:p>
            <a:pPr>
              <a:buFont typeface="Wingdings" panose="05000000000000000000" pitchFamily="2" charset="2"/>
              <a:buChar char="ü"/>
            </a:pPr>
            <a:r>
              <a:rPr lang="ru-RU" sz="2200" b="1" dirty="0">
                <a:solidFill>
                  <a:srgbClr val="03314E"/>
                </a:solidFill>
                <a:latin typeface="Century Schoolbook" panose="02040604050505020304" pitchFamily="18" charset="0"/>
              </a:rPr>
              <a:t>Последовательная политика со стороны государства</a:t>
            </a:r>
          </a:p>
          <a:p>
            <a:pPr>
              <a:buFont typeface="Wingdings" panose="05000000000000000000" pitchFamily="2" charset="2"/>
              <a:buChar char="ü"/>
            </a:pPr>
            <a:r>
              <a:rPr lang="ru-RU" sz="2200" b="1" dirty="0">
                <a:solidFill>
                  <a:srgbClr val="03314E"/>
                </a:solidFill>
                <a:latin typeface="Century Schoolbook" panose="02040604050505020304" pitchFamily="18" charset="0"/>
              </a:rPr>
              <a:t>Совершенствование механизмов защиты прав работников, выделение отдельной категории дел, касающихся педагогических работников</a:t>
            </a:r>
          </a:p>
          <a:p>
            <a:pPr>
              <a:buFont typeface="Wingdings" panose="05000000000000000000" pitchFamily="2" charset="2"/>
              <a:buChar char="ü"/>
            </a:pPr>
            <a:r>
              <a:rPr lang="ru-RU" sz="2200" b="1" dirty="0">
                <a:solidFill>
                  <a:srgbClr val="03314E"/>
                </a:solidFill>
                <a:latin typeface="Century Schoolbook" panose="02040604050505020304" pitchFamily="18" charset="0"/>
              </a:rPr>
              <a:t>Закрепление на нормативном уровне превентивных мер по недопущению конфликтов и споров в образовательных организациях.</a:t>
            </a:r>
          </a:p>
        </p:txBody>
      </p:sp>
      <p:grpSp>
        <p:nvGrpSpPr>
          <p:cNvPr id="4" name="Группа 3">
            <a:extLst>
              <a:ext uri="{FF2B5EF4-FFF2-40B4-BE49-F238E27FC236}">
                <a16:creationId xmlns:a16="http://schemas.microsoft.com/office/drawing/2014/main" id="{C94D0819-DDF9-430C-8BD3-B923E6DE5976}"/>
              </a:ext>
            </a:extLst>
          </p:cNvPr>
          <p:cNvGrpSpPr/>
          <p:nvPr/>
        </p:nvGrpSpPr>
        <p:grpSpPr>
          <a:xfrm>
            <a:off x="6360742" y="6260154"/>
            <a:ext cx="2223007" cy="162740"/>
            <a:chOff x="6360742" y="6211036"/>
            <a:chExt cx="2223007" cy="162740"/>
          </a:xfrm>
        </p:grpSpPr>
        <p:sp>
          <p:nvSpPr>
            <p:cNvPr id="5" name="Овал 4">
              <a:extLst>
                <a:ext uri="{FF2B5EF4-FFF2-40B4-BE49-F238E27FC236}">
                  <a16:creationId xmlns:a16="http://schemas.microsoft.com/office/drawing/2014/main" id="{8CBCB429-4E5B-4ADA-9B11-8D545DA1346A}"/>
                </a:ext>
              </a:extLst>
            </p:cNvPr>
            <p:cNvSpPr/>
            <p:nvPr/>
          </p:nvSpPr>
          <p:spPr>
            <a:xfrm>
              <a:off x="7714731" y="6211038"/>
              <a:ext cx="193040" cy="162735"/>
            </a:xfrm>
            <a:prstGeom prst="ellipse">
              <a:avLst/>
            </a:prstGeom>
            <a:solidFill>
              <a:srgbClr val="F44949"/>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Овал 5">
              <a:extLst>
                <a:ext uri="{FF2B5EF4-FFF2-40B4-BE49-F238E27FC236}">
                  <a16:creationId xmlns:a16="http://schemas.microsoft.com/office/drawing/2014/main" id="{7B70B7A4-1027-432F-B906-B93DB9AD18D9}"/>
                </a:ext>
              </a:extLst>
            </p:cNvPr>
            <p:cNvSpPr/>
            <p:nvPr/>
          </p:nvSpPr>
          <p:spPr>
            <a:xfrm>
              <a:off x="7940057" y="6211039"/>
              <a:ext cx="193040" cy="162735"/>
            </a:xfrm>
            <a:prstGeom prst="ellipse">
              <a:avLst/>
            </a:prstGeom>
            <a:solidFill>
              <a:schemeClr val="bg1"/>
            </a:solidFill>
            <a:ln>
              <a:noFill/>
            </a:ln>
            <a:effectLst>
              <a:glow rad="228600">
                <a:srgbClr val="F44949">
                  <a:alpha val="64000"/>
                </a:srgbClr>
              </a:glow>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Овал 6">
              <a:extLst>
                <a:ext uri="{FF2B5EF4-FFF2-40B4-BE49-F238E27FC236}">
                  <a16:creationId xmlns:a16="http://schemas.microsoft.com/office/drawing/2014/main" id="{F92C87FD-037B-43C2-8931-6ACCE5938555}"/>
                </a:ext>
              </a:extLst>
            </p:cNvPr>
            <p:cNvSpPr/>
            <p:nvPr/>
          </p:nvSpPr>
          <p:spPr>
            <a:xfrm>
              <a:off x="8165383" y="6211039"/>
              <a:ext cx="193040" cy="162735"/>
            </a:xfrm>
            <a:prstGeom prst="ellipse">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Овал 7">
              <a:extLst>
                <a:ext uri="{FF2B5EF4-FFF2-40B4-BE49-F238E27FC236}">
                  <a16:creationId xmlns:a16="http://schemas.microsoft.com/office/drawing/2014/main" id="{0AA78130-531F-4986-ACD5-5FB4CB6E1E04}"/>
                </a:ext>
              </a:extLst>
            </p:cNvPr>
            <p:cNvSpPr/>
            <p:nvPr/>
          </p:nvSpPr>
          <p:spPr>
            <a:xfrm>
              <a:off x="8390709" y="6211041"/>
              <a:ext cx="193040" cy="162735"/>
            </a:xfrm>
            <a:prstGeom prst="ellipse">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Овал 8">
              <a:extLst>
                <a:ext uri="{FF2B5EF4-FFF2-40B4-BE49-F238E27FC236}">
                  <a16:creationId xmlns:a16="http://schemas.microsoft.com/office/drawing/2014/main" id="{63F7107D-866E-4F17-9941-80C8D98E8D39}"/>
                </a:ext>
              </a:extLst>
            </p:cNvPr>
            <p:cNvSpPr/>
            <p:nvPr/>
          </p:nvSpPr>
          <p:spPr>
            <a:xfrm>
              <a:off x="7491793" y="6211037"/>
              <a:ext cx="193040" cy="162735"/>
            </a:xfrm>
            <a:prstGeom prst="ellipse">
              <a:avLst/>
            </a:prstGeom>
            <a:solidFill>
              <a:srgbClr val="F44949"/>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Овал 9">
              <a:extLst>
                <a:ext uri="{FF2B5EF4-FFF2-40B4-BE49-F238E27FC236}">
                  <a16:creationId xmlns:a16="http://schemas.microsoft.com/office/drawing/2014/main" id="{D67ECE1D-B301-4BF8-9E72-6D4FE070CE61}"/>
                </a:ext>
              </a:extLst>
            </p:cNvPr>
            <p:cNvSpPr/>
            <p:nvPr/>
          </p:nvSpPr>
          <p:spPr>
            <a:xfrm>
              <a:off x="6583680" y="6211037"/>
              <a:ext cx="193040" cy="162735"/>
            </a:xfrm>
            <a:prstGeom prst="ellipse">
              <a:avLst/>
            </a:prstGeom>
            <a:solidFill>
              <a:srgbClr val="F44949"/>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Овал 10">
              <a:extLst>
                <a:ext uri="{FF2B5EF4-FFF2-40B4-BE49-F238E27FC236}">
                  <a16:creationId xmlns:a16="http://schemas.microsoft.com/office/drawing/2014/main" id="{772650DF-5D25-4A82-A41B-A24DD06217FD}"/>
                </a:ext>
              </a:extLst>
            </p:cNvPr>
            <p:cNvSpPr/>
            <p:nvPr/>
          </p:nvSpPr>
          <p:spPr>
            <a:xfrm>
              <a:off x="6809006" y="6211038"/>
              <a:ext cx="193040" cy="162735"/>
            </a:xfrm>
            <a:prstGeom prst="ellipse">
              <a:avLst/>
            </a:prstGeom>
            <a:solidFill>
              <a:srgbClr val="F44949"/>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Овал 11">
              <a:extLst>
                <a:ext uri="{FF2B5EF4-FFF2-40B4-BE49-F238E27FC236}">
                  <a16:creationId xmlns:a16="http://schemas.microsoft.com/office/drawing/2014/main" id="{5263B8D9-D612-4170-848F-6B7A795C89DF}"/>
                </a:ext>
              </a:extLst>
            </p:cNvPr>
            <p:cNvSpPr/>
            <p:nvPr/>
          </p:nvSpPr>
          <p:spPr>
            <a:xfrm>
              <a:off x="7034332" y="6211038"/>
              <a:ext cx="193040" cy="162735"/>
            </a:xfrm>
            <a:prstGeom prst="ellipse">
              <a:avLst/>
            </a:prstGeom>
            <a:solidFill>
              <a:srgbClr val="F44949"/>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Овал 12">
              <a:extLst>
                <a:ext uri="{FF2B5EF4-FFF2-40B4-BE49-F238E27FC236}">
                  <a16:creationId xmlns:a16="http://schemas.microsoft.com/office/drawing/2014/main" id="{09ABCBC1-EC68-4499-BD04-D93536552909}"/>
                </a:ext>
              </a:extLst>
            </p:cNvPr>
            <p:cNvSpPr/>
            <p:nvPr/>
          </p:nvSpPr>
          <p:spPr>
            <a:xfrm>
              <a:off x="7259658" y="6211040"/>
              <a:ext cx="193040" cy="162735"/>
            </a:xfrm>
            <a:prstGeom prst="ellipse">
              <a:avLst/>
            </a:prstGeom>
            <a:solidFill>
              <a:srgbClr val="F44949"/>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Овал 13">
              <a:extLst>
                <a:ext uri="{FF2B5EF4-FFF2-40B4-BE49-F238E27FC236}">
                  <a16:creationId xmlns:a16="http://schemas.microsoft.com/office/drawing/2014/main" id="{8D4CA4A9-D5F4-45C8-AA9A-755009BC15AB}"/>
                </a:ext>
              </a:extLst>
            </p:cNvPr>
            <p:cNvSpPr/>
            <p:nvPr/>
          </p:nvSpPr>
          <p:spPr>
            <a:xfrm>
              <a:off x="6360742" y="6211036"/>
              <a:ext cx="193040" cy="162735"/>
            </a:xfrm>
            <a:prstGeom prst="ellipse">
              <a:avLst/>
            </a:prstGeom>
            <a:solidFill>
              <a:srgbClr val="CE3A3B"/>
            </a:solidFill>
            <a:ln>
              <a:solidFill>
                <a:srgbClr val="F54949"/>
              </a:solid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Tree>
    <p:extLst>
      <p:ext uri="{BB962C8B-B14F-4D97-AF65-F5344CB8AC3E}">
        <p14:creationId xmlns:p14="http://schemas.microsoft.com/office/powerpoint/2010/main" val="95730993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671</TotalTime>
  <Words>1367</Words>
  <Application>Microsoft Office PowerPoint</Application>
  <PresentationFormat>Экран (4:3)</PresentationFormat>
  <Paragraphs>86</Paragraphs>
  <Slides>12</Slides>
  <Notes>12</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12</vt:i4>
      </vt:variant>
    </vt:vector>
  </HeadingPairs>
  <TitlesOfParts>
    <vt:vector size="18" baseType="lpstr">
      <vt:lpstr>Arial</vt:lpstr>
      <vt:lpstr>Calibri</vt:lpstr>
      <vt:lpstr>Calibri Light</vt:lpstr>
      <vt:lpstr>Century Schoolbook</vt:lpstr>
      <vt:lpstr>Wingdings</vt:lpstr>
      <vt:lpstr>Office Theme</vt:lpstr>
      <vt:lpstr>Актуальные проблемы в сфере дискриминации работников общеобразовательных организаций</vt:lpstr>
      <vt:lpstr>План</vt:lpstr>
      <vt:lpstr>Презентация PowerPoint</vt:lpstr>
      <vt:lpstr>Чем порождается актуальность?</vt:lpstr>
      <vt:lpstr> Объект исследования</vt:lpstr>
      <vt:lpstr>Причины дискриминации</vt:lpstr>
      <vt:lpstr>Причины дискриминации</vt:lpstr>
      <vt:lpstr>Пример</vt:lpstr>
      <vt:lpstr>Решение проблем</vt:lpstr>
      <vt:lpstr>Подведение итогов</vt:lpstr>
      <vt:lpstr>Библеографический список</vt:lpstr>
      <vt:lpstr>Остались ли вопросы?</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user</dc:creator>
  <cp:lastModifiedBy>RePack by Diakov</cp:lastModifiedBy>
  <cp:revision>80</cp:revision>
  <dcterms:created xsi:type="dcterms:W3CDTF">2018-09-04T12:10:47Z</dcterms:created>
  <dcterms:modified xsi:type="dcterms:W3CDTF">2020-04-02T14:01:37Z</dcterms:modified>
</cp:coreProperties>
</file>