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university\&#1082;&#1086;&#1085;&#1092;&#1077;&#1088;&#1077;&#1085;&#1094;&#1080;&#1080;\&#1084;&#1086;&#1078;&#1085;&#1086;%20&#1086;&#1087;&#1091;&#1073;&#1083;&#1080;&#1082;&#1086;&#1074;&#1072;&#1090;&#1100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university\&#1082;&#1086;&#1085;&#1092;&#1077;&#1088;&#1077;&#1085;&#1094;&#1080;&#1080;\&#1084;&#1086;&#1078;&#1085;&#1086;%20&#1086;&#1087;&#1091;&#1073;&#1083;&#1080;&#1082;&#1086;&#1074;&#1072;&#1090;&#1100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university\&#1082;&#1086;&#1085;&#1092;&#1077;&#1088;&#1077;&#1085;&#1094;&#1080;&#1080;\&#1084;&#1086;&#1078;&#1085;&#1086;%20&#1086;&#1087;&#1091;&#1073;&#1083;&#1080;&#1082;&#1086;&#1074;&#1072;&#1090;&#1100;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university\&#1082;&#1086;&#1085;&#1092;&#1077;&#1088;&#1077;&#1085;&#1094;&#1080;&#1080;\&#1084;&#1086;&#1078;&#1085;&#1086;%20&#1086;&#1087;&#1091;&#1073;&#1083;&#1080;&#1082;&#1086;&#1074;&#1072;&#1090;&#1100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Лист1!$A$30:$A$32</c:f>
              <c:strCache>
                <c:ptCount val="3"/>
                <c:pt idx="0">
                  <c:v>скорее поддерживаю</c:v>
                </c:pt>
                <c:pt idx="1">
                  <c:v>скорее не поддерживаю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Лист1!$B$30:$B$32</c:f>
              <c:numCache>
                <c:formatCode>General</c:formatCode>
                <c:ptCount val="3"/>
                <c:pt idx="0">
                  <c:v>76</c:v>
                </c:pt>
                <c:pt idx="1">
                  <c:v>11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458D-B590-5B8E7BDD4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152785479279876"/>
          <c:y val="3.4519956850053948E-2"/>
          <c:w val="0.3141482754796508"/>
          <c:h val="0.812380297123053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Лист1!$B$46</c:f>
              <c:strCache>
                <c:ptCount val="1"/>
                <c:pt idx="0">
                  <c:v>количество респондентов, чел.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Лист1!$A$47:$A$54</c:f>
              <c:strCache>
                <c:ptCount val="8"/>
                <c:pt idx="0">
                  <c:v>Затрудняюсь ответить</c:v>
                </c:pt>
                <c:pt idx="1">
                  <c:v>С помощью специализированных интернет сайтов</c:v>
                </c:pt>
                <c:pt idx="2">
                  <c:v>С помощью биржи труда</c:v>
                </c:pt>
                <c:pt idx="3">
                  <c:v>Ищу в компаниях, с которыми ранее сотрудничал на прошлом месте работы</c:v>
                </c:pt>
                <c:pt idx="4">
                  <c:v>С помощью специализированных печатных изданий</c:v>
                </c:pt>
                <c:pt idx="5">
                  <c:v>С помощью кадровых агентств</c:v>
                </c:pt>
                <c:pt idx="6">
                  <c:v>Через знакомых</c:v>
                </c:pt>
                <c:pt idx="7">
                  <c:v>Другое</c:v>
                </c:pt>
              </c:strCache>
            </c:strRef>
          </c:cat>
          <c:val>
            <c:numRef>
              <c:f>Лист1!$B$47:$B$54</c:f>
              <c:numCache>
                <c:formatCode>General</c:formatCode>
                <c:ptCount val="8"/>
                <c:pt idx="0">
                  <c:v>15</c:v>
                </c:pt>
                <c:pt idx="1">
                  <c:v>29</c:v>
                </c:pt>
                <c:pt idx="2">
                  <c:v>13</c:v>
                </c:pt>
                <c:pt idx="3">
                  <c:v>13</c:v>
                </c:pt>
                <c:pt idx="4">
                  <c:v>12</c:v>
                </c:pt>
                <c:pt idx="5">
                  <c:v>5</c:v>
                </c:pt>
                <c:pt idx="6">
                  <c:v>58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9-4780-A8D7-2E4E3C06A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31904"/>
        <c:axId val="91373568"/>
      </c:barChart>
      <c:catAx>
        <c:axId val="78731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1373568"/>
        <c:crosses val="autoZero"/>
        <c:auto val="1"/>
        <c:lblAlgn val="ctr"/>
        <c:lblOffset val="100"/>
        <c:noMultiLvlLbl val="0"/>
      </c:catAx>
      <c:valAx>
        <c:axId val="913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73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85943901028013"/>
          <c:y val="0.30517318296186585"/>
          <c:w val="0.17129969837793313"/>
          <c:h val="0.3109162071652480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03850717290626"/>
          <c:y val="5.092592592592593E-2"/>
          <c:w val="0.46387822241397908"/>
          <c:h val="0.79869969378827976"/>
        </c:manualLayout>
      </c:layout>
      <c:barChart>
        <c:barDir val="bar"/>
        <c:grouping val="clustered"/>
        <c:varyColors val="0"/>
        <c:ser>
          <c:idx val="0"/>
          <c:order val="0"/>
          <c:tx>
            <c:v>причины не работать роственникам вместе, %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Лист1!$A$35:$A$42</c:f>
              <c:strCache>
                <c:ptCount val="8"/>
                <c:pt idx="0">
                  <c:v>поможет в борьбе с коррупцией</c:v>
                </c:pt>
                <c:pt idx="1">
                  <c:v>клановость - это плохо</c:v>
                </c:pt>
                <c:pt idx="2">
                  <c:v>перестанут поркывать махинации и просчёты друг друга</c:v>
                </c:pt>
                <c:pt idx="3">
                  <c:v>ключевые посты станут занимать по заслугам, а не по блату</c:v>
                </c:pt>
                <c:pt idx="4">
                  <c:v>меньше будут злоупотреблять властью</c:v>
                </c:pt>
                <c:pt idx="5">
                  <c:v>это никогда не поощрялось</c:v>
                </c:pt>
                <c:pt idx="6">
                  <c:v>на работе станут думать о работе, а не о проблемах семьи и ее обогащении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Лист1!$B$35:$B$42</c:f>
              <c:numCache>
                <c:formatCode>General</c:formatCode>
                <c:ptCount val="8"/>
                <c:pt idx="0">
                  <c:v>24</c:v>
                </c:pt>
                <c:pt idx="1">
                  <c:v>21</c:v>
                </c:pt>
                <c:pt idx="2">
                  <c:v>9</c:v>
                </c:pt>
                <c:pt idx="3">
                  <c:v>11</c:v>
                </c:pt>
                <c:pt idx="4">
                  <c:v>4</c:v>
                </c:pt>
                <c:pt idx="5">
                  <c:v>5</c:v>
                </c:pt>
                <c:pt idx="6">
                  <c:v>9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E-4674-AF9A-B969B8233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11072"/>
        <c:axId val="77824768"/>
      </c:barChart>
      <c:catAx>
        <c:axId val="77811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7824768"/>
        <c:crosses val="autoZero"/>
        <c:auto val="1"/>
        <c:lblAlgn val="ctr"/>
        <c:lblOffset val="100"/>
        <c:noMultiLvlLbl val="0"/>
      </c:catAx>
      <c:valAx>
        <c:axId val="7782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811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Лист1!$B$61</c:f>
              <c:strCache>
                <c:ptCount val="1"/>
                <c:pt idx="0">
                  <c:v>трудоустройство через родственников,%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Лист1!$A$62:$A$65</c:f>
              <c:strCache>
                <c:ptCount val="4"/>
                <c:pt idx="0">
                  <c:v>полностью удовлетворены</c:v>
                </c:pt>
                <c:pt idx="1">
                  <c:v>скорее удовлетворены</c:v>
                </c:pt>
                <c:pt idx="2">
                  <c:v>скорее не удовлетворены</c:v>
                </c:pt>
                <c:pt idx="3">
                  <c:v>полностью не удовлетворены</c:v>
                </c:pt>
              </c:strCache>
            </c:strRef>
          </c:cat>
          <c:val>
            <c:numRef>
              <c:f>Лист1!$B$62:$B$65</c:f>
              <c:numCache>
                <c:formatCode>General</c:formatCode>
                <c:ptCount val="4"/>
                <c:pt idx="0">
                  <c:v>20</c:v>
                </c:pt>
                <c:pt idx="1">
                  <c:v>51</c:v>
                </c:pt>
                <c:pt idx="2">
                  <c:v>26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E-4E27-9909-E7F28ABFCA88}"/>
            </c:ext>
          </c:extLst>
        </c:ser>
        <c:ser>
          <c:idx val="1"/>
          <c:order val="1"/>
          <c:tx>
            <c:strRef>
              <c:f>Лист1!$C$61</c:f>
              <c:strCache>
                <c:ptCount val="1"/>
                <c:pt idx="0">
                  <c:v>трудоустройство другим способом,%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67E-3"/>
                  <c:y val="-3.74910461095072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4E-4E27-9909-E7F28ABFCA88}"/>
                </c:ext>
              </c:extLst>
            </c:dLbl>
            <c:dLbl>
              <c:idx val="1"/>
              <c:layout>
                <c:manualLayout>
                  <c:x val="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4E-4E27-9909-E7F28ABFCA88}"/>
                </c:ext>
              </c:extLst>
            </c:dLbl>
            <c:dLbl>
              <c:idx val="2"/>
              <c:layout>
                <c:manualLayout>
                  <c:x val="1.3888888888888885E-2"/>
                  <c:y val="3.74910461095072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4E-4E27-9909-E7F28ABFC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Лист1!$A$62:$A$65</c:f>
              <c:strCache>
                <c:ptCount val="4"/>
                <c:pt idx="0">
                  <c:v>полностью удовлетворены</c:v>
                </c:pt>
                <c:pt idx="1">
                  <c:v>скорее удовлетворены</c:v>
                </c:pt>
                <c:pt idx="2">
                  <c:v>скорее не удовлетворены</c:v>
                </c:pt>
                <c:pt idx="3">
                  <c:v>полностью не удовлетворены</c:v>
                </c:pt>
              </c:strCache>
            </c:strRef>
          </c:cat>
          <c:val>
            <c:numRef>
              <c:f>Лист1!$C$62:$C$65</c:f>
              <c:numCache>
                <c:formatCode>General</c:formatCode>
                <c:ptCount val="4"/>
                <c:pt idx="0">
                  <c:v>22</c:v>
                </c:pt>
                <c:pt idx="1">
                  <c:v>56</c:v>
                </c:pt>
                <c:pt idx="2">
                  <c:v>21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4E-4E27-9909-E7F28ABFC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835264"/>
        <c:axId val="78256000"/>
        <c:axId val="0"/>
      </c:bar3DChart>
      <c:catAx>
        <c:axId val="7783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8256000"/>
        <c:crosses val="autoZero"/>
        <c:auto val="1"/>
        <c:lblAlgn val="ctr"/>
        <c:lblOffset val="100"/>
        <c:noMultiLvlLbl val="0"/>
      </c:catAx>
      <c:valAx>
        <c:axId val="78256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7835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625557742782154"/>
          <c:y val="4.9761942462840457E-2"/>
          <c:w val="0.18485553368328958"/>
          <c:h val="0.4085222685268736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C5B2FE-A506-4A4E-B30A-30FC5435E0A4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4F61DC-C6E4-4A0D-B02D-759383FE17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РОДСТВЕННЫЕ И ДРУЖЕСТВЕННЫЕ СВЯЗИ В КАРЬЕРЕ: МНЕНИЕ ОБЩЕСТВА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Степанова А. Н., Махотина А. Р., </a:t>
            </a:r>
            <a:r>
              <a:rPr lang="ru-RU" b="1" i="1" dirty="0" err="1" smtClean="0"/>
              <a:t>науч.рук</a:t>
            </a:r>
            <a:r>
              <a:rPr lang="ru-RU" b="1" i="1" dirty="0" smtClean="0"/>
              <a:t>. </a:t>
            </a:r>
            <a:r>
              <a:rPr lang="ru-RU" b="1" i="1" smtClean="0"/>
              <a:t>Чесноков А.А.</a:t>
            </a:r>
            <a:endParaRPr lang="ru-RU" dirty="0" smtClean="0"/>
          </a:p>
          <a:p>
            <a:r>
              <a:rPr lang="ru-RU" i="1" dirty="0" smtClean="0"/>
              <a:t>Алтайский государственный университет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Журавлёв, Д.А. Клановые механизмы и устойчивость государственности / Д.А. Журавлёв // Социально-политические науки. – 2018. - №6 – С. 43-57</a:t>
            </a:r>
          </a:p>
          <a:p>
            <a:pPr lvl="0"/>
            <a:r>
              <a:rPr lang="ru-RU" dirty="0" err="1" smtClean="0"/>
              <a:t>Креховец</a:t>
            </a:r>
            <a:r>
              <a:rPr lang="ru-RU" dirty="0" smtClean="0"/>
              <a:t>, Е.В. Роль дружеских социальных связей в адаптации выпускников ВУЗов на рынке труда / Е.В. </a:t>
            </a:r>
            <a:r>
              <a:rPr lang="ru-RU" dirty="0" err="1" smtClean="0"/>
              <a:t>Креховец</a:t>
            </a:r>
            <a:r>
              <a:rPr lang="ru-RU" dirty="0" smtClean="0"/>
              <a:t> // Народонаселение. – 2018. - №4 – С.122-134</a:t>
            </a:r>
          </a:p>
          <a:p>
            <a:pPr lvl="0"/>
            <a:r>
              <a:rPr lang="ru-RU" dirty="0" err="1" smtClean="0"/>
              <a:t>Хужин</a:t>
            </a:r>
            <a:r>
              <a:rPr lang="ru-RU" dirty="0" smtClean="0"/>
              <a:t>, А.М. Противодействие созданию «дружественных кредиторов» в процедурах банкротства / А.М. </a:t>
            </a:r>
            <a:r>
              <a:rPr lang="ru-RU" dirty="0" err="1" smtClean="0"/>
              <a:t>Хужин</a:t>
            </a:r>
            <a:r>
              <a:rPr lang="ru-RU" dirty="0" smtClean="0"/>
              <a:t> // Юридическая наука и практика: Вестник Нижегородской академии МВД России. –2017. –№ 4.– С. 217-221.</a:t>
            </a:r>
          </a:p>
          <a:p>
            <a:pPr lvl="0"/>
            <a:r>
              <a:rPr lang="ru-RU" dirty="0" err="1" smtClean="0"/>
              <a:t>Чеснокова</a:t>
            </a:r>
            <a:r>
              <a:rPr lang="ru-RU" dirty="0" smtClean="0"/>
              <a:t>, О.В. К проблеме оценки эффективности государственной политики в сфере борьбы с коррупцией / О.В, </a:t>
            </a:r>
            <a:r>
              <a:rPr lang="ru-RU" dirty="0" err="1" smtClean="0"/>
              <a:t>Чеснокова</a:t>
            </a:r>
            <a:r>
              <a:rPr lang="ru-RU" dirty="0" smtClean="0"/>
              <a:t> // Вестник Следственного комитета при прокуратуре Российской Федерации.–2009. –№ 4. –С. 3-7.</a:t>
            </a:r>
          </a:p>
          <a:p>
            <a:pPr lvl="0"/>
            <a:r>
              <a:rPr lang="ru-RU" dirty="0" smtClean="0"/>
              <a:t>Национальное агентство финансовых исследований (НАФИ) URL: https://www.nafi.ru/ (дата обращения 12.02.2020)</a:t>
            </a:r>
          </a:p>
          <a:p>
            <a:pPr lvl="0"/>
            <a:r>
              <a:rPr lang="ru-RU" dirty="0" smtClean="0"/>
              <a:t>Профессиональная этика и родственные связи: единство или борьба противоположностей?</a:t>
            </a:r>
            <a:r>
              <a:rPr lang="en-US" dirty="0" smtClean="0"/>
              <a:t>URL</a:t>
            </a:r>
            <a:r>
              <a:rPr lang="ru-RU" dirty="0" smtClean="0"/>
              <a:t>: https://wciom.ru/index.php?id=236&amp;uid=1292 (дата обращения 12.02.2020)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Становится актуальным вопрос о трудоустройстве близких лиц. Против называются следующие аргументы: это </a:t>
            </a:r>
            <a:r>
              <a:rPr lang="ru-RU" dirty="0" err="1" smtClean="0"/>
              <a:t>коррупциогенно</a:t>
            </a:r>
            <a:r>
              <a:rPr lang="ru-RU" dirty="0" smtClean="0"/>
              <a:t>; влечет снижение контроля за отдельными лицами и трудовую дискриминацию; негативно влияет на показатели предприятия; это элемент национального менталитет.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Законодательное регулирование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ст.16 Федерального закона от 27.07.2004 № 79-ФЗ «О государственной гражданской службе РФ» запрещается гражданским служащим, имеющим родственную или свойственную связь, быть в отношении подчинения или подконтрольности друг к другу. </a:t>
            </a:r>
          </a:p>
          <a:p>
            <a:r>
              <a:rPr lang="ru-RU" dirty="0" smtClean="0"/>
              <a:t>Ст. 12.4 закона от 25.12.2008 № 273-ФЗ «О противодействии коррупции» говорит о подобных запретах в отношении государственных корпораций, внебюджетных фондов, публично-правовых компаниях и иных организациях, если это установлено законом.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Поддерживаете ли вы инициативу запретить родственникам работать вместе в Правительстве РФ?, чел.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643050"/>
          <a:ext cx="814393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Основные источники вакансий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929718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Преимущества построения карьеры через родственников и знакомых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600" dirty="0" smtClean="0"/>
              <a:t>более лёгкая адаптация в новом коллективе;</a:t>
            </a:r>
          </a:p>
          <a:p>
            <a:pPr lvl="0"/>
            <a:r>
              <a:rPr lang="ru-RU" sz="3600" dirty="0" smtClean="0"/>
              <a:t>осведомлённость о будущем начальстве и «внутренней кухне» организации;</a:t>
            </a:r>
          </a:p>
          <a:p>
            <a:pPr lvl="0"/>
            <a:r>
              <a:rPr lang="ru-RU" sz="3600" dirty="0" smtClean="0"/>
              <a:t>информированность о средней зарплате.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Почему родственникам не стоит работать вместе, %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600200"/>
          <a:ext cx="8858312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Удовлетворённость респондентов своим трудоустройством с помощью разных источников, %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928802"/>
          <a:ext cx="8858280" cy="4338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Трудоустройство через родственников и знакомых не нарушает права граждан. Соискатель легче адаптируется к новому месту работы, если трудоустроен по знакомству. В большинстве случаев население относится негативно к приёму на работу «своих» только в органах государственной власти.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421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Обычная</vt:lpstr>
      <vt:lpstr>РОДСТВЕННЫЕ И ДРУЖЕСТВЕННЫЕ СВЯЗИ В КАРЬЕРЕ: МНЕНИЕ ОБЩЕСТВА </vt:lpstr>
      <vt:lpstr>Актуальность</vt:lpstr>
      <vt:lpstr>Законодательное регулирование</vt:lpstr>
      <vt:lpstr>Поддерживаете ли вы инициативу запретить родственникам работать вместе в Правительстве РФ?, чел.</vt:lpstr>
      <vt:lpstr>Основные источники вакансий</vt:lpstr>
      <vt:lpstr>Преимущества построения карьеры через родственников и знакомых</vt:lpstr>
      <vt:lpstr>Почему родственникам не стоит работать вместе, % </vt:lpstr>
      <vt:lpstr>Удовлетворённость респондентов своим трудоустройством с помощью разных источников, % </vt:lpstr>
      <vt:lpstr>Заключение</vt:lpstr>
      <vt:lpstr>Библиографический список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РОДСТВЕННЫЕ И ДРУЖЕСТВЕННЫЕ СВЯЗИ В КАРЬЕРЕ: МНЕНИЕ ОБЩЕСТВА</dc:title>
  <dc:creator>Acer</dc:creator>
  <cp:lastModifiedBy>RePack by Diakov</cp:lastModifiedBy>
  <cp:revision>7</cp:revision>
  <dcterms:created xsi:type="dcterms:W3CDTF">2020-03-30T10:30:10Z</dcterms:created>
  <dcterms:modified xsi:type="dcterms:W3CDTF">2020-04-02T14:24:11Z</dcterms:modified>
</cp:coreProperties>
</file>