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6" r:id="rId3"/>
    <p:sldId id="270" r:id="rId4"/>
    <p:sldId id="282" r:id="rId5"/>
    <p:sldId id="283" r:id="rId6"/>
    <p:sldId id="267" r:id="rId7"/>
    <p:sldId id="275" r:id="rId8"/>
    <p:sldId id="302" r:id="rId9"/>
    <p:sldId id="305" r:id="rId10"/>
    <p:sldId id="310" r:id="rId11"/>
    <p:sldId id="311" r:id="rId12"/>
    <p:sldId id="312" r:id="rId13"/>
    <p:sldId id="306" r:id="rId14"/>
    <p:sldId id="272" r:id="rId15"/>
    <p:sldId id="280" r:id="rId16"/>
    <p:sldId id="304" r:id="rId17"/>
    <p:sldId id="297" r:id="rId18"/>
    <p:sldId id="296" r:id="rId19"/>
    <p:sldId id="303" r:id="rId20"/>
    <p:sldId id="327" r:id="rId21"/>
    <p:sldId id="269" r:id="rId22"/>
    <p:sldId id="293" r:id="rId23"/>
    <p:sldId id="298" r:id="rId24"/>
    <p:sldId id="328" r:id="rId25"/>
    <p:sldId id="313" r:id="rId26"/>
    <p:sldId id="314" r:id="rId27"/>
    <p:sldId id="326" r:id="rId28"/>
  </p:sldIdLst>
  <p:sldSz cx="13004800" cy="97536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4"/>
    <p:restoredTop sz="94646"/>
  </p:normalViewPr>
  <p:slideViewPr>
    <p:cSldViewPr snapToGrid="0">
      <p:cViewPr varScale="1">
        <p:scale>
          <a:sx n="44" d="100"/>
          <a:sy n="44" d="100"/>
        </p:scale>
        <p:origin x="1636" y="4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e Estee" userId="eb8bac4b79daa567" providerId="LiveId" clId="{23B3F66B-2CD5-42D9-A9E6-5BAD446AB676}"/>
    <pc:docChg chg="undo custSel modSld">
      <pc:chgData name="Estee Estee" userId="eb8bac4b79daa567" providerId="LiveId" clId="{23B3F66B-2CD5-42D9-A9E6-5BAD446AB676}" dt="2020-09-25T03:40:57.486" v="94" actId="948"/>
      <pc:docMkLst>
        <pc:docMk/>
      </pc:docMkLst>
      <pc:sldChg chg="modSp mod">
        <pc:chgData name="Estee Estee" userId="eb8bac4b79daa567" providerId="LiveId" clId="{23B3F66B-2CD5-42D9-A9E6-5BAD446AB676}" dt="2020-09-25T03:34:54.793" v="8" actId="14100"/>
        <pc:sldMkLst>
          <pc:docMk/>
          <pc:sldMk cId="989917864" sldId="269"/>
        </pc:sldMkLst>
        <pc:spChg chg="mod">
          <ac:chgData name="Estee Estee" userId="eb8bac4b79daa567" providerId="LiveId" clId="{23B3F66B-2CD5-42D9-A9E6-5BAD446AB676}" dt="2020-09-25T03:34:46.064" v="5" actId="14100"/>
          <ac:spMkLst>
            <pc:docMk/>
            <pc:sldMk cId="989917864" sldId="269"/>
            <ac:spMk id="2" creationId="{00000000-0000-0000-0000-000000000000}"/>
          </ac:spMkLst>
        </pc:spChg>
        <pc:spChg chg="mod">
          <ac:chgData name="Estee Estee" userId="eb8bac4b79daa567" providerId="LiveId" clId="{23B3F66B-2CD5-42D9-A9E6-5BAD446AB676}" dt="2020-09-25T03:34:54.793" v="8" actId="14100"/>
          <ac:spMkLst>
            <pc:docMk/>
            <pc:sldMk cId="989917864" sldId="269"/>
            <ac:spMk id="3" creationId="{00000000-0000-0000-0000-000000000000}"/>
          </ac:spMkLst>
        </pc:spChg>
      </pc:sldChg>
      <pc:sldChg chg="modSp mod">
        <pc:chgData name="Estee Estee" userId="eb8bac4b79daa567" providerId="LiveId" clId="{23B3F66B-2CD5-42D9-A9E6-5BAD446AB676}" dt="2020-09-25T03:37:02.312" v="50" actId="403"/>
        <pc:sldMkLst>
          <pc:docMk/>
          <pc:sldMk cId="578088417" sldId="293"/>
        </pc:sldMkLst>
        <pc:spChg chg="mod">
          <ac:chgData name="Estee Estee" userId="eb8bac4b79daa567" providerId="LiveId" clId="{23B3F66B-2CD5-42D9-A9E6-5BAD446AB676}" dt="2020-09-25T03:35:09.347" v="10" actId="14100"/>
          <ac:spMkLst>
            <pc:docMk/>
            <pc:sldMk cId="578088417" sldId="293"/>
            <ac:spMk id="2" creationId="{00000000-0000-0000-0000-000000000000}"/>
          </ac:spMkLst>
        </pc:spChg>
        <pc:spChg chg="mod">
          <ac:chgData name="Estee Estee" userId="eb8bac4b79daa567" providerId="LiveId" clId="{23B3F66B-2CD5-42D9-A9E6-5BAD446AB676}" dt="2020-09-25T03:37:02.312" v="50" actId="403"/>
          <ac:spMkLst>
            <pc:docMk/>
            <pc:sldMk cId="578088417" sldId="293"/>
            <ac:spMk id="3" creationId="{00000000-0000-0000-0000-000000000000}"/>
          </ac:spMkLst>
        </pc:spChg>
      </pc:sldChg>
      <pc:sldChg chg="modSp mod">
        <pc:chgData name="Estee Estee" userId="eb8bac4b79daa567" providerId="LiveId" clId="{23B3F66B-2CD5-42D9-A9E6-5BAD446AB676}" dt="2020-09-25T03:40:18.643" v="82" actId="14100"/>
        <pc:sldMkLst>
          <pc:docMk/>
          <pc:sldMk cId="1825256124" sldId="298"/>
        </pc:sldMkLst>
        <pc:spChg chg="mod">
          <ac:chgData name="Estee Estee" userId="eb8bac4b79daa567" providerId="LiveId" clId="{23B3F66B-2CD5-42D9-A9E6-5BAD446AB676}" dt="2020-09-25T03:37:43.045" v="52" actId="1076"/>
          <ac:spMkLst>
            <pc:docMk/>
            <pc:sldMk cId="1825256124" sldId="298"/>
            <ac:spMk id="2" creationId="{00000000-0000-0000-0000-000000000000}"/>
          </ac:spMkLst>
        </pc:spChg>
        <pc:spChg chg="mod">
          <ac:chgData name="Estee Estee" userId="eb8bac4b79daa567" providerId="LiveId" clId="{23B3F66B-2CD5-42D9-A9E6-5BAD446AB676}" dt="2020-09-25T03:40:18.643" v="82" actId="14100"/>
          <ac:spMkLst>
            <pc:docMk/>
            <pc:sldMk cId="1825256124" sldId="298"/>
            <ac:spMk id="3" creationId="{00000000-0000-0000-0000-000000000000}"/>
          </ac:spMkLst>
        </pc:spChg>
      </pc:sldChg>
      <pc:sldChg chg="modSp mod">
        <pc:chgData name="Estee Estee" userId="eb8bac4b79daa567" providerId="LiveId" clId="{23B3F66B-2CD5-42D9-A9E6-5BAD446AB676}" dt="2020-09-25T03:40:57.486" v="94" actId="948"/>
        <pc:sldMkLst>
          <pc:docMk/>
          <pc:sldMk cId="2397380058" sldId="328"/>
        </pc:sldMkLst>
        <pc:spChg chg="mod">
          <ac:chgData name="Estee Estee" userId="eb8bac4b79daa567" providerId="LiveId" clId="{23B3F66B-2CD5-42D9-A9E6-5BAD446AB676}" dt="2020-09-25T03:40:36.328" v="88" actId="14100"/>
          <ac:spMkLst>
            <pc:docMk/>
            <pc:sldMk cId="2397380058" sldId="328"/>
            <ac:spMk id="2" creationId="{DB09009B-F7DD-C54B-AAC7-1BA1C5FB61D9}"/>
          </ac:spMkLst>
        </pc:spChg>
        <pc:spChg chg="mod">
          <ac:chgData name="Estee Estee" userId="eb8bac4b79daa567" providerId="LiveId" clId="{23B3F66B-2CD5-42D9-A9E6-5BAD446AB676}" dt="2020-09-25T03:40:57.486" v="94" actId="948"/>
          <ac:spMkLst>
            <pc:docMk/>
            <pc:sldMk cId="2397380058" sldId="328"/>
            <ac:spMk id="3" creationId="{EBAA6835-29C4-124A-9DD4-0DA436A051D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5360" y="3029940"/>
            <a:ext cx="11054080" cy="2090702"/>
          </a:xfrm>
        </p:spPr>
        <p:txBody>
          <a:bodyPr/>
          <a:lstStyle/>
          <a:p>
            <a:r>
              <a:rPr lang="ru-RU"/>
              <a:t>Образец заголовка</a:t>
            </a:r>
          </a:p>
        </p:txBody>
      </p:sp>
      <p:sp>
        <p:nvSpPr>
          <p:cNvPr id="3" name="Подзаголовок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96" indent="0" algn="ctr">
              <a:buNone/>
              <a:defRPr>
                <a:solidFill>
                  <a:schemeClr val="tx1">
                    <a:tint val="75000"/>
                  </a:schemeClr>
                </a:solidFill>
              </a:defRPr>
            </a:lvl2pPr>
            <a:lvl3pPr marL="1300192" indent="0" algn="ctr">
              <a:buNone/>
              <a:defRPr>
                <a:solidFill>
                  <a:schemeClr val="tx1">
                    <a:tint val="75000"/>
                  </a:schemeClr>
                </a:solidFill>
              </a:defRPr>
            </a:lvl3pPr>
            <a:lvl4pPr marL="1950291" indent="0" algn="ctr">
              <a:buNone/>
              <a:defRPr>
                <a:solidFill>
                  <a:schemeClr val="tx1">
                    <a:tint val="75000"/>
                  </a:schemeClr>
                </a:solidFill>
              </a:defRPr>
            </a:lvl4pPr>
            <a:lvl5pPr marL="2600387" indent="0" algn="ctr">
              <a:buNone/>
              <a:defRPr>
                <a:solidFill>
                  <a:schemeClr val="tx1">
                    <a:tint val="75000"/>
                  </a:schemeClr>
                </a:solidFill>
              </a:defRPr>
            </a:lvl5pPr>
            <a:lvl6pPr marL="3250484" indent="0" algn="ctr">
              <a:buNone/>
              <a:defRPr>
                <a:solidFill>
                  <a:schemeClr val="tx1">
                    <a:tint val="75000"/>
                  </a:schemeClr>
                </a:solidFill>
              </a:defRPr>
            </a:lvl6pPr>
            <a:lvl7pPr marL="3900583" indent="0" algn="ctr">
              <a:buNone/>
              <a:defRPr>
                <a:solidFill>
                  <a:schemeClr val="tx1">
                    <a:tint val="75000"/>
                  </a:schemeClr>
                </a:solidFill>
              </a:defRPr>
            </a:lvl7pPr>
            <a:lvl8pPr marL="4550676" indent="0" algn="ctr">
              <a:buNone/>
              <a:defRPr>
                <a:solidFill>
                  <a:schemeClr val="tx1">
                    <a:tint val="75000"/>
                  </a:schemeClr>
                </a:solidFill>
              </a:defRPr>
            </a:lvl8pPr>
            <a:lvl9pPr marL="5200775"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7D6DE26-1A14-4918-B3CC-5C3DC21DEC9F}" type="datetimeFigureOut">
              <a:rPr lang="en-GB" smtClean="0"/>
              <a:pPr>
                <a:defRPr/>
              </a:pPr>
              <a:t>25/09/2020</a:t>
            </a:fld>
            <a:endParaRPr lang="en-GB"/>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fld id="{C146CA03-BAB6-479F-90F5-6AAC50F2C6FE}" type="slidenum">
              <a:rPr lang="en-GB" altLang="ru-RU" smtClean="0"/>
              <a:pPr/>
              <a:t>‹#›</a:t>
            </a:fld>
            <a:endParaRPr lang="en-GB" altLang="ru-RU"/>
          </a:p>
        </p:txBody>
      </p:sp>
    </p:spTree>
    <p:extLst>
      <p:ext uri="{BB962C8B-B14F-4D97-AF65-F5344CB8AC3E}">
        <p14:creationId xmlns:p14="http://schemas.microsoft.com/office/powerpoint/2010/main" val="42975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C01C5373-ACC1-4CBC-B87D-F8E68CEF3B10}" type="datetimeFigureOut">
              <a:rPr lang="en-GB" smtClean="0"/>
              <a:pPr>
                <a:defRPr/>
              </a:pPr>
              <a:t>25/09/2020</a:t>
            </a:fld>
            <a:endParaRPr lang="en-GB"/>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fld id="{36B4B92B-EA9B-46D0-BA7B-365CDA2944F8}" type="slidenum">
              <a:rPr lang="en-GB" altLang="ru-RU" smtClean="0"/>
              <a:pPr/>
              <a:t>‹#›</a:t>
            </a:fld>
            <a:endParaRPr lang="en-GB" altLang="ru-RU"/>
          </a:p>
        </p:txBody>
      </p:sp>
    </p:spTree>
    <p:extLst>
      <p:ext uri="{BB962C8B-B14F-4D97-AF65-F5344CB8AC3E}">
        <p14:creationId xmlns:p14="http://schemas.microsoft.com/office/powerpoint/2010/main" val="313131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408943" y="555420"/>
            <a:ext cx="4161084" cy="11835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25689" y="555420"/>
            <a:ext cx="12266507" cy="11835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C9573EE0-37C3-4453-9922-675909F6B467}" type="datetimeFigureOut">
              <a:rPr lang="en-GB" smtClean="0"/>
              <a:pPr>
                <a:defRPr/>
              </a:pPr>
              <a:t>25/09/2020</a:t>
            </a:fld>
            <a:endParaRPr lang="en-GB"/>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fld id="{1D53BDFD-199D-4BB2-9746-0A45083DE5FD}" type="slidenum">
              <a:rPr lang="en-GB" altLang="ru-RU" smtClean="0"/>
              <a:pPr/>
              <a:t>‹#›</a:t>
            </a:fld>
            <a:endParaRPr lang="en-GB" altLang="ru-RU"/>
          </a:p>
        </p:txBody>
      </p:sp>
    </p:spTree>
    <p:extLst>
      <p:ext uri="{BB962C8B-B14F-4D97-AF65-F5344CB8AC3E}">
        <p14:creationId xmlns:p14="http://schemas.microsoft.com/office/powerpoint/2010/main" val="25471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EE83BC3C-070E-4E9E-973C-AD66961E31F0}" type="datetimeFigureOut">
              <a:rPr lang="en-GB" smtClean="0"/>
              <a:pPr>
                <a:defRPr/>
              </a:pPr>
              <a:t>25/09/2020</a:t>
            </a:fld>
            <a:endParaRPr lang="en-GB"/>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fld id="{91FF0FDA-C711-4444-8D59-4BE0694791AB}" type="slidenum">
              <a:rPr lang="en-GB" altLang="ru-RU" smtClean="0"/>
              <a:pPr/>
              <a:t>‹#›</a:t>
            </a:fld>
            <a:endParaRPr lang="en-GB" altLang="ru-RU"/>
          </a:p>
        </p:txBody>
      </p:sp>
    </p:spTree>
    <p:extLst>
      <p:ext uri="{BB962C8B-B14F-4D97-AF65-F5344CB8AC3E}">
        <p14:creationId xmlns:p14="http://schemas.microsoft.com/office/powerpoint/2010/main" val="220800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290" y="6267598"/>
            <a:ext cx="11054080" cy="1937173"/>
          </a:xfrm>
        </p:spPr>
        <p:txBody>
          <a:bodyPr anchor="t"/>
          <a:lstStyle>
            <a:lvl1pPr algn="l">
              <a:defRPr sz="5700" b="1" cap="all"/>
            </a:lvl1pPr>
          </a:lstStyle>
          <a:p>
            <a:r>
              <a:rPr lang="ru-RU"/>
              <a:t>Образец заголовка</a:t>
            </a:r>
          </a:p>
        </p:txBody>
      </p:sp>
      <p:sp>
        <p:nvSpPr>
          <p:cNvPr id="3" name="Текст 2"/>
          <p:cNvSpPr>
            <a:spLocks noGrp="1"/>
          </p:cNvSpPr>
          <p:nvPr>
            <p:ph type="body" idx="1"/>
          </p:nvPr>
        </p:nvSpPr>
        <p:spPr>
          <a:xfrm>
            <a:off x="1027290" y="4133998"/>
            <a:ext cx="11054080" cy="2133599"/>
          </a:xfrm>
        </p:spPr>
        <p:txBody>
          <a:bodyPr anchor="b"/>
          <a:lstStyle>
            <a:lvl1pPr marL="0" indent="0">
              <a:buNone/>
              <a:defRPr sz="2800">
                <a:solidFill>
                  <a:schemeClr val="tx1">
                    <a:tint val="75000"/>
                  </a:schemeClr>
                </a:solidFill>
              </a:defRPr>
            </a:lvl1pPr>
            <a:lvl2pPr marL="650096" indent="0">
              <a:buNone/>
              <a:defRPr sz="2600">
                <a:solidFill>
                  <a:schemeClr val="tx1">
                    <a:tint val="75000"/>
                  </a:schemeClr>
                </a:solidFill>
              </a:defRPr>
            </a:lvl2pPr>
            <a:lvl3pPr marL="1300192" indent="0">
              <a:buNone/>
              <a:defRPr sz="2300">
                <a:solidFill>
                  <a:schemeClr val="tx1">
                    <a:tint val="75000"/>
                  </a:schemeClr>
                </a:solidFill>
              </a:defRPr>
            </a:lvl3pPr>
            <a:lvl4pPr marL="1950291" indent="0">
              <a:buNone/>
              <a:defRPr sz="2000">
                <a:solidFill>
                  <a:schemeClr val="tx1">
                    <a:tint val="75000"/>
                  </a:schemeClr>
                </a:solidFill>
              </a:defRPr>
            </a:lvl4pPr>
            <a:lvl5pPr marL="2600387" indent="0">
              <a:buNone/>
              <a:defRPr sz="2000">
                <a:solidFill>
                  <a:schemeClr val="tx1">
                    <a:tint val="75000"/>
                  </a:schemeClr>
                </a:solidFill>
              </a:defRPr>
            </a:lvl5pPr>
            <a:lvl6pPr marL="3250484" indent="0">
              <a:buNone/>
              <a:defRPr sz="2000">
                <a:solidFill>
                  <a:schemeClr val="tx1">
                    <a:tint val="75000"/>
                  </a:schemeClr>
                </a:solidFill>
              </a:defRPr>
            </a:lvl6pPr>
            <a:lvl7pPr marL="3900583" indent="0">
              <a:buNone/>
              <a:defRPr sz="2000">
                <a:solidFill>
                  <a:schemeClr val="tx1">
                    <a:tint val="75000"/>
                  </a:schemeClr>
                </a:solidFill>
              </a:defRPr>
            </a:lvl7pPr>
            <a:lvl8pPr marL="4550676" indent="0">
              <a:buNone/>
              <a:defRPr sz="2000">
                <a:solidFill>
                  <a:schemeClr val="tx1">
                    <a:tint val="75000"/>
                  </a:schemeClr>
                </a:solidFill>
              </a:defRPr>
            </a:lvl8pPr>
            <a:lvl9pPr marL="5200775" indent="0">
              <a:buNone/>
              <a:defRPr sz="20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8D7BA5C5-7571-4B00-A16D-308D016DDA31}" type="datetimeFigureOut">
              <a:rPr lang="en-GB" smtClean="0"/>
              <a:pPr>
                <a:defRPr/>
              </a:pPr>
              <a:t>25/09/2020</a:t>
            </a:fld>
            <a:endParaRPr lang="en-GB"/>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fld id="{2FC10A2F-4499-472F-81C5-99875CA0849F}" type="slidenum">
              <a:rPr lang="en-GB" altLang="ru-RU" smtClean="0"/>
              <a:pPr/>
              <a:t>‹#›</a:t>
            </a:fld>
            <a:endParaRPr lang="en-GB" altLang="ru-RU"/>
          </a:p>
        </p:txBody>
      </p:sp>
    </p:spTree>
    <p:extLst>
      <p:ext uri="{BB962C8B-B14F-4D97-AF65-F5344CB8AC3E}">
        <p14:creationId xmlns:p14="http://schemas.microsoft.com/office/powerpoint/2010/main" val="377503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925689" y="3237660"/>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9356233" y="3237660"/>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F4A20B21-8EDD-43EC-8379-3F3AF3F52868}" type="datetimeFigureOut">
              <a:rPr lang="en-GB" smtClean="0"/>
              <a:pPr>
                <a:defRPr/>
              </a:pPr>
              <a:t>25/09/2020</a:t>
            </a:fld>
            <a:endParaRPr lang="en-GB"/>
          </a:p>
        </p:txBody>
      </p:sp>
      <p:sp>
        <p:nvSpPr>
          <p:cNvPr id="6" name="Нижний колонтитул 5"/>
          <p:cNvSpPr>
            <a:spLocks noGrp="1"/>
          </p:cNvSpPr>
          <p:nvPr>
            <p:ph type="ftr" sz="quarter" idx="11"/>
          </p:nvPr>
        </p:nvSpPr>
        <p:spPr/>
        <p:txBody>
          <a:bodyPr/>
          <a:lstStyle/>
          <a:p>
            <a:pPr>
              <a:defRPr/>
            </a:pPr>
            <a:endParaRPr lang="en-GB"/>
          </a:p>
        </p:txBody>
      </p:sp>
      <p:sp>
        <p:nvSpPr>
          <p:cNvPr id="7" name="Номер слайда 6"/>
          <p:cNvSpPr>
            <a:spLocks noGrp="1"/>
          </p:cNvSpPr>
          <p:nvPr>
            <p:ph type="sldNum" sz="quarter" idx="12"/>
          </p:nvPr>
        </p:nvSpPr>
        <p:spPr/>
        <p:txBody>
          <a:bodyPr/>
          <a:lstStyle/>
          <a:p>
            <a:fld id="{8D7B7618-E14C-467D-A27C-6F57D0FFB6D6}" type="slidenum">
              <a:rPr lang="en-GB" altLang="ru-RU" smtClean="0"/>
              <a:pPr/>
              <a:t>‹#›</a:t>
            </a:fld>
            <a:endParaRPr lang="en-GB" altLang="ru-RU"/>
          </a:p>
        </p:txBody>
      </p:sp>
    </p:spTree>
    <p:extLst>
      <p:ext uri="{BB962C8B-B14F-4D97-AF65-F5344CB8AC3E}">
        <p14:creationId xmlns:p14="http://schemas.microsoft.com/office/powerpoint/2010/main" val="314664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240" y="390596"/>
            <a:ext cx="11704320" cy="16256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50240" y="2183272"/>
            <a:ext cx="5746045" cy="909884"/>
          </a:xfrm>
        </p:spPr>
        <p:txBody>
          <a:bodyPr anchor="b"/>
          <a:lstStyle>
            <a:lvl1pPr marL="0" indent="0">
              <a:buNone/>
              <a:defRPr sz="3400" b="1"/>
            </a:lvl1pPr>
            <a:lvl2pPr marL="650096" indent="0">
              <a:buNone/>
              <a:defRPr sz="2800" b="1"/>
            </a:lvl2pPr>
            <a:lvl3pPr marL="1300192" indent="0">
              <a:buNone/>
              <a:defRPr sz="2600" b="1"/>
            </a:lvl3pPr>
            <a:lvl4pPr marL="1950291" indent="0">
              <a:buNone/>
              <a:defRPr sz="2300" b="1"/>
            </a:lvl4pPr>
            <a:lvl5pPr marL="2600387" indent="0">
              <a:buNone/>
              <a:defRPr sz="2300" b="1"/>
            </a:lvl5pPr>
            <a:lvl6pPr marL="3250484" indent="0">
              <a:buNone/>
              <a:defRPr sz="2300" b="1"/>
            </a:lvl6pPr>
            <a:lvl7pPr marL="3900583" indent="0">
              <a:buNone/>
              <a:defRPr sz="2300" b="1"/>
            </a:lvl7pPr>
            <a:lvl8pPr marL="4550676" indent="0">
              <a:buNone/>
              <a:defRPr sz="2300" b="1"/>
            </a:lvl8pPr>
            <a:lvl9pPr marL="5200775" indent="0">
              <a:buNone/>
              <a:defRPr sz="2300" b="1"/>
            </a:lvl9pPr>
          </a:lstStyle>
          <a:p>
            <a:pPr lvl="0"/>
            <a:r>
              <a:rPr lang="ru-RU"/>
              <a:t>Образец текста</a:t>
            </a:r>
          </a:p>
        </p:txBody>
      </p:sp>
      <p:sp>
        <p:nvSpPr>
          <p:cNvPr id="4" name="Объект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606260" y="2183272"/>
            <a:ext cx="5748302" cy="909884"/>
          </a:xfrm>
        </p:spPr>
        <p:txBody>
          <a:bodyPr anchor="b"/>
          <a:lstStyle>
            <a:lvl1pPr marL="0" indent="0">
              <a:buNone/>
              <a:defRPr sz="3400" b="1"/>
            </a:lvl1pPr>
            <a:lvl2pPr marL="650096" indent="0">
              <a:buNone/>
              <a:defRPr sz="2800" b="1"/>
            </a:lvl2pPr>
            <a:lvl3pPr marL="1300192" indent="0">
              <a:buNone/>
              <a:defRPr sz="2600" b="1"/>
            </a:lvl3pPr>
            <a:lvl4pPr marL="1950291" indent="0">
              <a:buNone/>
              <a:defRPr sz="2300" b="1"/>
            </a:lvl4pPr>
            <a:lvl5pPr marL="2600387" indent="0">
              <a:buNone/>
              <a:defRPr sz="2300" b="1"/>
            </a:lvl5pPr>
            <a:lvl6pPr marL="3250484" indent="0">
              <a:buNone/>
              <a:defRPr sz="2300" b="1"/>
            </a:lvl6pPr>
            <a:lvl7pPr marL="3900583" indent="0">
              <a:buNone/>
              <a:defRPr sz="2300" b="1"/>
            </a:lvl7pPr>
            <a:lvl8pPr marL="4550676" indent="0">
              <a:buNone/>
              <a:defRPr sz="2300" b="1"/>
            </a:lvl8pPr>
            <a:lvl9pPr marL="5200775" indent="0">
              <a:buNone/>
              <a:defRPr sz="2300" b="1"/>
            </a:lvl9pPr>
          </a:lstStyle>
          <a:p>
            <a:pPr lvl="0"/>
            <a:r>
              <a:rPr lang="ru-RU"/>
              <a:t>Образец текста</a:t>
            </a:r>
          </a:p>
        </p:txBody>
      </p:sp>
      <p:sp>
        <p:nvSpPr>
          <p:cNvPr id="6" name="Объект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3B88D46A-A984-4930-A6D2-C13706023F78}" type="datetimeFigureOut">
              <a:rPr lang="en-GB" smtClean="0"/>
              <a:pPr>
                <a:defRPr/>
              </a:pPr>
              <a:t>25/09/2020</a:t>
            </a:fld>
            <a:endParaRPr lang="en-GB"/>
          </a:p>
        </p:txBody>
      </p:sp>
      <p:sp>
        <p:nvSpPr>
          <p:cNvPr id="8" name="Нижний колонтитул 7"/>
          <p:cNvSpPr>
            <a:spLocks noGrp="1"/>
          </p:cNvSpPr>
          <p:nvPr>
            <p:ph type="ftr" sz="quarter" idx="11"/>
          </p:nvPr>
        </p:nvSpPr>
        <p:spPr/>
        <p:txBody>
          <a:bodyPr/>
          <a:lstStyle/>
          <a:p>
            <a:pPr>
              <a:defRPr/>
            </a:pPr>
            <a:endParaRPr lang="en-GB"/>
          </a:p>
        </p:txBody>
      </p:sp>
      <p:sp>
        <p:nvSpPr>
          <p:cNvPr id="9" name="Номер слайда 8"/>
          <p:cNvSpPr>
            <a:spLocks noGrp="1"/>
          </p:cNvSpPr>
          <p:nvPr>
            <p:ph type="sldNum" sz="quarter" idx="12"/>
          </p:nvPr>
        </p:nvSpPr>
        <p:spPr/>
        <p:txBody>
          <a:bodyPr/>
          <a:lstStyle/>
          <a:p>
            <a:fld id="{099AFCEA-436A-4C02-987F-A821356D0221}" type="slidenum">
              <a:rPr lang="en-GB" altLang="ru-RU" smtClean="0"/>
              <a:pPr/>
              <a:t>‹#›</a:t>
            </a:fld>
            <a:endParaRPr lang="en-GB" altLang="ru-RU"/>
          </a:p>
        </p:txBody>
      </p:sp>
    </p:spTree>
    <p:extLst>
      <p:ext uri="{BB962C8B-B14F-4D97-AF65-F5344CB8AC3E}">
        <p14:creationId xmlns:p14="http://schemas.microsoft.com/office/powerpoint/2010/main" val="79566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F65CEB66-D266-4674-A758-3BD6203EBD57}" type="datetimeFigureOut">
              <a:rPr lang="en-GB" smtClean="0"/>
              <a:pPr>
                <a:defRPr/>
              </a:pPr>
              <a:t>25/09/2020</a:t>
            </a:fld>
            <a:endParaRPr lang="en-GB"/>
          </a:p>
        </p:txBody>
      </p:sp>
      <p:sp>
        <p:nvSpPr>
          <p:cNvPr id="4" name="Нижний колонтитул 3"/>
          <p:cNvSpPr>
            <a:spLocks noGrp="1"/>
          </p:cNvSpPr>
          <p:nvPr>
            <p:ph type="ftr" sz="quarter" idx="11"/>
          </p:nvPr>
        </p:nvSpPr>
        <p:spPr/>
        <p:txBody>
          <a:bodyPr/>
          <a:lstStyle/>
          <a:p>
            <a:pPr>
              <a:defRPr/>
            </a:pPr>
            <a:endParaRPr lang="en-GB"/>
          </a:p>
        </p:txBody>
      </p:sp>
      <p:sp>
        <p:nvSpPr>
          <p:cNvPr id="5" name="Номер слайда 4"/>
          <p:cNvSpPr>
            <a:spLocks noGrp="1"/>
          </p:cNvSpPr>
          <p:nvPr>
            <p:ph type="sldNum" sz="quarter" idx="12"/>
          </p:nvPr>
        </p:nvSpPr>
        <p:spPr/>
        <p:txBody>
          <a:bodyPr/>
          <a:lstStyle/>
          <a:p>
            <a:fld id="{96BDD5D3-7E8A-41A9-ACBD-0BF820736FF2}" type="slidenum">
              <a:rPr lang="en-GB" altLang="ru-RU" smtClean="0"/>
              <a:pPr/>
              <a:t>‹#›</a:t>
            </a:fld>
            <a:endParaRPr lang="en-GB" altLang="ru-RU"/>
          </a:p>
        </p:txBody>
      </p:sp>
    </p:spTree>
    <p:extLst>
      <p:ext uri="{BB962C8B-B14F-4D97-AF65-F5344CB8AC3E}">
        <p14:creationId xmlns:p14="http://schemas.microsoft.com/office/powerpoint/2010/main" val="278471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88BD711-2112-4F67-85F8-2AA2B9C7B44B}" type="datetimeFigureOut">
              <a:rPr lang="en-GB" smtClean="0"/>
              <a:pPr>
                <a:defRPr/>
              </a:pPr>
              <a:t>25/09/2020</a:t>
            </a:fld>
            <a:endParaRPr lang="en-GB"/>
          </a:p>
        </p:txBody>
      </p:sp>
      <p:sp>
        <p:nvSpPr>
          <p:cNvPr id="3" name="Нижний колонтитул 2"/>
          <p:cNvSpPr>
            <a:spLocks noGrp="1"/>
          </p:cNvSpPr>
          <p:nvPr>
            <p:ph type="ftr" sz="quarter" idx="11"/>
          </p:nvPr>
        </p:nvSpPr>
        <p:spPr/>
        <p:txBody>
          <a:bodyPr/>
          <a:lstStyle/>
          <a:p>
            <a:pPr>
              <a:defRPr/>
            </a:pPr>
            <a:endParaRPr lang="en-GB"/>
          </a:p>
        </p:txBody>
      </p:sp>
      <p:sp>
        <p:nvSpPr>
          <p:cNvPr id="4" name="Номер слайда 3"/>
          <p:cNvSpPr>
            <a:spLocks noGrp="1"/>
          </p:cNvSpPr>
          <p:nvPr>
            <p:ph type="sldNum" sz="quarter" idx="12"/>
          </p:nvPr>
        </p:nvSpPr>
        <p:spPr/>
        <p:txBody>
          <a:bodyPr/>
          <a:lstStyle/>
          <a:p>
            <a:fld id="{83AA0CBA-EC76-4C2A-948B-28F92A8C753A}" type="slidenum">
              <a:rPr lang="en-GB" altLang="ru-RU" smtClean="0"/>
              <a:pPr/>
              <a:t>‹#›</a:t>
            </a:fld>
            <a:endParaRPr lang="en-GB" altLang="ru-RU"/>
          </a:p>
        </p:txBody>
      </p:sp>
    </p:spTree>
    <p:extLst>
      <p:ext uri="{BB962C8B-B14F-4D97-AF65-F5344CB8AC3E}">
        <p14:creationId xmlns:p14="http://schemas.microsoft.com/office/powerpoint/2010/main" val="192005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243" y="388338"/>
            <a:ext cx="4278490" cy="1652693"/>
          </a:xfrm>
        </p:spPr>
        <p:txBody>
          <a:bodyPr anchor="b"/>
          <a:lstStyle>
            <a:lvl1pPr algn="l">
              <a:defRPr sz="2800" b="1"/>
            </a:lvl1pPr>
          </a:lstStyle>
          <a:p>
            <a:r>
              <a:rPr lang="ru-RU"/>
              <a:t>Образец заголовка</a:t>
            </a:r>
          </a:p>
        </p:txBody>
      </p:sp>
      <p:sp>
        <p:nvSpPr>
          <p:cNvPr id="3" name="Объект 2"/>
          <p:cNvSpPr>
            <a:spLocks noGrp="1"/>
          </p:cNvSpPr>
          <p:nvPr>
            <p:ph idx="1"/>
          </p:nvPr>
        </p:nvSpPr>
        <p:spPr>
          <a:xfrm>
            <a:off x="5084516" y="388344"/>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50243" y="2041033"/>
            <a:ext cx="4278490" cy="6671734"/>
          </a:xfrm>
        </p:spPr>
        <p:txBody>
          <a:bodyPr/>
          <a:lstStyle>
            <a:lvl1pPr marL="0" indent="0">
              <a:buNone/>
              <a:defRPr sz="2000"/>
            </a:lvl1pPr>
            <a:lvl2pPr marL="650096" indent="0">
              <a:buNone/>
              <a:defRPr sz="1700"/>
            </a:lvl2pPr>
            <a:lvl3pPr marL="1300192" indent="0">
              <a:buNone/>
              <a:defRPr sz="1400"/>
            </a:lvl3pPr>
            <a:lvl4pPr marL="1950291" indent="0">
              <a:buNone/>
              <a:defRPr sz="1300"/>
            </a:lvl4pPr>
            <a:lvl5pPr marL="2600387" indent="0">
              <a:buNone/>
              <a:defRPr sz="1300"/>
            </a:lvl5pPr>
            <a:lvl6pPr marL="3250484" indent="0">
              <a:buNone/>
              <a:defRPr sz="1300"/>
            </a:lvl6pPr>
            <a:lvl7pPr marL="3900583" indent="0">
              <a:buNone/>
              <a:defRPr sz="1300"/>
            </a:lvl7pPr>
            <a:lvl8pPr marL="4550676" indent="0">
              <a:buNone/>
              <a:defRPr sz="1300"/>
            </a:lvl8pPr>
            <a:lvl9pPr marL="5200775" indent="0">
              <a:buNone/>
              <a:defRPr sz="1300"/>
            </a:lvl9pPr>
          </a:lstStyle>
          <a:p>
            <a:pPr lvl="0"/>
            <a:r>
              <a:rPr lang="ru-RU"/>
              <a:t>Образец текста</a:t>
            </a:r>
          </a:p>
        </p:txBody>
      </p:sp>
      <p:sp>
        <p:nvSpPr>
          <p:cNvPr id="5" name="Дата 4"/>
          <p:cNvSpPr>
            <a:spLocks noGrp="1"/>
          </p:cNvSpPr>
          <p:nvPr>
            <p:ph type="dt" sz="half" idx="10"/>
          </p:nvPr>
        </p:nvSpPr>
        <p:spPr/>
        <p:txBody>
          <a:bodyPr/>
          <a:lstStyle/>
          <a:p>
            <a:pPr>
              <a:defRPr/>
            </a:pPr>
            <a:fld id="{D14D737B-17AE-414A-9431-67CCEC2155D5}" type="datetimeFigureOut">
              <a:rPr lang="en-GB" smtClean="0"/>
              <a:pPr>
                <a:defRPr/>
              </a:pPr>
              <a:t>25/09/2020</a:t>
            </a:fld>
            <a:endParaRPr lang="en-GB"/>
          </a:p>
        </p:txBody>
      </p:sp>
      <p:sp>
        <p:nvSpPr>
          <p:cNvPr id="6" name="Нижний колонтитул 5"/>
          <p:cNvSpPr>
            <a:spLocks noGrp="1"/>
          </p:cNvSpPr>
          <p:nvPr>
            <p:ph type="ftr" sz="quarter" idx="11"/>
          </p:nvPr>
        </p:nvSpPr>
        <p:spPr/>
        <p:txBody>
          <a:bodyPr/>
          <a:lstStyle/>
          <a:p>
            <a:pPr>
              <a:defRPr/>
            </a:pPr>
            <a:endParaRPr lang="en-GB"/>
          </a:p>
        </p:txBody>
      </p:sp>
      <p:sp>
        <p:nvSpPr>
          <p:cNvPr id="7" name="Номер слайда 6"/>
          <p:cNvSpPr>
            <a:spLocks noGrp="1"/>
          </p:cNvSpPr>
          <p:nvPr>
            <p:ph type="sldNum" sz="quarter" idx="12"/>
          </p:nvPr>
        </p:nvSpPr>
        <p:spPr/>
        <p:txBody>
          <a:bodyPr/>
          <a:lstStyle/>
          <a:p>
            <a:fld id="{AAC20653-B195-461E-B674-D6348556386A}" type="slidenum">
              <a:rPr lang="en-GB" altLang="ru-RU" smtClean="0"/>
              <a:pPr/>
              <a:t>‹#›</a:t>
            </a:fld>
            <a:endParaRPr lang="en-GB" altLang="ru-RU"/>
          </a:p>
        </p:txBody>
      </p:sp>
    </p:spTree>
    <p:extLst>
      <p:ext uri="{BB962C8B-B14F-4D97-AF65-F5344CB8AC3E}">
        <p14:creationId xmlns:p14="http://schemas.microsoft.com/office/powerpoint/2010/main" val="75469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032" y="6827520"/>
            <a:ext cx="7802880" cy="806027"/>
          </a:xfrm>
        </p:spPr>
        <p:txBody>
          <a:bodyPr anchor="b"/>
          <a:lstStyle>
            <a:lvl1pPr algn="l">
              <a:defRPr sz="2800" b="1"/>
            </a:lvl1pPr>
          </a:lstStyle>
          <a:p>
            <a:r>
              <a:rPr lang="ru-RU"/>
              <a:t>Образец заголовка</a:t>
            </a:r>
          </a:p>
        </p:txBody>
      </p:sp>
      <p:sp>
        <p:nvSpPr>
          <p:cNvPr id="3" name="Рисунок 2"/>
          <p:cNvSpPr>
            <a:spLocks noGrp="1"/>
          </p:cNvSpPr>
          <p:nvPr>
            <p:ph type="pic" idx="1"/>
          </p:nvPr>
        </p:nvSpPr>
        <p:spPr>
          <a:xfrm>
            <a:off x="2549032" y="871502"/>
            <a:ext cx="7802880" cy="5852160"/>
          </a:xfrm>
        </p:spPr>
        <p:txBody>
          <a:bodyPr/>
          <a:lstStyle>
            <a:lvl1pPr marL="0" indent="0">
              <a:buNone/>
              <a:defRPr sz="4600"/>
            </a:lvl1pPr>
            <a:lvl2pPr marL="650096" indent="0">
              <a:buNone/>
              <a:defRPr sz="4000"/>
            </a:lvl2pPr>
            <a:lvl3pPr marL="1300192" indent="0">
              <a:buNone/>
              <a:defRPr sz="3400"/>
            </a:lvl3pPr>
            <a:lvl4pPr marL="1950291" indent="0">
              <a:buNone/>
              <a:defRPr sz="2800"/>
            </a:lvl4pPr>
            <a:lvl5pPr marL="2600387" indent="0">
              <a:buNone/>
              <a:defRPr sz="2800"/>
            </a:lvl5pPr>
            <a:lvl6pPr marL="3250484" indent="0">
              <a:buNone/>
              <a:defRPr sz="2800"/>
            </a:lvl6pPr>
            <a:lvl7pPr marL="3900583" indent="0">
              <a:buNone/>
              <a:defRPr sz="2800"/>
            </a:lvl7pPr>
            <a:lvl8pPr marL="4550676" indent="0">
              <a:buNone/>
              <a:defRPr sz="2800"/>
            </a:lvl8pPr>
            <a:lvl9pPr marL="5200775" indent="0">
              <a:buNone/>
              <a:defRPr sz="2800"/>
            </a:lvl9pPr>
          </a:lstStyle>
          <a:p>
            <a:endParaRPr lang="ru-RU"/>
          </a:p>
        </p:txBody>
      </p:sp>
      <p:sp>
        <p:nvSpPr>
          <p:cNvPr id="4" name="Текст 3"/>
          <p:cNvSpPr>
            <a:spLocks noGrp="1"/>
          </p:cNvSpPr>
          <p:nvPr>
            <p:ph type="body" sz="half" idx="2"/>
          </p:nvPr>
        </p:nvSpPr>
        <p:spPr>
          <a:xfrm>
            <a:off x="2549032" y="7633547"/>
            <a:ext cx="7802880" cy="1144693"/>
          </a:xfrm>
        </p:spPr>
        <p:txBody>
          <a:bodyPr/>
          <a:lstStyle>
            <a:lvl1pPr marL="0" indent="0">
              <a:buNone/>
              <a:defRPr sz="2000"/>
            </a:lvl1pPr>
            <a:lvl2pPr marL="650096" indent="0">
              <a:buNone/>
              <a:defRPr sz="1700"/>
            </a:lvl2pPr>
            <a:lvl3pPr marL="1300192" indent="0">
              <a:buNone/>
              <a:defRPr sz="1400"/>
            </a:lvl3pPr>
            <a:lvl4pPr marL="1950291" indent="0">
              <a:buNone/>
              <a:defRPr sz="1300"/>
            </a:lvl4pPr>
            <a:lvl5pPr marL="2600387" indent="0">
              <a:buNone/>
              <a:defRPr sz="1300"/>
            </a:lvl5pPr>
            <a:lvl6pPr marL="3250484" indent="0">
              <a:buNone/>
              <a:defRPr sz="1300"/>
            </a:lvl6pPr>
            <a:lvl7pPr marL="3900583" indent="0">
              <a:buNone/>
              <a:defRPr sz="1300"/>
            </a:lvl7pPr>
            <a:lvl8pPr marL="4550676" indent="0">
              <a:buNone/>
              <a:defRPr sz="1300"/>
            </a:lvl8pPr>
            <a:lvl9pPr marL="5200775" indent="0">
              <a:buNone/>
              <a:defRPr sz="1300"/>
            </a:lvl9pPr>
          </a:lstStyle>
          <a:p>
            <a:pPr lvl="0"/>
            <a:r>
              <a:rPr lang="ru-RU"/>
              <a:t>Образец текста</a:t>
            </a:r>
          </a:p>
        </p:txBody>
      </p:sp>
      <p:sp>
        <p:nvSpPr>
          <p:cNvPr id="5" name="Дата 4"/>
          <p:cNvSpPr>
            <a:spLocks noGrp="1"/>
          </p:cNvSpPr>
          <p:nvPr>
            <p:ph type="dt" sz="half" idx="10"/>
          </p:nvPr>
        </p:nvSpPr>
        <p:spPr/>
        <p:txBody>
          <a:bodyPr/>
          <a:lstStyle/>
          <a:p>
            <a:pPr>
              <a:defRPr/>
            </a:pPr>
            <a:fld id="{0817B457-C8FC-40D9-A0B7-FA18E03B9B8D}" type="datetimeFigureOut">
              <a:rPr lang="en-GB" smtClean="0"/>
              <a:pPr>
                <a:defRPr/>
              </a:pPr>
              <a:t>25/09/2020</a:t>
            </a:fld>
            <a:endParaRPr lang="en-GB"/>
          </a:p>
        </p:txBody>
      </p:sp>
      <p:sp>
        <p:nvSpPr>
          <p:cNvPr id="6" name="Нижний колонтитул 5"/>
          <p:cNvSpPr>
            <a:spLocks noGrp="1"/>
          </p:cNvSpPr>
          <p:nvPr>
            <p:ph type="ftr" sz="quarter" idx="11"/>
          </p:nvPr>
        </p:nvSpPr>
        <p:spPr/>
        <p:txBody>
          <a:bodyPr/>
          <a:lstStyle/>
          <a:p>
            <a:pPr>
              <a:defRPr/>
            </a:pPr>
            <a:endParaRPr lang="en-GB"/>
          </a:p>
        </p:txBody>
      </p:sp>
      <p:sp>
        <p:nvSpPr>
          <p:cNvPr id="7" name="Номер слайда 6"/>
          <p:cNvSpPr>
            <a:spLocks noGrp="1"/>
          </p:cNvSpPr>
          <p:nvPr>
            <p:ph type="sldNum" sz="quarter" idx="12"/>
          </p:nvPr>
        </p:nvSpPr>
        <p:spPr/>
        <p:txBody>
          <a:bodyPr/>
          <a:lstStyle/>
          <a:p>
            <a:fld id="{AAC3F1F5-FCF1-48F7-A216-89F366D10832}" type="slidenum">
              <a:rPr lang="en-GB" altLang="ru-RU" smtClean="0"/>
              <a:pPr/>
              <a:t>‹#›</a:t>
            </a:fld>
            <a:endParaRPr lang="en-GB" altLang="ru-RU"/>
          </a:p>
        </p:txBody>
      </p:sp>
    </p:spTree>
    <p:extLst>
      <p:ext uri="{BB962C8B-B14F-4D97-AF65-F5344CB8AC3E}">
        <p14:creationId xmlns:p14="http://schemas.microsoft.com/office/powerpoint/2010/main" val="78672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240" y="390596"/>
            <a:ext cx="11704320" cy="1625600"/>
          </a:xfrm>
          <a:prstGeom prst="rect">
            <a:avLst/>
          </a:prstGeom>
        </p:spPr>
        <p:txBody>
          <a:bodyPr vert="horz" lIns="130019" tIns="65010" rIns="130019" bIns="65010" rtlCol="0" anchor="ctr">
            <a:normAutofit/>
          </a:bodyPr>
          <a:lstStyle/>
          <a:p>
            <a:r>
              <a:rPr lang="ru-RU"/>
              <a:t>Образец заголовка</a:t>
            </a:r>
          </a:p>
        </p:txBody>
      </p:sp>
      <p:sp>
        <p:nvSpPr>
          <p:cNvPr id="3" name="Текст 2"/>
          <p:cNvSpPr>
            <a:spLocks noGrp="1"/>
          </p:cNvSpPr>
          <p:nvPr>
            <p:ph type="body" idx="1"/>
          </p:nvPr>
        </p:nvSpPr>
        <p:spPr>
          <a:xfrm>
            <a:off x="650240" y="2275846"/>
            <a:ext cx="11704320" cy="6436925"/>
          </a:xfrm>
          <a:prstGeom prst="rect">
            <a:avLst/>
          </a:prstGeom>
        </p:spPr>
        <p:txBody>
          <a:bodyPr vert="horz" lIns="130019" tIns="65010" rIns="130019" bIns="6501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50240" y="9040149"/>
            <a:ext cx="3034453" cy="519289"/>
          </a:xfrm>
          <a:prstGeom prst="rect">
            <a:avLst/>
          </a:prstGeom>
        </p:spPr>
        <p:txBody>
          <a:bodyPr vert="horz" lIns="130019" tIns="65010" rIns="130019" bIns="65010" rtlCol="0" anchor="ctr"/>
          <a:lstStyle>
            <a:lvl1pPr algn="l">
              <a:defRPr sz="1700">
                <a:solidFill>
                  <a:schemeClr val="tx1">
                    <a:tint val="75000"/>
                  </a:schemeClr>
                </a:solidFill>
              </a:defRPr>
            </a:lvl1pPr>
          </a:lstStyle>
          <a:p>
            <a:pPr>
              <a:defRPr/>
            </a:pPr>
            <a:fld id="{5DF1D37F-07D3-4B16-949D-18231D468C2A}" type="datetimeFigureOut">
              <a:rPr lang="en-GB" smtClean="0"/>
              <a:pPr>
                <a:defRPr/>
              </a:pPr>
              <a:t>25/09/2020</a:t>
            </a:fld>
            <a:endParaRPr lang="en-GB"/>
          </a:p>
        </p:txBody>
      </p:sp>
      <p:sp>
        <p:nvSpPr>
          <p:cNvPr id="5" name="Нижний колонтитул 4"/>
          <p:cNvSpPr>
            <a:spLocks noGrp="1"/>
          </p:cNvSpPr>
          <p:nvPr>
            <p:ph type="ftr" sz="quarter" idx="3"/>
          </p:nvPr>
        </p:nvSpPr>
        <p:spPr>
          <a:xfrm>
            <a:off x="4443308" y="9040149"/>
            <a:ext cx="4118187" cy="519289"/>
          </a:xfrm>
          <a:prstGeom prst="rect">
            <a:avLst/>
          </a:prstGeom>
        </p:spPr>
        <p:txBody>
          <a:bodyPr vert="horz" lIns="130019" tIns="65010" rIns="130019" bIns="65010" rtlCol="0" anchor="ctr"/>
          <a:lstStyle>
            <a:lvl1pPr algn="ctr">
              <a:defRPr sz="1700">
                <a:solidFill>
                  <a:schemeClr val="tx1">
                    <a:tint val="75000"/>
                  </a:schemeClr>
                </a:solidFill>
              </a:defRPr>
            </a:lvl1pPr>
          </a:lstStyle>
          <a:p>
            <a:pPr>
              <a:defRPr/>
            </a:pPr>
            <a:endParaRPr lang="en-GB"/>
          </a:p>
        </p:txBody>
      </p:sp>
      <p:sp>
        <p:nvSpPr>
          <p:cNvPr id="6" name="Номер слайда 5"/>
          <p:cNvSpPr>
            <a:spLocks noGrp="1"/>
          </p:cNvSpPr>
          <p:nvPr>
            <p:ph type="sldNum" sz="quarter" idx="4"/>
          </p:nvPr>
        </p:nvSpPr>
        <p:spPr>
          <a:xfrm>
            <a:off x="9320107" y="9040149"/>
            <a:ext cx="3034453" cy="519289"/>
          </a:xfrm>
          <a:prstGeom prst="rect">
            <a:avLst/>
          </a:prstGeom>
        </p:spPr>
        <p:txBody>
          <a:bodyPr vert="horz" lIns="130019" tIns="65010" rIns="130019" bIns="65010" rtlCol="0" anchor="ctr"/>
          <a:lstStyle>
            <a:lvl1pPr algn="r">
              <a:defRPr sz="1700">
                <a:solidFill>
                  <a:schemeClr val="tx1">
                    <a:tint val="75000"/>
                  </a:schemeClr>
                </a:solidFill>
              </a:defRPr>
            </a:lvl1pPr>
          </a:lstStyle>
          <a:p>
            <a:fld id="{DA8AC171-A9EA-4ADD-87F5-9F109BC9EAB7}" type="slidenum">
              <a:rPr lang="en-GB" altLang="ru-RU" smtClean="0"/>
              <a:pPr/>
              <a:t>‹#›</a:t>
            </a:fld>
            <a:endParaRPr lang="en-GB" altLang="ru-RU"/>
          </a:p>
        </p:txBody>
      </p:sp>
    </p:spTree>
    <p:extLst>
      <p:ext uri="{BB962C8B-B14F-4D97-AF65-F5344CB8AC3E}">
        <p14:creationId xmlns:p14="http://schemas.microsoft.com/office/powerpoint/2010/main" val="1282910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300192" rtl="0" eaLnBrk="1" latinLnBrk="0" hangingPunct="1">
        <a:spcBef>
          <a:spcPct val="0"/>
        </a:spcBef>
        <a:buNone/>
        <a:defRPr sz="6300" kern="1200">
          <a:solidFill>
            <a:schemeClr val="tx1"/>
          </a:solidFill>
          <a:latin typeface="+mj-lt"/>
          <a:ea typeface="+mj-ea"/>
          <a:cs typeface="+mj-cs"/>
        </a:defRPr>
      </a:lvl1pPr>
    </p:titleStyle>
    <p:bodyStyle>
      <a:lvl1pPr marL="487573" indent="-487573" algn="l" defTabSz="130019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407" indent="-406311" algn="l" defTabSz="130019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240" indent="-325047" algn="l" defTabSz="130019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338" indent="-325047" algn="l" defTabSz="130019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437" indent="-325047" algn="l" defTabSz="130019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5535" indent="-325047" algn="l" defTabSz="130019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5629" indent="-325047" algn="l" defTabSz="130019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5727" indent="-325047" algn="l" defTabSz="130019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5822" indent="-325047" algn="l" defTabSz="130019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ru-RU"/>
      </a:defPPr>
      <a:lvl1pPr marL="0" algn="l" defTabSz="1300192" rtl="0" eaLnBrk="1" latinLnBrk="0" hangingPunct="1">
        <a:defRPr sz="2600" kern="1200">
          <a:solidFill>
            <a:schemeClr val="tx1"/>
          </a:solidFill>
          <a:latin typeface="+mn-lt"/>
          <a:ea typeface="+mn-ea"/>
          <a:cs typeface="+mn-cs"/>
        </a:defRPr>
      </a:lvl1pPr>
      <a:lvl2pPr marL="650096" algn="l" defTabSz="1300192" rtl="0" eaLnBrk="1" latinLnBrk="0" hangingPunct="1">
        <a:defRPr sz="2600" kern="1200">
          <a:solidFill>
            <a:schemeClr val="tx1"/>
          </a:solidFill>
          <a:latin typeface="+mn-lt"/>
          <a:ea typeface="+mn-ea"/>
          <a:cs typeface="+mn-cs"/>
        </a:defRPr>
      </a:lvl2pPr>
      <a:lvl3pPr marL="1300192" algn="l" defTabSz="1300192" rtl="0" eaLnBrk="1" latinLnBrk="0" hangingPunct="1">
        <a:defRPr sz="2600" kern="1200">
          <a:solidFill>
            <a:schemeClr val="tx1"/>
          </a:solidFill>
          <a:latin typeface="+mn-lt"/>
          <a:ea typeface="+mn-ea"/>
          <a:cs typeface="+mn-cs"/>
        </a:defRPr>
      </a:lvl3pPr>
      <a:lvl4pPr marL="1950291" algn="l" defTabSz="1300192" rtl="0" eaLnBrk="1" latinLnBrk="0" hangingPunct="1">
        <a:defRPr sz="2600" kern="1200">
          <a:solidFill>
            <a:schemeClr val="tx1"/>
          </a:solidFill>
          <a:latin typeface="+mn-lt"/>
          <a:ea typeface="+mn-ea"/>
          <a:cs typeface="+mn-cs"/>
        </a:defRPr>
      </a:lvl4pPr>
      <a:lvl5pPr marL="2600387" algn="l" defTabSz="1300192" rtl="0" eaLnBrk="1" latinLnBrk="0" hangingPunct="1">
        <a:defRPr sz="2600" kern="1200">
          <a:solidFill>
            <a:schemeClr val="tx1"/>
          </a:solidFill>
          <a:latin typeface="+mn-lt"/>
          <a:ea typeface="+mn-ea"/>
          <a:cs typeface="+mn-cs"/>
        </a:defRPr>
      </a:lvl5pPr>
      <a:lvl6pPr marL="3250484" algn="l" defTabSz="1300192" rtl="0" eaLnBrk="1" latinLnBrk="0" hangingPunct="1">
        <a:defRPr sz="2600" kern="1200">
          <a:solidFill>
            <a:schemeClr val="tx1"/>
          </a:solidFill>
          <a:latin typeface="+mn-lt"/>
          <a:ea typeface="+mn-ea"/>
          <a:cs typeface="+mn-cs"/>
        </a:defRPr>
      </a:lvl6pPr>
      <a:lvl7pPr marL="3900583" algn="l" defTabSz="1300192" rtl="0" eaLnBrk="1" latinLnBrk="0" hangingPunct="1">
        <a:defRPr sz="2600" kern="1200">
          <a:solidFill>
            <a:schemeClr val="tx1"/>
          </a:solidFill>
          <a:latin typeface="+mn-lt"/>
          <a:ea typeface="+mn-ea"/>
          <a:cs typeface="+mn-cs"/>
        </a:defRPr>
      </a:lvl7pPr>
      <a:lvl8pPr marL="4550676" algn="l" defTabSz="1300192" rtl="0" eaLnBrk="1" latinLnBrk="0" hangingPunct="1">
        <a:defRPr sz="2600" kern="1200">
          <a:solidFill>
            <a:schemeClr val="tx1"/>
          </a:solidFill>
          <a:latin typeface="+mn-lt"/>
          <a:ea typeface="+mn-ea"/>
          <a:cs typeface="+mn-cs"/>
        </a:defRPr>
      </a:lvl8pPr>
      <a:lvl9pPr marL="5200775" algn="l" defTabSz="130019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esnpc.blogspot.com/2016/02/teddy-roosevelt-and-his-bears-grizzly.html" TargetMode="External"/><Relationship Id="rId4" Type="http://schemas.openxmlformats.org/officeDocument/2006/relationships/hyperlink" Target="http://floridazone.blogspot.com/2013/07/when-men-wrestled-bear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Black_Act" TargetMode="External"/><Relationship Id="rId2" Type="http://schemas.openxmlformats.org/officeDocument/2006/relationships/hyperlink" Target="https://en.wikipedia.org/wiki/Night_Poaching_Act_182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arant.ru/products/ipo/prime/doc/72240952/" TargetMode="External"/><Relationship Id="rId7" Type="http://schemas.openxmlformats.org/officeDocument/2006/relationships/hyperlink" Target="http://www.consultant.ru/document/cons_doc_LAW_341201/" TargetMode="External"/><Relationship Id="rId2" Type="http://schemas.openxmlformats.org/officeDocument/2006/relationships/hyperlink" Target="http://www.consultant.ru/document/cons_doc_LAW_314646/" TargetMode="External"/><Relationship Id="rId1" Type="http://schemas.openxmlformats.org/officeDocument/2006/relationships/slideLayout" Target="../slideLayouts/slideLayout2.xml"/><Relationship Id="rId6" Type="http://schemas.openxmlformats.org/officeDocument/2006/relationships/hyperlink" Target="http://www.consultant.ru/document/cons_doc_LAW_340621/92d969e26a4326c5d02fa79b8f9cf4994ee5633b/" TargetMode="External"/><Relationship Id="rId5" Type="http://schemas.openxmlformats.org/officeDocument/2006/relationships/hyperlink" Target="http://www.consultant.ru/document/cons_doc_LAW_339298/92d969e26a4326c5d02fa79b8f9cf4994ee5633b/" TargetMode="External"/><Relationship Id="rId4" Type="http://schemas.openxmlformats.org/officeDocument/2006/relationships/hyperlink" Target="http://www.consultant.ru/document/cons_doc_LAW_334281/92d969e26a4326c5d02fa79b8f9cf4994ee5633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fsVBIOdq1A" TargetMode="External"/><Relationship Id="rId2" Type="http://schemas.openxmlformats.org/officeDocument/2006/relationships/hyperlink" Target="https://www.youtube.com/watch?time_continue=2&amp;v=u7nGBriJ0MU&amp;feature=emb_logo" TargetMode="External"/><Relationship Id="rId1" Type="http://schemas.openxmlformats.org/officeDocument/2006/relationships/slideLayout" Target="../slideLayouts/slideLayout2.xml"/><Relationship Id="rId4" Type="http://schemas.openxmlformats.org/officeDocument/2006/relationships/hyperlink" Target="https://www.youtube.com/watch?v=q3KbgGJux4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4838" y="7876674"/>
            <a:ext cx="9753600" cy="1652337"/>
          </a:xfrm>
        </p:spPr>
        <p:txBody>
          <a:bodyPr rtlCol="0">
            <a:noAutofit/>
          </a:bodyPr>
          <a:lstStyle/>
          <a:p>
            <a:pPr fontAlgn="auto">
              <a:spcAft>
                <a:spcPts val="0"/>
              </a:spcAft>
              <a:defRPr/>
            </a:pPr>
            <a:r>
              <a:rPr lang="en-US" sz="6650" dirty="0">
                <a:solidFill>
                  <a:schemeClr val="bg1"/>
                </a:solidFill>
                <a:effectLst>
                  <a:outerShdw blurRad="38100" dist="38100" dir="2700000" algn="tl">
                    <a:srgbClr val="000000">
                      <a:alpha val="43137"/>
                    </a:srgbClr>
                  </a:outerShdw>
                </a:effectLst>
                <a:latin typeface="Arial Rounded MT Bold" panose="020F0704030504030204" pitchFamily="34" charset="0"/>
              </a:rPr>
              <a:t>ANIMAL LAW</a:t>
            </a:r>
            <a:br>
              <a:rPr lang="en-US" sz="6650"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ru-RU" sz="4000" dirty="0">
                <a:solidFill>
                  <a:schemeClr val="bg1"/>
                </a:solidFill>
                <a:effectLst>
                  <a:outerShdw blurRad="38100" dist="38100" dir="2700000" algn="tl">
                    <a:srgbClr val="000000">
                      <a:alpha val="43137"/>
                    </a:srgbClr>
                  </a:outerShdw>
                </a:effectLst>
              </a:rPr>
              <a:t>история, практика, перспективы</a:t>
            </a:r>
            <a:endParaRPr lang="en-GB" sz="665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extBox 2"/>
          <p:cNvSpPr txBox="1"/>
          <p:nvPr/>
        </p:nvSpPr>
        <p:spPr>
          <a:xfrm>
            <a:off x="10058400" y="3240504"/>
            <a:ext cx="2162772" cy="707886"/>
          </a:xfrm>
          <a:prstGeom prst="rect">
            <a:avLst/>
          </a:prstGeom>
          <a:noFill/>
        </p:spPr>
        <p:txBody>
          <a:bodyPr wrap="none" rtlCol="0">
            <a:spAutoFit/>
          </a:bodyPr>
          <a:lstStyle/>
          <a:p>
            <a:r>
              <a:rPr lang="ru-RU" sz="4000" dirty="0">
                <a:solidFill>
                  <a:schemeClr val="bg1"/>
                </a:solidFill>
              </a:rPr>
              <a:t>Лекция </a:t>
            </a:r>
            <a:r>
              <a:rPr lang="en-US" sz="4000" dirty="0">
                <a:solidFill>
                  <a:schemeClr val="bg1"/>
                </a:solidFill>
              </a:rPr>
              <a:t>4</a:t>
            </a:r>
            <a:endParaRPr lang="ru-RU" sz="4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04800"/>
            <a:ext cx="12288253" cy="898358"/>
          </a:xfrm>
        </p:spPr>
        <p:txBody>
          <a:bodyPr>
            <a:noAutofit/>
          </a:bodyPr>
          <a:lstStyle/>
          <a:p>
            <a:r>
              <a:rPr lang="ru-RU" sz="4200" b="1" cap="small" dirty="0">
                <a:solidFill>
                  <a:schemeClr val="accent2"/>
                </a:solidFill>
              </a:rPr>
              <a:t>Федеральный закон № 498-ФЗ не распространяется на</a:t>
            </a:r>
          </a:p>
        </p:txBody>
      </p:sp>
      <p:sp>
        <p:nvSpPr>
          <p:cNvPr id="3" name="Объект 2"/>
          <p:cNvSpPr>
            <a:spLocks noGrp="1"/>
          </p:cNvSpPr>
          <p:nvPr>
            <p:ph idx="1"/>
          </p:nvPr>
        </p:nvSpPr>
        <p:spPr>
          <a:xfrm>
            <a:off x="352927" y="1331495"/>
            <a:ext cx="12304294" cy="8149389"/>
          </a:xfrm>
          <a:solidFill>
            <a:schemeClr val="bg1"/>
          </a:solidFill>
        </p:spPr>
        <p:txBody>
          <a:bodyPr>
            <a:noAutofit/>
          </a:bodyPr>
          <a:lstStyle/>
          <a:p>
            <a:pPr>
              <a:spcBef>
                <a:spcPts val="0"/>
              </a:spcBef>
            </a:pPr>
            <a:r>
              <a:rPr lang="ru-RU" sz="2400" dirty="0">
                <a:solidFill>
                  <a:schemeClr val="tx2"/>
                </a:solidFill>
              </a:rPr>
              <a:t>деятельность в области охраны и использованию животного мира</a:t>
            </a:r>
          </a:p>
          <a:p>
            <a:pPr lvl="1">
              <a:spcBef>
                <a:spcPts val="0"/>
              </a:spcBef>
            </a:pPr>
            <a:r>
              <a:rPr lang="ru-RU" sz="2200" dirty="0"/>
              <a:t>эта область регулируется ФЗ № 52-ФЗ «О животном мире» и сопутствующими нормативными актами</a:t>
            </a:r>
          </a:p>
          <a:p>
            <a:pPr lvl="2">
              <a:spcBef>
                <a:spcPts val="0"/>
              </a:spcBef>
            </a:pPr>
            <a:r>
              <a:rPr lang="ru-RU" sz="2000" dirty="0"/>
              <a:t>например, Административным регламентом </a:t>
            </a:r>
            <a:r>
              <a:rPr lang="ru-RU" sz="2000" dirty="0" err="1"/>
              <a:t>Росприроднадзора</a:t>
            </a:r>
            <a:r>
              <a:rPr lang="ru-RU" sz="2000" dirty="0"/>
              <a:t> – утв. Приказом Минприроды РФ от 09.03.2017 № 79</a:t>
            </a:r>
          </a:p>
          <a:p>
            <a:pPr>
              <a:spcBef>
                <a:spcPts val="300"/>
              </a:spcBef>
            </a:pPr>
            <a:r>
              <a:rPr lang="ru-RU" sz="2400" dirty="0">
                <a:solidFill>
                  <a:schemeClr val="tx2"/>
                </a:solidFill>
              </a:rPr>
              <a:t>деятельность в области рыболовства и сохранения водных биологических ресурсов, </a:t>
            </a:r>
            <a:r>
              <a:rPr lang="ru-RU" sz="2400" dirty="0" err="1">
                <a:solidFill>
                  <a:schemeClr val="tx2"/>
                </a:solidFill>
              </a:rPr>
              <a:t>аквакультуры</a:t>
            </a:r>
            <a:r>
              <a:rPr lang="ru-RU" sz="2400" dirty="0">
                <a:solidFill>
                  <a:schemeClr val="tx2"/>
                </a:solidFill>
              </a:rPr>
              <a:t> (рыбоводства)</a:t>
            </a:r>
          </a:p>
          <a:p>
            <a:pPr lvl="1">
              <a:spcBef>
                <a:spcPts val="0"/>
              </a:spcBef>
            </a:pPr>
            <a:r>
              <a:rPr lang="ru-RU" sz="2200" dirty="0"/>
              <a:t>эта область регулируется ФЗ № 166-ФЗ «О рыболовстве и сохранении водных биологических ресурсов» и сопутствующими нормативными актами</a:t>
            </a:r>
          </a:p>
          <a:p>
            <a:pPr>
              <a:spcBef>
                <a:spcPts val="300"/>
              </a:spcBef>
            </a:pPr>
            <a:r>
              <a:rPr lang="ru-RU" sz="2400" dirty="0">
                <a:solidFill>
                  <a:schemeClr val="tx2"/>
                </a:solidFill>
              </a:rPr>
              <a:t>деятельность в области охоты и сохранения охотничьих ресурсов</a:t>
            </a:r>
          </a:p>
          <a:p>
            <a:pPr lvl="1">
              <a:spcBef>
                <a:spcPts val="0"/>
              </a:spcBef>
            </a:pPr>
            <a:r>
              <a:rPr lang="ru-RU" sz="2200" dirty="0"/>
              <a:t>эта область регулируется ФЗ № 52-ФЗ «О животном мире» и сопутствующими нормативными актами</a:t>
            </a:r>
          </a:p>
          <a:p>
            <a:pPr>
              <a:spcBef>
                <a:spcPts val="300"/>
              </a:spcBef>
            </a:pPr>
            <a:r>
              <a:rPr lang="ru-RU" sz="2400" dirty="0">
                <a:solidFill>
                  <a:schemeClr val="tx2"/>
                </a:solidFill>
              </a:rPr>
              <a:t>отношения в области содержания и использования лабораторных животных</a:t>
            </a:r>
          </a:p>
          <a:p>
            <a:pPr lvl="1">
              <a:spcBef>
                <a:spcPts val="0"/>
              </a:spcBef>
            </a:pPr>
            <a:r>
              <a:rPr lang="ru-RU" sz="2200" dirty="0"/>
              <a:t>ветеринарными требованиями (например, ВТ Таможенного союза/</a:t>
            </a:r>
            <a:r>
              <a:rPr lang="ru-RU" sz="2200" dirty="0" err="1"/>
              <a:t>ЕЭАС</a:t>
            </a:r>
            <a:r>
              <a:rPr lang="ru-RU" sz="2200" dirty="0"/>
              <a:t>) </a:t>
            </a:r>
          </a:p>
          <a:p>
            <a:pPr lvl="1">
              <a:spcBef>
                <a:spcPts val="0"/>
              </a:spcBef>
            </a:pPr>
            <a:r>
              <a:rPr lang="ru-RU" sz="2200" dirty="0"/>
              <a:t>регулируется стандартами </a:t>
            </a:r>
            <a:r>
              <a:rPr lang="ru-RU" sz="2200" dirty="0" err="1"/>
              <a:t>Росстандарта</a:t>
            </a:r>
            <a:r>
              <a:rPr lang="ru-RU" sz="2200" dirty="0"/>
              <a:t> по содержанию и уходу за лаб. животными:</a:t>
            </a:r>
          </a:p>
          <a:p>
            <a:pPr lvl="2">
              <a:spcBef>
                <a:spcPts val="0"/>
              </a:spcBef>
            </a:pPr>
            <a:r>
              <a:rPr lang="ru-RU" sz="2000" dirty="0"/>
              <a:t>ГОСТ 34088-2017 (с/х животные), ГОСТ 33215-2014 (оборудование помещений и организации процедур), ГОСТ 33217-2014 (хищные млекопитающие), ГОСТ 33219-2014 (рыбы, амфибии и рептилии), ГОСТ 33216-2014 (грызуны и кролики)</a:t>
            </a:r>
          </a:p>
          <a:p>
            <a:pPr lvl="1">
              <a:spcBef>
                <a:spcPts val="0"/>
              </a:spcBef>
            </a:pPr>
            <a:r>
              <a:rPr lang="ru-RU" sz="2200" dirty="0"/>
              <a:t>отдельными стандартами (</a:t>
            </a:r>
            <a:r>
              <a:rPr lang="ru-RU" sz="2200" dirty="0" err="1"/>
              <a:t>Росстандарт</a:t>
            </a:r>
            <a:r>
              <a:rPr lang="ru-RU" sz="2200" dirty="0"/>
              <a:t>) и метод. указаниями (</a:t>
            </a:r>
            <a:r>
              <a:rPr lang="ru-RU" sz="2200" dirty="0" err="1"/>
              <a:t>Роспортребнадзор</a:t>
            </a:r>
            <a:r>
              <a:rPr lang="ru-RU" sz="2200" dirty="0"/>
              <a:t>) по лабораторным исследованиям на животных (не в целях благополучия животных, а для целей исследования):</a:t>
            </a:r>
          </a:p>
          <a:p>
            <a:pPr lvl="2">
              <a:spcBef>
                <a:spcPts val="0"/>
              </a:spcBef>
            </a:pPr>
            <a:r>
              <a:rPr lang="ru-RU" sz="2000" dirty="0"/>
              <a:t>например, п. 4.3. «Лабораторные животные; из содержание и рацион» – в </a:t>
            </a:r>
            <a:r>
              <a:rPr lang="ru-RU" sz="2000" dirty="0" err="1"/>
              <a:t>МУ</a:t>
            </a:r>
            <a:r>
              <a:rPr lang="ru-RU" sz="2000" dirty="0"/>
              <a:t> 1.2.2634-10. 1.2. «Гигиена, токсикология, санитария. Микробиологическая и молекулярно-генетическая оценка воздействия </a:t>
            </a:r>
            <a:r>
              <a:rPr lang="ru-RU" sz="2000" dirty="0" err="1"/>
              <a:t>наноматериалов</a:t>
            </a:r>
            <a:r>
              <a:rPr lang="ru-RU" sz="2000" dirty="0"/>
              <a:t> на представителей </a:t>
            </a:r>
            <a:r>
              <a:rPr lang="ru-RU" sz="2000" dirty="0" err="1"/>
              <a:t>микробиоценоза</a:t>
            </a:r>
            <a:r>
              <a:rPr lang="ru-RU" sz="2000" dirty="0"/>
              <a:t>. Методические указания»</a:t>
            </a:r>
          </a:p>
          <a:p>
            <a:pPr lvl="3"/>
            <a:endParaRPr lang="ru-RU" sz="1600" dirty="0"/>
          </a:p>
          <a:p>
            <a:pPr lvl="3"/>
            <a:endParaRPr lang="ru-RU" sz="2000" dirty="0"/>
          </a:p>
          <a:p>
            <a:pPr lvl="3"/>
            <a:endParaRPr lang="ru-RU" sz="2000" dirty="0"/>
          </a:p>
          <a:p>
            <a:pPr lvl="3"/>
            <a:endParaRPr lang="ru-RU" sz="2000" dirty="0"/>
          </a:p>
          <a:p>
            <a:pPr lvl="3"/>
            <a:endParaRPr lang="ru-RU" sz="2000" dirty="0"/>
          </a:p>
          <a:p>
            <a:pPr lvl="3">
              <a:spcBef>
                <a:spcPts val="600"/>
              </a:spcBef>
            </a:pPr>
            <a:endParaRPr lang="ru-RU" sz="1600" dirty="0"/>
          </a:p>
          <a:p>
            <a:pPr lvl="2">
              <a:spcBef>
                <a:spcPts val="600"/>
              </a:spcBef>
            </a:pPr>
            <a:endParaRPr lang="ru-RU" sz="2200" dirty="0"/>
          </a:p>
          <a:p>
            <a:pPr lvl="2">
              <a:spcBef>
                <a:spcPts val="1200"/>
              </a:spcBef>
            </a:pPr>
            <a:endParaRPr lang="ru-RU" sz="2600" dirty="0"/>
          </a:p>
        </p:txBody>
      </p:sp>
    </p:spTree>
    <p:extLst>
      <p:ext uri="{BB962C8B-B14F-4D97-AF65-F5344CB8AC3E}">
        <p14:creationId xmlns:p14="http://schemas.microsoft.com/office/powerpoint/2010/main" val="37352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04800"/>
            <a:ext cx="12288253" cy="930442"/>
          </a:xfrm>
        </p:spPr>
        <p:txBody>
          <a:bodyPr>
            <a:noAutofit/>
          </a:bodyPr>
          <a:lstStyle/>
          <a:p>
            <a:r>
              <a:rPr lang="ru-RU" sz="4400" b="1" cap="small" dirty="0">
                <a:solidFill>
                  <a:schemeClr val="accent2"/>
                </a:solidFill>
              </a:rPr>
              <a:t>Общие требования к содержанию животных</a:t>
            </a:r>
            <a:br>
              <a:rPr lang="ru-RU" sz="4400" b="1" cap="small" dirty="0">
                <a:solidFill>
                  <a:schemeClr val="accent2"/>
                </a:solidFill>
              </a:rPr>
            </a:br>
            <a:r>
              <a:rPr lang="ru-RU" sz="3200" b="1" cap="small" dirty="0">
                <a:solidFill>
                  <a:schemeClr val="accent2"/>
                </a:solidFill>
              </a:rPr>
              <a:t>(ст. 9 Федерального закона № 498-ФЗ)</a:t>
            </a:r>
            <a:endParaRPr lang="ru-RU" sz="4400" b="1" cap="small" dirty="0">
              <a:solidFill>
                <a:schemeClr val="accent2"/>
              </a:solidFill>
            </a:endParaRPr>
          </a:p>
        </p:txBody>
      </p:sp>
      <p:sp>
        <p:nvSpPr>
          <p:cNvPr id="3" name="Объект 2"/>
          <p:cNvSpPr>
            <a:spLocks noGrp="1"/>
          </p:cNvSpPr>
          <p:nvPr>
            <p:ph idx="1"/>
          </p:nvPr>
        </p:nvSpPr>
        <p:spPr>
          <a:xfrm>
            <a:off x="545431" y="1698171"/>
            <a:ext cx="12111789" cy="7779658"/>
          </a:xfrm>
          <a:solidFill>
            <a:schemeClr val="bg1"/>
          </a:solidFill>
        </p:spPr>
        <p:txBody>
          <a:bodyPr>
            <a:noAutofit/>
          </a:bodyPr>
          <a:lstStyle/>
          <a:p>
            <a:pPr>
              <a:spcBef>
                <a:spcPts val="1200"/>
              </a:spcBef>
            </a:pPr>
            <a:r>
              <a:rPr lang="ru-RU" sz="2600" dirty="0"/>
              <a:t>обеспечение надлежащего ухода за животными</a:t>
            </a:r>
          </a:p>
          <a:p>
            <a:pPr>
              <a:spcBef>
                <a:spcPts val="1200"/>
              </a:spcBef>
            </a:pPr>
            <a:r>
              <a:rPr lang="ru-RU" sz="2600" dirty="0"/>
              <a:t>обеспечение своевременного оказания животным ветеринарной помощи и своевременного осуществления обязательных профилактических ветеринарных мероприятий в соответствии с требованиями настоящего ФЗ, др. федеральных законов и иных нормативных правовых актов РФ, регулирующих отношения в области ветеринарии</a:t>
            </a:r>
          </a:p>
          <a:p>
            <a:pPr>
              <a:spcBef>
                <a:spcPts val="1200"/>
              </a:spcBef>
            </a:pPr>
            <a:r>
              <a:rPr lang="ru-RU" sz="2600" dirty="0"/>
              <a:t>принятие мер по предотвращению появления нежелательного потомства у животных</a:t>
            </a:r>
          </a:p>
          <a:p>
            <a:pPr>
              <a:spcBef>
                <a:spcPts val="1200"/>
              </a:spcBef>
            </a:pPr>
            <a:r>
              <a:rPr lang="ru-RU" sz="2600" dirty="0"/>
              <a:t>предоставление животных по месту их содержания по требованию должностных лиц органов государственного надзора в области обращения с животными при проведении ими проверок</a:t>
            </a:r>
          </a:p>
          <a:p>
            <a:pPr>
              <a:spcBef>
                <a:spcPts val="1200"/>
              </a:spcBef>
            </a:pPr>
            <a:r>
              <a:rPr lang="ru-RU" sz="2600" dirty="0"/>
              <a:t>осуществление обращения с биологическими отходами в соответствии с законодательством РФ</a:t>
            </a:r>
          </a:p>
          <a:p>
            <a:pPr>
              <a:spcBef>
                <a:spcPts val="1200"/>
              </a:spcBef>
            </a:pPr>
            <a:r>
              <a:rPr lang="ru-RU" sz="2600" dirty="0"/>
              <a:t>в случае отказа от права собственности на животное или невозможности его дальнейшего содержания владелец животного обязан передать его новому владельцу или в приют для животных, которые могут обеспечить условия содержания такого животного</a:t>
            </a:r>
          </a:p>
        </p:txBody>
      </p:sp>
    </p:spTree>
    <p:extLst>
      <p:ext uri="{BB962C8B-B14F-4D97-AF65-F5344CB8AC3E}">
        <p14:creationId xmlns:p14="http://schemas.microsoft.com/office/powerpoint/2010/main" val="112951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04800"/>
            <a:ext cx="12288253" cy="930442"/>
          </a:xfrm>
        </p:spPr>
        <p:txBody>
          <a:bodyPr>
            <a:noAutofit/>
          </a:bodyPr>
          <a:lstStyle/>
          <a:p>
            <a:r>
              <a:rPr lang="ru-RU" sz="4400" b="1" cap="small" dirty="0">
                <a:solidFill>
                  <a:schemeClr val="accent2"/>
                </a:solidFill>
              </a:rPr>
              <a:t>Защита животных от жестокого обращения</a:t>
            </a:r>
            <a:br>
              <a:rPr lang="ru-RU" sz="4400" b="1" cap="small" dirty="0">
                <a:solidFill>
                  <a:schemeClr val="accent2"/>
                </a:solidFill>
              </a:rPr>
            </a:br>
            <a:r>
              <a:rPr lang="ru-RU" sz="3200" b="1" cap="small" dirty="0">
                <a:solidFill>
                  <a:schemeClr val="accent2"/>
                </a:solidFill>
              </a:rPr>
              <a:t>(ст. 11 Федерального закона № 498-ФЗ)</a:t>
            </a:r>
            <a:endParaRPr lang="ru-RU" sz="4000" b="1" cap="small" dirty="0">
              <a:solidFill>
                <a:schemeClr val="accent2"/>
              </a:solidFill>
            </a:endParaRPr>
          </a:p>
        </p:txBody>
      </p:sp>
      <p:sp>
        <p:nvSpPr>
          <p:cNvPr id="3" name="Объект 2"/>
          <p:cNvSpPr>
            <a:spLocks noGrp="1"/>
          </p:cNvSpPr>
          <p:nvPr>
            <p:ph idx="1"/>
          </p:nvPr>
        </p:nvSpPr>
        <p:spPr>
          <a:xfrm>
            <a:off x="352927" y="1973179"/>
            <a:ext cx="12304294" cy="7507704"/>
          </a:xfrm>
          <a:solidFill>
            <a:schemeClr val="bg1"/>
          </a:solidFill>
        </p:spPr>
        <p:txBody>
          <a:bodyPr>
            <a:noAutofit/>
          </a:bodyPr>
          <a:lstStyle/>
          <a:p>
            <a:pPr>
              <a:spcBef>
                <a:spcPts val="1200"/>
              </a:spcBef>
            </a:pPr>
            <a:r>
              <a:rPr lang="ru-RU" sz="3600" b="1" dirty="0">
                <a:solidFill>
                  <a:schemeClr val="tx2"/>
                </a:solidFill>
              </a:rPr>
              <a:t>При обращении с животными не допускаются:</a:t>
            </a:r>
          </a:p>
          <a:p>
            <a:pPr lvl="1">
              <a:spcBef>
                <a:spcPts val="1200"/>
              </a:spcBef>
            </a:pPr>
            <a:r>
              <a:rPr lang="ru-RU" sz="2800" dirty="0"/>
              <a:t>натравливание животных (за исключением служебных животных) на других животных</a:t>
            </a:r>
          </a:p>
          <a:p>
            <a:pPr lvl="1">
              <a:spcBef>
                <a:spcPts val="1200"/>
              </a:spcBef>
            </a:pPr>
            <a:r>
              <a:rPr lang="ru-RU" sz="2800" dirty="0"/>
              <a:t>организация и проведение боев животных</a:t>
            </a:r>
          </a:p>
          <a:p>
            <a:pPr lvl="1">
              <a:spcBef>
                <a:spcPts val="1200"/>
              </a:spcBef>
            </a:pPr>
            <a:r>
              <a:rPr lang="ru-RU" sz="2800" dirty="0"/>
              <a:t>организация и проведение зрелищных мероприятий, влекущих за собой нанесение травм и увечий животным, умерщвление животных</a:t>
            </a:r>
          </a:p>
          <a:p>
            <a:pPr lvl="1">
              <a:spcBef>
                <a:spcPts val="1200"/>
              </a:spcBef>
            </a:pPr>
            <a:r>
              <a:rPr lang="ru-RU" sz="2800" dirty="0"/>
              <a:t>кормление хищных животных другими живыми животными в местах, открытых для свободного посещения, за исключением случаев, предусмотренных требованиями к использованию животных в культурно-зрелищных целях и их содержанию, установленными Правительством РФ</a:t>
            </a:r>
          </a:p>
        </p:txBody>
      </p:sp>
    </p:spTree>
    <p:extLst>
      <p:ext uri="{BB962C8B-B14F-4D97-AF65-F5344CB8AC3E}">
        <p14:creationId xmlns:p14="http://schemas.microsoft.com/office/powerpoint/2010/main" val="141517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8" y="529390"/>
            <a:ext cx="12288253" cy="930442"/>
          </a:xfrm>
        </p:spPr>
        <p:txBody>
          <a:bodyPr>
            <a:noAutofit/>
          </a:bodyPr>
          <a:lstStyle/>
          <a:p>
            <a:r>
              <a:rPr lang="ru-RU" sz="4400" b="1" cap="small" dirty="0">
                <a:solidFill>
                  <a:schemeClr val="accent2"/>
                </a:solidFill>
              </a:rPr>
              <a:t>Ст. 15 Федерального закона № 498-ФЗ</a:t>
            </a:r>
          </a:p>
        </p:txBody>
      </p:sp>
      <p:sp>
        <p:nvSpPr>
          <p:cNvPr id="3" name="Объект 2"/>
          <p:cNvSpPr>
            <a:spLocks noGrp="1"/>
          </p:cNvSpPr>
          <p:nvPr>
            <p:ph idx="1"/>
          </p:nvPr>
        </p:nvSpPr>
        <p:spPr>
          <a:xfrm>
            <a:off x="352927" y="1459832"/>
            <a:ext cx="12304294" cy="8021052"/>
          </a:xfrm>
          <a:solidFill>
            <a:schemeClr val="bg1"/>
          </a:solidFill>
        </p:spPr>
        <p:txBody>
          <a:bodyPr>
            <a:noAutofit/>
          </a:bodyPr>
          <a:lstStyle/>
          <a:p>
            <a:pPr marL="0" indent="0">
              <a:spcBef>
                <a:spcPts val="300"/>
              </a:spcBef>
              <a:buNone/>
            </a:pPr>
            <a:r>
              <a:rPr lang="ru-RU" sz="2800" b="1" dirty="0">
                <a:solidFill>
                  <a:schemeClr val="tx2"/>
                </a:solidFill>
              </a:rPr>
              <a:t>Требования к исп. животных в культурно-зрелищных целях и их содержанию</a:t>
            </a:r>
            <a:endParaRPr lang="ru-RU" sz="2800" dirty="0">
              <a:solidFill>
                <a:schemeClr val="tx2"/>
              </a:solidFill>
            </a:endParaRPr>
          </a:p>
          <a:p>
            <a:pPr>
              <a:spcBef>
                <a:spcPts val="300"/>
              </a:spcBef>
            </a:pPr>
            <a:r>
              <a:rPr lang="ru-RU" sz="2200" dirty="0"/>
              <a:t>Требования устанавливаются ФЗ и ПП РФ</a:t>
            </a:r>
          </a:p>
          <a:p>
            <a:pPr>
              <a:spcBef>
                <a:spcPts val="300"/>
              </a:spcBef>
            </a:pPr>
            <a:r>
              <a:rPr lang="ru-RU" sz="2200" dirty="0"/>
              <a:t>Требованиями определяются:</a:t>
            </a:r>
          </a:p>
          <a:p>
            <a:pPr lvl="1">
              <a:spcBef>
                <a:spcPts val="300"/>
              </a:spcBef>
            </a:pPr>
            <a:r>
              <a:rPr lang="ru-RU" sz="1800" dirty="0"/>
              <a:t>условия использования животных, </a:t>
            </a:r>
            <a:r>
              <a:rPr lang="ru-RU" sz="1800" dirty="0" err="1"/>
              <a:t>позволющие</a:t>
            </a:r>
            <a:r>
              <a:rPr lang="ru-RU" sz="1800" dirty="0"/>
              <a:t> обеспечивать наиболее эффективное использование таких животных в соответствии с биологическими (видовыми и индивидуальными) особенностями, не причиняя вреда их жизни и здоровью</a:t>
            </a:r>
          </a:p>
          <a:p>
            <a:pPr lvl="1">
              <a:spcBef>
                <a:spcPts val="300"/>
              </a:spcBef>
            </a:pPr>
            <a:r>
              <a:rPr lang="ru-RU" sz="1800" dirty="0"/>
              <a:t>требования к местам содержания таких животных и лицам, осуществляющим их использование.</a:t>
            </a:r>
          </a:p>
          <a:p>
            <a:pPr>
              <a:spcBef>
                <a:spcPts val="300"/>
              </a:spcBef>
            </a:pPr>
            <a:r>
              <a:rPr lang="ru-RU" sz="2200" dirty="0"/>
              <a:t>Места содержания должны быть специально предназначены для этого</a:t>
            </a:r>
          </a:p>
          <a:p>
            <a:pPr lvl="1">
              <a:spcBef>
                <a:spcPts val="300"/>
              </a:spcBef>
            </a:pPr>
            <a:r>
              <a:rPr lang="ru-RU" sz="1800" dirty="0"/>
              <a:t>здания, сооружения или обособленные территории</a:t>
            </a:r>
          </a:p>
          <a:p>
            <a:pPr lvl="1">
              <a:spcBef>
                <a:spcPts val="300"/>
              </a:spcBef>
            </a:pPr>
            <a:r>
              <a:rPr lang="ru-RU" sz="1800" dirty="0"/>
              <a:t>исключения устанавливаются ПП РФ</a:t>
            </a:r>
          </a:p>
          <a:p>
            <a:pPr>
              <a:spcBef>
                <a:spcPts val="300"/>
              </a:spcBef>
            </a:pPr>
            <a:r>
              <a:rPr lang="ru-RU" sz="2200" dirty="0"/>
              <a:t>не допускается деятельность, основной целью которой является предоставление зрителям или посетителям физического контакта с животными</a:t>
            </a:r>
          </a:p>
          <a:p>
            <a:pPr lvl="1">
              <a:spcBef>
                <a:spcPts val="300"/>
              </a:spcBef>
            </a:pPr>
            <a:r>
              <a:rPr lang="ru-RU" sz="1800" dirty="0"/>
              <a:t>если мероприятия с таким контактом организуются – то только если животным обеспечены:</a:t>
            </a:r>
          </a:p>
          <a:p>
            <a:pPr lvl="2">
              <a:spcBef>
                <a:spcPts val="300"/>
              </a:spcBef>
            </a:pPr>
            <a:r>
              <a:rPr lang="ru-RU" sz="1600" dirty="0"/>
              <a:t>зоны с укрытиями, куда животным должен быть обеспечен постоянный беспрепятственный доступ.</a:t>
            </a:r>
          </a:p>
          <a:p>
            <a:pPr>
              <a:spcBef>
                <a:spcPts val="300"/>
              </a:spcBef>
            </a:pPr>
            <a:r>
              <a:rPr lang="ru-RU" sz="2200" dirty="0"/>
              <a:t>не допускается «допинг» животных в целях повышения эффективности их использования в культурно-зрелищных целях и в спортивных соревнованиях</a:t>
            </a:r>
          </a:p>
          <a:p>
            <a:pPr>
              <a:spcBef>
                <a:spcPts val="300"/>
              </a:spcBef>
            </a:pPr>
            <a:r>
              <a:rPr lang="ru-RU" sz="2200" dirty="0"/>
              <a:t>владелец животного обязан обеспечить его содержание до наступления естественной смерти или передать его на содержание </a:t>
            </a:r>
            <a:r>
              <a:rPr lang="ru-RU" sz="2200" dirty="0" err="1"/>
              <a:t>ФЛ</a:t>
            </a:r>
            <a:r>
              <a:rPr lang="ru-RU" sz="2200" dirty="0"/>
              <a:t> или ЮЛ либо в приют для животных</a:t>
            </a:r>
          </a:p>
          <a:p>
            <a:pPr lvl="1">
              <a:spcBef>
                <a:spcPts val="300"/>
              </a:spcBef>
            </a:pPr>
            <a:r>
              <a:rPr lang="ru-RU" sz="1800" dirty="0"/>
              <a:t>такие лица обязаны получить соответствующую лицензию до 01.01.2022. После 01.01.2022 осуществление данной деятельности без лицензии не допускается</a:t>
            </a:r>
          </a:p>
          <a:p>
            <a:pPr>
              <a:spcBef>
                <a:spcPts val="300"/>
              </a:spcBef>
            </a:pPr>
            <a:r>
              <a:rPr lang="ru-RU" sz="2200" dirty="0"/>
              <a:t>деятельность по содержанию и использованию животных в зоопарках, зоосадах, цирках, </a:t>
            </a:r>
            <a:r>
              <a:rPr lang="ru-RU" sz="2200" dirty="0" err="1"/>
              <a:t>зоотеатрах</a:t>
            </a:r>
            <a:r>
              <a:rPr lang="ru-RU" sz="2200" dirty="0"/>
              <a:t>, дельфинариях, океанариумах подлежит лицензированию </a:t>
            </a:r>
          </a:p>
          <a:p>
            <a:pPr lvl="1">
              <a:spcBef>
                <a:spcPts val="300"/>
              </a:spcBef>
            </a:pPr>
            <a:r>
              <a:rPr lang="ru-RU" sz="1800" dirty="0"/>
              <a:t>в соответствии с ФЗ от 04.05. 2011 № 99-ФЗ «О лицензировании отдельных видов деятельности»</a:t>
            </a:r>
          </a:p>
        </p:txBody>
      </p:sp>
    </p:spTree>
    <p:extLst>
      <p:ext uri="{BB962C8B-B14F-4D97-AF65-F5344CB8AC3E}">
        <p14:creationId xmlns:p14="http://schemas.microsoft.com/office/powerpoint/2010/main" val="128803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20843"/>
            <a:ext cx="12288253" cy="1187115"/>
          </a:xfrm>
        </p:spPr>
        <p:txBody>
          <a:bodyPr>
            <a:noAutofit/>
          </a:bodyPr>
          <a:lstStyle/>
          <a:p>
            <a:r>
              <a:rPr lang="ru-RU" sz="3200" b="1" cap="small" dirty="0">
                <a:solidFill>
                  <a:schemeClr val="accent2"/>
                </a:solidFill>
              </a:rPr>
              <a:t>ТРЕБОВАНИЯ</a:t>
            </a:r>
            <a:br>
              <a:rPr lang="ru-RU" sz="3200" b="1" cap="small" dirty="0">
                <a:solidFill>
                  <a:schemeClr val="accent2"/>
                </a:solidFill>
              </a:rPr>
            </a:br>
            <a:r>
              <a:rPr lang="ru-RU" sz="3200" b="1" cap="small" dirty="0">
                <a:solidFill>
                  <a:schemeClr val="accent2"/>
                </a:solidFill>
              </a:rPr>
              <a:t>К ИСПОЛЬЗОВАНИЮ ЖИВОТНЫХ В КУЛЬТУРНО-ЗРЕЛИЩНЫХ ЦЕЛЯХ</a:t>
            </a:r>
            <a:br>
              <a:rPr lang="ru-RU" sz="3600" b="1" dirty="0"/>
            </a:br>
            <a:r>
              <a:rPr lang="ru-RU" sz="3200" b="1" cap="small" dirty="0">
                <a:solidFill>
                  <a:schemeClr val="accent2"/>
                </a:solidFill>
              </a:rPr>
              <a:t>И ИХ СОДЕРЖАНИЮ</a:t>
            </a:r>
          </a:p>
        </p:txBody>
      </p:sp>
      <p:sp>
        <p:nvSpPr>
          <p:cNvPr id="3" name="Объект 2"/>
          <p:cNvSpPr>
            <a:spLocks noGrp="1"/>
          </p:cNvSpPr>
          <p:nvPr>
            <p:ph idx="1"/>
          </p:nvPr>
        </p:nvSpPr>
        <p:spPr>
          <a:xfrm>
            <a:off x="385011" y="1930399"/>
            <a:ext cx="12240126" cy="7502357"/>
          </a:xfrm>
          <a:solidFill>
            <a:schemeClr val="bg1"/>
          </a:solidFill>
        </p:spPr>
        <p:txBody>
          <a:bodyPr>
            <a:normAutofit fontScale="92500" lnSpcReduction="20000"/>
          </a:bodyPr>
          <a:lstStyle/>
          <a:p>
            <a:pPr>
              <a:lnSpc>
                <a:spcPct val="120000"/>
              </a:lnSpc>
              <a:spcBef>
                <a:spcPts val="300"/>
              </a:spcBef>
            </a:pPr>
            <a:r>
              <a:rPr lang="ru-RU" sz="2400" dirty="0"/>
              <a:t>Утверждены постановлением Правительства Российской Федерации от 30 декабря 2019 г. </a:t>
            </a:r>
            <a:r>
              <a:rPr lang="de-DE" sz="2400" dirty="0"/>
              <a:t>N 1937</a:t>
            </a:r>
            <a:endParaRPr lang="ru-RU" sz="2400" dirty="0"/>
          </a:p>
          <a:p>
            <a:pPr>
              <a:lnSpc>
                <a:spcPct val="120000"/>
              </a:lnSpc>
              <a:spcBef>
                <a:spcPts val="300"/>
              </a:spcBef>
            </a:pPr>
            <a:r>
              <a:rPr lang="ru-RU" sz="2400" dirty="0"/>
              <a:t>Проект Требований был подготовлен Минкультуры России</a:t>
            </a:r>
          </a:p>
          <a:p>
            <a:pPr>
              <a:lnSpc>
                <a:spcPct val="120000"/>
              </a:lnSpc>
              <a:spcBef>
                <a:spcPts val="300"/>
              </a:spcBef>
            </a:pPr>
            <a:r>
              <a:rPr lang="ru-RU" sz="2400" dirty="0"/>
              <a:t>Определяет порядок использования животных и обязательные условия для их содержания при осуществлении деятельности:</a:t>
            </a:r>
          </a:p>
          <a:p>
            <a:pPr lvl="1">
              <a:lnSpc>
                <a:spcPct val="120000"/>
              </a:lnSpc>
              <a:spcBef>
                <a:spcPts val="300"/>
              </a:spcBef>
            </a:pPr>
            <a:r>
              <a:rPr lang="ru-RU" sz="2000" dirty="0"/>
              <a:t>в области культуры, отдыха и развлечений</a:t>
            </a:r>
          </a:p>
          <a:p>
            <a:pPr lvl="2">
              <a:lnSpc>
                <a:spcPct val="120000"/>
              </a:lnSpc>
              <a:spcBef>
                <a:spcPts val="0"/>
              </a:spcBef>
            </a:pPr>
            <a:r>
              <a:rPr lang="ru-RU" sz="1800" dirty="0"/>
              <a:t>в том числе в зоопарках, зоосадах, цирках, </a:t>
            </a:r>
            <a:r>
              <a:rPr lang="ru-RU" sz="1800" dirty="0" err="1"/>
              <a:t>зоотеатрах</a:t>
            </a:r>
            <a:r>
              <a:rPr lang="ru-RU" sz="1800" dirty="0"/>
              <a:t>, дельфинариях, океанариумах</a:t>
            </a:r>
          </a:p>
          <a:p>
            <a:pPr lvl="1">
              <a:lnSpc>
                <a:spcPct val="120000"/>
              </a:lnSpc>
              <a:spcBef>
                <a:spcPts val="300"/>
              </a:spcBef>
            </a:pPr>
            <a:r>
              <a:rPr lang="ru-RU" sz="2000" dirty="0"/>
              <a:t>на выставках животных</a:t>
            </a:r>
          </a:p>
          <a:p>
            <a:pPr lvl="1">
              <a:lnSpc>
                <a:spcPct val="120000"/>
              </a:lnSpc>
              <a:spcBef>
                <a:spcPts val="300"/>
              </a:spcBef>
            </a:pPr>
            <a:r>
              <a:rPr lang="ru-RU" sz="2000" dirty="0"/>
              <a:t>в спортивных соревнованиях</a:t>
            </a:r>
          </a:p>
          <a:p>
            <a:pPr lvl="1">
              <a:lnSpc>
                <a:spcPct val="120000"/>
              </a:lnSpc>
              <a:spcBef>
                <a:spcPts val="300"/>
              </a:spcBef>
            </a:pPr>
            <a:r>
              <a:rPr lang="ru-RU" sz="2000" dirty="0"/>
              <a:t>в процессе производства рекламы, при создании произведений кинематографии, для производства фото- и видеопродукции, на телевидении</a:t>
            </a:r>
          </a:p>
          <a:p>
            <a:pPr lvl="1">
              <a:lnSpc>
                <a:spcPct val="120000"/>
              </a:lnSpc>
              <a:spcBef>
                <a:spcPts val="300"/>
              </a:spcBef>
            </a:pPr>
            <a:r>
              <a:rPr lang="ru-RU" sz="2000" dirty="0"/>
              <a:t>в просветительской деятельности</a:t>
            </a:r>
          </a:p>
          <a:p>
            <a:pPr lvl="1">
              <a:lnSpc>
                <a:spcPct val="120000"/>
              </a:lnSpc>
              <a:spcBef>
                <a:spcPts val="300"/>
              </a:spcBef>
            </a:pPr>
            <a:r>
              <a:rPr lang="ru-RU" sz="2000" dirty="0"/>
              <a:t>в целях демонстрации (в том числе в местах розничной торговли, местах оказания услуг общепита)</a:t>
            </a:r>
          </a:p>
          <a:p>
            <a:pPr>
              <a:lnSpc>
                <a:spcPct val="120000"/>
              </a:lnSpc>
              <a:spcBef>
                <a:spcPts val="300"/>
              </a:spcBef>
            </a:pPr>
            <a:r>
              <a:rPr lang="ru-RU" sz="2400" dirty="0"/>
              <a:t>Даёт определения понятий</a:t>
            </a:r>
            <a:r>
              <a:rPr lang="ru-RU" sz="2000" dirty="0"/>
              <a:t>:</a:t>
            </a:r>
          </a:p>
          <a:p>
            <a:pPr lvl="1">
              <a:lnSpc>
                <a:spcPct val="120000"/>
              </a:lnSpc>
              <a:spcBef>
                <a:spcPts val="0"/>
              </a:spcBef>
            </a:pPr>
            <a:r>
              <a:rPr lang="ru-RU" sz="2000" dirty="0"/>
              <a:t>зоопарк, зоосад, цирк, дельфинарий, океанариум, выставки животных, площадка для общения с животными, изолятор и др. </a:t>
            </a:r>
          </a:p>
          <a:p>
            <a:pPr>
              <a:lnSpc>
                <a:spcPct val="120000"/>
              </a:lnSpc>
              <a:spcBef>
                <a:spcPts val="300"/>
              </a:spcBef>
            </a:pPr>
            <a:r>
              <a:rPr lang="ru-RU" sz="2400" dirty="0"/>
              <a:t>Даёт описание некоторых типов оборудования (вольеры, изгороди и др.)</a:t>
            </a:r>
          </a:p>
          <a:p>
            <a:pPr>
              <a:lnSpc>
                <a:spcPct val="120000"/>
              </a:lnSpc>
              <a:spcBef>
                <a:spcPts val="300"/>
              </a:spcBef>
            </a:pPr>
            <a:r>
              <a:rPr lang="ru-RU" sz="2400" dirty="0"/>
              <a:t>В приложениях содержатся формы различных документов требования и др.</a:t>
            </a:r>
            <a:endParaRPr lang="ru-RU" sz="2000" dirty="0"/>
          </a:p>
          <a:p>
            <a:pPr lvl="1">
              <a:lnSpc>
                <a:spcPct val="120000"/>
              </a:lnSpc>
              <a:spcBef>
                <a:spcPts val="300"/>
              </a:spcBef>
            </a:pPr>
            <a:r>
              <a:rPr lang="ru-RU" sz="2000" dirty="0"/>
              <a:t>журнала наблюдения за животными </a:t>
            </a:r>
          </a:p>
          <a:p>
            <a:pPr lvl="1">
              <a:lnSpc>
                <a:spcPct val="120000"/>
              </a:lnSpc>
              <a:spcBef>
                <a:spcPts val="300"/>
              </a:spcBef>
            </a:pPr>
            <a:r>
              <a:rPr lang="ru-RU" sz="2000" dirty="0"/>
              <a:t>журнала уборки</a:t>
            </a:r>
          </a:p>
          <a:p>
            <a:pPr lvl="1">
              <a:lnSpc>
                <a:spcPct val="120000"/>
              </a:lnSpc>
              <a:spcBef>
                <a:spcPts val="300"/>
              </a:spcBef>
            </a:pPr>
            <a:r>
              <a:rPr lang="ru-RU" sz="2000" dirty="0"/>
              <a:t>требования к качеству воды для пресноводных рыб и растений</a:t>
            </a:r>
          </a:p>
          <a:p>
            <a:pPr lvl="1">
              <a:lnSpc>
                <a:spcPct val="120000"/>
              </a:lnSpc>
              <a:spcBef>
                <a:spcPts val="300"/>
              </a:spcBef>
            </a:pPr>
            <a:r>
              <a:rPr lang="ru-RU" sz="2000" dirty="0"/>
              <a:t>требования к качеству воды для морских рыб и водных беспозвоночных и др.</a:t>
            </a:r>
          </a:p>
        </p:txBody>
      </p:sp>
    </p:spTree>
    <p:extLst>
      <p:ext uri="{BB962C8B-B14F-4D97-AF65-F5344CB8AC3E}">
        <p14:creationId xmlns:p14="http://schemas.microsoft.com/office/powerpoint/2010/main" val="86923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011" y="1475874"/>
            <a:ext cx="12240126" cy="8037095"/>
          </a:xfrm>
          <a:solidFill>
            <a:schemeClr val="bg1"/>
          </a:solidFill>
        </p:spPr>
        <p:txBody>
          <a:bodyPr>
            <a:normAutofit fontScale="25000" lnSpcReduction="20000"/>
          </a:bodyPr>
          <a:lstStyle/>
          <a:p>
            <a:r>
              <a:rPr lang="ru-RU" sz="9200" dirty="0"/>
              <a:t>I. Общие положения</a:t>
            </a:r>
          </a:p>
          <a:p>
            <a:r>
              <a:rPr lang="ru-RU" sz="9200" dirty="0" err="1"/>
              <a:t>II</a:t>
            </a:r>
            <a:r>
              <a:rPr lang="ru-RU" sz="9200" dirty="0"/>
              <a:t>. Общие требования к содержанию животных в зоопарках, зоосадах, цирках, </a:t>
            </a:r>
            <a:r>
              <a:rPr lang="ru-RU" sz="9200" dirty="0" err="1"/>
              <a:t>зоотеатрах</a:t>
            </a:r>
            <a:r>
              <a:rPr lang="ru-RU" sz="9200" dirty="0"/>
              <a:t>, дельфинариях, океанариумах</a:t>
            </a:r>
          </a:p>
          <a:p>
            <a:pPr lvl="1"/>
            <a:r>
              <a:rPr lang="ru-RU" sz="7200" dirty="0" err="1"/>
              <a:t>II.I</a:t>
            </a:r>
            <a:r>
              <a:rPr lang="ru-RU" sz="7200" dirty="0"/>
              <a:t>. Повседневное наблюдение за животными</a:t>
            </a:r>
          </a:p>
          <a:p>
            <a:pPr lvl="1"/>
            <a:r>
              <a:rPr lang="ru-RU" sz="7200" dirty="0" err="1"/>
              <a:t>II.II</a:t>
            </a:r>
            <a:r>
              <a:rPr lang="ru-RU" sz="7200" dirty="0"/>
              <a:t>. Кормление и поение</a:t>
            </a:r>
          </a:p>
          <a:p>
            <a:pPr lvl="1"/>
            <a:r>
              <a:rPr lang="ru-RU" sz="7200" dirty="0" err="1"/>
              <a:t>II.III</a:t>
            </a:r>
            <a:r>
              <a:rPr lang="ru-RU" sz="7200" dirty="0"/>
              <a:t>. Санитария и профилактика заболеваний</a:t>
            </a:r>
          </a:p>
          <a:p>
            <a:pPr lvl="1"/>
            <a:r>
              <a:rPr lang="ru-RU" sz="7200" dirty="0" err="1"/>
              <a:t>II.IV</a:t>
            </a:r>
            <a:r>
              <a:rPr lang="ru-RU" sz="7200" dirty="0"/>
              <a:t>. Ветеринарное обслуживание</a:t>
            </a:r>
          </a:p>
          <a:p>
            <a:pPr lvl="1"/>
            <a:r>
              <a:rPr lang="ru-RU" sz="7200" dirty="0" err="1"/>
              <a:t>II.V</a:t>
            </a:r>
            <a:r>
              <a:rPr lang="ru-RU" sz="7200" dirty="0"/>
              <a:t>. Безопасность</a:t>
            </a:r>
          </a:p>
          <a:p>
            <a:pPr lvl="1"/>
            <a:r>
              <a:rPr lang="ru-RU" sz="7200" dirty="0"/>
              <a:t>II.VI. Транспортировка животных</a:t>
            </a:r>
          </a:p>
          <a:p>
            <a:r>
              <a:rPr lang="en-US" sz="9200" dirty="0"/>
              <a:t>I</a:t>
            </a:r>
            <a:r>
              <a:rPr lang="ru-RU" sz="9200" dirty="0" err="1"/>
              <a:t>II</a:t>
            </a:r>
            <a:r>
              <a:rPr lang="ru-RU" sz="9200" dirty="0"/>
              <a:t>. Требования к использованию и содержанию животных в зоопарках и зоосадах</a:t>
            </a:r>
          </a:p>
          <a:p>
            <a:pPr lvl="1"/>
            <a:r>
              <a:rPr lang="en-US" sz="7200" dirty="0" err="1"/>
              <a:t>I</a:t>
            </a:r>
            <a:r>
              <a:rPr lang="ru-RU" sz="7200" dirty="0" err="1"/>
              <a:t>II.I</a:t>
            </a:r>
            <a:r>
              <a:rPr lang="ru-RU" sz="7200" dirty="0"/>
              <a:t>. Требования к содержанию животных в зоопарках и зоосадах</a:t>
            </a:r>
          </a:p>
          <a:p>
            <a:pPr lvl="1"/>
            <a:r>
              <a:rPr lang="ru-RU" sz="7200" dirty="0"/>
              <a:t>I</a:t>
            </a:r>
            <a:r>
              <a:rPr lang="en-US" sz="7200" dirty="0"/>
              <a:t>I</a:t>
            </a:r>
            <a:r>
              <a:rPr lang="ru-RU" sz="7200" dirty="0" err="1"/>
              <a:t>I.II</a:t>
            </a:r>
            <a:r>
              <a:rPr lang="ru-RU" sz="7200" dirty="0"/>
              <a:t>. Особенности содержания различных видов животных</a:t>
            </a:r>
          </a:p>
          <a:p>
            <a:pPr lvl="1"/>
            <a:r>
              <a:rPr lang="en-US" sz="7200" dirty="0"/>
              <a:t>I</a:t>
            </a:r>
            <a:r>
              <a:rPr lang="ru-RU" sz="7200" dirty="0"/>
              <a:t>I</a:t>
            </a:r>
            <a:r>
              <a:rPr lang="en-US" sz="7200" dirty="0"/>
              <a:t>I</a:t>
            </a:r>
            <a:r>
              <a:rPr lang="ru-RU" sz="7200" dirty="0"/>
              <a:t>.</a:t>
            </a:r>
            <a:r>
              <a:rPr lang="ru-RU" sz="7200" dirty="0" err="1"/>
              <a:t>III</a:t>
            </a:r>
            <a:r>
              <a:rPr lang="ru-RU" sz="7200" dirty="0"/>
              <a:t>. Условия использования животных в зоопарках и зоосадах</a:t>
            </a:r>
          </a:p>
          <a:p>
            <a:r>
              <a:rPr lang="ru-RU" sz="9200" dirty="0" err="1"/>
              <a:t>III</a:t>
            </a:r>
            <a:r>
              <a:rPr lang="ru-RU" sz="9200" dirty="0"/>
              <a:t>. Требования к использованию и содержанию животных в цирках и </a:t>
            </a:r>
            <a:r>
              <a:rPr lang="ru-RU" sz="9200" dirty="0" err="1"/>
              <a:t>зоотеатрах</a:t>
            </a:r>
            <a:endParaRPr lang="ru-RU" sz="9200" dirty="0"/>
          </a:p>
          <a:p>
            <a:pPr lvl="1"/>
            <a:r>
              <a:rPr lang="ru-RU" sz="7200" dirty="0" err="1"/>
              <a:t>III.I</a:t>
            </a:r>
            <a:r>
              <a:rPr lang="ru-RU" sz="7200" dirty="0"/>
              <a:t>. Требования к содержанию животных в цирках и </a:t>
            </a:r>
            <a:r>
              <a:rPr lang="ru-RU" sz="7200" dirty="0" err="1"/>
              <a:t>зоотеатрах</a:t>
            </a:r>
            <a:endParaRPr lang="ru-RU" sz="7200" dirty="0"/>
          </a:p>
          <a:p>
            <a:pPr lvl="1"/>
            <a:r>
              <a:rPr lang="ru-RU" sz="7200" dirty="0" err="1"/>
              <a:t>III.II</a:t>
            </a:r>
            <a:r>
              <a:rPr lang="ru-RU" sz="7200" dirty="0"/>
              <a:t>. Особенности содержания различных видов животных</a:t>
            </a:r>
          </a:p>
          <a:p>
            <a:pPr lvl="1"/>
            <a:r>
              <a:rPr lang="ru-RU" sz="7200" dirty="0" err="1"/>
              <a:t>III.III</a:t>
            </a:r>
            <a:r>
              <a:rPr lang="ru-RU" sz="7200" dirty="0"/>
              <a:t>. Условия использования животных в цирках и </a:t>
            </a:r>
            <a:r>
              <a:rPr lang="ru-RU" sz="7200" dirty="0" err="1"/>
              <a:t>зоотеатрах</a:t>
            </a:r>
            <a:endParaRPr lang="ru-RU" sz="7200" dirty="0"/>
          </a:p>
          <a:p>
            <a:r>
              <a:rPr lang="ru-RU" sz="9200" dirty="0" err="1"/>
              <a:t>IV</a:t>
            </a:r>
            <a:r>
              <a:rPr lang="ru-RU" sz="9200" dirty="0"/>
              <a:t>. Требования к использованию и содержанию животных в дельфинариях и океанариумах</a:t>
            </a:r>
          </a:p>
          <a:p>
            <a:pPr lvl="1"/>
            <a:r>
              <a:rPr lang="ru-RU" sz="7200" dirty="0" err="1"/>
              <a:t>IV.I</a:t>
            </a:r>
            <a:r>
              <a:rPr lang="ru-RU" sz="7200" dirty="0"/>
              <a:t>. Требования к содержанию животных в дельфинариях и океанариумах</a:t>
            </a:r>
          </a:p>
          <a:p>
            <a:pPr lvl="1"/>
            <a:r>
              <a:rPr lang="ru-RU" sz="8000" dirty="0" err="1"/>
              <a:t>IV.II</a:t>
            </a:r>
            <a:r>
              <a:rPr lang="ru-RU" sz="8000" dirty="0"/>
              <a:t>. Условия использования животных в дельфинариях и океанариумах</a:t>
            </a:r>
          </a:p>
          <a:p>
            <a:r>
              <a:rPr lang="ru-RU" sz="9200" dirty="0"/>
              <a:t>V. Требования к использованию и содержанию животных на выставках</a:t>
            </a:r>
          </a:p>
          <a:p>
            <a:pPr lvl="1"/>
            <a:r>
              <a:rPr lang="ru-RU" sz="7200" dirty="0" err="1"/>
              <a:t>VI</a:t>
            </a:r>
            <a:r>
              <a:rPr lang="ru-RU" sz="7200" dirty="0"/>
              <a:t>. Требования к использованию и содержанию животных в спортивных соревнованиях, в процессе производства рекламы, при создании произведений кинематографии, для производства фото- и видеопродукции, на телевидении, в просветительской деятельности, в целях демонстрации (в том числе в местах розничной торговли, местах оказания услуг общественного питания)</a:t>
            </a:r>
          </a:p>
          <a:p>
            <a:r>
              <a:rPr lang="ru-RU" sz="9200" dirty="0"/>
              <a:t>Приложения: размеры вольеров/клеток/стойл, требования к содержанию отдельных видов животных, формы отчетности</a:t>
            </a:r>
          </a:p>
          <a:p>
            <a:pPr lvl="2"/>
            <a:endParaRPr lang="ru-RU" sz="1600" dirty="0"/>
          </a:p>
        </p:txBody>
      </p:sp>
      <p:sp>
        <p:nvSpPr>
          <p:cNvPr id="5" name="Заголовок 1"/>
          <p:cNvSpPr txBox="1">
            <a:spLocks/>
          </p:cNvSpPr>
          <p:nvPr/>
        </p:nvSpPr>
        <p:spPr>
          <a:xfrm>
            <a:off x="368967" y="240631"/>
            <a:ext cx="12288253" cy="1235243"/>
          </a:xfrm>
          <a:prstGeom prst="rect">
            <a:avLst/>
          </a:prstGeom>
        </p:spPr>
        <p:txBody>
          <a:bodyPr vert="horz" lIns="130019" tIns="65010" rIns="130019" bIns="65010" rtlCol="0" anchor="ctr">
            <a:noAutofit/>
          </a:bodyPr>
          <a:lstStyle>
            <a:lvl1pPr algn="ctr" defTabSz="1300192"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ru-RU" sz="3200" b="1" cap="small" dirty="0">
                <a:solidFill>
                  <a:schemeClr val="accent2"/>
                </a:solidFill>
              </a:rPr>
              <a:t>ТРЕБОВАНИЯ</a:t>
            </a:r>
            <a:br>
              <a:rPr lang="ru-RU" sz="3200" b="1" cap="small" dirty="0">
                <a:solidFill>
                  <a:schemeClr val="accent2"/>
                </a:solidFill>
              </a:rPr>
            </a:br>
            <a:r>
              <a:rPr lang="ru-RU" sz="3200" b="1" cap="small" dirty="0">
                <a:solidFill>
                  <a:schemeClr val="accent2"/>
                </a:solidFill>
              </a:rPr>
              <a:t>К ИСПОЛЬЗОВАНИЮ ЖИВОТНЫХ В КУЛЬТУРНО-ЗРЕЛИЩНЫХ ЦЕЛЯХ</a:t>
            </a:r>
            <a:br>
              <a:rPr lang="ru-RU" sz="3600" b="1" dirty="0"/>
            </a:br>
            <a:r>
              <a:rPr lang="ru-RU" sz="3200" b="1" cap="small" dirty="0">
                <a:solidFill>
                  <a:schemeClr val="accent2"/>
                </a:solidFill>
              </a:rPr>
              <a:t>И ИХ СОДЕРЖАНИЮ</a:t>
            </a:r>
          </a:p>
        </p:txBody>
      </p:sp>
    </p:spTree>
    <p:extLst>
      <p:ext uri="{BB962C8B-B14F-4D97-AF65-F5344CB8AC3E}">
        <p14:creationId xmlns:p14="http://schemas.microsoft.com/office/powerpoint/2010/main" val="161145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73" y="128337"/>
            <a:ext cx="12288253" cy="2490172"/>
          </a:xfrm>
        </p:spPr>
        <p:txBody>
          <a:bodyPr>
            <a:noAutofit/>
          </a:bodyPr>
          <a:lstStyle/>
          <a:p>
            <a:r>
              <a:rPr lang="ru-RU" sz="3200" b="1" cap="small" dirty="0">
                <a:solidFill>
                  <a:schemeClr val="accent2"/>
                </a:solidFill>
              </a:rPr>
              <a:t>ПОЛОЖЕНИЕ</a:t>
            </a:r>
            <a:br>
              <a:rPr lang="ru-RU" sz="3200" b="1" cap="small" dirty="0">
                <a:solidFill>
                  <a:schemeClr val="accent2"/>
                </a:solidFill>
              </a:rPr>
            </a:br>
            <a:r>
              <a:rPr lang="ru-RU" sz="3200" b="1" cap="small" dirty="0">
                <a:solidFill>
                  <a:schemeClr val="accent2"/>
                </a:solidFill>
              </a:rPr>
              <a:t>О ЛИЦЕНЗИРОВАНИИ ДЕЯТЕЛЬНОСТИ ПО СОДЕРЖАНИЮ И ИСПОЛЬЗОВАНИЮ</a:t>
            </a:r>
            <a:br>
              <a:rPr lang="ru-RU" sz="3200" b="1" cap="small" dirty="0">
                <a:solidFill>
                  <a:schemeClr val="accent2"/>
                </a:solidFill>
              </a:rPr>
            </a:br>
            <a:r>
              <a:rPr lang="ru-RU" sz="3200" b="1" cap="small" dirty="0">
                <a:solidFill>
                  <a:schemeClr val="accent2"/>
                </a:solidFill>
              </a:rPr>
              <a:t>ЖИВОТНЫХ В ЗООПАРКАХ, ЗООСАДАХ, ЦИРКАХ, ЗООТЕАТРАХ,</a:t>
            </a:r>
            <a:br>
              <a:rPr lang="ru-RU" sz="3200" b="1" cap="small" dirty="0">
                <a:solidFill>
                  <a:schemeClr val="accent2"/>
                </a:solidFill>
              </a:rPr>
            </a:br>
            <a:r>
              <a:rPr lang="ru-RU" sz="3200" b="1" cap="small" dirty="0">
                <a:solidFill>
                  <a:schemeClr val="accent2"/>
                </a:solidFill>
              </a:rPr>
              <a:t>ДЕЛЬФИНАРИЯХ И ОКЕАНАРИУМАХ</a:t>
            </a:r>
          </a:p>
        </p:txBody>
      </p:sp>
      <p:sp>
        <p:nvSpPr>
          <p:cNvPr id="3" name="Объект 2"/>
          <p:cNvSpPr>
            <a:spLocks noGrp="1"/>
          </p:cNvSpPr>
          <p:nvPr>
            <p:ph idx="1"/>
          </p:nvPr>
        </p:nvSpPr>
        <p:spPr>
          <a:xfrm>
            <a:off x="245978" y="2746846"/>
            <a:ext cx="12512842" cy="6878417"/>
          </a:xfrm>
          <a:solidFill>
            <a:schemeClr val="bg1"/>
          </a:solidFill>
        </p:spPr>
        <p:txBody>
          <a:bodyPr>
            <a:normAutofit fontScale="85000" lnSpcReduction="10000"/>
          </a:bodyPr>
          <a:lstStyle/>
          <a:p>
            <a:endParaRPr lang="ru-RU" sz="2400" dirty="0"/>
          </a:p>
          <a:p>
            <a:r>
              <a:rPr lang="ru-RU" sz="2400" dirty="0"/>
              <a:t>Утверждено постановлением Правительства Российской Федерации от 30 декабря 2019 г. </a:t>
            </a:r>
            <a:r>
              <a:rPr lang="de-DE" sz="2400" dirty="0"/>
              <a:t>N 1938</a:t>
            </a:r>
            <a:endParaRPr lang="ru-RU" sz="2400" dirty="0"/>
          </a:p>
          <a:p>
            <a:r>
              <a:rPr lang="ru-RU" sz="2400" dirty="0"/>
              <a:t>Проект был подготовлен Минсельхозом России</a:t>
            </a:r>
          </a:p>
          <a:p>
            <a:pPr>
              <a:lnSpc>
                <a:spcPct val="120000"/>
              </a:lnSpc>
              <a:spcBef>
                <a:spcPts val="300"/>
              </a:spcBef>
            </a:pPr>
            <a:r>
              <a:rPr lang="ru-RU" sz="2400" dirty="0"/>
              <a:t>Определяет порядок лицензирования такой деятельности, осуществляемой ЮЛ и ИП</a:t>
            </a:r>
          </a:p>
          <a:p>
            <a:pPr>
              <a:lnSpc>
                <a:spcPct val="120000"/>
              </a:lnSpc>
              <a:spcBef>
                <a:spcPts val="600"/>
              </a:spcBef>
            </a:pPr>
            <a:r>
              <a:rPr lang="ru-RU" sz="2400" dirty="0"/>
              <a:t>Устанавливает требования, соответствие которым необходимо для получения и сохранения лицензии:</a:t>
            </a:r>
          </a:p>
          <a:p>
            <a:pPr lvl="1">
              <a:lnSpc>
                <a:spcPct val="120000"/>
              </a:lnSpc>
              <a:spcBef>
                <a:spcPts val="300"/>
              </a:spcBef>
            </a:pPr>
            <a:r>
              <a:rPr lang="ru-RU" sz="2400" dirty="0"/>
              <a:t>наличие в собственности или на ином законном основании:</a:t>
            </a:r>
          </a:p>
          <a:p>
            <a:pPr lvl="2">
              <a:lnSpc>
                <a:spcPct val="120000"/>
              </a:lnSpc>
              <a:spcBef>
                <a:spcPts val="300"/>
              </a:spcBef>
            </a:pPr>
            <a:r>
              <a:rPr lang="ru-RU" sz="2000" dirty="0"/>
              <a:t>специально предназначенных зданий, сооружений, помещений, обособленных территорий по месту осуществления указанной деятельности</a:t>
            </a:r>
          </a:p>
          <a:p>
            <a:pPr lvl="2">
              <a:lnSpc>
                <a:spcPct val="120000"/>
              </a:lnSpc>
              <a:spcBef>
                <a:spcPts val="300"/>
              </a:spcBef>
            </a:pPr>
            <a:r>
              <a:rPr lang="ru-RU" sz="2000" dirty="0"/>
              <a:t>технических средств и оборудования, необходимых для осуществления указанной деятельности</a:t>
            </a:r>
          </a:p>
          <a:p>
            <a:pPr lvl="1">
              <a:lnSpc>
                <a:spcPct val="120000"/>
              </a:lnSpc>
              <a:spcBef>
                <a:spcPts val="300"/>
              </a:spcBef>
            </a:pPr>
            <a:r>
              <a:rPr lang="ru-RU" sz="2400" dirty="0"/>
              <a:t>наличие работника (</a:t>
            </a:r>
            <a:r>
              <a:rPr lang="ru-RU" sz="2400" dirty="0" err="1"/>
              <a:t>ТД</a:t>
            </a:r>
            <a:r>
              <a:rPr lang="ru-RU" sz="2400" dirty="0"/>
              <a:t>) с в/о по </a:t>
            </a:r>
            <a:r>
              <a:rPr lang="ru-RU" sz="2000" dirty="0"/>
              <a:t>специальности/направлению</a:t>
            </a:r>
            <a:r>
              <a:rPr lang="ru-RU" sz="2400" dirty="0"/>
              <a:t>: биология, ветеринария или зоотехния</a:t>
            </a:r>
          </a:p>
          <a:p>
            <a:pPr lvl="1">
              <a:lnSpc>
                <a:spcPct val="120000"/>
              </a:lnSpc>
              <a:spcBef>
                <a:spcPts val="300"/>
              </a:spcBef>
            </a:pPr>
            <a:r>
              <a:rPr lang="ru-RU" sz="2400" dirty="0"/>
              <a:t>соблюдение требований:</a:t>
            </a:r>
          </a:p>
          <a:p>
            <a:pPr lvl="2">
              <a:lnSpc>
                <a:spcPct val="120000"/>
              </a:lnSpc>
              <a:spcBef>
                <a:spcPts val="300"/>
              </a:spcBef>
            </a:pPr>
            <a:r>
              <a:rPr lang="ru-RU" sz="2000" dirty="0"/>
              <a:t>ФЗ № 498 «Об ответственном обращении с животными…»</a:t>
            </a:r>
          </a:p>
          <a:p>
            <a:pPr lvl="2">
              <a:lnSpc>
                <a:spcPct val="120000"/>
              </a:lnSpc>
              <a:spcBef>
                <a:spcPts val="300"/>
              </a:spcBef>
            </a:pPr>
            <a:r>
              <a:rPr lang="ru-RU" sz="2000" dirty="0"/>
              <a:t>требований к использованию животных в культурно-зрелищных целях и их содержанию</a:t>
            </a:r>
          </a:p>
          <a:p>
            <a:pPr lvl="3">
              <a:lnSpc>
                <a:spcPct val="120000"/>
              </a:lnSpc>
              <a:spcBef>
                <a:spcPts val="300"/>
              </a:spcBef>
            </a:pPr>
            <a:r>
              <a:rPr lang="ru-RU" sz="2000" dirty="0"/>
              <a:t>ст. 15 ФЗ № 498 «Об ответственном обращении с животными…»</a:t>
            </a:r>
          </a:p>
          <a:p>
            <a:pPr lvl="3">
              <a:lnSpc>
                <a:spcPct val="120000"/>
              </a:lnSpc>
              <a:spcBef>
                <a:spcPts val="300"/>
              </a:spcBef>
            </a:pPr>
            <a:r>
              <a:rPr lang="ru-RU" sz="2000" dirty="0"/>
              <a:t>требования к использованию животных в культурно-зрелищных целях и их содержанию (см. предыдущий слайд)</a:t>
            </a:r>
          </a:p>
          <a:p>
            <a:pPr lvl="2">
              <a:lnSpc>
                <a:spcPct val="120000"/>
              </a:lnSpc>
              <a:spcBef>
                <a:spcPts val="300"/>
              </a:spcBef>
            </a:pPr>
            <a:r>
              <a:rPr lang="ru-RU" sz="2000" dirty="0"/>
              <a:t>ветеринарных норм и правил</a:t>
            </a:r>
          </a:p>
          <a:p>
            <a:pPr lvl="3">
              <a:lnSpc>
                <a:spcPct val="120000"/>
              </a:lnSpc>
              <a:spcBef>
                <a:spcPts val="300"/>
              </a:spcBef>
            </a:pPr>
            <a:r>
              <a:rPr lang="ru-RU" sz="2000" dirty="0"/>
              <a:t>если животные, используемые лицензиатом в культурно-зрелищных целях, восприимчивы к соответствующим болезням животных</a:t>
            </a:r>
          </a:p>
          <a:p>
            <a:pPr lvl="1">
              <a:spcBef>
                <a:spcPts val="600"/>
              </a:spcBef>
            </a:pPr>
            <a:endParaRPr lang="ru-RU" sz="1100" dirty="0"/>
          </a:p>
        </p:txBody>
      </p:sp>
    </p:spTree>
    <p:extLst>
      <p:ext uri="{BB962C8B-B14F-4D97-AF65-F5344CB8AC3E}">
        <p14:creationId xmlns:p14="http://schemas.microsoft.com/office/powerpoint/2010/main" val="179217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256674"/>
            <a:ext cx="12288253" cy="914400"/>
          </a:xfrm>
        </p:spPr>
        <p:txBody>
          <a:bodyPr>
            <a:noAutofit/>
          </a:bodyPr>
          <a:lstStyle/>
          <a:p>
            <a:pPr lvl="0"/>
            <a:r>
              <a:rPr lang="ru-RU" sz="4800" b="1" cap="small" dirty="0">
                <a:solidFill>
                  <a:schemeClr val="accent2"/>
                </a:solidFill>
              </a:rPr>
              <a:t>Использование животных в спорте: борьба</a:t>
            </a:r>
            <a:endParaRPr lang="ru-RU" sz="7200" b="1" cap="small" dirty="0">
              <a:solidFill>
                <a:schemeClr val="accent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73" y="1545306"/>
            <a:ext cx="5978358" cy="709069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314" y="1624616"/>
            <a:ext cx="6004014" cy="7090694"/>
          </a:xfrm>
          <a:prstGeom prst="rect">
            <a:avLst/>
          </a:prstGeom>
        </p:spPr>
      </p:pic>
      <p:sp>
        <p:nvSpPr>
          <p:cNvPr id="3" name="TextBox 2">
            <a:extLst>
              <a:ext uri="{FF2B5EF4-FFF2-40B4-BE49-F238E27FC236}">
                <a16:creationId xmlns:a16="http://schemas.microsoft.com/office/drawing/2014/main" id="{6B09F92B-6D8E-B241-9ED0-8E678DF78712}"/>
              </a:ext>
            </a:extLst>
          </p:cNvPr>
          <p:cNvSpPr txBox="1"/>
          <p:nvPr/>
        </p:nvSpPr>
        <p:spPr>
          <a:xfrm>
            <a:off x="6596314" y="9025467"/>
            <a:ext cx="6004014" cy="523220"/>
          </a:xfrm>
          <a:prstGeom prst="rect">
            <a:avLst/>
          </a:prstGeom>
          <a:noFill/>
        </p:spPr>
        <p:txBody>
          <a:bodyPr wrap="square" rtlCol="0">
            <a:spAutoFit/>
          </a:bodyPr>
          <a:lstStyle/>
          <a:p>
            <a:r>
              <a:rPr lang="ru-RU" sz="1400" dirty="0"/>
              <a:t>Источник: </a:t>
            </a:r>
            <a:r>
              <a:rPr lang="de-DE" sz="1400" dirty="0">
                <a:hlinkClick r:id="rId4"/>
              </a:rPr>
              <a:t>http://floridazone.blogspot.com/2013/07/when-men-wrestled-bears.html</a:t>
            </a:r>
            <a:r>
              <a:rPr lang="de-DE" sz="1400" dirty="0"/>
              <a:t> </a:t>
            </a:r>
            <a:endParaRPr lang="ru-RU" sz="1400" dirty="0"/>
          </a:p>
        </p:txBody>
      </p:sp>
      <p:sp>
        <p:nvSpPr>
          <p:cNvPr id="6" name="TextBox 5">
            <a:extLst>
              <a:ext uri="{FF2B5EF4-FFF2-40B4-BE49-F238E27FC236}">
                <a16:creationId xmlns:a16="http://schemas.microsoft.com/office/drawing/2014/main" id="{29F6BCE7-23AA-7547-88CD-A41F51363D62}"/>
              </a:ext>
            </a:extLst>
          </p:cNvPr>
          <p:cNvSpPr txBox="1"/>
          <p:nvPr/>
        </p:nvSpPr>
        <p:spPr>
          <a:xfrm>
            <a:off x="358273" y="9016993"/>
            <a:ext cx="5978357" cy="523220"/>
          </a:xfrm>
          <a:prstGeom prst="rect">
            <a:avLst/>
          </a:prstGeom>
          <a:noFill/>
        </p:spPr>
        <p:txBody>
          <a:bodyPr wrap="square" rtlCol="0">
            <a:spAutoFit/>
          </a:bodyPr>
          <a:lstStyle/>
          <a:p>
            <a:r>
              <a:rPr lang="ru-RU" sz="1400" dirty="0"/>
              <a:t>Источник: </a:t>
            </a:r>
            <a:r>
              <a:rPr lang="de-DE" sz="1400" dirty="0">
                <a:hlinkClick r:id="rId5"/>
              </a:rPr>
              <a:t>https://esnpc.blogspot.com/2016/02/teddy-roosevelt-and-his-bears-grizzly.html</a:t>
            </a:r>
            <a:r>
              <a:rPr lang="ru-RU" sz="1400" dirty="0"/>
              <a:t> </a:t>
            </a:r>
          </a:p>
        </p:txBody>
      </p:sp>
    </p:spTree>
    <p:extLst>
      <p:ext uri="{BB962C8B-B14F-4D97-AF65-F5344CB8AC3E}">
        <p14:creationId xmlns:p14="http://schemas.microsoft.com/office/powerpoint/2010/main" val="207543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256674"/>
            <a:ext cx="12288253" cy="914400"/>
          </a:xfrm>
        </p:spPr>
        <p:txBody>
          <a:bodyPr>
            <a:noAutofit/>
          </a:bodyPr>
          <a:lstStyle/>
          <a:p>
            <a:pPr lvl="0"/>
            <a:r>
              <a:rPr lang="ru-RU" sz="4800" b="1" cap="small" dirty="0">
                <a:solidFill>
                  <a:schemeClr val="accent2"/>
                </a:solidFill>
              </a:rPr>
              <a:t>Использование животных в спорте: верблюжьи бои в Турции</a:t>
            </a:r>
          </a:p>
        </p:txBody>
      </p:sp>
      <p:sp>
        <p:nvSpPr>
          <p:cNvPr id="3" name="Объект 2"/>
          <p:cNvSpPr>
            <a:spLocks noGrp="1"/>
          </p:cNvSpPr>
          <p:nvPr>
            <p:ph idx="1"/>
          </p:nvPr>
        </p:nvSpPr>
        <p:spPr>
          <a:xfrm>
            <a:off x="382337" y="1837204"/>
            <a:ext cx="12240126" cy="7659722"/>
          </a:xfrm>
          <a:noFill/>
        </p:spPr>
        <p:txBody>
          <a:bodyPr>
            <a:normAutofit lnSpcReduction="10000"/>
          </a:bodyPr>
          <a:lstStyle/>
          <a:p>
            <a:pPr algn="just">
              <a:spcBef>
                <a:spcPts val="1200"/>
              </a:spcBef>
            </a:pPr>
            <a:r>
              <a:rPr lang="ru-RU" sz="2400" dirty="0"/>
              <a:t>Практика устраивать </a:t>
            </a:r>
            <a:r>
              <a:rPr lang="ru-RU" sz="2400" b="1" dirty="0"/>
              <a:t>верблюжьи бои </a:t>
            </a:r>
            <a:r>
              <a:rPr lang="ru-RU" sz="2400" dirty="0"/>
              <a:t>появилась в среде древних тюркских кочевых племён более 2400 лет назад. </a:t>
            </a:r>
          </a:p>
          <a:p>
            <a:pPr algn="just">
              <a:spcBef>
                <a:spcPts val="1200"/>
              </a:spcBef>
            </a:pPr>
            <a:r>
              <a:rPr lang="ru-RU" sz="2400" dirty="0"/>
              <a:t>Для верблюдов в дикой природе характерны </a:t>
            </a:r>
            <a:r>
              <a:rPr lang="ru-RU" sz="2400" b="1" dirty="0"/>
              <a:t>поединки за право спаривания с самкой</a:t>
            </a:r>
            <a:r>
              <a:rPr lang="ru-RU" sz="2400" dirty="0"/>
              <a:t>, таковая подобная практика существовала задолго до начала целенаправленной организации состязаний кочевниками.</a:t>
            </a:r>
          </a:p>
          <a:p>
            <a:pPr algn="just">
              <a:spcBef>
                <a:spcPts val="1200"/>
              </a:spcBef>
            </a:pPr>
            <a:r>
              <a:rPr lang="ru-RU" sz="2400" dirty="0"/>
              <a:t>В 1920-е годы в Турции верблюжьи бои проходили под эгидой Турецкой национальной авиационной лиги, использовавшей их с целью сбора средств для закупки боевых самолётов правительством Турции.  Однако уже в конце 1920-х годов правительство стало сворачивать эту практику, объявив развлечение </a:t>
            </a:r>
            <a:r>
              <a:rPr lang="ru-RU" sz="2400" b="1" dirty="0"/>
              <a:t>устаревшим и отсталым</a:t>
            </a:r>
            <a:r>
              <a:rPr lang="ru-RU" sz="2400" dirty="0"/>
              <a:t>. Вместе с тем в 1980-е годы тогдашнее турецкое правительство приняло решение поощрять и популяризировать проведение верблюжьих боёв как части турецкой национальной культуры. </a:t>
            </a:r>
          </a:p>
          <a:p>
            <a:pPr algn="just">
              <a:spcBef>
                <a:spcPts val="1200"/>
              </a:spcBef>
            </a:pPr>
            <a:r>
              <a:rPr lang="ru-RU" sz="2400" dirty="0"/>
              <a:t>Чтобы заставить верблюдов биться друг с другом в отсутствие самки, их на некоторое время </a:t>
            </a:r>
            <a:r>
              <a:rPr lang="ru-RU" sz="2400" b="1" dirty="0"/>
              <a:t>лишают пищи</a:t>
            </a:r>
            <a:r>
              <a:rPr lang="ru-RU" sz="2400" dirty="0"/>
              <a:t>, что позволяет заставить их сражаться за еду достаточно активно. </a:t>
            </a:r>
          </a:p>
          <a:p>
            <a:pPr algn="just">
              <a:spcBef>
                <a:spcPts val="1200"/>
              </a:spcBef>
            </a:pPr>
            <a:r>
              <a:rPr lang="ru-RU" sz="2400" dirty="0"/>
              <a:t>Во время схватки верблюды используют свои шеи в качестве рычагов и стремятся вынудить противника упасть. Победителем объявляется верблюд, чей соперник упал на землю или предпринял попытку к бегству, чтобы уклониться от дальнейшей борьбы.  Большую часть боевых верблюдов разводят в Иране и Афганистане.</a:t>
            </a:r>
          </a:p>
          <a:p>
            <a:pPr algn="just">
              <a:spcBef>
                <a:spcPts val="1200"/>
              </a:spcBef>
            </a:pPr>
            <a:r>
              <a:rPr lang="ru-RU" sz="2400" dirty="0"/>
              <a:t>Верблюжьи бои подвергаются критике со стороны некоторых зоозащитных организаций, рассматривающих их как жестокое обращение с животными</a:t>
            </a:r>
          </a:p>
          <a:p>
            <a:pPr algn="just"/>
            <a:endParaRPr lang="en-US" sz="2400" b="1" dirty="0"/>
          </a:p>
        </p:txBody>
      </p:sp>
    </p:spTree>
    <p:extLst>
      <p:ext uri="{BB962C8B-B14F-4D97-AF65-F5344CB8AC3E}">
        <p14:creationId xmlns:p14="http://schemas.microsoft.com/office/powerpoint/2010/main" val="110306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256673"/>
            <a:ext cx="12288253" cy="1281841"/>
          </a:xfrm>
        </p:spPr>
        <p:txBody>
          <a:bodyPr>
            <a:noAutofit/>
          </a:bodyPr>
          <a:lstStyle/>
          <a:p>
            <a:pPr lvl="0"/>
            <a:r>
              <a:rPr lang="ru-RU" sz="5400" b="1" cap="small" dirty="0">
                <a:solidFill>
                  <a:schemeClr val="accent2"/>
                </a:solidFill>
              </a:rPr>
              <a:t>Законодательство об использовании животных в спорте</a:t>
            </a:r>
          </a:p>
        </p:txBody>
      </p:sp>
      <p:sp>
        <p:nvSpPr>
          <p:cNvPr id="3" name="Объект 2"/>
          <p:cNvSpPr>
            <a:spLocks noGrp="1"/>
          </p:cNvSpPr>
          <p:nvPr>
            <p:ph idx="1"/>
          </p:nvPr>
        </p:nvSpPr>
        <p:spPr>
          <a:xfrm>
            <a:off x="385011" y="1925054"/>
            <a:ext cx="12240126" cy="7571873"/>
          </a:xfrm>
          <a:noFill/>
        </p:spPr>
        <p:txBody>
          <a:bodyPr>
            <a:normAutofit fontScale="92500" lnSpcReduction="20000"/>
          </a:bodyPr>
          <a:lstStyle/>
          <a:p>
            <a:pPr marL="487573" lvl="1" indent="-487573" algn="just">
              <a:lnSpc>
                <a:spcPct val="120000"/>
              </a:lnSpc>
              <a:spcBef>
                <a:spcPts val="1200"/>
              </a:spcBef>
              <a:buFont typeface="Arial" panose="020B0604020202020204" pitchFamily="34" charset="0"/>
              <a:buChar char="•"/>
            </a:pPr>
            <a:r>
              <a:rPr lang="ru-RU" sz="2800" dirty="0"/>
              <a:t>Сегодня такие жестокие действия, как бои с участием животных, запрещены во многих странах, но не во всех. Тем не менее, остается много исключений для собачьих, петушиных и бычьих боев во всем мире. Такой вид шоу как родео подлежит регулированию или запрету. </a:t>
            </a:r>
          </a:p>
          <a:p>
            <a:pPr marL="1056406" lvl="2" indent="-487573" algn="just">
              <a:lnSpc>
                <a:spcPct val="120000"/>
              </a:lnSpc>
              <a:spcBef>
                <a:spcPts val="1200"/>
              </a:spcBef>
            </a:pPr>
            <a:r>
              <a:rPr lang="ru-RU" sz="2400" dirty="0"/>
              <a:t>Когда в Англии и США были приняты законы, </a:t>
            </a:r>
            <a:r>
              <a:rPr lang="ru-RU" sz="2400" b="1" dirty="0"/>
              <a:t>запрещающие </a:t>
            </a:r>
            <a:r>
              <a:rPr lang="ru-RU" sz="2400" dirty="0"/>
              <a:t>медвежьи и бычьи бои, петушиные и собачьи бои стали более популярными. Эти кровавые виды спорта занимали меньше места, чем травля, и их можно было проводить, не привлекая чрезмерного внимания со стороны общественности. </a:t>
            </a:r>
          </a:p>
          <a:p>
            <a:pPr marL="1056406" lvl="2" indent="-487573" algn="just">
              <a:lnSpc>
                <a:spcPct val="120000"/>
              </a:lnSpc>
              <a:spcBef>
                <a:spcPts val="1200"/>
              </a:spcBef>
            </a:pPr>
            <a:r>
              <a:rPr lang="ru-RU" sz="2400" dirty="0"/>
              <a:t>Власти Алабамы предъявили обвинение четырем владельцам и тренерам борзых в соответствии с законом штата о жестоком обращении с животными на основании заявлений </a:t>
            </a:r>
            <a:r>
              <a:rPr lang="ru-RU" sz="2400" dirty="0" err="1"/>
              <a:t>Родса</a:t>
            </a:r>
            <a:r>
              <a:rPr lang="ru-RU" sz="2400" dirty="0"/>
              <a:t> и Кларенса Рэя Паттерсона, владельца питомника для борзых </a:t>
            </a:r>
            <a:r>
              <a:rPr lang="en-US" sz="2400" dirty="0"/>
              <a:t>Pensacola Greyhound Track</a:t>
            </a:r>
            <a:r>
              <a:rPr lang="ru-RU" sz="2400" dirty="0"/>
              <a:t>.На слушании в апреле 2004 года шериф округа Болдуин показал, что </a:t>
            </a:r>
            <a:r>
              <a:rPr lang="ru-RU" sz="2400" dirty="0" err="1"/>
              <a:t>Родс</a:t>
            </a:r>
            <a:r>
              <a:rPr lang="ru-RU" sz="2400" dirty="0"/>
              <a:t>, умерший в 2003 году, признался в убийстве от двух до трех тысяч борзых, которые были слишком больны или стары для участия в гонках. Следователи и из Флориды показали, что владельцы питомников и тренеры Флориды платили </a:t>
            </a:r>
            <a:r>
              <a:rPr lang="ru-RU" sz="2400" dirty="0" err="1"/>
              <a:t>Родсу</a:t>
            </a:r>
            <a:r>
              <a:rPr lang="ru-RU" sz="2400" dirty="0"/>
              <a:t> за отстрел нежелательных борзых, потому что это было дешевле, чем более гуманная процедура эвтаназии, осуществляемая ветеринаром. Однако в 2005 году адвокатам обвиняемых удалось прекратить рассмотрение дела после того, как они заявили, что существуют недостаточные доказательства, а также в связи с тем, что покойный </a:t>
            </a:r>
            <a:r>
              <a:rPr lang="ru-RU" sz="2400" dirty="0" err="1"/>
              <a:t>Родс</a:t>
            </a:r>
            <a:r>
              <a:rPr lang="ru-RU" sz="2400" dirty="0"/>
              <a:t> не может быть подвергнут перекрестному допросу</a:t>
            </a:r>
            <a:endParaRPr lang="en-US" sz="2800" dirty="0"/>
          </a:p>
        </p:txBody>
      </p:sp>
    </p:spTree>
    <p:extLst>
      <p:ext uri="{BB962C8B-B14F-4D97-AF65-F5344CB8AC3E}">
        <p14:creationId xmlns:p14="http://schemas.microsoft.com/office/powerpoint/2010/main" val="425856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290" y="5181600"/>
            <a:ext cx="11054080" cy="3023171"/>
          </a:xfrm>
        </p:spPr>
        <p:txBody>
          <a:bodyPr>
            <a:noAutofit/>
          </a:bodyPr>
          <a:lstStyle/>
          <a:p>
            <a:r>
              <a:rPr lang="ru-RU" sz="5200" dirty="0">
                <a:solidFill>
                  <a:schemeClr val="accent2"/>
                </a:solidFill>
              </a:rPr>
              <a:t>Правовой режим использования животных в спорте и индустрии развлечений</a:t>
            </a:r>
          </a:p>
        </p:txBody>
      </p:sp>
      <p:sp>
        <p:nvSpPr>
          <p:cNvPr id="3" name="Текст 2"/>
          <p:cNvSpPr>
            <a:spLocks noGrp="1"/>
          </p:cNvSpPr>
          <p:nvPr>
            <p:ph type="body" idx="1"/>
          </p:nvPr>
        </p:nvSpPr>
        <p:spPr>
          <a:xfrm>
            <a:off x="1107500" y="2914798"/>
            <a:ext cx="11054080" cy="2133599"/>
          </a:xfrm>
        </p:spPr>
        <p:txBody>
          <a:bodyPr>
            <a:normAutofit/>
          </a:bodyPr>
          <a:lstStyle/>
          <a:p>
            <a:r>
              <a:rPr lang="ru-RU" sz="3600" b="1" cap="small" dirty="0">
                <a:solidFill>
                  <a:schemeClr val="accent1"/>
                </a:solidFill>
              </a:rPr>
              <a:t>история и современность</a:t>
            </a:r>
            <a:endParaRPr lang="ru-RU" sz="3600" b="1" dirty="0">
              <a:solidFill>
                <a:schemeClr val="accent1"/>
              </a:solidFill>
            </a:endParaRPr>
          </a:p>
        </p:txBody>
      </p:sp>
    </p:spTree>
    <p:extLst>
      <p:ext uri="{BB962C8B-B14F-4D97-AF65-F5344CB8AC3E}">
        <p14:creationId xmlns:p14="http://schemas.microsoft.com/office/powerpoint/2010/main" val="4026554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2ABFA6-D8E3-4A41-869A-48BFB2D1F69E}"/>
              </a:ext>
            </a:extLst>
          </p:cNvPr>
          <p:cNvSpPr>
            <a:spLocks noGrp="1"/>
          </p:cNvSpPr>
          <p:nvPr>
            <p:ph type="title"/>
          </p:nvPr>
        </p:nvSpPr>
        <p:spPr/>
        <p:txBody>
          <a:bodyPr>
            <a:noAutofit/>
          </a:bodyPr>
          <a:lstStyle/>
          <a:p>
            <a:r>
              <a:rPr lang="ru-RU" sz="5400" b="1" cap="small" dirty="0">
                <a:solidFill>
                  <a:schemeClr val="accent2"/>
                </a:solidFill>
              </a:rPr>
              <a:t>Использование животных в спорте: верблюжьи бои в Турции</a:t>
            </a:r>
            <a:endParaRPr lang="ru-RU" sz="5400" dirty="0"/>
          </a:p>
        </p:txBody>
      </p:sp>
      <p:sp>
        <p:nvSpPr>
          <p:cNvPr id="3" name="Объект 2">
            <a:extLst>
              <a:ext uri="{FF2B5EF4-FFF2-40B4-BE49-F238E27FC236}">
                <a16:creationId xmlns:a16="http://schemas.microsoft.com/office/drawing/2014/main" id="{0EE775CD-FBBC-974F-A8B9-64D9DBA00415}"/>
              </a:ext>
            </a:extLst>
          </p:cNvPr>
          <p:cNvSpPr>
            <a:spLocks noGrp="1"/>
          </p:cNvSpPr>
          <p:nvPr>
            <p:ph idx="1"/>
          </p:nvPr>
        </p:nvSpPr>
        <p:spPr>
          <a:xfrm>
            <a:off x="650240" y="2275846"/>
            <a:ext cx="11704320" cy="7087158"/>
          </a:xfrm>
        </p:spPr>
        <p:txBody>
          <a:bodyPr>
            <a:noAutofit/>
          </a:bodyPr>
          <a:lstStyle/>
          <a:p>
            <a:pPr marL="487573" lvl="1" indent="-487573" algn="just">
              <a:spcBef>
                <a:spcPts val="1200"/>
              </a:spcBef>
              <a:buFont typeface="Arial" panose="020B0604020202020204" pitchFamily="34" charset="0"/>
              <a:buChar char="•"/>
            </a:pPr>
            <a:r>
              <a:rPr lang="ru-RU" sz="2200" dirty="0"/>
              <a:t>Петушиные бои считаются одних штатах США правонарушением, в других – преступлением (Колорадо, Флорида, Мичиган, Оклахома – преступлением являются все виды действий; Аляска, Аризона, Иллинойс и др. – только часть), причем квалификация зависит и от характера действий:</a:t>
            </a:r>
            <a:endParaRPr lang="en-US" sz="2200" dirty="0"/>
          </a:p>
          <a:p>
            <a:pPr marL="1056406" lvl="2" indent="-487573" algn="just">
              <a:spcBef>
                <a:spcPts val="600"/>
              </a:spcBef>
            </a:pPr>
            <a:r>
              <a:rPr lang="ru-RU" sz="1800" dirty="0"/>
              <a:t>организация боев; владение бойцовыми животными и их подготовка; участие в качестве зрителя; владение средствами для организации </a:t>
            </a:r>
          </a:p>
          <a:p>
            <a:pPr marL="487573" lvl="1" indent="-487573" algn="just">
              <a:spcBef>
                <a:spcPts val="1200"/>
              </a:spcBef>
              <a:buFont typeface="Arial" panose="020B0604020202020204" pitchFamily="34" charset="0"/>
              <a:buChar char="•"/>
            </a:pPr>
            <a:r>
              <a:rPr lang="ru-RU" sz="2200" dirty="0"/>
              <a:t>Петушиные бои по-прежнему легальны в Луизиане и Нью-Мексико, а также в Мексике и многих азиатских странах, в Соединенных Штатах существует коммерческая племенная промышленность. Тем не менее, компания </a:t>
            </a:r>
            <a:r>
              <a:rPr lang="de-DE" sz="2200" dirty="0"/>
              <a:t>AWA </a:t>
            </a:r>
            <a:r>
              <a:rPr lang="ru-RU" sz="2200" dirty="0"/>
              <a:t>(</a:t>
            </a:r>
            <a:r>
              <a:rPr lang="de-DE" sz="2200" dirty="0" err="1"/>
              <a:t>Africa</a:t>
            </a:r>
            <a:r>
              <a:rPr lang="de-DE" sz="2200" dirty="0"/>
              <a:t> World Airlines</a:t>
            </a:r>
            <a:r>
              <a:rPr lang="ru-RU" sz="2200" dirty="0"/>
              <a:t> – Африканские международные авиалинии) запрещает межгосударственную перевозку птиц для петушиных боев в штаты, где действуют законы, запрещающие петушиные бои. С 2005 года закон также запретил перевозку петухов в те штаты или из них, где петушиные бои все еще разрешены, а также запретил экспорт боевых петухов в зарубежные страны</a:t>
            </a:r>
          </a:p>
          <a:p>
            <a:pPr marL="487573" lvl="1" indent="-487573" algn="just">
              <a:spcBef>
                <a:spcPts val="1200"/>
              </a:spcBef>
              <a:buFont typeface="Arial" panose="020B0604020202020204" pitchFamily="34" charset="0"/>
              <a:buChar char="•"/>
            </a:pPr>
            <a:r>
              <a:rPr lang="ru-RU" sz="2200" dirty="0"/>
              <a:t>Собачьи бои запрещены во всех пятидесяти штатах. Это уголовное преступление в сорока восьми штатах и проступок в двух других. В некоторых штатах даже быть зрителем собачьих боев считается уголовным преступлением. Владение собакой для боевых действий запрещено в сорока семи штатах</a:t>
            </a:r>
            <a:endParaRPr lang="en-US" sz="2200" dirty="0"/>
          </a:p>
          <a:p>
            <a:pPr marL="487573" lvl="1" indent="-487573" algn="just">
              <a:spcBef>
                <a:spcPts val="1200"/>
              </a:spcBef>
              <a:buFont typeface="Arial" panose="020B0604020202020204" pitchFamily="34" charset="0"/>
              <a:buChar char="•"/>
            </a:pPr>
            <a:r>
              <a:rPr lang="ru-RU" sz="2200" dirty="0"/>
              <a:t>В конце 2006 года Конгресс рассмотрел, но не принял никаких мер по закону, который усилил бы существующие законы о борьбе с животными</a:t>
            </a:r>
            <a:endParaRPr lang="en-US" sz="2200" dirty="0"/>
          </a:p>
        </p:txBody>
      </p:sp>
    </p:spTree>
    <p:extLst>
      <p:ext uri="{BB962C8B-B14F-4D97-AF65-F5344CB8AC3E}">
        <p14:creationId xmlns:p14="http://schemas.microsoft.com/office/powerpoint/2010/main" val="133680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240633"/>
            <a:ext cx="12288253" cy="1065654"/>
          </a:xfrm>
        </p:spPr>
        <p:txBody>
          <a:bodyPr>
            <a:noAutofit/>
          </a:bodyPr>
          <a:lstStyle/>
          <a:p>
            <a:pPr lvl="0"/>
            <a:r>
              <a:rPr lang="ru-RU" sz="4800" b="1" cap="small" dirty="0">
                <a:solidFill>
                  <a:schemeClr val="accent2"/>
                </a:solidFill>
              </a:rPr>
              <a:t>Охота, травля</a:t>
            </a:r>
            <a:endParaRPr lang="ru-RU" sz="7200" b="1" cap="small" dirty="0">
              <a:solidFill>
                <a:schemeClr val="accent2"/>
              </a:solidFill>
            </a:endParaRPr>
          </a:p>
        </p:txBody>
      </p:sp>
      <p:sp>
        <p:nvSpPr>
          <p:cNvPr id="3" name="Объект 2"/>
          <p:cNvSpPr>
            <a:spLocks noGrp="1"/>
          </p:cNvSpPr>
          <p:nvPr>
            <p:ph idx="1"/>
          </p:nvPr>
        </p:nvSpPr>
        <p:spPr>
          <a:xfrm>
            <a:off x="385011" y="1596571"/>
            <a:ext cx="12240126" cy="7916396"/>
          </a:xfrm>
          <a:noFill/>
        </p:spPr>
        <p:txBody>
          <a:bodyPr>
            <a:normAutofit fontScale="92500" lnSpcReduction="10000"/>
          </a:bodyPr>
          <a:lstStyle/>
          <a:p>
            <a:pPr lvl="0">
              <a:lnSpc>
                <a:spcPct val="110000"/>
              </a:lnSpc>
              <a:spcBef>
                <a:spcPts val="1200"/>
              </a:spcBef>
            </a:pPr>
            <a:r>
              <a:rPr lang="ru-RU" sz="2800" dirty="0"/>
              <a:t>В средние века (500-1400) - средневековые деревни часто использовали </a:t>
            </a:r>
            <a:r>
              <a:rPr lang="en-US" sz="2800" dirty="0"/>
              <a:t>animal baiting (</a:t>
            </a:r>
            <a:r>
              <a:rPr lang="ru-RU" sz="2800" dirty="0"/>
              <a:t>кровавые игры с участием животных) для развлечения публики на фестивалях и праздниках. Наживка заключалась в том, чтобы привязать несчастное животное, обычно медведя, лошадь или быка, к столбу, чтобы предотвратить его побег, а затем подвергнуть его нападению стаи обученных собак.</a:t>
            </a:r>
          </a:p>
          <a:p>
            <a:pPr lvl="0">
              <a:lnSpc>
                <a:spcPct val="110000"/>
              </a:lnSpc>
              <a:spcBef>
                <a:spcPts val="1200"/>
              </a:spcBef>
            </a:pPr>
            <a:r>
              <a:rPr lang="ru-RU" sz="2800" dirty="0"/>
              <a:t>В эпоху Возрождения (1400-1600 гг.) - трофейная охота была популярным способом продемонстрировать силу и статус мужчин, но большая часть ее должна была проводиться в искусственных условиях с использованием охотничьих животных, которых держали в парках или загоняли в сети из-за меньше диких животных, доступных для охоты. </a:t>
            </a:r>
            <a:endParaRPr lang="en-US" sz="2800" dirty="0"/>
          </a:p>
          <a:p>
            <a:pPr lvl="0">
              <a:lnSpc>
                <a:spcPct val="110000"/>
              </a:lnSpc>
              <a:spcBef>
                <a:spcPts val="1200"/>
              </a:spcBef>
            </a:pPr>
            <a:r>
              <a:rPr lang="ru-RU" sz="2800" dirty="0"/>
              <a:t>Просвещение (1600-1800) - </a:t>
            </a:r>
            <a:r>
              <a:rPr lang="en-US" sz="2800" dirty="0"/>
              <a:t> </a:t>
            </a:r>
            <a:r>
              <a:rPr lang="ru-RU" sz="2800" dirty="0"/>
              <a:t>различные виды животных часто отражались в портретной живописи того времени. Частые изображения мертвых животных в сценах в мясной лавке или в сценах охоты могли отражать тревогу и озабоченность мыслями о смерти, которые были преобладающими в то время. Эти изображения также отображали доблесть и мощь охотника. Многие племенные животные также были окрашены, чтобы укрепить статус их владельцев.</a:t>
            </a:r>
          </a:p>
          <a:p>
            <a:pPr lvl="0"/>
            <a:endParaRPr lang="ru-RU" sz="2800" dirty="0"/>
          </a:p>
        </p:txBody>
      </p:sp>
    </p:spTree>
    <p:extLst>
      <p:ext uri="{BB962C8B-B14F-4D97-AF65-F5344CB8AC3E}">
        <p14:creationId xmlns:p14="http://schemas.microsoft.com/office/powerpoint/2010/main" val="98991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240632"/>
            <a:ext cx="12288253" cy="1036625"/>
          </a:xfrm>
        </p:spPr>
        <p:txBody>
          <a:bodyPr>
            <a:noAutofit/>
          </a:bodyPr>
          <a:lstStyle/>
          <a:p>
            <a:pPr lvl="0"/>
            <a:r>
              <a:rPr lang="ru-RU" sz="4800" b="1" cap="small" dirty="0">
                <a:solidFill>
                  <a:schemeClr val="accent2"/>
                </a:solidFill>
              </a:rPr>
              <a:t>Охота, травля</a:t>
            </a:r>
            <a:endParaRPr lang="ru-RU" sz="7200" b="1" cap="small" dirty="0">
              <a:solidFill>
                <a:schemeClr val="accent2"/>
              </a:solidFill>
            </a:endParaRPr>
          </a:p>
        </p:txBody>
      </p:sp>
      <p:sp>
        <p:nvSpPr>
          <p:cNvPr id="3" name="Объект 2"/>
          <p:cNvSpPr>
            <a:spLocks noGrp="1"/>
          </p:cNvSpPr>
          <p:nvPr>
            <p:ph idx="1"/>
          </p:nvPr>
        </p:nvSpPr>
        <p:spPr>
          <a:xfrm>
            <a:off x="368967" y="1538514"/>
            <a:ext cx="12256170" cy="7974454"/>
          </a:xfrm>
          <a:noFill/>
        </p:spPr>
        <p:txBody>
          <a:bodyPr>
            <a:normAutofit fontScale="92500" lnSpcReduction="20000"/>
          </a:bodyPr>
          <a:lstStyle/>
          <a:p>
            <a:pPr marL="0" indent="0">
              <a:lnSpc>
                <a:spcPct val="120000"/>
              </a:lnSpc>
              <a:spcBef>
                <a:spcPts val="1200"/>
              </a:spcBef>
              <a:buNone/>
            </a:pPr>
            <a:r>
              <a:rPr lang="ru-RU" sz="2800" b="1" dirty="0">
                <a:solidFill>
                  <a:schemeClr val="tx2"/>
                </a:solidFill>
              </a:rPr>
              <a:t>Браконьерство:</a:t>
            </a:r>
          </a:p>
          <a:p>
            <a:pPr>
              <a:lnSpc>
                <a:spcPct val="120000"/>
              </a:lnSpc>
              <a:spcBef>
                <a:spcPts val="600"/>
              </a:spcBef>
            </a:pPr>
            <a:r>
              <a:rPr lang="ru-RU" sz="2000" dirty="0"/>
              <a:t>Незаконная охота и добыча диких видов в нарушение местных и международных законов о сохранении и управлении дикой природой называется </a:t>
            </a:r>
            <a:r>
              <a:rPr lang="ru-RU" sz="2000" b="1" dirty="0"/>
              <a:t>браконьерством</a:t>
            </a:r>
            <a:r>
              <a:rPr lang="ru-RU" sz="2000" dirty="0"/>
              <a:t>. Сохранение дичи - одна из тактик предотвращения браконьерства. Нарушение законов и постановлений об охоте, связанных с браконьерством, как правило, преследуется по закону. Наказание может включать конфискацию оборудования, штрафы или тюремное заключение.</a:t>
            </a:r>
            <a:endParaRPr lang="en-US" sz="2000" dirty="0"/>
          </a:p>
          <a:p>
            <a:pPr marL="0" indent="0">
              <a:lnSpc>
                <a:spcPct val="120000"/>
              </a:lnSpc>
              <a:spcBef>
                <a:spcPts val="1200"/>
              </a:spcBef>
              <a:buNone/>
            </a:pPr>
            <a:r>
              <a:rPr lang="ru-RU" sz="2800" b="1" dirty="0">
                <a:solidFill>
                  <a:schemeClr val="tx2"/>
                </a:solidFill>
              </a:rPr>
              <a:t>Право на охоту</a:t>
            </a:r>
          </a:p>
          <a:p>
            <a:pPr>
              <a:lnSpc>
                <a:spcPct val="120000"/>
              </a:lnSpc>
              <a:spcBef>
                <a:spcPts val="600"/>
              </a:spcBef>
            </a:pPr>
            <a:r>
              <a:rPr lang="ru-RU" sz="2000" dirty="0"/>
              <a:t>Право на охоту - иногда в сочетании с правом на рыбную ловлю - защищается косвенно, как следствие права собственности, или прямо, как самостоятельное право, в ряде юрисдикции. Например, по состоянию на 2019 год в общей сложности 22 штата США прямо признают субъективное право на охоту в своих конституциях. </a:t>
            </a:r>
          </a:p>
          <a:p>
            <a:pPr marL="0" indent="0">
              <a:lnSpc>
                <a:spcPct val="120000"/>
              </a:lnSpc>
              <a:spcBef>
                <a:spcPts val="1200"/>
              </a:spcBef>
              <a:buNone/>
            </a:pPr>
            <a:r>
              <a:rPr lang="en-US" sz="2800" b="1" dirty="0">
                <a:solidFill>
                  <a:schemeClr val="tx2"/>
                </a:solidFill>
              </a:rPr>
              <a:t>Bag limits (</a:t>
            </a:r>
            <a:r>
              <a:rPr lang="ru-RU" sz="2800" b="1" dirty="0">
                <a:solidFill>
                  <a:schemeClr val="tx2"/>
                </a:solidFill>
              </a:rPr>
              <a:t>ограничение на количество убитых животных)</a:t>
            </a:r>
            <a:endParaRPr lang="ru-RU" sz="2800" dirty="0">
              <a:solidFill>
                <a:schemeClr val="tx2"/>
              </a:solidFill>
            </a:endParaRPr>
          </a:p>
          <a:p>
            <a:pPr>
              <a:lnSpc>
                <a:spcPct val="120000"/>
              </a:lnSpc>
              <a:spcBef>
                <a:spcPts val="600"/>
              </a:spcBef>
            </a:pPr>
            <a:r>
              <a:rPr lang="ru-RU" sz="2200" dirty="0"/>
              <a:t>Ограничения на количество убитых животных  - положения закона, которые контролируют, сколько животных данного вида или группы видов может быть убито. Тем не менее, есть и такие виды, на которые ограничения по количеству убитых животных не применяются. Существуют также юрисдикции, в которых ограничения на убитых животных не применяются вообще или не применяются при определенных обстоятельствах. Фраза «</a:t>
            </a:r>
            <a:r>
              <a:rPr lang="en-US" sz="2200" dirty="0"/>
              <a:t>bag limits</a:t>
            </a:r>
            <a:r>
              <a:rPr lang="ru-RU" sz="2200" dirty="0"/>
              <a:t>» происходит от обычая среди охотников переносить успешно убитую мелкую дичь в маленькой корзине. </a:t>
            </a:r>
            <a:endParaRPr lang="en-US" sz="2200" dirty="0"/>
          </a:p>
          <a:p>
            <a:pPr marL="0" indent="0">
              <a:lnSpc>
                <a:spcPct val="120000"/>
              </a:lnSpc>
              <a:spcBef>
                <a:spcPts val="1200"/>
              </a:spcBef>
              <a:buNone/>
            </a:pPr>
            <a:r>
              <a:rPr lang="ru-RU" sz="2800" b="1" dirty="0">
                <a:solidFill>
                  <a:schemeClr val="tx2"/>
                </a:solidFill>
              </a:rPr>
              <a:t>Закрытый и открытый сезон</a:t>
            </a:r>
          </a:p>
          <a:p>
            <a:pPr>
              <a:lnSpc>
                <a:spcPct val="120000"/>
              </a:lnSpc>
              <a:spcBef>
                <a:spcPts val="600"/>
              </a:spcBef>
            </a:pPr>
            <a:r>
              <a:rPr lang="ru-RU" sz="2200" dirty="0"/>
              <a:t>Закрытый сезон - это время, в течение которого охота на животное определенного вида противоречит закону. Как правило, закрытые сезоны предназначены для защиты видов, которые являются наиболее уязвимыми или для защиты их во время сезона размножения. Период, который не является закрытым сезоном, является открытым. </a:t>
            </a:r>
          </a:p>
        </p:txBody>
      </p:sp>
    </p:spTree>
    <p:extLst>
      <p:ext uri="{BB962C8B-B14F-4D97-AF65-F5344CB8AC3E}">
        <p14:creationId xmlns:p14="http://schemas.microsoft.com/office/powerpoint/2010/main" val="57808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884" y="334832"/>
            <a:ext cx="12288253" cy="748393"/>
          </a:xfrm>
        </p:spPr>
        <p:txBody>
          <a:bodyPr>
            <a:noAutofit/>
          </a:bodyPr>
          <a:lstStyle/>
          <a:p>
            <a:pPr lvl="0"/>
            <a:r>
              <a:rPr lang="ru-RU" sz="4800" b="1" cap="small" dirty="0">
                <a:solidFill>
                  <a:schemeClr val="accent2"/>
                </a:solidFill>
              </a:rPr>
              <a:t>Охота, травля</a:t>
            </a:r>
            <a:endParaRPr lang="ru-RU" sz="7200" b="1" cap="small" dirty="0">
              <a:solidFill>
                <a:schemeClr val="accent2"/>
              </a:solidFill>
            </a:endParaRPr>
          </a:p>
        </p:txBody>
      </p:sp>
      <p:sp>
        <p:nvSpPr>
          <p:cNvPr id="3" name="Объект 2"/>
          <p:cNvSpPr>
            <a:spLocks noGrp="1"/>
          </p:cNvSpPr>
          <p:nvPr>
            <p:ph idx="1"/>
          </p:nvPr>
        </p:nvSpPr>
        <p:spPr>
          <a:xfrm>
            <a:off x="385011" y="1538514"/>
            <a:ext cx="12240126" cy="8011886"/>
          </a:xfrm>
          <a:noFill/>
        </p:spPr>
        <p:txBody>
          <a:bodyPr>
            <a:noAutofit/>
          </a:bodyPr>
          <a:lstStyle/>
          <a:p>
            <a:pPr marL="0" indent="0">
              <a:spcBef>
                <a:spcPts val="600"/>
              </a:spcBef>
              <a:buNone/>
            </a:pPr>
            <a:r>
              <a:rPr lang="ru-RU" sz="3200" dirty="0"/>
              <a:t>Сегодня в большинстве стран мира </a:t>
            </a:r>
            <a:r>
              <a:rPr lang="ru-RU" sz="3200" b="1" dirty="0"/>
              <a:t>охота регулируется, а травля запрещена:</a:t>
            </a:r>
          </a:p>
          <a:p>
            <a:pPr lvl="1" algn="just">
              <a:spcBef>
                <a:spcPts val="1200"/>
              </a:spcBef>
            </a:pPr>
            <a:r>
              <a:rPr lang="ru-RU" sz="2600" b="1" dirty="0"/>
              <a:t>В Великобритании </a:t>
            </a:r>
            <a:r>
              <a:rPr lang="ru-RU" sz="2600" dirty="0"/>
              <a:t>охотничье право развивалось на основе лесных законов, которые во времена нормандских королей были очень жесткими</a:t>
            </a:r>
          </a:p>
          <a:p>
            <a:pPr lvl="2" algn="just">
              <a:spcBef>
                <a:spcPts val="600"/>
              </a:spcBef>
            </a:pPr>
            <a:r>
              <a:rPr lang="ru-RU" sz="2000" dirty="0"/>
              <a:t>При Вильгельме Завоевателе убить одного из королевских оленей было таким же большим преступлением, как и одного из его подданных. Определенное звание и положение или обладание определенным количеством собственности долгое время были необходимыми требованиями, чтобы дать любому право убивать дичь</a:t>
            </a:r>
          </a:p>
          <a:p>
            <a:pPr lvl="2" algn="just">
              <a:spcBef>
                <a:spcPts val="600"/>
              </a:spcBef>
            </a:pPr>
            <a:r>
              <a:rPr lang="ru-RU" sz="2000" dirty="0"/>
              <a:t>Законы об охоте, такие как британский </a:t>
            </a:r>
            <a:r>
              <a:rPr lang="en-US" sz="2000" dirty="0">
                <a:hlinkClick r:id="rId2" tooltip="Night Poaching Act 1828">
                  <a:extLst>
                    <a:ext uri="{A12FA001-AC4F-418D-AE19-62706E023703}">
                      <ahyp:hlinkClr xmlns:ahyp="http://schemas.microsoft.com/office/drawing/2018/hyperlinkcolor" val="tx"/>
                    </a:ext>
                  </a:extLst>
                </a:hlinkClick>
              </a:rPr>
              <a:t>Night Poaching Act 1828</a:t>
            </a:r>
            <a:r>
              <a:rPr lang="en-US" sz="2000" dirty="0"/>
              <a:t> </a:t>
            </a:r>
            <a:r>
              <a:rPr lang="ru-RU" sz="2000" dirty="0"/>
              <a:t>(Закон о ночном браконьерстве 1828 года) и </a:t>
            </a:r>
            <a:r>
              <a:rPr lang="en-US" sz="2000" dirty="0"/>
              <a:t>Game Act 1831 (</a:t>
            </a:r>
            <a:r>
              <a:rPr lang="ru-RU" sz="2000" dirty="0"/>
              <a:t>Закон об охоте 1831 года), которые все еще действуют в измененной форме, а также их предшественники, такие как </a:t>
            </a:r>
            <a:r>
              <a:rPr lang="en-US" sz="2000" dirty="0">
                <a:hlinkClick r:id="rId3" tooltip="Black Act">
                  <a:extLst>
                    <a:ext uri="{A12FA001-AC4F-418D-AE19-62706E023703}">
                      <ahyp:hlinkClr xmlns:ahyp="http://schemas.microsoft.com/office/drawing/2018/hyperlinkcolor" val="tx"/>
                    </a:ext>
                  </a:extLst>
                </a:hlinkClick>
              </a:rPr>
              <a:t>Black Act</a:t>
            </a:r>
            <a:r>
              <a:rPr lang="en-US" sz="2000" dirty="0"/>
              <a:t> of 1723</a:t>
            </a:r>
            <a:r>
              <a:rPr lang="ru-RU" sz="2000" dirty="0"/>
              <a:t>, вводили жестокие наказания за браконьерство. Но Закон об охоте 1831 года, принятый при Вильгельме </a:t>
            </a:r>
            <a:r>
              <a:rPr lang="de-DE" sz="2000" dirty="0"/>
              <a:t>IV, </a:t>
            </a:r>
            <a:r>
              <a:rPr lang="ru-RU" sz="2000" dirty="0"/>
              <a:t>действительно значительно смягчил законодательство об охоте: необходимость в соответствии существующим ранее требованиям, кроме владения лицензии на охоту, была отменена, и каждому было дано право убивать диких животных в пределах своей территории и за ее пределами при наличии соответствующего разрешения</a:t>
            </a:r>
          </a:p>
          <a:p>
            <a:pPr lvl="1">
              <a:spcBef>
                <a:spcPts val="1200"/>
              </a:spcBef>
            </a:pPr>
            <a:r>
              <a:rPr lang="ru-RU" sz="2600" b="1" dirty="0"/>
              <a:t>Южный Судан: </a:t>
            </a:r>
          </a:p>
          <a:p>
            <a:pPr lvl="2">
              <a:spcBef>
                <a:spcPts val="600"/>
              </a:spcBef>
            </a:pPr>
            <a:r>
              <a:rPr lang="ru-RU" sz="2400" dirty="0"/>
              <a:t>Уголовный кодекс гласит, что организация или поощрение петушиных, бараньих, бычьих боев и боев с участием других видов животных наказывается лишением свободы на срок до двух месяцев или штрафом</a:t>
            </a:r>
            <a:endParaRPr lang="en-US" sz="2400" dirty="0"/>
          </a:p>
          <a:p>
            <a:pPr lvl="2"/>
            <a:endParaRPr lang="en-US" sz="2400" dirty="0"/>
          </a:p>
          <a:p>
            <a:pPr lvl="1"/>
            <a:endParaRPr lang="en-US" sz="2400" b="1" dirty="0"/>
          </a:p>
        </p:txBody>
      </p:sp>
    </p:spTree>
    <p:extLst>
      <p:ext uri="{BB962C8B-B14F-4D97-AF65-F5344CB8AC3E}">
        <p14:creationId xmlns:p14="http://schemas.microsoft.com/office/powerpoint/2010/main" val="182525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09009B-F7DD-C54B-AAC7-1BA1C5FB61D9}"/>
              </a:ext>
            </a:extLst>
          </p:cNvPr>
          <p:cNvSpPr>
            <a:spLocks noGrp="1"/>
          </p:cNvSpPr>
          <p:nvPr>
            <p:ph type="title"/>
          </p:nvPr>
        </p:nvSpPr>
        <p:spPr>
          <a:xfrm>
            <a:off x="650240" y="391886"/>
            <a:ext cx="11704320" cy="1030514"/>
          </a:xfrm>
        </p:spPr>
        <p:txBody>
          <a:bodyPr>
            <a:normAutofit/>
          </a:bodyPr>
          <a:lstStyle/>
          <a:p>
            <a:r>
              <a:rPr lang="ru-RU" sz="4800" b="1" cap="small" dirty="0">
                <a:solidFill>
                  <a:schemeClr val="accent2"/>
                </a:solidFill>
              </a:rPr>
              <a:t>Охота, травля</a:t>
            </a:r>
            <a:endParaRPr lang="ru-RU" sz="4800" dirty="0"/>
          </a:p>
        </p:txBody>
      </p:sp>
      <p:sp>
        <p:nvSpPr>
          <p:cNvPr id="3" name="Объект 2">
            <a:extLst>
              <a:ext uri="{FF2B5EF4-FFF2-40B4-BE49-F238E27FC236}">
                <a16:creationId xmlns:a16="http://schemas.microsoft.com/office/drawing/2014/main" id="{EBAA6835-29C4-124A-9DD4-0DA436A051D3}"/>
              </a:ext>
            </a:extLst>
          </p:cNvPr>
          <p:cNvSpPr>
            <a:spLocks noGrp="1"/>
          </p:cNvSpPr>
          <p:nvPr>
            <p:ph idx="1"/>
          </p:nvPr>
        </p:nvSpPr>
        <p:spPr>
          <a:xfrm>
            <a:off x="493486" y="1756229"/>
            <a:ext cx="12003314" cy="7605485"/>
          </a:xfrm>
        </p:spPr>
        <p:txBody>
          <a:bodyPr>
            <a:normAutofit fontScale="92500"/>
          </a:bodyPr>
          <a:lstStyle/>
          <a:p>
            <a:pPr marL="650096" lvl="1" indent="0">
              <a:spcBef>
                <a:spcPts val="600"/>
              </a:spcBef>
              <a:buNone/>
            </a:pPr>
            <a:r>
              <a:rPr lang="ru-RU" sz="2800" b="1" dirty="0"/>
              <a:t>США:</a:t>
            </a:r>
          </a:p>
          <a:p>
            <a:pPr lvl="2">
              <a:spcBef>
                <a:spcPts val="600"/>
              </a:spcBef>
            </a:pPr>
            <a:r>
              <a:rPr lang="ru-RU" sz="2400" dirty="0"/>
              <a:t>На раннем этапе истории Соединенных Штатов уничтожению птиц или других диких животных уделялось крайне мало внимания. Самый ранний закон по этому поводу был принят в Массачусетсе в 1817 году, устанавливая закрытые сезоны для определенных животных, отстреливаемых в качестве дичи. В конце концов охота на диких животных приобрела большее законодательное регулирование, чем в любой другой стране мира. Все штаты приняли собственные законы об охоте. Практически каждый штат учредил комиссию по охоте и рыбной ловле, а также множество инспекторов по охоте.</a:t>
            </a:r>
          </a:p>
          <a:p>
            <a:pPr lvl="2">
              <a:spcBef>
                <a:spcPts val="600"/>
              </a:spcBef>
            </a:pPr>
            <a:r>
              <a:rPr lang="ru-RU" sz="2400" dirty="0"/>
              <a:t>Национальный закон об охоте, известный как </a:t>
            </a:r>
            <a:r>
              <a:rPr lang="en-US" sz="2400" dirty="0"/>
              <a:t>Lacey Act</a:t>
            </a:r>
            <a:r>
              <a:rPr lang="ru-RU" sz="2400" dirty="0"/>
              <a:t>, принятый Конгрессом США в 1900 году, дал Министерству сельского хозяйства США определенные полномочия, согласно которым, среди прочего, импорт диких животных не мог производиться без разрешения министра сельского хозяйства.</a:t>
            </a:r>
          </a:p>
          <a:p>
            <a:pPr lvl="2">
              <a:spcBef>
                <a:spcPts val="600"/>
              </a:spcBef>
            </a:pPr>
            <a:r>
              <a:rPr lang="ru-RU" sz="2400" dirty="0"/>
              <a:t>Многие важные дополнения и поправки к федеральным законам были приняты в течение следующих 10 лет, и все они направлены на защиту диких животных в их естественном состоянии, не препятствуя ввозу птичьих яиц или детенышей для целей разведения. В 1910 году этот импорт увеличился. </a:t>
            </a:r>
          </a:p>
          <a:p>
            <a:pPr lvl="2">
              <a:spcBef>
                <a:spcPts val="600"/>
              </a:spcBef>
            </a:pPr>
            <a:r>
              <a:rPr lang="ru-RU" sz="2400" dirty="0"/>
              <a:t>4 марта 1913 г.</a:t>
            </a:r>
            <a:r>
              <a:rPr lang="en-US" sz="2400" dirty="0"/>
              <a:t> </a:t>
            </a:r>
            <a:r>
              <a:rPr lang="ru-RU" sz="2400" dirty="0"/>
              <a:t>Конгресс принял </a:t>
            </a:r>
            <a:r>
              <a:rPr lang="en-US" sz="2400" dirty="0"/>
              <a:t>Weeks-McLean Act</a:t>
            </a:r>
            <a:r>
              <a:rPr lang="ru-RU" sz="2400" dirty="0"/>
              <a:t>, самым важным последствием этого закона и существенным преимуществом в долгосрочной перспективе стало прекращение особенно распространенного вида деятельности - отстрела диких птиц весной.</a:t>
            </a:r>
          </a:p>
          <a:p>
            <a:pPr marL="0" indent="0">
              <a:buNone/>
            </a:pPr>
            <a:endParaRPr lang="ru-RU" sz="4400" dirty="0"/>
          </a:p>
        </p:txBody>
      </p:sp>
    </p:spTree>
    <p:extLst>
      <p:ext uri="{BB962C8B-B14F-4D97-AF65-F5344CB8AC3E}">
        <p14:creationId xmlns:p14="http://schemas.microsoft.com/office/powerpoint/2010/main" val="239738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256674"/>
            <a:ext cx="12288253" cy="882315"/>
          </a:xfrm>
        </p:spPr>
        <p:txBody>
          <a:bodyPr>
            <a:noAutofit/>
          </a:bodyPr>
          <a:lstStyle/>
          <a:p>
            <a:pPr lvl="0"/>
            <a:r>
              <a:rPr lang="ru-RU" sz="4800" b="1" cap="small" dirty="0">
                <a:solidFill>
                  <a:schemeClr val="accent2"/>
                </a:solidFill>
              </a:rPr>
              <a:t>Российское законодательство об охоте</a:t>
            </a:r>
            <a:endParaRPr lang="ru-RU" sz="7200" b="1" cap="small" dirty="0">
              <a:solidFill>
                <a:schemeClr val="accent2"/>
              </a:solidFill>
            </a:endParaRPr>
          </a:p>
        </p:txBody>
      </p:sp>
      <p:sp>
        <p:nvSpPr>
          <p:cNvPr id="3" name="Объект 2"/>
          <p:cNvSpPr>
            <a:spLocks noGrp="1"/>
          </p:cNvSpPr>
          <p:nvPr>
            <p:ph idx="1"/>
          </p:nvPr>
        </p:nvSpPr>
        <p:spPr>
          <a:xfrm>
            <a:off x="385011" y="1427747"/>
            <a:ext cx="12240126" cy="8053137"/>
          </a:xfrm>
          <a:solidFill>
            <a:schemeClr val="bg1"/>
          </a:solidFill>
        </p:spPr>
        <p:txBody>
          <a:bodyPr>
            <a:normAutofit fontScale="77500" lnSpcReduction="20000"/>
          </a:bodyPr>
          <a:lstStyle/>
          <a:p>
            <a:pPr>
              <a:lnSpc>
                <a:spcPct val="120000"/>
              </a:lnSpc>
              <a:spcBef>
                <a:spcPts val="300"/>
              </a:spcBef>
            </a:pPr>
            <a:r>
              <a:rPr lang="ru-RU" sz="3400" dirty="0"/>
              <a:t>Федеральный закон от 24.04.1995 № 52-ФЗ «О животном мире»</a:t>
            </a:r>
          </a:p>
          <a:p>
            <a:pPr lvl="1">
              <a:lnSpc>
                <a:spcPct val="120000"/>
              </a:lnSpc>
              <a:spcBef>
                <a:spcPts val="300"/>
              </a:spcBef>
            </a:pPr>
            <a:r>
              <a:rPr lang="ru-RU" sz="3100" dirty="0"/>
              <a:t>Статья 43. Добыча объектов животного мира, не отнесенных к охотничьим ресурсам и водным биологическим ресурсам</a:t>
            </a:r>
          </a:p>
          <a:p>
            <a:pPr lvl="2">
              <a:lnSpc>
                <a:spcPct val="120000"/>
              </a:lnSpc>
              <a:spcBef>
                <a:spcPts val="300"/>
              </a:spcBef>
            </a:pPr>
            <a:r>
              <a:rPr lang="ru-RU" sz="2900" dirty="0"/>
              <a:t>Добыча объектов животного мира, не отнесенных к охотничьим ресурсам и водным биологическим ресурсам, допускается только по разрешениям специально уполномоченных государственных органов</a:t>
            </a:r>
          </a:p>
          <a:p>
            <a:pPr lvl="2">
              <a:lnSpc>
                <a:spcPct val="120000"/>
              </a:lnSpc>
              <a:spcBef>
                <a:spcPts val="300"/>
              </a:spcBef>
            </a:pPr>
            <a:r>
              <a:rPr lang="ru-RU" sz="2900" dirty="0"/>
              <a:t>Порядок добычи объектов животного мира, не отнесенных к охотничьим ресурсам и водным биологическим ресурсам, определяется настоящим ФЗ, иными законами и другими нормативными правовыми актами РФ, а также законами и иными нормативными правовыми актами субъектов РФ</a:t>
            </a:r>
          </a:p>
          <a:p>
            <a:pPr>
              <a:lnSpc>
                <a:spcPct val="120000"/>
              </a:lnSpc>
              <a:spcBef>
                <a:spcPts val="600"/>
              </a:spcBef>
            </a:pPr>
            <a:r>
              <a:rPr lang="ru-RU" sz="3400" dirty="0"/>
              <a:t>Порядок регулирования численности объектов животного мира, отнесенных к объектам охоты (утв. Приказом Минсельхоза РФ от 20.01.2009 № 23)</a:t>
            </a:r>
          </a:p>
          <a:p>
            <a:pPr lvl="1">
              <a:lnSpc>
                <a:spcPct val="120000"/>
              </a:lnSpc>
              <a:spcBef>
                <a:spcPts val="300"/>
              </a:spcBef>
            </a:pPr>
            <a:r>
              <a:rPr lang="ru-RU" sz="3100" dirty="0"/>
              <a:t>отстрел, </a:t>
            </a:r>
            <a:r>
              <a:rPr lang="ru-RU" sz="3100" dirty="0" err="1"/>
              <a:t>живоотлов</a:t>
            </a:r>
            <a:r>
              <a:rPr lang="ru-RU" sz="3100" dirty="0"/>
              <a:t>, отлов с умерщвлением объектов животного мира</a:t>
            </a:r>
          </a:p>
          <a:p>
            <a:pPr lvl="2">
              <a:lnSpc>
                <a:spcPct val="120000"/>
              </a:lnSpc>
              <a:spcBef>
                <a:spcPts val="300"/>
              </a:spcBef>
            </a:pPr>
            <a:r>
              <a:rPr lang="ru-RU" sz="2900" dirty="0"/>
              <a:t>за исключением охотничьих животных, находящихся на особо охраняемых природных территориях и (или) занесенных в Красную книгу РФ</a:t>
            </a:r>
          </a:p>
          <a:p>
            <a:pPr lvl="1">
              <a:lnSpc>
                <a:spcPct val="120000"/>
              </a:lnSpc>
              <a:spcBef>
                <a:spcPts val="300"/>
              </a:spcBef>
            </a:pPr>
            <a:r>
              <a:rPr lang="ru-RU" sz="3100" dirty="0"/>
              <a:t>охотничьи животные, численность которых подлежит регулированию, определяются специально уполномоченными государственными органами</a:t>
            </a:r>
          </a:p>
          <a:p>
            <a:pPr>
              <a:lnSpc>
                <a:spcPct val="120000"/>
              </a:lnSpc>
              <a:spcBef>
                <a:spcPts val="600"/>
              </a:spcBef>
            </a:pPr>
            <a:r>
              <a:rPr lang="ru-RU" sz="3400" dirty="0"/>
              <a:t>Правила охоты (утв. Приказом Минприроды России от 16.11.2010 № 512)</a:t>
            </a:r>
          </a:p>
          <a:p>
            <a:pPr lvl="1">
              <a:lnSpc>
                <a:spcPct val="120000"/>
              </a:lnSpc>
              <a:spcBef>
                <a:spcPts val="300"/>
              </a:spcBef>
            </a:pPr>
            <a:r>
              <a:rPr lang="ru-RU" sz="3100" dirty="0"/>
              <a:t>требования к охоте по видам животных (методы, сроки, цели, объемы и др.)</a:t>
            </a:r>
          </a:p>
          <a:p>
            <a:pPr lvl="1">
              <a:lnSpc>
                <a:spcPct val="120000"/>
              </a:lnSpc>
              <a:spcBef>
                <a:spcPts val="300"/>
              </a:spcBef>
            </a:pPr>
            <a:r>
              <a:rPr lang="ru-RU" sz="3100" dirty="0"/>
              <a:t>ограничение охоты (определенные виды оружия, методы, территории и др.)</a:t>
            </a:r>
          </a:p>
          <a:p>
            <a:pPr lvl="1"/>
            <a:endParaRPr lang="ru-RU" sz="2600" dirty="0"/>
          </a:p>
          <a:p>
            <a:endParaRPr lang="ru-RU" sz="3600" dirty="0"/>
          </a:p>
          <a:p>
            <a:pPr>
              <a:spcBef>
                <a:spcPts val="1200"/>
              </a:spcBef>
            </a:pPr>
            <a:endParaRPr lang="ru-RU" sz="3600" dirty="0"/>
          </a:p>
          <a:p>
            <a:pPr lvl="1"/>
            <a:endParaRPr lang="ru-RU" sz="2600" dirty="0"/>
          </a:p>
          <a:p>
            <a:endParaRPr lang="ru-RU" sz="3200" dirty="0"/>
          </a:p>
        </p:txBody>
      </p:sp>
    </p:spTree>
    <p:extLst>
      <p:ext uri="{BB962C8B-B14F-4D97-AF65-F5344CB8AC3E}">
        <p14:creationId xmlns:p14="http://schemas.microsoft.com/office/powerpoint/2010/main" val="413302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90596"/>
            <a:ext cx="12288253" cy="748393"/>
          </a:xfrm>
        </p:spPr>
        <p:txBody>
          <a:bodyPr>
            <a:noAutofit/>
          </a:bodyPr>
          <a:lstStyle/>
          <a:p>
            <a:pPr lvl="0"/>
            <a:r>
              <a:rPr lang="ru-RU" sz="4800" b="1" cap="small" dirty="0">
                <a:solidFill>
                  <a:schemeClr val="accent2"/>
                </a:solidFill>
              </a:rPr>
              <a:t>Российское законодательство о рыболовстве</a:t>
            </a:r>
            <a:endParaRPr lang="ru-RU" sz="7200" b="1" cap="small" dirty="0">
              <a:solidFill>
                <a:schemeClr val="accent2"/>
              </a:solidFill>
            </a:endParaRPr>
          </a:p>
        </p:txBody>
      </p:sp>
      <p:sp>
        <p:nvSpPr>
          <p:cNvPr id="3" name="Объект 2"/>
          <p:cNvSpPr>
            <a:spLocks noGrp="1"/>
          </p:cNvSpPr>
          <p:nvPr>
            <p:ph idx="1"/>
          </p:nvPr>
        </p:nvSpPr>
        <p:spPr>
          <a:xfrm>
            <a:off x="385011" y="1540042"/>
            <a:ext cx="12240126" cy="7956884"/>
          </a:xfrm>
          <a:solidFill>
            <a:schemeClr val="bg1"/>
          </a:solidFill>
        </p:spPr>
        <p:txBody>
          <a:bodyPr>
            <a:normAutofit fontScale="85000" lnSpcReduction="20000"/>
          </a:bodyPr>
          <a:lstStyle/>
          <a:p>
            <a:pPr>
              <a:lnSpc>
                <a:spcPct val="120000"/>
              </a:lnSpc>
              <a:spcBef>
                <a:spcPts val="300"/>
              </a:spcBef>
            </a:pPr>
            <a:r>
              <a:rPr lang="ru-RU" sz="3200" dirty="0"/>
              <a:t>Федеральный закон от 20.12.2004 № 166-ФЗ «О рыболовстве и сохранении водных биологических ресурсов»</a:t>
            </a:r>
          </a:p>
          <a:p>
            <a:pPr lvl="1">
              <a:lnSpc>
                <a:spcPct val="120000"/>
              </a:lnSpc>
              <a:spcBef>
                <a:spcPts val="300"/>
              </a:spcBef>
            </a:pPr>
            <a:r>
              <a:rPr lang="ru-RU" sz="2800" dirty="0"/>
              <a:t>Статья 11. Право на добычу (вылов) водных биоресурсов</a:t>
            </a:r>
            <a:endParaRPr lang="ru-RU" sz="2400" dirty="0"/>
          </a:p>
          <a:p>
            <a:pPr lvl="2">
              <a:lnSpc>
                <a:spcPct val="120000"/>
              </a:lnSpc>
              <a:spcBef>
                <a:spcPts val="0"/>
              </a:spcBef>
            </a:pPr>
            <a:r>
              <a:rPr lang="ru-RU" sz="2600" dirty="0"/>
              <a:t>ЮЛ, зарегистрированные в РФ и находящиеся под контролем иностранного инвестора, не вправе осуществлять добычу (вылов) водных биоресурсов</a:t>
            </a:r>
          </a:p>
          <a:p>
            <a:pPr lvl="3">
              <a:lnSpc>
                <a:spcPct val="120000"/>
              </a:lnSpc>
              <a:spcBef>
                <a:spcPts val="300"/>
              </a:spcBef>
            </a:pPr>
            <a:r>
              <a:rPr lang="ru-RU" sz="1900" dirty="0"/>
              <a:t>за исключением случаев, когда контроль иностранного инвестора в отношении таких лиц установлен в порядке, предусмотренном ФЗ от 29.04.2008 № 57-ФЗ «О порядке осуществления иностранных инвестиций в хозяйственные общества, имеющие стратегическое значение для обеспечения обороны страны и безопасности государства» </a:t>
            </a:r>
          </a:p>
          <a:p>
            <a:pPr lvl="1">
              <a:lnSpc>
                <a:spcPct val="120000"/>
              </a:lnSpc>
              <a:spcBef>
                <a:spcPts val="300"/>
              </a:spcBef>
            </a:pPr>
            <a:r>
              <a:rPr lang="ru-RU" sz="2800" dirty="0"/>
              <a:t>Статья 12. Ограничения права на добычу (вылов) водных биоресурсов</a:t>
            </a:r>
            <a:endParaRPr lang="ru-RU" sz="2400" dirty="0"/>
          </a:p>
          <a:p>
            <a:pPr lvl="2">
              <a:lnSpc>
                <a:spcPct val="120000"/>
              </a:lnSpc>
              <a:spcBef>
                <a:spcPts val="0"/>
              </a:spcBef>
            </a:pPr>
            <a:r>
              <a:rPr lang="ru-RU" sz="2600" dirty="0"/>
              <a:t>Право на добычу (вылов) водных биоресурсов может быть ограничено в соответствии с федеральными законами и международными договорами РФ</a:t>
            </a:r>
          </a:p>
          <a:p>
            <a:pPr lvl="1">
              <a:lnSpc>
                <a:spcPct val="120000"/>
              </a:lnSpc>
              <a:spcBef>
                <a:spcPts val="300"/>
              </a:spcBef>
            </a:pPr>
            <a:r>
              <a:rPr lang="ru-RU" sz="2900" dirty="0"/>
              <a:t>Статья 16. Виды рыболовства</a:t>
            </a:r>
          </a:p>
          <a:p>
            <a:pPr lvl="2">
              <a:lnSpc>
                <a:spcPct val="120000"/>
              </a:lnSpc>
              <a:spcBef>
                <a:spcPts val="0"/>
              </a:spcBef>
            </a:pPr>
            <a:r>
              <a:rPr lang="ru-RU" sz="2600" dirty="0"/>
              <a:t>1. Граждане и юридические лица могут осуществлять следующие виды рыболовства:</a:t>
            </a:r>
          </a:p>
          <a:p>
            <a:pPr lvl="3">
              <a:lnSpc>
                <a:spcPct val="120000"/>
              </a:lnSpc>
              <a:spcBef>
                <a:spcPts val="0"/>
              </a:spcBef>
            </a:pPr>
            <a:r>
              <a:rPr lang="ru-RU" sz="2200" dirty="0"/>
              <a:t>1) промышленное рыболовство</a:t>
            </a:r>
          </a:p>
          <a:p>
            <a:pPr lvl="3">
              <a:lnSpc>
                <a:spcPct val="120000"/>
              </a:lnSpc>
              <a:spcBef>
                <a:spcPts val="0"/>
              </a:spcBef>
            </a:pPr>
            <a:r>
              <a:rPr lang="ru-RU" sz="2200" dirty="0"/>
              <a:t>2) прибрежное рыболовство</a:t>
            </a:r>
          </a:p>
          <a:p>
            <a:pPr lvl="3">
              <a:lnSpc>
                <a:spcPct val="120000"/>
              </a:lnSpc>
              <a:spcBef>
                <a:spcPts val="0"/>
              </a:spcBef>
            </a:pPr>
            <a:r>
              <a:rPr lang="ru-RU" sz="2200" dirty="0"/>
              <a:t>3) рыболовство в научно-исследовательских и контрольных целях</a:t>
            </a:r>
          </a:p>
          <a:p>
            <a:pPr lvl="3">
              <a:lnSpc>
                <a:spcPct val="120000"/>
              </a:lnSpc>
              <a:spcBef>
                <a:spcPts val="0"/>
              </a:spcBef>
            </a:pPr>
            <a:r>
              <a:rPr lang="ru-RU" sz="2200" dirty="0"/>
              <a:t>4) рыболовство в учебных и культурно-просветительских целях</a:t>
            </a:r>
          </a:p>
          <a:p>
            <a:pPr lvl="3">
              <a:lnSpc>
                <a:spcPct val="120000"/>
              </a:lnSpc>
              <a:spcBef>
                <a:spcPts val="0"/>
              </a:spcBef>
            </a:pPr>
            <a:r>
              <a:rPr lang="ru-RU" sz="2200" dirty="0"/>
              <a:t>5) рыболовство в целях </a:t>
            </a:r>
            <a:r>
              <a:rPr lang="ru-RU" sz="2200" dirty="0" err="1"/>
              <a:t>аквакультуры</a:t>
            </a:r>
            <a:r>
              <a:rPr lang="ru-RU" sz="2200" dirty="0"/>
              <a:t> (рыбоводства)</a:t>
            </a:r>
          </a:p>
          <a:p>
            <a:pPr lvl="3">
              <a:lnSpc>
                <a:spcPct val="120000"/>
              </a:lnSpc>
              <a:spcBef>
                <a:spcPts val="0"/>
              </a:spcBef>
            </a:pPr>
            <a:r>
              <a:rPr lang="ru-RU" sz="2200" dirty="0"/>
              <a:t>6) любительское и спортивное рыболовство</a:t>
            </a:r>
          </a:p>
          <a:p>
            <a:pPr lvl="3">
              <a:lnSpc>
                <a:spcPct val="120000"/>
              </a:lnSpc>
              <a:spcBef>
                <a:spcPts val="0"/>
              </a:spcBef>
            </a:pPr>
            <a:r>
              <a:rPr lang="ru-RU" sz="2200" dirty="0"/>
              <a:t>7) рыболовство в целях обеспечения ведения традиционного образа жизни и осуществления традиционной хозяйственной деятельности коренных малочисленных народов Севера, Сибири и Дальнего Востока РФ</a:t>
            </a:r>
          </a:p>
          <a:p>
            <a:pPr lvl="1"/>
            <a:endParaRPr lang="ru-RU" sz="2600" dirty="0"/>
          </a:p>
          <a:p>
            <a:endParaRPr lang="ru-RU" sz="3200" dirty="0"/>
          </a:p>
        </p:txBody>
      </p:sp>
    </p:spTree>
    <p:extLst>
      <p:ext uri="{BB962C8B-B14F-4D97-AF65-F5344CB8AC3E}">
        <p14:creationId xmlns:p14="http://schemas.microsoft.com/office/powerpoint/2010/main" val="69450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20841"/>
            <a:ext cx="12288253" cy="1299411"/>
          </a:xfrm>
        </p:spPr>
        <p:txBody>
          <a:bodyPr>
            <a:noAutofit/>
          </a:bodyPr>
          <a:lstStyle/>
          <a:p>
            <a:pPr lvl="0"/>
            <a:r>
              <a:rPr lang="ru-RU" sz="4800" b="1" cap="small" dirty="0">
                <a:solidFill>
                  <a:schemeClr val="accent2"/>
                </a:solidFill>
              </a:rPr>
              <a:t>С 1 января 2020 г. в РФ вступили в силу:</a:t>
            </a:r>
            <a:endParaRPr lang="ru-RU" sz="7200" b="1" cap="small" dirty="0">
              <a:solidFill>
                <a:schemeClr val="accent2"/>
              </a:solidFill>
            </a:endParaRPr>
          </a:p>
        </p:txBody>
      </p:sp>
      <p:sp>
        <p:nvSpPr>
          <p:cNvPr id="3" name="Объект 2"/>
          <p:cNvSpPr>
            <a:spLocks noGrp="1"/>
          </p:cNvSpPr>
          <p:nvPr>
            <p:ph idx="1"/>
          </p:nvPr>
        </p:nvSpPr>
        <p:spPr>
          <a:xfrm>
            <a:off x="385011" y="1860884"/>
            <a:ext cx="12240126" cy="7636042"/>
          </a:xfrm>
          <a:solidFill>
            <a:schemeClr val="bg1"/>
          </a:solidFill>
        </p:spPr>
        <p:txBody>
          <a:bodyPr>
            <a:normAutofit/>
          </a:bodyPr>
          <a:lstStyle/>
          <a:p>
            <a:pPr>
              <a:spcBef>
                <a:spcPts val="1200"/>
              </a:spcBef>
            </a:pPr>
            <a:r>
              <a:rPr lang="ru-RU" sz="3200" dirty="0"/>
              <a:t>требования к использованию животных в культурно-зрелищных целях и их содержанию</a:t>
            </a:r>
          </a:p>
          <a:p>
            <a:pPr>
              <a:spcBef>
                <a:spcPts val="1200"/>
              </a:spcBef>
            </a:pPr>
            <a:r>
              <a:rPr lang="ru-RU" sz="3200" dirty="0"/>
              <a:t>положения о государственном и общественном контроле в области обращения с животными</a:t>
            </a:r>
          </a:p>
          <a:p>
            <a:pPr lvl="1">
              <a:spcBef>
                <a:spcPts val="1200"/>
              </a:spcBef>
            </a:pPr>
            <a:r>
              <a:rPr lang="ru-RU" sz="2800" dirty="0"/>
              <a:t>Федеральный </a:t>
            </a:r>
            <a:r>
              <a:rPr lang="ru-RU" sz="2800" dirty="0">
                <a:hlinkClick r:id="rId2"/>
              </a:rPr>
              <a:t>закон</a:t>
            </a:r>
            <a:r>
              <a:rPr lang="ru-RU" sz="2800" dirty="0"/>
              <a:t> от 27.12.2018 № 498-ФЗ</a:t>
            </a:r>
          </a:p>
          <a:p>
            <a:pPr lvl="1">
              <a:spcBef>
                <a:spcPts val="1200"/>
              </a:spcBef>
            </a:pPr>
            <a:r>
              <a:rPr lang="ru-RU" sz="2800" dirty="0"/>
              <a:t>Постановления Правительства РФ от 29.07.2019 </a:t>
            </a:r>
            <a:r>
              <a:rPr lang="ru-RU" sz="2800" dirty="0">
                <a:hlinkClick r:id="rId3"/>
              </a:rPr>
              <a:t>№ 974</a:t>
            </a:r>
            <a:r>
              <a:rPr lang="ru-RU" sz="2800" dirty="0"/>
              <a:t>, от 18.09.2019 </a:t>
            </a:r>
            <a:r>
              <a:rPr lang="ru-RU" sz="2800" dirty="0">
                <a:hlinkClick r:id="rId4"/>
              </a:rPr>
              <a:t>№ 1212</a:t>
            </a:r>
            <a:r>
              <a:rPr lang="ru-RU" sz="2800" dirty="0"/>
              <a:t>, от 30.11.2019 </a:t>
            </a:r>
            <a:r>
              <a:rPr lang="ru-RU" sz="2800" dirty="0">
                <a:hlinkClick r:id="rId5"/>
              </a:rPr>
              <a:t>№ 1560</a:t>
            </a:r>
            <a:r>
              <a:rPr lang="ru-RU" sz="2800" dirty="0"/>
              <a:t> и от 12.12.2019 </a:t>
            </a:r>
            <a:r>
              <a:rPr lang="ru-RU" sz="2800" dirty="0">
                <a:hlinkClick r:id="rId6"/>
              </a:rPr>
              <a:t>№ 1659</a:t>
            </a:r>
            <a:endParaRPr lang="ru-RU" sz="2800" dirty="0"/>
          </a:p>
          <a:p>
            <a:pPr lvl="1">
              <a:spcBef>
                <a:spcPts val="1200"/>
              </a:spcBef>
            </a:pPr>
            <a:r>
              <a:rPr lang="ru-RU" sz="2800" dirty="0">
                <a:hlinkClick r:id="rId7"/>
              </a:rPr>
              <a:t>Письмо</a:t>
            </a:r>
            <a:r>
              <a:rPr lang="ru-RU" sz="2800" dirty="0"/>
              <a:t> Минприроды России от 22.07.2019 № 15-50/08242-</a:t>
            </a:r>
            <a:r>
              <a:rPr lang="ru-RU" sz="2800" dirty="0" err="1"/>
              <a:t>ОГ</a:t>
            </a:r>
            <a:endParaRPr lang="ru-RU" sz="2800" dirty="0"/>
          </a:p>
          <a:p>
            <a:pPr marL="0" indent="0">
              <a:spcBef>
                <a:spcPts val="1200"/>
              </a:spcBef>
              <a:buNone/>
            </a:pPr>
            <a:endParaRPr lang="ru-RU" sz="3600" dirty="0"/>
          </a:p>
          <a:p>
            <a:pPr lvl="1"/>
            <a:endParaRPr lang="ru-RU" sz="2600" dirty="0"/>
          </a:p>
          <a:p>
            <a:endParaRPr lang="ru-RU" sz="3200" dirty="0"/>
          </a:p>
        </p:txBody>
      </p:sp>
    </p:spTree>
    <p:extLst>
      <p:ext uri="{BB962C8B-B14F-4D97-AF65-F5344CB8AC3E}">
        <p14:creationId xmlns:p14="http://schemas.microsoft.com/office/powerpoint/2010/main" val="393837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90596"/>
            <a:ext cx="12288253" cy="1117362"/>
          </a:xfrm>
        </p:spPr>
        <p:txBody>
          <a:bodyPr>
            <a:noAutofit/>
          </a:bodyPr>
          <a:lstStyle/>
          <a:p>
            <a:r>
              <a:rPr lang="ru-RU" sz="4600" b="1" cap="small" dirty="0">
                <a:solidFill>
                  <a:schemeClr val="accent2"/>
                </a:solidFill>
              </a:rPr>
              <a:t>История использования животных в развлечениях</a:t>
            </a:r>
          </a:p>
        </p:txBody>
      </p:sp>
      <p:sp>
        <p:nvSpPr>
          <p:cNvPr id="3" name="Объект 2"/>
          <p:cNvSpPr>
            <a:spLocks noGrp="1"/>
          </p:cNvSpPr>
          <p:nvPr>
            <p:ph idx="1"/>
          </p:nvPr>
        </p:nvSpPr>
        <p:spPr>
          <a:xfrm>
            <a:off x="385011" y="1652337"/>
            <a:ext cx="12240126" cy="7860631"/>
          </a:xfrm>
          <a:solidFill>
            <a:schemeClr val="bg1"/>
          </a:solidFill>
        </p:spPr>
        <p:txBody>
          <a:bodyPr>
            <a:normAutofit/>
          </a:bodyPr>
          <a:lstStyle/>
          <a:p>
            <a:pPr lvl="0"/>
            <a:r>
              <a:rPr lang="ru-RU" sz="3600" dirty="0">
                <a:solidFill>
                  <a:schemeClr val="tx2"/>
                </a:solidFill>
              </a:rPr>
              <a:t>Древний мир (</a:t>
            </a:r>
            <a:r>
              <a:rPr lang="en-US" sz="3600" dirty="0">
                <a:solidFill>
                  <a:schemeClr val="tx2"/>
                </a:solidFill>
              </a:rPr>
              <a:t>V</a:t>
            </a:r>
            <a:r>
              <a:rPr lang="he-IL" sz="3600" dirty="0">
                <a:solidFill>
                  <a:schemeClr val="tx2"/>
                </a:solidFill>
              </a:rPr>
              <a:t>-</a:t>
            </a:r>
            <a:r>
              <a:rPr lang="en-US" sz="3600" dirty="0">
                <a:solidFill>
                  <a:schemeClr val="tx2"/>
                </a:solidFill>
              </a:rPr>
              <a:t>VI</a:t>
            </a:r>
            <a:r>
              <a:rPr lang="ru-RU" sz="3600" dirty="0">
                <a:solidFill>
                  <a:schemeClr val="tx2"/>
                </a:solidFill>
              </a:rPr>
              <a:t> </a:t>
            </a:r>
            <a:r>
              <a:rPr lang="ru-RU" sz="3600" dirty="0" err="1">
                <a:solidFill>
                  <a:schemeClr val="tx2"/>
                </a:solidFill>
              </a:rPr>
              <a:t>вв</a:t>
            </a:r>
            <a:r>
              <a:rPr lang="ru-RU" sz="3600" dirty="0">
                <a:solidFill>
                  <a:schemeClr val="tx2"/>
                </a:solidFill>
              </a:rPr>
              <a:t> до н.э. – </a:t>
            </a:r>
            <a:r>
              <a:rPr lang="cs-CZ" sz="3600" dirty="0">
                <a:solidFill>
                  <a:schemeClr val="tx2"/>
                </a:solidFill>
              </a:rPr>
              <a:t>I</a:t>
            </a:r>
            <a:r>
              <a:rPr lang="ru-RU" sz="3600" dirty="0">
                <a:solidFill>
                  <a:schemeClr val="tx2"/>
                </a:solidFill>
              </a:rPr>
              <a:t> в н.э.</a:t>
            </a:r>
            <a:r>
              <a:rPr lang="en-US" sz="3600" dirty="0">
                <a:solidFill>
                  <a:schemeClr val="tx2"/>
                </a:solidFill>
              </a:rPr>
              <a:t>)</a:t>
            </a:r>
          </a:p>
          <a:p>
            <a:pPr lvl="1"/>
            <a:r>
              <a:rPr lang="ru-RU" sz="2800" dirty="0"/>
              <a:t>Колизей (Др. Рим) – гладиаторские бои животных с гладиаторами (рабами, преступниками, пленными)</a:t>
            </a:r>
          </a:p>
          <a:p>
            <a:pPr lvl="2"/>
            <a:r>
              <a:rPr lang="ru-RU" sz="2400" dirty="0"/>
              <a:t>животных содержали в ямах под ареной впроголодь чтобы спровоцировать агрессию</a:t>
            </a:r>
          </a:p>
          <a:p>
            <a:pPr lvl="0"/>
            <a:r>
              <a:rPr lang="ru-RU" sz="3600" dirty="0">
                <a:solidFill>
                  <a:schemeClr val="tx2"/>
                </a:solidFill>
              </a:rPr>
              <a:t>Средневековье:</a:t>
            </a:r>
          </a:p>
          <a:p>
            <a:pPr lvl="1"/>
            <a:r>
              <a:rPr lang="ru-RU" sz="2800" dirty="0"/>
              <a:t>Ренессанс</a:t>
            </a:r>
            <a:r>
              <a:rPr lang="cs-CZ" sz="2800" dirty="0"/>
              <a:t> (</a:t>
            </a:r>
            <a:r>
              <a:rPr lang="en-US" sz="2800" dirty="0"/>
              <a:t>XV-XVII </a:t>
            </a:r>
            <a:r>
              <a:rPr lang="ru-RU" sz="2800" dirty="0" err="1"/>
              <a:t>вв</a:t>
            </a:r>
            <a:r>
              <a:rPr lang="ru-RU" sz="2800" dirty="0"/>
              <a:t>):</a:t>
            </a:r>
          </a:p>
          <a:p>
            <a:pPr lvl="2"/>
            <a:r>
              <a:rPr lang="ru-RU" sz="2400" dirty="0"/>
              <a:t>травля увечных лошадей, львов, барсуков и быков собаками</a:t>
            </a:r>
          </a:p>
          <a:p>
            <a:pPr lvl="2"/>
            <a:r>
              <a:rPr lang="ru-RU" sz="2400" dirty="0"/>
              <a:t>травля медведей собаками с последующим избиением людьми</a:t>
            </a:r>
          </a:p>
          <a:p>
            <a:pPr lvl="2"/>
            <a:r>
              <a:rPr lang="ru-RU" sz="2400" dirty="0"/>
              <a:t>рыцарские поединки на лошадях</a:t>
            </a:r>
          </a:p>
          <a:p>
            <a:pPr lvl="1"/>
            <a:r>
              <a:rPr lang="ru-RU" sz="2800" dirty="0"/>
              <a:t>Возрождение (</a:t>
            </a:r>
            <a:r>
              <a:rPr lang="en-US" sz="2800" dirty="0"/>
              <a:t>XVII-XIX </a:t>
            </a:r>
            <a:r>
              <a:rPr lang="ru-RU" sz="2800" dirty="0" err="1"/>
              <a:t>вв</a:t>
            </a:r>
            <a:r>
              <a:rPr lang="ru-RU" sz="2800" dirty="0"/>
              <a:t>):</a:t>
            </a:r>
          </a:p>
          <a:p>
            <a:pPr lvl="2"/>
            <a:r>
              <a:rPr lang="ru-RU" sz="2400" dirty="0"/>
              <a:t>бои  животных: медведей и собак (</a:t>
            </a:r>
            <a:r>
              <a:rPr lang="ru-RU" sz="2400" dirty="0" err="1"/>
              <a:t>мастифов</a:t>
            </a:r>
            <a:r>
              <a:rPr lang="ru-RU" sz="2400" dirty="0"/>
              <a:t>), львов и быков</a:t>
            </a:r>
          </a:p>
          <a:p>
            <a:pPr lvl="2"/>
            <a:r>
              <a:rPr lang="ru-RU" sz="2400" dirty="0"/>
              <a:t>уличные представления с участием дрессированных животных: танцующих медведей, мартышек и др. </a:t>
            </a:r>
          </a:p>
          <a:p>
            <a:pPr lvl="2"/>
            <a:r>
              <a:rPr lang="ru-RU" sz="2400" dirty="0"/>
              <a:t>скачки, поло, родео, коррида, бега</a:t>
            </a:r>
          </a:p>
          <a:p>
            <a:pPr lvl="2"/>
            <a:r>
              <a:rPr lang="ru-RU" sz="2400" dirty="0"/>
              <a:t>зоопарки и выставки</a:t>
            </a:r>
          </a:p>
        </p:txBody>
      </p:sp>
    </p:spTree>
    <p:extLst>
      <p:ext uri="{BB962C8B-B14F-4D97-AF65-F5344CB8AC3E}">
        <p14:creationId xmlns:p14="http://schemas.microsoft.com/office/powerpoint/2010/main" val="226893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90596"/>
            <a:ext cx="12288253" cy="989025"/>
          </a:xfrm>
        </p:spPr>
        <p:txBody>
          <a:bodyPr>
            <a:noAutofit/>
          </a:bodyPr>
          <a:lstStyle/>
          <a:p>
            <a:r>
              <a:rPr lang="ru-RU" sz="4600" b="1" cap="small" dirty="0">
                <a:solidFill>
                  <a:schemeClr val="accent2"/>
                </a:solidFill>
              </a:rPr>
              <a:t>История использования животных в развлечениях: Древний Рим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7" y="2010082"/>
            <a:ext cx="7082924" cy="4241884"/>
          </a:xfrm>
          <a:prstGeom prst="rect">
            <a:avLst/>
          </a:prstGeom>
        </p:spPr>
      </p:pic>
      <p:sp>
        <p:nvSpPr>
          <p:cNvPr id="6" name="TextBox 5"/>
          <p:cNvSpPr txBox="1"/>
          <p:nvPr/>
        </p:nvSpPr>
        <p:spPr>
          <a:xfrm>
            <a:off x="7701523" y="1918284"/>
            <a:ext cx="4497519" cy="4139595"/>
          </a:xfrm>
          <a:prstGeom prst="rect">
            <a:avLst/>
          </a:prstGeom>
          <a:noFill/>
        </p:spPr>
        <p:txBody>
          <a:bodyPr wrap="square" rtlCol="0">
            <a:spAutoFit/>
          </a:bodyPr>
          <a:lstStyle/>
          <a:p>
            <a:pPr>
              <a:spcBef>
                <a:spcPts val="600"/>
              </a:spcBef>
            </a:pPr>
            <a:r>
              <a:rPr lang="ru-RU" sz="2400" dirty="0"/>
              <a:t>Для боев на арене привозили животных из Северной Африки и Средиземноморья</a:t>
            </a:r>
          </a:p>
          <a:p>
            <a:pPr>
              <a:spcBef>
                <a:spcPts val="600"/>
              </a:spcBef>
            </a:pPr>
            <a:r>
              <a:rPr lang="ru-RU" sz="2400" dirty="0"/>
              <a:t>Многие в результате были полностью истреблены или исчезли в определенных местах обитания</a:t>
            </a:r>
          </a:p>
          <a:p>
            <a:pPr marL="285750" indent="-285750">
              <a:spcBef>
                <a:spcPts val="600"/>
              </a:spcBef>
              <a:buFont typeface="Arial" panose="020B0604020202020204" pitchFamily="34" charset="0"/>
              <a:buChar char="•"/>
            </a:pPr>
            <a:r>
              <a:rPr lang="ru-RU" sz="2000" dirty="0"/>
              <a:t>бегемоты Нила</a:t>
            </a:r>
          </a:p>
          <a:p>
            <a:pPr marL="285750" indent="-285750">
              <a:spcBef>
                <a:spcPts val="600"/>
              </a:spcBef>
              <a:buFont typeface="Arial" panose="020B0604020202020204" pitchFamily="34" charset="0"/>
              <a:buChar char="•"/>
            </a:pPr>
            <a:r>
              <a:rPr lang="ru-RU" sz="2000" dirty="0"/>
              <a:t>северо-африканские слоны, использовавшиеся в гладиаторских боях и войнах</a:t>
            </a:r>
          </a:p>
        </p:txBody>
      </p:sp>
      <p:sp>
        <p:nvSpPr>
          <p:cNvPr id="7" name="TextBox 6"/>
          <p:cNvSpPr txBox="1"/>
          <p:nvPr/>
        </p:nvSpPr>
        <p:spPr>
          <a:xfrm>
            <a:off x="433137" y="6298772"/>
            <a:ext cx="11951368" cy="830997"/>
          </a:xfrm>
          <a:prstGeom prst="rect">
            <a:avLst/>
          </a:prstGeom>
          <a:noFill/>
        </p:spPr>
        <p:txBody>
          <a:bodyPr wrap="square" rtlCol="0">
            <a:spAutoFit/>
          </a:bodyPr>
          <a:lstStyle/>
          <a:p>
            <a:r>
              <a:rPr lang="ru-RU" sz="2400" dirty="0"/>
              <a:t>Существовала форма казни - </a:t>
            </a:r>
            <a:r>
              <a:rPr lang="en-US" sz="2400" dirty="0"/>
              <a:t>d</a:t>
            </a:r>
            <a:r>
              <a:rPr lang="cs-CZ" sz="2400" dirty="0"/>
              <a:t>amnatio ad bestias (</a:t>
            </a:r>
            <a:r>
              <a:rPr lang="ru-RU" sz="2400" dirty="0"/>
              <a:t>осуждение диким зверям), при которой животных использовали как орудие убийства</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112" y="4661154"/>
            <a:ext cx="798576" cy="431292"/>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6061" y="6842607"/>
            <a:ext cx="4868444" cy="2629331"/>
          </a:xfrm>
          <a:prstGeom prst="rect">
            <a:avLst/>
          </a:prstGeom>
        </p:spPr>
      </p:pic>
      <p:sp>
        <p:nvSpPr>
          <p:cNvPr id="10" name="TextBox 9"/>
          <p:cNvSpPr txBox="1"/>
          <p:nvPr/>
        </p:nvSpPr>
        <p:spPr>
          <a:xfrm>
            <a:off x="545431" y="7557107"/>
            <a:ext cx="6625389" cy="1200329"/>
          </a:xfrm>
          <a:prstGeom prst="rect">
            <a:avLst/>
          </a:prstGeom>
          <a:noFill/>
        </p:spPr>
        <p:txBody>
          <a:bodyPr wrap="square" rtlCol="0">
            <a:spAutoFit/>
          </a:bodyPr>
          <a:lstStyle/>
          <a:p>
            <a:r>
              <a:rPr lang="ru-RU" sz="2400" dirty="0"/>
              <a:t>Император </a:t>
            </a:r>
            <a:r>
              <a:rPr lang="ru-RU" sz="2400" dirty="0" err="1"/>
              <a:t>Пробус</a:t>
            </a:r>
            <a:r>
              <a:rPr lang="ru-RU" sz="2400" dirty="0"/>
              <a:t> в 280 г. превратил ипподром </a:t>
            </a:r>
            <a:r>
              <a:rPr lang="ru-RU" sz="2400" dirty="0" err="1"/>
              <a:t>Circus</a:t>
            </a:r>
            <a:r>
              <a:rPr lang="ru-RU" sz="2400" dirty="0"/>
              <a:t> </a:t>
            </a:r>
            <a:r>
              <a:rPr lang="ru-RU" sz="2400" dirty="0" err="1"/>
              <a:t>Maximus</a:t>
            </a:r>
            <a:r>
              <a:rPr lang="ru-RU" sz="2400" dirty="0"/>
              <a:t> в Риме в лес для «свободной охоты». Животных перебили за 1 день</a:t>
            </a:r>
          </a:p>
        </p:txBody>
      </p:sp>
    </p:spTree>
    <p:extLst>
      <p:ext uri="{BB962C8B-B14F-4D97-AF65-F5344CB8AC3E}">
        <p14:creationId xmlns:p14="http://schemas.microsoft.com/office/powerpoint/2010/main" val="413375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90596"/>
            <a:ext cx="12288253" cy="1422162"/>
          </a:xfrm>
        </p:spPr>
        <p:txBody>
          <a:bodyPr>
            <a:noAutofit/>
          </a:bodyPr>
          <a:lstStyle/>
          <a:p>
            <a:r>
              <a:rPr lang="ru-RU" sz="4600" b="1" cap="small" dirty="0">
                <a:solidFill>
                  <a:schemeClr val="accent2"/>
                </a:solidFill>
              </a:rPr>
              <a:t>История использования животных в развлечениях: Средние века</a:t>
            </a:r>
          </a:p>
        </p:txBody>
      </p:sp>
      <p:pic>
        <p:nvPicPr>
          <p:cNvPr id="12" name="Объект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190" y="3882012"/>
            <a:ext cx="7039541" cy="5526038"/>
          </a:xfrm>
          <a:solidFill>
            <a:schemeClr val="bg1"/>
          </a:solidFill>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0" y="2041349"/>
            <a:ext cx="6464969" cy="388908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5423" y="6208294"/>
            <a:ext cx="4775756" cy="3199756"/>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190" y="2101497"/>
            <a:ext cx="5345451" cy="3236504"/>
          </a:xfrm>
          <a:prstGeom prst="rect">
            <a:avLst/>
          </a:prstGeom>
        </p:spPr>
      </p:pic>
    </p:spTree>
    <p:extLst>
      <p:ext uri="{BB962C8B-B14F-4D97-AF65-F5344CB8AC3E}">
        <p14:creationId xmlns:p14="http://schemas.microsoft.com/office/powerpoint/2010/main" val="98829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90596"/>
            <a:ext cx="12288253" cy="1117362"/>
          </a:xfrm>
        </p:spPr>
        <p:txBody>
          <a:bodyPr>
            <a:noAutofit/>
          </a:bodyPr>
          <a:lstStyle/>
          <a:p>
            <a:pPr lvl="0"/>
            <a:r>
              <a:rPr lang="ru-RU" sz="4800" b="1" cap="small" dirty="0">
                <a:solidFill>
                  <a:schemeClr val="accent2"/>
                </a:solidFill>
              </a:rPr>
              <a:t>Этика и жестокость в использовании животных для развлечений</a:t>
            </a:r>
            <a:endParaRPr lang="ru-RU" sz="7200" b="1" cap="small" dirty="0">
              <a:solidFill>
                <a:schemeClr val="accent2"/>
              </a:solidFill>
            </a:endParaRPr>
          </a:p>
        </p:txBody>
      </p:sp>
      <p:sp>
        <p:nvSpPr>
          <p:cNvPr id="3" name="Объект 2"/>
          <p:cNvSpPr>
            <a:spLocks noGrp="1"/>
          </p:cNvSpPr>
          <p:nvPr>
            <p:ph idx="1"/>
          </p:nvPr>
        </p:nvSpPr>
        <p:spPr>
          <a:xfrm>
            <a:off x="385011" y="2117558"/>
            <a:ext cx="12240126" cy="7395409"/>
          </a:xfrm>
          <a:solidFill>
            <a:schemeClr val="bg1"/>
          </a:solidFill>
        </p:spPr>
        <p:txBody>
          <a:bodyPr>
            <a:normAutofit/>
          </a:bodyPr>
          <a:lstStyle/>
          <a:p>
            <a:pPr>
              <a:spcBef>
                <a:spcPts val="1200"/>
              </a:spcBef>
            </a:pPr>
            <a:r>
              <a:rPr lang="ru-RU" sz="3200" dirty="0"/>
              <a:t>Этично ли использовать животных для развлечения?</a:t>
            </a:r>
            <a:endParaRPr lang="en-US" sz="3200" dirty="0"/>
          </a:p>
          <a:p>
            <a:pPr>
              <a:spcBef>
                <a:spcPts val="1200"/>
              </a:spcBef>
            </a:pPr>
            <a:r>
              <a:rPr lang="ru-RU" sz="3200" dirty="0"/>
              <a:t>Обеспечивается ли животным этичное обращение при использовании их «для развлечений»?</a:t>
            </a:r>
            <a:endParaRPr lang="en-US" sz="3200" dirty="0"/>
          </a:p>
          <a:p>
            <a:pPr>
              <a:spcBef>
                <a:spcPts val="1200"/>
              </a:spcBef>
            </a:pPr>
            <a:r>
              <a:rPr lang="ru-RU" sz="3200" dirty="0"/>
              <a:t>Есть ли у диких животных право не содержаться вне естественной среды обитания (природы, др. животных)?</a:t>
            </a:r>
            <a:endParaRPr lang="en-US" sz="3200" dirty="0"/>
          </a:p>
          <a:p>
            <a:pPr>
              <a:spcBef>
                <a:spcPts val="1200"/>
              </a:spcBef>
            </a:pPr>
            <a:r>
              <a:rPr lang="ru-RU" sz="3200" dirty="0"/>
              <a:t>Естественно ли для животных совершать действия, предусмотренные программой данных развлечений?</a:t>
            </a:r>
            <a:endParaRPr lang="en-US" sz="3200" dirty="0"/>
          </a:p>
          <a:p>
            <a:pPr>
              <a:spcBef>
                <a:spcPts val="1200"/>
              </a:spcBef>
            </a:pPr>
            <a:r>
              <a:rPr lang="ru-RU" sz="3200" dirty="0"/>
              <a:t>Нет ли элементов жестокости в:</a:t>
            </a:r>
          </a:p>
          <a:p>
            <a:pPr lvl="1">
              <a:spcBef>
                <a:spcPts val="1200"/>
              </a:spcBef>
            </a:pPr>
            <a:r>
              <a:rPr lang="ru-RU" sz="2800" dirty="0"/>
              <a:t>самих развлечениях?</a:t>
            </a:r>
          </a:p>
          <a:p>
            <a:pPr lvl="1">
              <a:spcBef>
                <a:spcPts val="1200"/>
              </a:spcBef>
            </a:pPr>
            <a:r>
              <a:rPr lang="ru-RU" sz="2800" dirty="0"/>
              <a:t>методах дрессировки?</a:t>
            </a:r>
          </a:p>
          <a:p>
            <a:pPr lvl="1">
              <a:spcBef>
                <a:spcPts val="1200"/>
              </a:spcBef>
            </a:pPr>
            <a:r>
              <a:rPr lang="ru-RU" sz="2800" dirty="0"/>
              <a:t>методах содержания?</a:t>
            </a:r>
          </a:p>
          <a:p>
            <a:pPr lvl="1">
              <a:spcBef>
                <a:spcPts val="1200"/>
              </a:spcBef>
            </a:pPr>
            <a:r>
              <a:rPr lang="ru-RU" sz="2800" dirty="0"/>
              <a:t>методах транспортировки?</a:t>
            </a:r>
            <a:endParaRPr lang="en-US" sz="2800" dirty="0"/>
          </a:p>
        </p:txBody>
      </p:sp>
    </p:spTree>
    <p:extLst>
      <p:ext uri="{BB962C8B-B14F-4D97-AF65-F5344CB8AC3E}">
        <p14:creationId xmlns:p14="http://schemas.microsoft.com/office/powerpoint/2010/main" val="27763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288759"/>
            <a:ext cx="12288253" cy="946484"/>
          </a:xfrm>
        </p:spPr>
        <p:txBody>
          <a:bodyPr>
            <a:noAutofit/>
          </a:bodyPr>
          <a:lstStyle/>
          <a:p>
            <a:pPr lvl="0"/>
            <a:r>
              <a:rPr lang="ru-RU" sz="4800" b="1" cap="small" dirty="0">
                <a:solidFill>
                  <a:schemeClr val="accent2"/>
                </a:solidFill>
              </a:rPr>
              <a:t>Кино/театр/ТВ/реклама/цирк/</a:t>
            </a:r>
            <a:r>
              <a:rPr lang="ru-RU" sz="4800" b="1" cap="small" dirty="0" err="1">
                <a:solidFill>
                  <a:schemeClr val="accent2"/>
                </a:solidFill>
              </a:rPr>
              <a:t>аква</a:t>
            </a:r>
            <a:r>
              <a:rPr lang="ru-RU" sz="4800" b="1" cap="small" dirty="0">
                <a:solidFill>
                  <a:schemeClr val="accent2"/>
                </a:solidFill>
              </a:rPr>
              <a:t>-шоу</a:t>
            </a:r>
            <a:endParaRPr lang="ru-RU" sz="7200" b="1" cap="small" dirty="0">
              <a:solidFill>
                <a:schemeClr val="accent2"/>
              </a:solidFill>
            </a:endParaRPr>
          </a:p>
        </p:txBody>
      </p:sp>
      <p:sp>
        <p:nvSpPr>
          <p:cNvPr id="3" name="Объект 2"/>
          <p:cNvSpPr>
            <a:spLocks noGrp="1"/>
          </p:cNvSpPr>
          <p:nvPr>
            <p:ph idx="1"/>
          </p:nvPr>
        </p:nvSpPr>
        <p:spPr>
          <a:xfrm>
            <a:off x="385011" y="1491916"/>
            <a:ext cx="12240126" cy="8101264"/>
          </a:xfrm>
          <a:solidFill>
            <a:schemeClr val="bg1"/>
          </a:solidFill>
        </p:spPr>
        <p:txBody>
          <a:bodyPr>
            <a:normAutofit fontScale="77500" lnSpcReduction="20000"/>
          </a:bodyPr>
          <a:lstStyle/>
          <a:p>
            <a:pPr>
              <a:lnSpc>
                <a:spcPct val="120000"/>
              </a:lnSpc>
            </a:pPr>
            <a:r>
              <a:rPr lang="ru-RU" sz="3100" dirty="0">
                <a:solidFill>
                  <a:schemeClr val="tx2"/>
                </a:solidFill>
              </a:rPr>
              <a:t>Риски/проблемы: </a:t>
            </a:r>
          </a:p>
          <a:p>
            <a:pPr lvl="1">
              <a:lnSpc>
                <a:spcPct val="120000"/>
              </a:lnSpc>
              <a:spcBef>
                <a:spcPts val="0"/>
              </a:spcBef>
            </a:pPr>
            <a:r>
              <a:rPr lang="ru-RU" sz="2600" dirty="0"/>
              <a:t>побег, нанесение травм дрессировщикам и посетителям / зрителям</a:t>
            </a:r>
          </a:p>
          <a:p>
            <a:pPr lvl="1">
              <a:lnSpc>
                <a:spcPct val="120000"/>
              </a:lnSpc>
              <a:spcBef>
                <a:spcPts val="0"/>
              </a:spcBef>
            </a:pPr>
            <a:r>
              <a:rPr lang="ru-RU" sz="2600" dirty="0"/>
              <a:t>жестокие методы дрессировки, отсутствие ответственности за провокации</a:t>
            </a:r>
          </a:p>
          <a:p>
            <a:pPr lvl="1">
              <a:lnSpc>
                <a:spcPct val="120000"/>
              </a:lnSpc>
              <a:spcBef>
                <a:spcPts val="0"/>
              </a:spcBef>
            </a:pPr>
            <a:r>
              <a:rPr lang="ru-RU" sz="2600" dirty="0"/>
              <a:t>несоблюдение требований к уходу и содержанию (</a:t>
            </a:r>
            <a:r>
              <a:rPr lang="ru-RU" sz="2600" dirty="0" err="1"/>
              <a:t>несоответств</a:t>
            </a:r>
            <a:r>
              <a:rPr lang="ru-RU" sz="2600" dirty="0"/>
              <a:t>. условия, </a:t>
            </a:r>
            <a:r>
              <a:rPr lang="ru-RU" sz="2600" dirty="0" err="1"/>
              <a:t>неквалифиц</a:t>
            </a:r>
            <a:r>
              <a:rPr lang="ru-RU" sz="2600" dirty="0"/>
              <a:t> персонал)</a:t>
            </a:r>
          </a:p>
          <a:p>
            <a:pPr lvl="1">
              <a:lnSpc>
                <a:spcPct val="120000"/>
              </a:lnSpc>
              <a:spcBef>
                <a:spcPts val="0"/>
              </a:spcBef>
            </a:pPr>
            <a:r>
              <a:rPr lang="ru-RU" sz="2600" dirty="0"/>
              <a:t>незаконный ввоз и неправомерное использование (заказные охоты)</a:t>
            </a:r>
          </a:p>
          <a:p>
            <a:pPr lvl="1">
              <a:lnSpc>
                <a:spcPct val="120000"/>
              </a:lnSpc>
              <a:spcBef>
                <a:spcPts val="0"/>
              </a:spcBef>
            </a:pPr>
            <a:r>
              <a:rPr lang="ru-RU" sz="2600" dirty="0"/>
              <a:t>судьба животных после завершения «карьеры» и др.</a:t>
            </a:r>
            <a:endParaRPr lang="en-US" sz="2600" dirty="0"/>
          </a:p>
          <a:p>
            <a:pPr>
              <a:lnSpc>
                <a:spcPct val="120000"/>
              </a:lnSpc>
              <a:spcBef>
                <a:spcPts val="1200"/>
              </a:spcBef>
            </a:pPr>
            <a:r>
              <a:rPr lang="ru-RU" sz="3100" dirty="0">
                <a:solidFill>
                  <a:schemeClr val="tx2"/>
                </a:solidFill>
              </a:rPr>
              <a:t>Законодательство о животных многих</a:t>
            </a:r>
          </a:p>
          <a:p>
            <a:pPr marL="0" indent="0">
              <a:lnSpc>
                <a:spcPct val="120000"/>
              </a:lnSpc>
              <a:spcBef>
                <a:spcPts val="0"/>
              </a:spcBef>
              <a:buNone/>
            </a:pPr>
            <a:r>
              <a:rPr lang="ru-RU" sz="3100" dirty="0">
                <a:solidFill>
                  <a:schemeClr val="tx2"/>
                </a:solidFill>
              </a:rPr>
              <a:t>стран исключает цирковых животных из </a:t>
            </a:r>
          </a:p>
          <a:p>
            <a:pPr marL="0" indent="0">
              <a:lnSpc>
                <a:spcPct val="120000"/>
              </a:lnSpc>
              <a:spcBef>
                <a:spcPts val="0"/>
              </a:spcBef>
              <a:buNone/>
            </a:pPr>
            <a:r>
              <a:rPr lang="ru-RU" sz="3100" dirty="0">
                <a:solidFill>
                  <a:schemeClr val="tx2"/>
                </a:solidFill>
              </a:rPr>
              <a:t>сферы действия своих норм</a:t>
            </a:r>
          </a:p>
          <a:p>
            <a:pPr lvl="1">
              <a:lnSpc>
                <a:spcPct val="120000"/>
              </a:lnSpc>
              <a:spcBef>
                <a:spcPts val="600"/>
              </a:spcBef>
            </a:pPr>
            <a:r>
              <a:rPr lang="ru-RU" sz="2800" dirty="0"/>
              <a:t>в </a:t>
            </a:r>
            <a:r>
              <a:rPr lang="ru-RU" sz="2800" dirty="0" err="1"/>
              <a:t>т.ч</a:t>
            </a:r>
            <a:r>
              <a:rPr lang="ru-RU" sz="2800" dirty="0"/>
              <a:t>. по условиям ухода, содержания</a:t>
            </a:r>
          </a:p>
          <a:p>
            <a:pPr marL="650096" lvl="1" indent="0">
              <a:lnSpc>
                <a:spcPct val="120000"/>
              </a:lnSpc>
              <a:spcBef>
                <a:spcPts val="0"/>
              </a:spcBef>
              <a:buNone/>
            </a:pPr>
            <a:r>
              <a:rPr lang="ru-RU" sz="2800" dirty="0"/>
              <a:t>и возможности спасения</a:t>
            </a:r>
          </a:p>
          <a:p>
            <a:pPr lvl="1">
              <a:lnSpc>
                <a:spcPct val="120000"/>
              </a:lnSpc>
              <a:spcBef>
                <a:spcPts val="0"/>
              </a:spcBef>
            </a:pPr>
            <a:r>
              <a:rPr lang="ru-RU" sz="2800" dirty="0"/>
              <a:t>в </a:t>
            </a:r>
            <a:r>
              <a:rPr lang="ru-RU" sz="2800" dirty="0" err="1"/>
              <a:t>т.ч</a:t>
            </a:r>
            <a:r>
              <a:rPr lang="ru-RU" sz="2800" dirty="0"/>
              <a:t>. по особо </a:t>
            </a:r>
            <a:r>
              <a:rPr lang="ru-RU" sz="2800"/>
              <a:t>охраняемым видам</a:t>
            </a:r>
            <a:endParaRPr lang="ru-RU" sz="2800" dirty="0"/>
          </a:p>
          <a:p>
            <a:pPr lvl="1">
              <a:lnSpc>
                <a:spcPct val="120000"/>
              </a:lnSpc>
              <a:spcBef>
                <a:spcPts val="0"/>
              </a:spcBef>
            </a:pPr>
            <a:r>
              <a:rPr lang="ru-RU" sz="2800" dirty="0"/>
              <a:t>а также из сферы ответственности за</a:t>
            </a:r>
          </a:p>
          <a:p>
            <a:pPr marL="650096" lvl="1" indent="0">
              <a:lnSpc>
                <a:spcPct val="120000"/>
              </a:lnSpc>
              <a:spcBef>
                <a:spcPts val="0"/>
              </a:spcBef>
              <a:buNone/>
            </a:pPr>
            <a:r>
              <a:rPr lang="ru-RU" sz="2800" dirty="0"/>
              <a:t>ущерб, причиненный третьим лицам </a:t>
            </a:r>
          </a:p>
          <a:p>
            <a:pPr>
              <a:lnSpc>
                <a:spcPct val="120000"/>
              </a:lnSpc>
              <a:spcBef>
                <a:spcPts val="600"/>
              </a:spcBef>
            </a:pPr>
            <a:r>
              <a:rPr lang="ru-RU" sz="3100" dirty="0">
                <a:solidFill>
                  <a:schemeClr val="tx2"/>
                </a:solidFill>
              </a:rPr>
              <a:t>В остальных странах акцент – </a:t>
            </a:r>
          </a:p>
          <a:p>
            <a:pPr marL="0" indent="0">
              <a:lnSpc>
                <a:spcPct val="120000"/>
              </a:lnSpc>
              <a:spcBef>
                <a:spcPts val="0"/>
              </a:spcBef>
              <a:buNone/>
            </a:pPr>
            <a:r>
              <a:rPr lang="ru-RU" sz="3100" dirty="0">
                <a:solidFill>
                  <a:schemeClr val="tx2"/>
                </a:solidFill>
              </a:rPr>
              <a:t>преимущественно на удержание и </a:t>
            </a:r>
          </a:p>
          <a:p>
            <a:pPr marL="0" indent="0">
              <a:lnSpc>
                <a:spcPct val="120000"/>
              </a:lnSpc>
              <a:spcBef>
                <a:spcPts val="0"/>
              </a:spcBef>
              <a:buNone/>
            </a:pPr>
            <a:r>
              <a:rPr lang="ru-RU" sz="3100" dirty="0">
                <a:solidFill>
                  <a:schemeClr val="tx2"/>
                </a:solidFill>
              </a:rPr>
              <a:t>подчинение, а не на благосостояние</a:t>
            </a:r>
          </a:p>
          <a:p>
            <a:pPr lvl="1">
              <a:lnSpc>
                <a:spcPct val="120000"/>
              </a:lnSpc>
              <a:spcBef>
                <a:spcPts val="0"/>
              </a:spcBef>
            </a:pPr>
            <a:r>
              <a:rPr lang="ru-RU" sz="2800" dirty="0"/>
              <a:t>цирки также защищены от активистов </a:t>
            </a:r>
          </a:p>
          <a:p>
            <a:pPr marL="650096" lvl="1" indent="0">
              <a:lnSpc>
                <a:spcPct val="120000"/>
              </a:lnSpc>
              <a:spcBef>
                <a:spcPts val="0"/>
              </a:spcBef>
              <a:buNone/>
            </a:pPr>
            <a:r>
              <a:rPr lang="ru-RU" sz="2800" dirty="0"/>
              <a:t>как «бизнес»/«предприятия с животными»</a:t>
            </a:r>
          </a:p>
          <a:p>
            <a:pPr>
              <a:lnSpc>
                <a:spcPct val="120000"/>
              </a:lnSpc>
              <a:spcBef>
                <a:spcPts val="600"/>
              </a:spcBef>
            </a:pPr>
            <a:r>
              <a:rPr lang="ru-RU" sz="3100" dirty="0">
                <a:solidFill>
                  <a:schemeClr val="tx2"/>
                </a:solidFill>
              </a:rPr>
              <a:t>Большинство крупных цирков США и Европы регулярно получают штрафы и предупреждения за условия содержания животных</a:t>
            </a:r>
          </a:p>
          <a:p>
            <a:pPr lvl="1">
              <a:lnSpc>
                <a:spcPct val="120000"/>
              </a:lnSpc>
              <a:spcBef>
                <a:spcPts val="0"/>
              </a:spcBef>
            </a:pPr>
            <a:r>
              <a:rPr lang="ru-RU" sz="2800" dirty="0"/>
              <a:t>никакие меры коррекции ситуации как правило не применяются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92" y="3835847"/>
            <a:ext cx="5967661" cy="3978441"/>
          </a:xfrm>
          <a:prstGeom prst="rect">
            <a:avLst/>
          </a:prstGeom>
        </p:spPr>
      </p:pic>
    </p:spTree>
    <p:extLst>
      <p:ext uri="{BB962C8B-B14F-4D97-AF65-F5344CB8AC3E}">
        <p14:creationId xmlns:p14="http://schemas.microsoft.com/office/powerpoint/2010/main" val="38239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90596"/>
            <a:ext cx="12288253" cy="1117362"/>
          </a:xfrm>
        </p:spPr>
        <p:txBody>
          <a:bodyPr>
            <a:noAutofit/>
          </a:bodyPr>
          <a:lstStyle/>
          <a:p>
            <a:pPr lvl="0"/>
            <a:r>
              <a:rPr lang="ru-RU" sz="5200" b="1" cap="small" dirty="0">
                <a:solidFill>
                  <a:schemeClr val="accent2"/>
                </a:solidFill>
              </a:rPr>
              <a:t>Отказ от использования животных в цирке</a:t>
            </a:r>
          </a:p>
        </p:txBody>
      </p:sp>
      <p:sp>
        <p:nvSpPr>
          <p:cNvPr id="3" name="Объект 2"/>
          <p:cNvSpPr>
            <a:spLocks noGrp="1"/>
          </p:cNvSpPr>
          <p:nvPr>
            <p:ph idx="1"/>
          </p:nvPr>
        </p:nvSpPr>
        <p:spPr>
          <a:xfrm>
            <a:off x="385011" y="1860884"/>
            <a:ext cx="12240126" cy="7652083"/>
          </a:xfrm>
          <a:solidFill>
            <a:schemeClr val="bg1"/>
          </a:solidFill>
        </p:spPr>
        <p:txBody>
          <a:bodyPr>
            <a:normAutofit fontScale="92500" lnSpcReduction="10000"/>
          </a:bodyPr>
          <a:lstStyle/>
          <a:p>
            <a:pPr fontAlgn="base">
              <a:spcBef>
                <a:spcPts val="1200"/>
              </a:spcBef>
            </a:pPr>
            <a:r>
              <a:rPr lang="ru-RU" sz="4000" dirty="0"/>
              <a:t>Цирк </a:t>
            </a:r>
            <a:r>
              <a:rPr lang="ru-RU" sz="4000" dirty="0" err="1"/>
              <a:t>Ронкалли</a:t>
            </a:r>
            <a:r>
              <a:rPr lang="ru-RU" sz="4000" dirty="0"/>
              <a:t> (Германия) - </a:t>
            </a:r>
            <a:r>
              <a:rPr lang="ru-RU" sz="4000" dirty="0">
                <a:hlinkClick r:id="rId2"/>
              </a:rPr>
              <a:t>голограммы</a:t>
            </a:r>
            <a:r>
              <a:rPr lang="ru-RU" sz="4000" dirty="0"/>
              <a:t> вместо реальных животных</a:t>
            </a:r>
          </a:p>
          <a:p>
            <a:pPr lvl="1" fontAlgn="base">
              <a:spcBef>
                <a:spcPts val="1200"/>
              </a:spcBef>
            </a:pPr>
            <a:r>
              <a:rPr lang="ru-RU" sz="3200" dirty="0"/>
              <a:t>разработана специальная технология проекции голограмм, позволяющая показывать виртуальных зверей всем зрителям одновременно (360◦)</a:t>
            </a:r>
          </a:p>
          <a:p>
            <a:pPr lvl="1" fontAlgn="base">
              <a:spcBef>
                <a:spcPts val="1200"/>
              </a:spcBef>
            </a:pPr>
            <a:r>
              <a:rPr lang="ru-RU" sz="3200" dirty="0"/>
              <a:t>политика сокращения использования животных проводится цирком с 1990 г. </a:t>
            </a:r>
          </a:p>
          <a:p>
            <a:pPr lvl="1" fontAlgn="base">
              <a:spcBef>
                <a:spcPts val="1200"/>
              </a:spcBef>
            </a:pPr>
            <a:r>
              <a:rPr lang="ru-RU" dirty="0"/>
              <a:t>медиа-директор цирка </a:t>
            </a:r>
            <a:r>
              <a:rPr lang="ru-RU" dirty="0" err="1"/>
              <a:t>Маркус</a:t>
            </a:r>
            <a:r>
              <a:rPr lang="ru-RU" dirty="0"/>
              <a:t> </a:t>
            </a:r>
            <a:r>
              <a:rPr lang="ru-RU" dirty="0" err="1"/>
              <a:t>Штробл</a:t>
            </a:r>
            <a:r>
              <a:rPr lang="ru-RU" dirty="0"/>
              <a:t>: </a:t>
            </a:r>
          </a:p>
          <a:p>
            <a:pPr lvl="2" fontAlgn="base">
              <a:spcBef>
                <a:spcPts val="1200"/>
              </a:spcBef>
            </a:pPr>
            <a:r>
              <a:rPr lang="ru-RU" sz="3200" i="1" dirty="0"/>
              <a:t>«Большинство номеров шоу сегодня всё равно уже исполняют артисты и клоуны» </a:t>
            </a:r>
            <a:r>
              <a:rPr lang="ru-RU" sz="3200" dirty="0"/>
              <a:t>(т.е. не животные)</a:t>
            </a:r>
          </a:p>
          <a:p>
            <a:pPr fontAlgn="base">
              <a:lnSpc>
                <a:spcPct val="110000"/>
              </a:lnSpc>
              <a:spcBef>
                <a:spcPts val="1800"/>
              </a:spcBef>
            </a:pPr>
            <a:r>
              <a:rPr lang="ru-RU" sz="3000" dirty="0"/>
              <a:t>еще немного видео о цирке </a:t>
            </a:r>
            <a:r>
              <a:rPr lang="ru-RU" sz="3000" dirty="0" err="1"/>
              <a:t>Ронкалли</a:t>
            </a:r>
            <a:r>
              <a:rPr lang="ru-RU" sz="3000" dirty="0"/>
              <a:t>:</a:t>
            </a:r>
          </a:p>
          <a:p>
            <a:pPr lvl="1" fontAlgn="base">
              <a:lnSpc>
                <a:spcPct val="110000"/>
              </a:lnSpc>
              <a:spcBef>
                <a:spcPts val="600"/>
              </a:spcBef>
            </a:pPr>
            <a:r>
              <a:rPr lang="en-US" sz="2400" dirty="0">
                <a:hlinkClick r:id="rId3"/>
              </a:rPr>
              <a:t>Holographic Animals at Circus </a:t>
            </a:r>
            <a:r>
              <a:rPr lang="en-US" sz="2400" dirty="0" err="1">
                <a:hlinkClick r:id="rId3"/>
              </a:rPr>
              <a:t>Roncalli</a:t>
            </a:r>
            <a:r>
              <a:rPr lang="en-US" sz="2400" dirty="0">
                <a:hlinkClick r:id="rId3"/>
              </a:rPr>
              <a:t> - Holograms Replace Live Animals in a </a:t>
            </a:r>
            <a:r>
              <a:rPr lang="en-US" sz="2400" dirty="0" err="1">
                <a:hlinkClick r:id="rId3"/>
              </a:rPr>
              <a:t>german</a:t>
            </a:r>
            <a:r>
              <a:rPr lang="en-US" sz="2400" dirty="0">
                <a:hlinkClick r:id="rId3"/>
              </a:rPr>
              <a:t> Circus</a:t>
            </a:r>
            <a:r>
              <a:rPr lang="ru-RU" sz="2400" dirty="0"/>
              <a:t> (5:06) – с фрагментом про технологии</a:t>
            </a:r>
          </a:p>
          <a:p>
            <a:pPr lvl="1" fontAlgn="base">
              <a:lnSpc>
                <a:spcPct val="110000"/>
              </a:lnSpc>
              <a:spcBef>
                <a:spcPts val="600"/>
              </a:spcBef>
            </a:pPr>
            <a:r>
              <a:rPr lang="cs-CZ" sz="2400" dirty="0">
                <a:hlinkClick r:id="rId4"/>
              </a:rPr>
              <a:t>Optoma impresses audiences with a holographic circus experience</a:t>
            </a:r>
            <a:r>
              <a:rPr lang="ru-RU" sz="2400" dirty="0"/>
              <a:t> (1:40) – с мнениями </a:t>
            </a:r>
            <a:r>
              <a:rPr lang="en-US" sz="2400" dirty="0"/>
              <a:t>celebrities </a:t>
            </a:r>
            <a:r>
              <a:rPr lang="ru-RU" sz="2400" dirty="0"/>
              <a:t>о новом формате представлений</a:t>
            </a:r>
            <a:endParaRPr lang="cs-CZ" sz="2400" dirty="0"/>
          </a:p>
          <a:p>
            <a:pPr lvl="1" fontAlgn="base">
              <a:spcBef>
                <a:spcPts val="1200"/>
              </a:spcBef>
            </a:pPr>
            <a:endParaRPr lang="ru-RU" sz="2600" dirty="0"/>
          </a:p>
          <a:p>
            <a:pPr lvl="1" fontAlgn="base">
              <a:spcBef>
                <a:spcPts val="1200"/>
              </a:spcBef>
            </a:pPr>
            <a:endParaRPr lang="en-US" sz="2600" dirty="0"/>
          </a:p>
          <a:p>
            <a:pPr fontAlgn="base">
              <a:spcBef>
                <a:spcPts val="1200"/>
              </a:spcBef>
            </a:pPr>
            <a:endParaRPr lang="ru-RU" sz="4400" dirty="0">
              <a:hlinkClick r:id="rId2"/>
            </a:endParaRPr>
          </a:p>
        </p:txBody>
      </p:sp>
    </p:spTree>
    <p:extLst>
      <p:ext uri="{BB962C8B-B14F-4D97-AF65-F5344CB8AC3E}">
        <p14:creationId xmlns:p14="http://schemas.microsoft.com/office/powerpoint/2010/main" val="269517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967" y="390596"/>
            <a:ext cx="12288253" cy="1117362"/>
          </a:xfrm>
        </p:spPr>
        <p:txBody>
          <a:bodyPr>
            <a:noAutofit/>
          </a:bodyPr>
          <a:lstStyle/>
          <a:p>
            <a:r>
              <a:rPr lang="ru-RU" sz="4400" b="1" cap="small" dirty="0">
                <a:solidFill>
                  <a:schemeClr val="accent2"/>
                </a:solidFill>
              </a:rPr>
              <a:t>Российское законодательство об использовании животных в индустрии развлечений</a:t>
            </a:r>
          </a:p>
        </p:txBody>
      </p:sp>
      <p:sp>
        <p:nvSpPr>
          <p:cNvPr id="3" name="Объект 2"/>
          <p:cNvSpPr>
            <a:spLocks noGrp="1"/>
          </p:cNvSpPr>
          <p:nvPr>
            <p:ph idx="1"/>
          </p:nvPr>
        </p:nvSpPr>
        <p:spPr>
          <a:xfrm>
            <a:off x="385011" y="1876926"/>
            <a:ext cx="12240126" cy="7636041"/>
          </a:xfrm>
          <a:solidFill>
            <a:schemeClr val="bg1"/>
          </a:solidFill>
        </p:spPr>
        <p:txBody>
          <a:bodyPr>
            <a:normAutofit lnSpcReduction="10000"/>
          </a:bodyPr>
          <a:lstStyle/>
          <a:p>
            <a:pPr>
              <a:spcBef>
                <a:spcPts val="1200"/>
              </a:spcBef>
            </a:pPr>
            <a:r>
              <a:rPr lang="ru-RU" sz="3200" dirty="0">
                <a:solidFill>
                  <a:schemeClr val="tx2"/>
                </a:solidFill>
              </a:rPr>
              <a:t>Согласно п. 7  ст. 3 ФЗ № 498 «Об ответственном обращении с животными…» </a:t>
            </a:r>
            <a:r>
              <a:rPr lang="ru-RU" sz="3200" b="1" dirty="0">
                <a:solidFill>
                  <a:schemeClr val="tx2"/>
                </a:solidFill>
              </a:rPr>
              <a:t>использование животных в культурно-зрелищных целях</a:t>
            </a:r>
            <a:r>
              <a:rPr lang="ru-RU" sz="3200" dirty="0"/>
              <a:t> </a:t>
            </a:r>
            <a:r>
              <a:rPr lang="ru-RU" sz="3200" dirty="0">
                <a:solidFill>
                  <a:schemeClr val="tx2"/>
                </a:solidFill>
              </a:rPr>
              <a:t>- это их использование при осуществлении деятельности в области:</a:t>
            </a:r>
          </a:p>
          <a:p>
            <a:pPr lvl="1">
              <a:spcBef>
                <a:spcPts val="1200"/>
              </a:spcBef>
            </a:pPr>
            <a:r>
              <a:rPr lang="ru-RU" sz="2800" dirty="0"/>
              <a:t>культуры, отдыха и развлечений (в том числе в зоопарках, зоосадах, цирках, </a:t>
            </a:r>
            <a:r>
              <a:rPr lang="ru-RU" sz="2800" dirty="0" err="1"/>
              <a:t>зоотеатрах</a:t>
            </a:r>
            <a:r>
              <a:rPr lang="ru-RU" sz="2800" dirty="0"/>
              <a:t>, дельфинариях, океанариумах)</a:t>
            </a:r>
          </a:p>
          <a:p>
            <a:pPr lvl="1">
              <a:spcBef>
                <a:spcPts val="1200"/>
              </a:spcBef>
            </a:pPr>
            <a:r>
              <a:rPr lang="ru-RU" sz="2800" dirty="0"/>
              <a:t>на выставках животных</a:t>
            </a:r>
          </a:p>
          <a:p>
            <a:pPr lvl="1">
              <a:spcBef>
                <a:spcPts val="1200"/>
              </a:spcBef>
            </a:pPr>
            <a:r>
              <a:rPr lang="ru-RU" sz="2800" dirty="0"/>
              <a:t>в спортивных соревнованиях</a:t>
            </a:r>
          </a:p>
          <a:p>
            <a:pPr lvl="1">
              <a:spcBef>
                <a:spcPts val="1200"/>
              </a:spcBef>
            </a:pPr>
            <a:r>
              <a:rPr lang="ru-RU" sz="2800" dirty="0"/>
              <a:t>в процессе производства рекламы</a:t>
            </a:r>
          </a:p>
          <a:p>
            <a:pPr lvl="1">
              <a:spcBef>
                <a:spcPts val="1200"/>
              </a:spcBef>
            </a:pPr>
            <a:r>
              <a:rPr lang="ru-RU" sz="2800" dirty="0"/>
              <a:t>при создании произведений кинематографии, для производства фото- и видеопродукции, на телевидении</a:t>
            </a:r>
          </a:p>
          <a:p>
            <a:pPr lvl="1">
              <a:spcBef>
                <a:spcPts val="1200"/>
              </a:spcBef>
            </a:pPr>
            <a:r>
              <a:rPr lang="ru-RU" sz="2800" dirty="0"/>
              <a:t>в просветительской деятельности</a:t>
            </a:r>
          </a:p>
          <a:p>
            <a:pPr lvl="1">
              <a:spcBef>
                <a:spcPts val="1200"/>
              </a:spcBef>
            </a:pPr>
            <a:r>
              <a:rPr lang="ru-RU" sz="2800" dirty="0"/>
              <a:t>в целях демонстрации</a:t>
            </a:r>
          </a:p>
          <a:p>
            <a:pPr lvl="2">
              <a:spcBef>
                <a:spcPts val="1200"/>
              </a:spcBef>
            </a:pPr>
            <a:r>
              <a:rPr lang="ru-RU" sz="2400" dirty="0"/>
              <a:t>в том числе в местах розничной торговли, местах оказания услуг общественного питания</a:t>
            </a:r>
          </a:p>
        </p:txBody>
      </p:sp>
    </p:spTree>
    <p:extLst>
      <p:ext uri="{BB962C8B-B14F-4D97-AF65-F5344CB8AC3E}">
        <p14:creationId xmlns:p14="http://schemas.microsoft.com/office/powerpoint/2010/main" val="2413338961"/>
      </p:ext>
    </p:extLst>
  </p:cSld>
  <p:clrMapOvr>
    <a:masterClrMapping/>
  </p:clrMapOvr>
</p:sld>
</file>

<file path=ppt/theme/theme1.xml><?xml version="1.0" encoding="utf-8"?>
<a:theme xmlns:a="http://schemas.openxmlformats.org/drawingml/2006/main" name="Тема Office">
  <a:themeElements>
    <a:clrScheme name="Другая 18">
      <a:dk1>
        <a:sysClr val="windowText" lastClr="000000"/>
      </a:dk1>
      <a:lt1>
        <a:sysClr val="window" lastClr="FFFFFF"/>
      </a:lt1>
      <a:dk2>
        <a:srgbClr val="1F7D7B"/>
      </a:dk2>
      <a:lt2>
        <a:srgbClr val="EEECE1"/>
      </a:lt2>
      <a:accent1>
        <a:srgbClr val="279D9A"/>
      </a:accent1>
      <a:accent2>
        <a:srgbClr val="CA8E22"/>
      </a:accent2>
      <a:accent3>
        <a:srgbClr val="34CCA8"/>
      </a:accent3>
      <a:accent4>
        <a:srgbClr val="7F7F7F"/>
      </a:accent4>
      <a:accent5>
        <a:srgbClr val="4BACC6"/>
      </a:accent5>
      <a:accent6>
        <a:srgbClr val="E5B661"/>
      </a:accent6>
      <a:hlink>
        <a:srgbClr val="C00000"/>
      </a:hlink>
      <a:folHlink>
        <a:srgbClr val="C0504D"/>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36173</TotalTime>
  <Words>4139</Words>
  <Application>Microsoft Office PowerPoint</Application>
  <PresentationFormat>Произвольный</PresentationFormat>
  <Paragraphs>271</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Arial Rounded MT Bold</vt:lpstr>
      <vt:lpstr>Calibri</vt:lpstr>
      <vt:lpstr>Тема Office</vt:lpstr>
      <vt:lpstr>ANIMAL LAW история, практика, перспективы</vt:lpstr>
      <vt:lpstr>Правовой режим использования животных в спорте и индустрии развлечений</vt:lpstr>
      <vt:lpstr>История использования животных в развлечениях</vt:lpstr>
      <vt:lpstr>История использования животных в развлечениях: Древний Рим</vt:lpstr>
      <vt:lpstr>История использования животных в развлечениях: Средние века</vt:lpstr>
      <vt:lpstr>Этика и жестокость в использовании животных для развлечений</vt:lpstr>
      <vt:lpstr>Кино/театр/ТВ/реклама/цирк/аква-шоу</vt:lpstr>
      <vt:lpstr>Отказ от использования животных в цирке</vt:lpstr>
      <vt:lpstr>Российское законодательство об использовании животных в индустрии развлечений</vt:lpstr>
      <vt:lpstr>Федеральный закон № 498-ФЗ не распространяется на</vt:lpstr>
      <vt:lpstr>Общие требования к содержанию животных (ст. 9 Федерального закона № 498-ФЗ)</vt:lpstr>
      <vt:lpstr>Защита животных от жестокого обращения (ст. 11 Федерального закона № 498-ФЗ)</vt:lpstr>
      <vt:lpstr>Ст. 15 Федерального закона № 498-ФЗ</vt:lpstr>
      <vt:lpstr>ТРЕБОВАНИЯ К ИСПОЛЬЗОВАНИЮ ЖИВОТНЫХ В КУЛЬТУРНО-ЗРЕЛИЩНЫХ ЦЕЛЯХ И ИХ СОДЕРЖАНИЮ</vt:lpstr>
      <vt:lpstr>Презентация PowerPoint</vt:lpstr>
      <vt:lpstr>ПОЛОЖЕНИЕ О ЛИЦЕНЗИРОВАНИИ ДЕЯТЕЛЬНОСТИ ПО СОДЕРЖАНИЮ И ИСПОЛЬЗОВАНИЮ ЖИВОТНЫХ В ЗООПАРКАХ, ЗООСАДАХ, ЦИРКАХ, ЗООТЕАТРАХ, ДЕЛЬФИНАРИЯХ И ОКЕАНАРИУМАХ</vt:lpstr>
      <vt:lpstr>Использование животных в спорте: борьба</vt:lpstr>
      <vt:lpstr>Использование животных в спорте: верблюжьи бои в Турции</vt:lpstr>
      <vt:lpstr>Законодательство об использовании животных в спорте</vt:lpstr>
      <vt:lpstr>Использование животных в спорте: верблюжьи бои в Турции</vt:lpstr>
      <vt:lpstr>Охота, травля</vt:lpstr>
      <vt:lpstr>Охота, травля</vt:lpstr>
      <vt:lpstr>Охота, травля</vt:lpstr>
      <vt:lpstr>Охота, травля</vt:lpstr>
      <vt:lpstr>Российское законодательство об охоте</vt:lpstr>
      <vt:lpstr>Российское законодательство о рыболовстве</vt:lpstr>
      <vt:lpstr>С 1 января 2020 г. в РФ вступили в силу: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LAW история, практика, перспективы</dc:title>
  <dc:creator>EsteeEsteeSamsung</dc:creator>
  <cp:lastModifiedBy>Estee Estee</cp:lastModifiedBy>
  <cp:revision>759</cp:revision>
  <dcterms:created xsi:type="dcterms:W3CDTF">2019-11-15T21:56:20Z</dcterms:created>
  <dcterms:modified xsi:type="dcterms:W3CDTF">2020-09-25T03:41:10Z</dcterms:modified>
</cp:coreProperties>
</file>