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6" r:id="rId3"/>
    <p:sldId id="264" r:id="rId4"/>
    <p:sldId id="290" r:id="rId5"/>
    <p:sldId id="292" r:id="rId6"/>
    <p:sldId id="293" r:id="rId7"/>
    <p:sldId id="296" r:id="rId8"/>
    <p:sldId id="299" r:id="rId9"/>
    <p:sldId id="300" r:id="rId10"/>
    <p:sldId id="301" r:id="rId11"/>
    <p:sldId id="323" r:id="rId12"/>
    <p:sldId id="325" r:id="rId13"/>
    <p:sldId id="267" r:id="rId14"/>
    <p:sldId id="308" r:id="rId15"/>
    <p:sldId id="312" r:id="rId16"/>
    <p:sldId id="305" r:id="rId17"/>
    <p:sldId id="311" r:id="rId18"/>
    <p:sldId id="307" r:id="rId19"/>
    <p:sldId id="306" r:id="rId20"/>
    <p:sldId id="328" r:id="rId21"/>
    <p:sldId id="291" r:id="rId22"/>
    <p:sldId id="327" r:id="rId23"/>
  </p:sldIdLst>
  <p:sldSz cx="13004800" cy="9753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6"/>
  </p:normalViewPr>
  <p:slideViewPr>
    <p:cSldViewPr snapToGrid="0">
      <p:cViewPr varScale="1">
        <p:scale>
          <a:sx n="44" d="100"/>
          <a:sy n="44" d="100"/>
        </p:scale>
        <p:origin x="1376" y="4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0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D6DE26-1A14-4918-B3CC-5C3DC21DEC9F}" type="datetimeFigureOut">
              <a:rPr lang="en-GB" smtClean="0"/>
              <a:pPr>
                <a:defRPr/>
              </a:pPr>
              <a:t>25/09/2020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CA03-BAB6-479F-90F5-6AAC50F2C6FE}" type="slidenum">
              <a:rPr lang="en-GB" altLang="ru-RU" smtClean="0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42975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1C5373-ACC1-4CBC-B87D-F8E68CEF3B10}" type="datetimeFigureOut">
              <a:rPr lang="en-GB" smtClean="0"/>
              <a:pPr>
                <a:defRPr/>
              </a:pPr>
              <a:t>25/09/2020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B92B-EA9B-46D0-BA7B-365CDA2944F8}" type="slidenum">
              <a:rPr lang="en-GB" altLang="ru-RU" smtClean="0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313131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408943" y="555420"/>
            <a:ext cx="4161084" cy="1183527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25689" y="555420"/>
            <a:ext cx="12266507" cy="1183527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573EE0-37C3-4453-9922-675909F6B467}" type="datetimeFigureOut">
              <a:rPr lang="en-GB" smtClean="0"/>
              <a:pPr>
                <a:defRPr/>
              </a:pPr>
              <a:t>25/09/2020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BDFD-199D-4BB2-9746-0A45083DE5FD}" type="slidenum">
              <a:rPr lang="en-GB" altLang="ru-RU" smtClean="0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25471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83BC3C-070E-4E9E-973C-AD66961E31F0}" type="datetimeFigureOut">
              <a:rPr lang="en-GB" smtClean="0"/>
              <a:pPr>
                <a:defRPr/>
              </a:pPr>
              <a:t>25/09/2020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0FDA-C711-4444-8D59-4BE0694791AB}" type="slidenum">
              <a:rPr lang="en-GB" altLang="ru-RU" smtClean="0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220800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290" y="6267598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290" y="4133998"/>
            <a:ext cx="11054080" cy="213359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09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19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29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38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048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058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067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077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7BA5C5-7571-4B00-A16D-308D016DDA31}" type="datetimeFigureOut">
              <a:rPr lang="en-GB" smtClean="0"/>
              <a:pPr>
                <a:defRPr/>
              </a:pPr>
              <a:t>25/09/2020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0A2F-4499-472F-81C5-99875CA0849F}" type="slidenum">
              <a:rPr lang="en-GB" altLang="ru-RU" smtClean="0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377503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25689" y="3237660"/>
            <a:ext cx="8213796" cy="9153031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356233" y="3237660"/>
            <a:ext cx="8213796" cy="9153031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A20B21-8EDD-43EC-8379-3F3AF3F52868}" type="datetimeFigureOut">
              <a:rPr lang="en-GB" smtClean="0"/>
              <a:pPr>
                <a:defRPr/>
              </a:pPr>
              <a:t>25/09/2020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7618-E14C-467D-A27C-6F57D0FFB6D6}" type="slidenum">
              <a:rPr lang="en-GB" altLang="ru-RU" smtClean="0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314664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096" indent="0">
              <a:buNone/>
              <a:defRPr sz="2800" b="1"/>
            </a:lvl2pPr>
            <a:lvl3pPr marL="1300192" indent="0">
              <a:buNone/>
              <a:defRPr sz="2600" b="1"/>
            </a:lvl3pPr>
            <a:lvl4pPr marL="1950291" indent="0">
              <a:buNone/>
              <a:defRPr sz="2300" b="1"/>
            </a:lvl4pPr>
            <a:lvl5pPr marL="2600387" indent="0">
              <a:buNone/>
              <a:defRPr sz="2300" b="1"/>
            </a:lvl5pPr>
            <a:lvl6pPr marL="3250484" indent="0">
              <a:buNone/>
              <a:defRPr sz="2300" b="1"/>
            </a:lvl6pPr>
            <a:lvl7pPr marL="3900583" indent="0">
              <a:buNone/>
              <a:defRPr sz="2300" b="1"/>
            </a:lvl7pPr>
            <a:lvl8pPr marL="4550676" indent="0">
              <a:buNone/>
              <a:defRPr sz="2300" b="1"/>
            </a:lvl8pPr>
            <a:lvl9pPr marL="5200775" indent="0">
              <a:buNone/>
              <a:defRPr sz="2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096" indent="0">
              <a:buNone/>
              <a:defRPr sz="2800" b="1"/>
            </a:lvl2pPr>
            <a:lvl3pPr marL="1300192" indent="0">
              <a:buNone/>
              <a:defRPr sz="2600" b="1"/>
            </a:lvl3pPr>
            <a:lvl4pPr marL="1950291" indent="0">
              <a:buNone/>
              <a:defRPr sz="2300" b="1"/>
            </a:lvl4pPr>
            <a:lvl5pPr marL="2600387" indent="0">
              <a:buNone/>
              <a:defRPr sz="2300" b="1"/>
            </a:lvl5pPr>
            <a:lvl6pPr marL="3250484" indent="0">
              <a:buNone/>
              <a:defRPr sz="2300" b="1"/>
            </a:lvl6pPr>
            <a:lvl7pPr marL="3900583" indent="0">
              <a:buNone/>
              <a:defRPr sz="2300" b="1"/>
            </a:lvl7pPr>
            <a:lvl8pPr marL="4550676" indent="0">
              <a:buNone/>
              <a:defRPr sz="2300" b="1"/>
            </a:lvl8pPr>
            <a:lvl9pPr marL="5200775" indent="0">
              <a:buNone/>
              <a:defRPr sz="2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88D46A-A984-4930-A6D2-C13706023F78}" type="datetimeFigureOut">
              <a:rPr lang="en-GB" smtClean="0"/>
              <a:pPr>
                <a:defRPr/>
              </a:pPr>
              <a:t>25/09/2020</a:t>
            </a:fld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FCEA-436A-4C02-987F-A821356D0221}" type="slidenum">
              <a:rPr lang="en-GB" altLang="ru-RU" smtClean="0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79566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5CEB66-D266-4674-A758-3BD6203EBD57}" type="datetimeFigureOut">
              <a:rPr lang="en-GB" smtClean="0"/>
              <a:pPr>
                <a:defRPr/>
              </a:pPr>
              <a:t>25/09/2020</a:t>
            </a:fld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D5D3-7E8A-41A9-ACBD-0BF820736FF2}" type="slidenum">
              <a:rPr lang="en-GB" altLang="ru-RU" smtClean="0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2784713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8BD711-2112-4F67-85F8-2AA2B9C7B44B}" type="datetimeFigureOut">
              <a:rPr lang="en-GB" smtClean="0"/>
              <a:pPr>
                <a:defRPr/>
              </a:pPr>
              <a:t>25/09/2020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0CBA-EC76-4C2A-948B-28F92A8C753A}" type="slidenum">
              <a:rPr lang="en-GB" altLang="ru-RU" smtClean="0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92005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3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4516" y="388344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243" y="2041033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096" indent="0">
              <a:buNone/>
              <a:defRPr sz="1700"/>
            </a:lvl2pPr>
            <a:lvl3pPr marL="1300192" indent="0">
              <a:buNone/>
              <a:defRPr sz="1400"/>
            </a:lvl3pPr>
            <a:lvl4pPr marL="1950291" indent="0">
              <a:buNone/>
              <a:defRPr sz="1300"/>
            </a:lvl4pPr>
            <a:lvl5pPr marL="2600387" indent="0">
              <a:buNone/>
              <a:defRPr sz="1300"/>
            </a:lvl5pPr>
            <a:lvl6pPr marL="3250484" indent="0">
              <a:buNone/>
              <a:defRPr sz="1300"/>
            </a:lvl6pPr>
            <a:lvl7pPr marL="3900583" indent="0">
              <a:buNone/>
              <a:defRPr sz="1300"/>
            </a:lvl7pPr>
            <a:lvl8pPr marL="4550676" indent="0">
              <a:buNone/>
              <a:defRPr sz="1300"/>
            </a:lvl8pPr>
            <a:lvl9pPr marL="5200775" indent="0">
              <a:buNone/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4D737B-17AE-414A-9431-67CCEC2155D5}" type="datetimeFigureOut">
              <a:rPr lang="en-GB" smtClean="0"/>
              <a:pPr>
                <a:defRPr/>
              </a:pPr>
              <a:t>25/09/2020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0653-B195-461E-B674-D6348556386A}" type="slidenum">
              <a:rPr lang="en-GB" altLang="ru-RU" smtClean="0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75469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096" indent="0">
              <a:buNone/>
              <a:defRPr sz="4000"/>
            </a:lvl2pPr>
            <a:lvl3pPr marL="1300192" indent="0">
              <a:buNone/>
              <a:defRPr sz="3400"/>
            </a:lvl3pPr>
            <a:lvl4pPr marL="1950291" indent="0">
              <a:buNone/>
              <a:defRPr sz="2800"/>
            </a:lvl4pPr>
            <a:lvl5pPr marL="2600387" indent="0">
              <a:buNone/>
              <a:defRPr sz="2800"/>
            </a:lvl5pPr>
            <a:lvl6pPr marL="3250484" indent="0">
              <a:buNone/>
              <a:defRPr sz="2800"/>
            </a:lvl6pPr>
            <a:lvl7pPr marL="3900583" indent="0">
              <a:buNone/>
              <a:defRPr sz="2800"/>
            </a:lvl7pPr>
            <a:lvl8pPr marL="4550676" indent="0">
              <a:buNone/>
              <a:defRPr sz="2800"/>
            </a:lvl8pPr>
            <a:lvl9pPr marL="5200775" indent="0">
              <a:buNone/>
              <a:defRPr sz="2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096" indent="0">
              <a:buNone/>
              <a:defRPr sz="1700"/>
            </a:lvl2pPr>
            <a:lvl3pPr marL="1300192" indent="0">
              <a:buNone/>
              <a:defRPr sz="1400"/>
            </a:lvl3pPr>
            <a:lvl4pPr marL="1950291" indent="0">
              <a:buNone/>
              <a:defRPr sz="1300"/>
            </a:lvl4pPr>
            <a:lvl5pPr marL="2600387" indent="0">
              <a:buNone/>
              <a:defRPr sz="1300"/>
            </a:lvl5pPr>
            <a:lvl6pPr marL="3250484" indent="0">
              <a:buNone/>
              <a:defRPr sz="1300"/>
            </a:lvl6pPr>
            <a:lvl7pPr marL="3900583" indent="0">
              <a:buNone/>
              <a:defRPr sz="1300"/>
            </a:lvl7pPr>
            <a:lvl8pPr marL="4550676" indent="0">
              <a:buNone/>
              <a:defRPr sz="1300"/>
            </a:lvl8pPr>
            <a:lvl9pPr marL="5200775" indent="0">
              <a:buNone/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17B457-C8FC-40D9-A0B7-FA18E03B9B8D}" type="datetimeFigureOut">
              <a:rPr lang="en-GB" smtClean="0"/>
              <a:pPr>
                <a:defRPr/>
              </a:pPr>
              <a:t>25/09/2020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F1F5-FCF1-48F7-A216-89F366D10832}" type="slidenum">
              <a:rPr lang="en-GB" altLang="ru-RU" smtClean="0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78672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30019" tIns="65010" rIns="130019" bIns="6501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240" y="2275846"/>
            <a:ext cx="11704320" cy="6436925"/>
          </a:xfrm>
          <a:prstGeom prst="rect">
            <a:avLst/>
          </a:prstGeom>
        </p:spPr>
        <p:txBody>
          <a:bodyPr vert="horz" lIns="130019" tIns="65010" rIns="130019" bIns="6501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50240" y="9040149"/>
            <a:ext cx="3034453" cy="519289"/>
          </a:xfrm>
          <a:prstGeom prst="rect">
            <a:avLst/>
          </a:prstGeom>
        </p:spPr>
        <p:txBody>
          <a:bodyPr vert="horz" lIns="130019" tIns="65010" rIns="130019" bIns="65010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F1D37F-07D3-4B16-949D-18231D468C2A}" type="datetimeFigureOut">
              <a:rPr lang="en-GB" smtClean="0"/>
              <a:pPr>
                <a:defRPr/>
              </a:pPr>
              <a:t>25/09/2020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43308" y="9040149"/>
            <a:ext cx="4118187" cy="519289"/>
          </a:xfrm>
          <a:prstGeom prst="rect">
            <a:avLst/>
          </a:prstGeom>
        </p:spPr>
        <p:txBody>
          <a:bodyPr vert="horz" lIns="130019" tIns="65010" rIns="130019" bIns="65010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320107" y="9040149"/>
            <a:ext cx="3034453" cy="519289"/>
          </a:xfrm>
          <a:prstGeom prst="rect">
            <a:avLst/>
          </a:prstGeom>
        </p:spPr>
        <p:txBody>
          <a:bodyPr vert="horz" lIns="130019" tIns="65010" rIns="130019" bIns="65010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AC171-A9EA-4ADD-87F5-9F109BC9EAB7}" type="slidenum">
              <a:rPr lang="en-GB" altLang="ru-RU" smtClean="0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28291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1300192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573" indent="-487573" algn="l" defTabSz="1300192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6407" indent="-406311" algn="l" defTabSz="1300192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240" indent="-325047" algn="l" defTabSz="1300192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5338" indent="-325047" algn="l" defTabSz="1300192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437" indent="-325047" algn="l" defTabSz="1300192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5535" indent="-325047" algn="l" defTabSz="13001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5629" indent="-325047" algn="l" defTabSz="13001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5727" indent="-325047" algn="l" defTabSz="13001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5822" indent="-325047" algn="l" defTabSz="13001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001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096" algn="l" defTabSz="13001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192" algn="l" defTabSz="13001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291" algn="l" defTabSz="13001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387" algn="l" defTabSz="13001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484" algn="l" defTabSz="13001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0583" algn="l" defTabSz="13001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0676" algn="l" defTabSz="13001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0775" algn="l" defTabSz="13001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World_Animal_Protection" TargetMode="External"/><Relationship Id="rId3" Type="http://schemas.openxmlformats.org/officeDocument/2006/relationships/hyperlink" Target="http://jose.kersten.free.fr/aap/pages/uk/UDAR_uk.html" TargetMode="External"/><Relationship Id="rId7" Type="http://schemas.openxmlformats.org/officeDocument/2006/relationships/hyperlink" Target="https://www.globalanimallaw.org/database/universal.html" TargetMode="External"/><Relationship Id="rId2" Type="http://schemas.openxmlformats.org/officeDocument/2006/relationships/hyperlink" Target="https://www.oxfordanimalethics.com/2010/06/declaration-on-cetacean-righ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Farm_Animal_Welfare_Committee#Farm_Animal_Welfare_Council" TargetMode="External"/><Relationship Id="rId11" Type="http://schemas.openxmlformats.org/officeDocument/2006/relationships/hyperlink" Target="http://declarationofar.org/textSign.php" TargetMode="External"/><Relationship Id="rId5" Type="http://schemas.openxmlformats.org/officeDocument/2006/relationships/hyperlink" Target="https://aspcapro.org/sites/pro/files/aspca_asv_five_freedoms_final_0_0.pdf" TargetMode="External"/><Relationship Id="rId10" Type="http://schemas.openxmlformats.org/officeDocument/2006/relationships/hyperlink" Target="https://www.all-creatures.org/articles/ar-universal-charter-rights-species.html" TargetMode="External"/><Relationship Id="rId4" Type="http://schemas.openxmlformats.org/officeDocument/2006/relationships/hyperlink" Target="http://www.vita.org.ru/law/Zakonu/world_declaration_animal_rights.htm" TargetMode="External"/><Relationship Id="rId9" Type="http://schemas.openxmlformats.org/officeDocument/2006/relationships/hyperlink" Target="https://en.wikipedia.org/wiki/World_Organisation_for_Animal_Health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indopetexpo.id/articles/five-freedoms-animal-welfar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archive.nationalarchives.gov.uk/20121010012427/http:/www.fawc.org.uk/pdf/fivefreedoms1979.pdf" TargetMode="External"/><Relationship Id="rId7" Type="http://schemas.openxmlformats.org/officeDocument/2006/relationships/hyperlink" Target="https://en.wikipedia.org/wiki/American_Society_for_the_Prevention_of_Cruelty_to_Animals" TargetMode="External"/><Relationship Id="rId2" Type="http://schemas.openxmlformats.org/officeDocument/2006/relationships/hyperlink" Target="https://edepot.wur.nl/13437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Royal_Society_for_the_Prevention_of_Cruelty_to_Animals" TargetMode="External"/><Relationship Id="rId5" Type="http://schemas.openxmlformats.org/officeDocument/2006/relationships/hyperlink" Target="https://en.wikipedia.org/wiki/World_Organisation_for_Animal_Health" TargetMode="External"/><Relationship Id="rId4" Type="http://schemas.openxmlformats.org/officeDocument/2006/relationships/hyperlink" Target="https://www.gov.uk/government/groups/farm-animal-welfare-committee-fawc#assessment-of-farm-animal-welfare---five-freedoms-and-a-life-worth-livin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zooinform.ru/vete/articles/ketamin_i_veterinariya_ispolzovanie_razresheno_problemy_ostalis/" TargetMode="External"/><Relationship Id="rId2" Type="http://schemas.openxmlformats.org/officeDocument/2006/relationships/hyperlink" Target="https://www.interfax.ru/presscenter/24054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apsinews.ru/judicial_news/20150615/273940074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pikabu.ru/story/zhitelya_khabarovskogo_kraya_osudili_za_ubiystvo_kota_6603800" TargetMode="External"/><Relationship Id="rId2" Type="http://schemas.openxmlformats.org/officeDocument/2006/relationships/hyperlink" Target="https://vladnews.ru/2015-04-01/75915/vladivostokskomu_doghante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ltunov.ru/WordLiterature/ZakonyManu.htm" TargetMode="External"/><Relationship Id="rId2" Type="http://schemas.openxmlformats.org/officeDocument/2006/relationships/hyperlink" Target="http://www.hist.msu.ru/ER/Etext/hammurap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umer.info/bibliotek_Buks/Pravo/digest/index.php" TargetMode="External"/><Relationship Id="rId4" Type="http://schemas.openxmlformats.org/officeDocument/2006/relationships/hyperlink" Target="http://ancientrome.ru/ius/i.htm?a=144658897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w.org/ru/%D0%B1%D0%B8%D0%B1%D0%BB%D0%B8%D0%BE%D1%82%D0%B5%D0%BA%D0%B0/%D0%B1%D0%B8%D0%B1%D0%BB%D0%B8%D1%8F/bi12/%D0%BA%D0%BD%D0%B8%D0%B3%D0%B8/%D0%98%D1%81%D1%85%D0%BE%D0%B4/23/#v2023012" TargetMode="External"/><Relationship Id="rId7" Type="http://schemas.openxmlformats.org/officeDocument/2006/relationships/hyperlink" Target="https://religion.wikireading.ru/223691" TargetMode="External"/><Relationship Id="rId2" Type="http://schemas.openxmlformats.org/officeDocument/2006/relationships/hyperlink" Target="https://bibleonline.ru/bible/rst66/exo-2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jw.org/ru/%D0%B1%D0%B8%D0%B1%D0%BB%D0%B8%D0%BE%D1%82%D0%B5%D0%BA%D0%B0/%D0%B1%D0%B8%D0%B1%D0%BB%D0%B8%D1%8F/bi12/%D0%BA%D0%BD%D0%B8%D0%B3%D0%B8/%D0%9F%D1%80%D0%B8%D1%82%D1%87%D0%B8/12/#v20012010" TargetMode="External"/><Relationship Id="rId5" Type="http://schemas.openxmlformats.org/officeDocument/2006/relationships/hyperlink" Target="https://www.jw.org/ru/%D0%B1%D0%B8%D0%B1%D0%BB%D0%B8%D0%BE%D1%82%D0%B5%D0%BA%D0%B0/%D0%B1%D0%B8%D0%B1%D0%BB%D0%B8%D1%8F/bi12/%D0%BA%D0%BD%D0%B8%D0%B3%D0%B8/%D0%9F%D1%81%D0%B0%D0%BB%D0%BC%D1%8B/11/#v19011005" TargetMode="External"/><Relationship Id="rId4" Type="http://schemas.openxmlformats.org/officeDocument/2006/relationships/hyperlink" Target="https://www.jw.org/ru/%D0%B1%D0%B8%D0%B1%D0%BB%D0%B8%D0%BE%D1%82%D0%B5%D0%BA%D0%B0/%D0%B1%D0%B8%D0%B1%D0%BB%D0%B8%D1%8F/bi12/%D0%BA%D0%BD%D0%B8%D0%B3%D0%B8/%D0%98%D1%81%D1%85%D0%BE%D0%B4/23/#v2023004-v2023005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nimal_neglec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Henry_Stephens_Salt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4838" y="7876674"/>
            <a:ext cx="9753600" cy="16523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ANIMAL LAW</a:t>
            </a:r>
            <a:br>
              <a:rPr lang="en-US" sz="66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ru-R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история, практика, перспективы</a:t>
            </a:r>
            <a:endParaRPr lang="en-GB" sz="66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58400" y="3240504"/>
            <a:ext cx="21627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Лекция 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0" y="208548"/>
            <a:ext cx="11704320" cy="1427748"/>
          </a:xfrm>
        </p:spPr>
        <p:txBody>
          <a:bodyPr>
            <a:normAutofit fontScale="90000"/>
          </a:bodyPr>
          <a:lstStyle/>
          <a:p>
            <a:r>
              <a:rPr lang="ru-RU" sz="6600" b="1" cap="small" dirty="0">
                <a:solidFill>
                  <a:schemeClr val="accent2"/>
                </a:solidFill>
              </a:rPr>
              <a:t>Декларации о правах животных</a:t>
            </a:r>
            <a:br>
              <a:rPr lang="en-US" sz="6600" b="1" cap="small" dirty="0">
                <a:solidFill>
                  <a:schemeClr val="accent2"/>
                </a:solidFill>
              </a:rPr>
            </a:br>
            <a:r>
              <a:rPr lang="ru-RU" sz="4900" b="1" cap="small" dirty="0">
                <a:solidFill>
                  <a:schemeClr val="accent2"/>
                </a:solidFill>
              </a:rPr>
              <a:t>Инициативы движений по защите животных</a:t>
            </a:r>
            <a:endParaRPr lang="ru-RU" sz="9600" b="1" cap="small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43" y="2075543"/>
            <a:ext cx="12119428" cy="7286171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ru-RU" sz="2600" dirty="0">
                <a:sym typeface="Wingdings" panose="05000000000000000000" pitchFamily="2" charset="2"/>
                <a:hlinkClick r:id="rId2"/>
              </a:rPr>
              <a:t>Декларация прав китовых: китов и дельфинов</a:t>
            </a:r>
            <a:r>
              <a:rPr lang="en-US" sz="2600" dirty="0">
                <a:sym typeface="Wingdings" panose="05000000000000000000" pitchFamily="2" charset="2"/>
              </a:rPr>
              <a:t> (</a:t>
            </a:r>
            <a:r>
              <a:rPr lang="en-US" sz="2600" dirty="0"/>
              <a:t>Collegium for Advanced Studies in the University of Helsinki, Finland held on 21-22</a:t>
            </a:r>
            <a:r>
              <a:rPr lang="en-US" sz="2600" baseline="30000" dirty="0"/>
              <a:t>nd</a:t>
            </a:r>
            <a:r>
              <a:rPr lang="en-US" sz="2600" dirty="0"/>
              <a:t> May, 2010</a:t>
            </a:r>
            <a:r>
              <a:rPr lang="en-US" sz="2600" dirty="0">
                <a:sym typeface="Wingdings" panose="05000000000000000000" pitchFamily="2" charset="2"/>
              </a:rPr>
              <a:t>)</a:t>
            </a:r>
            <a:endParaRPr lang="ru-RU" sz="2600" dirty="0">
              <a:sym typeface="Wingdings" panose="05000000000000000000" pitchFamily="2" charset="2"/>
            </a:endParaRPr>
          </a:p>
          <a:p>
            <a:pPr>
              <a:spcBef>
                <a:spcPts val="1200"/>
              </a:spcBef>
            </a:pPr>
            <a:r>
              <a:rPr lang="ru-RU" sz="2600" dirty="0">
                <a:sym typeface="Wingdings" panose="05000000000000000000" pitchFamily="2" charset="2"/>
                <a:hlinkClick r:id="rId3"/>
              </a:rPr>
              <a:t>Всеобщая декларация прав животных</a:t>
            </a:r>
            <a:r>
              <a:rPr lang="ru-RU" sz="2600" dirty="0">
                <a:sym typeface="Wingdings" panose="05000000000000000000" pitchFamily="2" charset="2"/>
              </a:rPr>
              <a:t> 1977/1990 гг. (</a:t>
            </a:r>
            <a:r>
              <a:rPr lang="en-US" sz="2600" dirty="0">
                <a:sym typeface="Wingdings" panose="05000000000000000000" pitchFamily="2" charset="2"/>
              </a:rPr>
              <a:t>National Council for the Protection of Animals, </a:t>
            </a:r>
            <a:r>
              <a:rPr lang="ru-RU" sz="2600" dirty="0" err="1">
                <a:sym typeface="Wingdings" panose="05000000000000000000" pitchFamily="2" charset="2"/>
                <a:hlinkClick r:id="rId4"/>
              </a:rPr>
              <a:t>русскояз</a:t>
            </a:r>
            <a:r>
              <a:rPr lang="ru-RU" sz="2600" dirty="0">
                <a:sym typeface="Wingdings" panose="05000000000000000000" pitchFamily="2" charset="2"/>
                <a:hlinkClick r:id="rId4"/>
              </a:rPr>
              <a:t>. текст</a:t>
            </a:r>
            <a:r>
              <a:rPr lang="ru-RU" sz="2600" dirty="0">
                <a:sym typeface="Wingdings" panose="05000000000000000000" pitchFamily="2" charset="2"/>
              </a:rPr>
              <a:t>)</a:t>
            </a:r>
          </a:p>
          <a:p>
            <a:pPr lvl="1">
              <a:spcBef>
                <a:spcPts val="600"/>
              </a:spcBef>
            </a:pPr>
            <a:r>
              <a:rPr lang="ru-RU" sz="2400" dirty="0">
                <a:sym typeface="Wingdings" panose="05000000000000000000" pitchFamily="2" charset="2"/>
              </a:rPr>
              <a:t>в 1990 г. представлен Гендиректору ЮНЕСКО</a:t>
            </a:r>
          </a:p>
          <a:p>
            <a:pPr>
              <a:spcBef>
                <a:spcPts val="1200"/>
              </a:spcBef>
            </a:pPr>
            <a:r>
              <a:rPr lang="ru-RU" sz="2600" dirty="0">
                <a:sym typeface="Wingdings" panose="05000000000000000000" pitchFamily="2" charset="2"/>
                <a:hlinkClick r:id="rId5"/>
              </a:rPr>
              <a:t>Пять свобод благополучия животных</a:t>
            </a:r>
            <a:r>
              <a:rPr lang="en-US" sz="2600" dirty="0">
                <a:sym typeface="Wingdings" panose="05000000000000000000" pitchFamily="2" charset="2"/>
              </a:rPr>
              <a:t> (</a:t>
            </a:r>
            <a:r>
              <a:rPr lang="en-US" sz="2600" dirty="0">
                <a:hlinkClick r:id="rId6" tooltip="Farm Animal Welfare Committee"/>
              </a:rPr>
              <a:t>UK Farm Animal Welfare Council</a:t>
            </a:r>
            <a:r>
              <a:rPr lang="en-US" sz="2600" dirty="0"/>
              <a:t>, 1979)</a:t>
            </a:r>
            <a:endParaRPr lang="en-US" sz="2600" dirty="0">
              <a:sym typeface="Wingdings" panose="05000000000000000000" pitchFamily="2" charset="2"/>
            </a:endParaRPr>
          </a:p>
          <a:p>
            <a:pPr>
              <a:spcBef>
                <a:spcPts val="1200"/>
              </a:spcBef>
            </a:pPr>
            <a:r>
              <a:rPr lang="ru-RU" sz="2600" dirty="0">
                <a:sym typeface="Wingdings" panose="05000000000000000000" pitchFamily="2" charset="2"/>
                <a:hlinkClick r:id="rId7"/>
              </a:rPr>
              <a:t>Всеобщая декларация благополучия животных </a:t>
            </a:r>
            <a:r>
              <a:rPr lang="ru-RU" sz="2600" dirty="0">
                <a:sym typeface="Wingdings" panose="05000000000000000000" pitchFamily="2" charset="2"/>
              </a:rPr>
              <a:t>(</a:t>
            </a:r>
            <a:r>
              <a:rPr lang="cs-CZ" sz="2600" dirty="0">
                <a:hlinkClick r:id="rId8" tooltip="World Animal Protection"/>
              </a:rPr>
              <a:t>World Animal Protection</a:t>
            </a:r>
            <a:r>
              <a:rPr lang="ru-RU" sz="2600" dirty="0">
                <a:sym typeface="Wingdings" panose="05000000000000000000" pitchFamily="2" charset="2"/>
              </a:rPr>
              <a:t>, 2000 г.)</a:t>
            </a:r>
          </a:p>
          <a:p>
            <a:pPr lvl="1">
              <a:spcBef>
                <a:spcPts val="600"/>
              </a:spcBef>
            </a:pPr>
            <a:r>
              <a:rPr lang="ru-RU" sz="2400" dirty="0">
                <a:sym typeface="Wingdings" panose="05000000000000000000" pitchFamily="2" charset="2"/>
              </a:rPr>
              <a:t>поддержана многими странами, </a:t>
            </a:r>
            <a:r>
              <a:rPr lang="en-US" sz="2400" dirty="0"/>
              <a:t> </a:t>
            </a:r>
            <a:r>
              <a:rPr lang="en-US" sz="2400" dirty="0">
                <a:hlinkClick r:id="rId9" tooltip="World Organisation for Animal Health"/>
              </a:rPr>
              <a:t>World </a:t>
            </a:r>
            <a:r>
              <a:rPr lang="en-US" sz="2400" dirty="0" err="1">
                <a:hlinkClick r:id="rId9" tooltip="World Organisation for Animal Health"/>
              </a:rPr>
              <a:t>Organisation</a:t>
            </a:r>
            <a:r>
              <a:rPr lang="en-US" sz="2400" dirty="0">
                <a:hlinkClick r:id="rId9" tooltip="World Organisation for Animal Health"/>
              </a:rPr>
              <a:t> for Animal Health</a:t>
            </a:r>
            <a:r>
              <a:rPr lang="en-US" sz="2400" dirty="0"/>
              <a:t> (</a:t>
            </a:r>
            <a:r>
              <a:rPr lang="en-US" sz="2400" dirty="0" err="1"/>
              <a:t>OIE</a:t>
            </a:r>
            <a:r>
              <a:rPr lang="en-US" sz="2400" dirty="0"/>
              <a:t>)</a:t>
            </a:r>
            <a:r>
              <a:rPr lang="ru-RU" sz="2400" dirty="0"/>
              <a:t>, </a:t>
            </a:r>
            <a:r>
              <a:rPr lang="en-US" sz="2400" dirty="0"/>
              <a:t>Federation of Veterinarians of Europe (</a:t>
            </a:r>
            <a:r>
              <a:rPr lang="en-US" sz="2400" dirty="0" err="1"/>
              <a:t>FVE</a:t>
            </a:r>
            <a:r>
              <a:rPr lang="en-US" sz="2400" dirty="0"/>
              <a:t>)</a:t>
            </a:r>
            <a:r>
              <a:rPr lang="ru-RU" sz="2400" dirty="0"/>
              <a:t> и национальными ветеринарными ассоциациями</a:t>
            </a:r>
          </a:p>
          <a:p>
            <a:pPr lvl="1">
              <a:spcBef>
                <a:spcPts val="600"/>
              </a:spcBef>
            </a:pPr>
            <a:r>
              <a:rPr lang="ru-RU" sz="2400" dirty="0">
                <a:sym typeface="Wingdings" panose="05000000000000000000" pitchFamily="2" charset="2"/>
              </a:rPr>
              <a:t>2009 - поддержана </a:t>
            </a:r>
            <a:r>
              <a:rPr lang="ru-RU" sz="2400" dirty="0" err="1">
                <a:sym typeface="Wingdings" panose="05000000000000000000" pitchFamily="2" charset="2"/>
              </a:rPr>
              <a:t>ФАО</a:t>
            </a:r>
            <a:r>
              <a:rPr lang="ru-RU" sz="2400" dirty="0">
                <a:sym typeface="Wingdings" panose="05000000000000000000" pitchFamily="2" charset="2"/>
              </a:rPr>
              <a:t> ООН (</a:t>
            </a:r>
            <a:r>
              <a:rPr lang="en-US" sz="2400" dirty="0"/>
              <a:t>Food and Agriculture </a:t>
            </a:r>
            <a:r>
              <a:rPr lang="en-US" sz="2400" dirty="0" err="1"/>
              <a:t>Organisation</a:t>
            </a:r>
            <a:r>
              <a:rPr lang="en-US" sz="2400" dirty="0"/>
              <a:t> of the United Nations</a:t>
            </a:r>
            <a:r>
              <a:rPr lang="ru-RU" sz="2400" dirty="0"/>
              <a:t>) и Советом ЕС </a:t>
            </a:r>
            <a:endParaRPr lang="ru-RU" sz="2400" dirty="0">
              <a:sym typeface="Wingdings" panose="05000000000000000000" pitchFamily="2" charset="2"/>
            </a:endParaRPr>
          </a:p>
          <a:p>
            <a:pPr>
              <a:spcBef>
                <a:spcPts val="1200"/>
              </a:spcBef>
            </a:pPr>
            <a:r>
              <a:rPr lang="ru-RU" sz="2600" dirty="0">
                <a:sym typeface="Wingdings" panose="05000000000000000000" pitchFamily="2" charset="2"/>
                <a:hlinkClick r:id="rId10"/>
              </a:rPr>
              <a:t>Всеобщая хартия прав других видов</a:t>
            </a:r>
            <a:r>
              <a:rPr lang="ru-RU" sz="2600" dirty="0">
                <a:sym typeface="Wingdings" panose="05000000000000000000" pitchFamily="2" charset="2"/>
              </a:rPr>
              <a:t> 2000 г. </a:t>
            </a:r>
          </a:p>
          <a:p>
            <a:pPr>
              <a:spcBef>
                <a:spcPts val="1200"/>
              </a:spcBef>
            </a:pPr>
            <a:r>
              <a:rPr lang="ru-RU" sz="2600" dirty="0">
                <a:sym typeface="Wingdings" panose="05000000000000000000" pitchFamily="2" charset="2"/>
                <a:hlinkClick r:id="rId11"/>
              </a:rPr>
              <a:t>Декларация прав животных</a:t>
            </a:r>
            <a:r>
              <a:rPr lang="ru-RU" sz="2600" dirty="0">
                <a:sym typeface="Wingdings" panose="05000000000000000000" pitchFamily="2" charset="2"/>
              </a:rPr>
              <a:t> 2011 г. (НКО, США)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2600" dirty="0">
                <a:sym typeface="Wingdings" panose="05000000000000000000" pitchFamily="2" charset="2"/>
              </a:rPr>
              <a:t>И хотя данные декларации и написаны, они не являются международными нормативными актами, это инициативы движений за защиту животных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579630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885" y="208548"/>
            <a:ext cx="12304294" cy="1489623"/>
          </a:xfrm>
        </p:spPr>
        <p:txBody>
          <a:bodyPr>
            <a:noAutofit/>
          </a:bodyPr>
          <a:lstStyle/>
          <a:p>
            <a:r>
              <a:rPr lang="ru-RU" sz="5400" b="1" cap="small" dirty="0">
                <a:solidFill>
                  <a:schemeClr val="accent2"/>
                </a:solidFill>
              </a:rPr>
              <a:t>Права животных: концепция «пяти свобод для животных»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053" y="2177143"/>
            <a:ext cx="12240126" cy="717005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sz="3600" dirty="0">
                <a:hlinkClick r:id="rId2"/>
              </a:rPr>
              <a:t>Пять аспектов благополучия животного</a:t>
            </a:r>
            <a:r>
              <a:rPr lang="ru-RU" sz="3600" dirty="0"/>
              <a:t>, находящихся под контролем человека</a:t>
            </a:r>
            <a:r>
              <a:rPr lang="en-US" sz="3600" dirty="0"/>
              <a:t>:</a:t>
            </a:r>
            <a:r>
              <a:rPr lang="ru-RU" sz="3600" dirty="0"/>
              <a:t>»</a:t>
            </a:r>
          </a:p>
          <a:p>
            <a:pPr lvl="1">
              <a:spcBef>
                <a:spcPts val="1200"/>
              </a:spcBef>
            </a:pPr>
            <a:r>
              <a:rPr lang="ru-RU" sz="3200" dirty="0"/>
              <a:t>свобода от голода и жажды</a:t>
            </a:r>
            <a:r>
              <a:rPr lang="en-US" sz="3200" dirty="0"/>
              <a:t>: </a:t>
            </a:r>
            <a:r>
              <a:rPr lang="ru-RU" sz="2800" dirty="0"/>
              <a:t>свободный доступ к свежей воде и питанию, позволяющую поддерживать здоровье и силы</a:t>
            </a:r>
            <a:endParaRPr lang="en-US" sz="2800" dirty="0"/>
          </a:p>
          <a:p>
            <a:pPr lvl="1">
              <a:spcBef>
                <a:spcPts val="1200"/>
              </a:spcBef>
            </a:pPr>
            <a:r>
              <a:rPr lang="ru-RU" sz="3200" dirty="0"/>
              <a:t>свобода от дискомфорта: </a:t>
            </a:r>
            <a:r>
              <a:rPr lang="ru-RU" sz="2800" dirty="0"/>
              <a:t>обеспечение соответствующей среды, включая убежище и комфортное пространство для отдыха</a:t>
            </a:r>
            <a:endParaRPr lang="en-US" sz="2800" dirty="0"/>
          </a:p>
          <a:p>
            <a:pPr lvl="1">
              <a:spcBef>
                <a:spcPts val="1200"/>
              </a:spcBef>
            </a:pPr>
            <a:r>
              <a:rPr lang="ru-RU" sz="3200" dirty="0"/>
              <a:t>свобода от боли, ущерба и болезней: </a:t>
            </a:r>
            <a:r>
              <a:rPr lang="ru-RU" sz="2800" dirty="0"/>
              <a:t>профилактика или оперативная диагностика и лечение</a:t>
            </a:r>
            <a:endParaRPr lang="en-US" sz="2800" dirty="0"/>
          </a:p>
          <a:p>
            <a:pPr lvl="1">
              <a:spcBef>
                <a:spcPts val="1200"/>
              </a:spcBef>
            </a:pPr>
            <a:r>
              <a:rPr lang="ru-RU" sz="3200" dirty="0"/>
              <a:t>свобода вести себя нормальным образом: </a:t>
            </a:r>
            <a:r>
              <a:rPr lang="ru-RU" sz="2800" dirty="0"/>
              <a:t>обеспечение достаточного пространства, соответствующих условий и общества животных того же вида</a:t>
            </a:r>
            <a:endParaRPr lang="en-US" sz="2800" dirty="0"/>
          </a:p>
          <a:p>
            <a:pPr lvl="1">
              <a:spcBef>
                <a:spcPts val="1200"/>
              </a:spcBef>
            </a:pPr>
            <a:r>
              <a:rPr lang="ru-RU" sz="3200" dirty="0"/>
              <a:t>свобода от страха и </a:t>
            </a:r>
            <a:r>
              <a:rPr lang="ru-RU" sz="3200" dirty="0" err="1"/>
              <a:t>дистресса</a:t>
            </a:r>
            <a:r>
              <a:rPr lang="ru-RU" sz="3200" dirty="0"/>
              <a:t>: </a:t>
            </a:r>
            <a:r>
              <a:rPr lang="ru-RU" sz="2800" dirty="0"/>
              <a:t>гарантия условий и обращения, исключающих ментальные (психические, психологические) страдания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008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885" y="208548"/>
            <a:ext cx="12304294" cy="1823452"/>
          </a:xfrm>
        </p:spPr>
        <p:txBody>
          <a:bodyPr>
            <a:noAutofit/>
          </a:bodyPr>
          <a:lstStyle/>
          <a:p>
            <a:r>
              <a:rPr lang="ru-RU" sz="5400" b="1" cap="small" dirty="0">
                <a:solidFill>
                  <a:schemeClr val="accent2"/>
                </a:solidFill>
              </a:rPr>
              <a:t>Права животных: концепция «пяти свобод для животных»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053" y="2162628"/>
            <a:ext cx="12240126" cy="738242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sz="2600" dirty="0"/>
              <a:t>1965 - разработаны в ответ на Отчет технического комитета по обследованию благополучия животных, содержащихся в системах интенсивного животноводства британского правительства о животноводстве (</a:t>
            </a:r>
            <a:r>
              <a:rPr lang="en-US" sz="2600" dirty="0">
                <a:hlinkClick r:id="rId2"/>
              </a:rPr>
              <a:t>the </a:t>
            </a:r>
            <a:r>
              <a:rPr lang="en-US" sz="2600" dirty="0" err="1">
                <a:hlinkClick r:id="rId2"/>
              </a:rPr>
              <a:t>Brambell</a:t>
            </a:r>
            <a:r>
              <a:rPr lang="en-US" sz="2600" dirty="0">
                <a:hlinkClick r:id="rId2"/>
              </a:rPr>
              <a:t> Report</a:t>
            </a:r>
            <a:r>
              <a:rPr lang="ru-RU" sz="2600" dirty="0"/>
              <a:t>)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farm animals should have freedom “</a:t>
            </a:r>
            <a:r>
              <a:rPr lang="ru-RU" sz="2400" dirty="0"/>
              <a:t>…</a:t>
            </a:r>
            <a:r>
              <a:rPr lang="en-US" sz="2400" i="1" dirty="0"/>
              <a:t>to stand up, lie down, turn around, groom themselves and stretch their limbs</a:t>
            </a:r>
            <a:r>
              <a:rPr lang="ru-RU" sz="2400" i="1" dirty="0"/>
              <a:t>…</a:t>
            </a:r>
            <a:r>
              <a:rPr lang="en-US" sz="2400" dirty="0"/>
              <a:t>”</a:t>
            </a:r>
            <a:endParaRPr lang="ru-RU" sz="2400" dirty="0"/>
          </a:p>
          <a:p>
            <a:pPr>
              <a:spcBef>
                <a:spcPts val="1200"/>
              </a:spcBef>
            </a:pPr>
            <a:r>
              <a:rPr lang="ru-RU" sz="2600" dirty="0"/>
              <a:t>После выхода Отчета </a:t>
            </a:r>
            <a:r>
              <a:rPr lang="ru-RU" sz="2600" dirty="0" err="1"/>
              <a:t>Брэмбелла</a:t>
            </a:r>
            <a:r>
              <a:rPr lang="ru-RU" sz="2600" dirty="0"/>
              <a:t> был создан Консультативный комитет по благополучию с/х животных (</a:t>
            </a:r>
            <a:r>
              <a:rPr lang="en-US" sz="2600" dirty="0"/>
              <a:t>Farm Animal Welfare Advisory Committee</a:t>
            </a:r>
            <a:r>
              <a:rPr lang="ru-RU" sz="2600" dirty="0"/>
              <a:t> - </a:t>
            </a:r>
            <a:r>
              <a:rPr lang="en-US" sz="2600" dirty="0" err="1"/>
              <a:t>FAWAC</a:t>
            </a:r>
            <a:r>
              <a:rPr lang="en-US" sz="2600" dirty="0"/>
              <a:t>)</a:t>
            </a:r>
            <a:endParaRPr lang="ru-RU" sz="2600" dirty="0"/>
          </a:p>
          <a:p>
            <a:pPr lvl="1">
              <a:spcBef>
                <a:spcPts val="1200"/>
              </a:spcBef>
            </a:pPr>
            <a:r>
              <a:rPr lang="ru-RU" sz="2400" dirty="0"/>
              <a:t>был распущен в 1979 г. после создания британским правительством Совета по благополучию с/х животных (</a:t>
            </a:r>
            <a:r>
              <a:rPr lang="en-US" sz="2400" dirty="0"/>
              <a:t>Farm Animal Welfare Council </a:t>
            </a:r>
            <a:r>
              <a:rPr lang="ru-RU" sz="2400" dirty="0"/>
              <a:t>- </a:t>
            </a:r>
            <a:r>
              <a:rPr lang="en-US" sz="2400" dirty="0" err="1"/>
              <a:t>FAWC</a:t>
            </a:r>
            <a:r>
              <a:rPr lang="en-US" sz="2400" dirty="0"/>
              <a:t>)</a:t>
            </a:r>
            <a:endParaRPr lang="ru-RU" sz="2400" dirty="0"/>
          </a:p>
          <a:p>
            <a:pPr lvl="1">
              <a:spcBef>
                <a:spcPts val="1200"/>
              </a:spcBef>
            </a:pPr>
            <a:r>
              <a:rPr lang="ru-RU" sz="2400" dirty="0"/>
              <a:t>эти организации разработали перечень положений для с/х животных</a:t>
            </a:r>
          </a:p>
          <a:p>
            <a:pPr lvl="2">
              <a:spcBef>
                <a:spcPts val="600"/>
              </a:spcBef>
            </a:pPr>
            <a:r>
              <a:rPr lang="ru-RU" sz="2200" dirty="0"/>
              <a:t>точный источник неизвестен, первое печатное упоминание - </a:t>
            </a:r>
            <a:r>
              <a:rPr lang="ru-RU" sz="2200" dirty="0">
                <a:hlinkClick r:id="rId3"/>
              </a:rPr>
              <a:t>сообщение </a:t>
            </a:r>
            <a:r>
              <a:rPr lang="en-US" sz="2200" dirty="0" err="1">
                <a:hlinkClick r:id="rId3"/>
              </a:rPr>
              <a:t>FAWC</a:t>
            </a:r>
            <a:r>
              <a:rPr lang="en-US" sz="2200" dirty="0">
                <a:hlinkClick r:id="rId3"/>
              </a:rPr>
              <a:t> </a:t>
            </a:r>
            <a:r>
              <a:rPr lang="ru-RU" sz="2200" dirty="0">
                <a:hlinkClick r:id="rId3"/>
              </a:rPr>
              <a:t>для прессы</a:t>
            </a:r>
            <a:r>
              <a:rPr lang="en-US" sz="2200" dirty="0"/>
              <a:t> </a:t>
            </a:r>
            <a:r>
              <a:rPr lang="ru-RU" sz="2200" dirty="0"/>
              <a:t>в декабре 1979 г.</a:t>
            </a:r>
          </a:p>
          <a:p>
            <a:pPr lvl="2">
              <a:spcBef>
                <a:spcPts val="600"/>
              </a:spcBef>
            </a:pPr>
            <a:r>
              <a:rPr lang="ru-RU" sz="2200" dirty="0"/>
              <a:t>дальше </a:t>
            </a:r>
            <a:r>
              <a:rPr lang="en-US" sz="2200" dirty="0" err="1"/>
              <a:t>FAWC</a:t>
            </a:r>
            <a:r>
              <a:rPr lang="ru-RU" sz="2200" dirty="0"/>
              <a:t> уточняло перечень до его </a:t>
            </a:r>
            <a:r>
              <a:rPr lang="ru-RU" sz="2200" dirty="0">
                <a:hlinkClick r:id="rId4"/>
              </a:rPr>
              <a:t>современного состояния</a:t>
            </a:r>
            <a:endParaRPr lang="ru-RU" sz="2200" dirty="0"/>
          </a:p>
          <a:p>
            <a:pPr lvl="2">
              <a:spcBef>
                <a:spcPts val="600"/>
              </a:spcBef>
            </a:pPr>
            <a:r>
              <a:rPr lang="ru-RU" sz="2200" dirty="0"/>
              <a:t>перечень используется как добровольный стандарт различными профессиональными группами (например, ветеринарами) и организациями (</a:t>
            </a:r>
            <a:r>
              <a:rPr lang="en-US" sz="2200" dirty="0">
                <a:hlinkClick r:id="rId5" tooltip="World Organisation for Animal Health"/>
              </a:rPr>
              <a:t>World </a:t>
            </a:r>
            <a:r>
              <a:rPr lang="en-US" sz="2200" dirty="0" err="1">
                <a:hlinkClick r:id="rId5" tooltip="World Organisation for Animal Health"/>
              </a:rPr>
              <a:t>Organisation</a:t>
            </a:r>
            <a:r>
              <a:rPr lang="en-US" sz="2200" dirty="0">
                <a:hlinkClick r:id="rId5" tooltip="World Organisation for Animal Health"/>
              </a:rPr>
              <a:t> for Animal Health</a:t>
            </a:r>
            <a:r>
              <a:rPr lang="en-US" sz="2200" dirty="0"/>
              <a:t>, </a:t>
            </a:r>
            <a:r>
              <a:rPr lang="en-US" sz="2200" dirty="0">
                <a:hlinkClick r:id="rId6" tooltip="Royal Society for the Prevention of Cruelty to Animals"/>
              </a:rPr>
              <a:t>Royal Society for the Prevention of Cruelty to Animals</a:t>
            </a:r>
            <a:r>
              <a:rPr lang="en-US" sz="2200" dirty="0"/>
              <a:t>, </a:t>
            </a:r>
            <a:r>
              <a:rPr lang="en-US" sz="2200" dirty="0">
                <a:hlinkClick r:id="rId7" tooltip="American Society for the Prevention of Cruelty to Animals"/>
              </a:rPr>
              <a:t>American Society for the Prevention of Cruelty to Animals</a:t>
            </a:r>
            <a:r>
              <a:rPr lang="ru-RU" sz="2200" dirty="0"/>
              <a:t>)</a:t>
            </a:r>
            <a:endParaRPr lang="ru-RU" sz="2200" baseline="30000" dirty="0"/>
          </a:p>
        </p:txBody>
      </p:sp>
    </p:spTree>
    <p:extLst>
      <p:ext uri="{BB962C8B-B14F-4D97-AF65-F5344CB8AC3E}">
        <p14:creationId xmlns:p14="http://schemas.microsoft.com/office/powerpoint/2010/main" val="1210526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926" y="390596"/>
            <a:ext cx="12192000" cy="989025"/>
          </a:xfrm>
        </p:spPr>
        <p:txBody>
          <a:bodyPr>
            <a:noAutofit/>
          </a:bodyPr>
          <a:lstStyle/>
          <a:p>
            <a:pPr algn="l"/>
            <a:r>
              <a:rPr lang="ru-RU" sz="6000" b="1" cap="small" dirty="0">
                <a:solidFill>
                  <a:schemeClr val="accent2"/>
                </a:solidFill>
              </a:rPr>
              <a:t>Виды юридической ответственности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925" y="1588168"/>
            <a:ext cx="12320337" cy="800501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600" dirty="0">
                <a:solidFill>
                  <a:schemeClr val="tx2"/>
                </a:solidFill>
              </a:rPr>
              <a:t>Гражданско-правовая – в имущественных отношениях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sz="8800" dirty="0"/>
              <a:t>её несут как физические, так и юридические лица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sz="8800" dirty="0"/>
              <a:t>следует из договора (договорная - гл. 25 ГК РФ) либо из причинения вреда (внедоговорная/</a:t>
            </a:r>
            <a:r>
              <a:rPr lang="ru-RU" sz="8800" dirty="0" err="1"/>
              <a:t>деликтная</a:t>
            </a:r>
            <a:r>
              <a:rPr lang="ru-RU" sz="8800" dirty="0"/>
              <a:t> - гл. 59 ГК РФ)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sz="8800" dirty="0"/>
              <a:t>преимущественно в виде денежной выплаты «пострадавшему»: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ru-RU" sz="8000" dirty="0"/>
              <a:t>«штрафные» санкции в договорах: пени, неустойка, возмещение убытков, упущенная выгода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ru-RU" sz="8000" dirty="0"/>
              <a:t>возмещение материального вреда (расчет по правилам ГК или др. законов)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ru-RU" sz="8000" dirty="0"/>
              <a:t>возмещение морального вреда</a:t>
            </a:r>
          </a:p>
          <a:p>
            <a:pPr marL="487573" lvl="1" indent="-487573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9600" dirty="0">
                <a:solidFill>
                  <a:schemeClr val="tx2"/>
                </a:solidFill>
              </a:rPr>
              <a:t>Административно-правовая - за правонарушения (менее общественно опасные деяния)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sz="8800" dirty="0"/>
              <a:t>её несут как физические (в </a:t>
            </a:r>
            <a:r>
              <a:rPr lang="ru-RU" sz="8800" dirty="0" err="1"/>
              <a:t>т.ч</a:t>
            </a:r>
            <a:r>
              <a:rPr lang="ru-RU" sz="8800" dirty="0"/>
              <a:t>. должностные), так и юридические лица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sz="8800" dirty="0"/>
              <a:t>разнообразные формы: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ru-RU" sz="8000" dirty="0"/>
              <a:t>предупреждения, административные штрафы и запреты (лишение права), возмездное изъятие, конфискация, административный арест, дисквалификация, административное приостановление деятельности</a:t>
            </a:r>
          </a:p>
          <a:p>
            <a:pPr marL="487573" lvl="1" indent="-487573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9600" dirty="0">
                <a:solidFill>
                  <a:schemeClr val="tx2"/>
                </a:solidFill>
              </a:rPr>
              <a:t>Уголовно-правовая - за преступления (более общественно опасные деяния)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sz="8800" dirty="0"/>
              <a:t>её несут только физические лица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sz="8800" dirty="0"/>
              <a:t>разнообразные формы: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ru-RU" sz="8000" dirty="0"/>
              <a:t>уголовный штраф, лишение права (занимать должности, заниматься деятельностью), лишение звания, чина, гос. наград; обязательные/исправительные/принудительные работы, ограничение свободы, арест, лишение свободы</a:t>
            </a:r>
            <a:r>
              <a:rPr lang="en-US" sz="8000" dirty="0"/>
              <a:t>,</a:t>
            </a:r>
            <a:r>
              <a:rPr lang="ru-RU" sz="8000" dirty="0"/>
              <a:t> </a:t>
            </a:r>
            <a:r>
              <a:rPr lang="en-US" sz="8000" dirty="0"/>
              <a:t>{</a:t>
            </a:r>
            <a:r>
              <a:rPr lang="ru-RU" sz="8000" dirty="0"/>
              <a:t>смертная казнь</a:t>
            </a:r>
            <a:r>
              <a:rPr lang="en-US" sz="8000" dirty="0"/>
              <a:t>}</a:t>
            </a:r>
            <a:endParaRPr lang="ru-RU" sz="8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600" dirty="0">
                <a:solidFill>
                  <a:schemeClr val="tx2"/>
                </a:solidFill>
              </a:rPr>
              <a:t>Дисциплинарная – за нарушение дисциплины в трудовых отношениях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sz="8800" dirty="0"/>
              <a:t>её несут только физические лица, состоящие в трудовых отношениях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sz="8800" dirty="0"/>
              <a:t>замечание</a:t>
            </a:r>
            <a:r>
              <a:rPr lang="ru-RU" sz="9000" dirty="0"/>
              <a:t>, выговор, увольнение (ст. 192-195 Трудового кодекса РФ)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1834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926" y="390596"/>
            <a:ext cx="12192000" cy="989025"/>
          </a:xfrm>
        </p:spPr>
        <p:txBody>
          <a:bodyPr>
            <a:noAutofit/>
          </a:bodyPr>
          <a:lstStyle/>
          <a:p>
            <a:pPr algn="l"/>
            <a:r>
              <a:rPr lang="ru-RU" sz="6000" b="1" cap="small" dirty="0">
                <a:solidFill>
                  <a:schemeClr val="accent2"/>
                </a:solidFill>
              </a:rPr>
              <a:t>Виды юридической ответственности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925" y="1379622"/>
            <a:ext cx="12320337" cy="8213558"/>
          </a:xfrm>
          <a:noFill/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600" dirty="0">
                <a:solidFill>
                  <a:schemeClr val="tx2"/>
                </a:solidFill>
              </a:rPr>
              <a:t>Гражданско-правовая – в основном применительно к имущественным отношениям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sz="8800" dirty="0"/>
              <a:t>несут физические лица (индивидуумы) и юридические лица (организации)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sz="8800" dirty="0"/>
              <a:t>договорная </a:t>
            </a:r>
            <a:r>
              <a:rPr lang="ru-RU" sz="6400" dirty="0"/>
              <a:t>(в РФ – гл. 25 и отдельные статьи Гражданского кодекса РФ; за рубежом – гражданские кодексы или отдельные законы)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ru-RU" sz="6400" dirty="0"/>
              <a:t>«штрафные» санкции в договорах: пени, неустойка, возмещение убытков, упущенная выгода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sz="8800" dirty="0"/>
              <a:t>внедоговорная</a:t>
            </a:r>
            <a:r>
              <a:rPr lang="ru-RU" sz="6400" dirty="0"/>
              <a:t> (в РФ – гл. 59 и отельные статьи Гражданского кодекса РФ; за рубежом гражданские кодексы или отдельные законы)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ru-RU" sz="6400" dirty="0"/>
              <a:t>в случае причинения вреда личности или имуществу вне связи с договором – компенсация причиненного вреда (определяется по соответствующим нормам ГК или законам)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ru-RU" sz="6400" dirty="0"/>
              <a:t>в случае ущерба нематериальным благам - компенсация морального вреда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sz="7200" dirty="0">
                <a:solidFill>
                  <a:schemeClr val="tx2"/>
                </a:solidFill>
              </a:rPr>
              <a:t>публично-правовая ответственность в ГК</a:t>
            </a:r>
            <a:r>
              <a:rPr lang="ru-RU" sz="7200" dirty="0"/>
              <a:t>: взыскание в доход государства всего, полученного по сделке (ст. 169), п. 2 ст. 1252 ГК РФ) – изъятие и уничтожение средств совершения правонарушения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600" dirty="0">
                <a:solidFill>
                  <a:schemeClr val="tx2"/>
                </a:solidFill>
              </a:rPr>
              <a:t>Административно-правовая – за правонарушения </a:t>
            </a:r>
            <a:r>
              <a:rPr lang="ru-RU" sz="8800" dirty="0">
                <a:solidFill>
                  <a:schemeClr val="tx2"/>
                </a:solidFill>
              </a:rPr>
              <a:t>(менее общественно опасные деяния)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sz="6400" dirty="0"/>
              <a:t>в РФ - Кодекс об административных правонарушениях РФ; за рубежом – соответствующие кодексы или законы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sz="8800" dirty="0"/>
              <a:t>налагается на физических (в </a:t>
            </a:r>
            <a:r>
              <a:rPr lang="ru-RU" sz="8800" dirty="0" err="1"/>
              <a:t>т.ч</a:t>
            </a:r>
            <a:r>
              <a:rPr lang="ru-RU" sz="8800" dirty="0"/>
              <a:t>. должностных) лиц (индивидуумов) и юридических лиц (организации)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sz="8800" dirty="0"/>
              <a:t>предупреждения, административные штрафы и запреты (лишение права), возмездное изъятие, конфискация, административный арест, дисквалификация, административное приостановление деятельности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600" dirty="0">
                <a:solidFill>
                  <a:schemeClr val="tx2"/>
                </a:solidFill>
              </a:rPr>
              <a:t>Уголовно-правовая – за преступления </a:t>
            </a:r>
            <a:r>
              <a:rPr lang="ru-RU" sz="8800" dirty="0">
                <a:solidFill>
                  <a:schemeClr val="tx2"/>
                </a:solidFill>
              </a:rPr>
              <a:t>(более общественно опасные деяния)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sz="6400" dirty="0"/>
              <a:t>в РФ – Уголовный кодекс РФ; за рубежом – уголовные кодексы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sz="8800" dirty="0"/>
              <a:t>налагается только на физических лиц (индивидуумов)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sz="8800" dirty="0"/>
              <a:t>уголовные штрафы, обязательные/исправительные работы, арест, длительное лишение свободы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600" dirty="0">
                <a:solidFill>
                  <a:schemeClr val="tx2"/>
                </a:solidFill>
              </a:rPr>
              <a:t>Дисциплинарная – в трудовых отношениях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sz="6400" dirty="0"/>
              <a:t>в РФ – ст. 192-195 Трудового кодекса РФ; за рубежом – трудовые кодексы или отдельные законы о труде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sz="8800" dirty="0"/>
              <a:t>замечание, выговор, увольнение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676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0" y="224590"/>
            <a:ext cx="11704320" cy="1187116"/>
          </a:xfrm>
        </p:spPr>
        <p:txBody>
          <a:bodyPr>
            <a:noAutofit/>
          </a:bodyPr>
          <a:lstStyle/>
          <a:p>
            <a:r>
              <a:rPr lang="ru-RU" sz="8000" b="1" cap="small" dirty="0">
                <a:solidFill>
                  <a:schemeClr val="accent2"/>
                </a:solidFill>
              </a:rPr>
              <a:t>Ответственность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221" y="1732547"/>
            <a:ext cx="12079705" cy="7357665"/>
          </a:xfrm>
          <a:solidFill>
            <a:schemeClr val="bg1"/>
          </a:solidFill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ru-RU" sz="5900" dirty="0"/>
              <a:t>Недостаточность наказаний:</a:t>
            </a:r>
          </a:p>
          <a:p>
            <a:pPr lvl="1">
              <a:lnSpc>
                <a:spcPct val="120000"/>
              </a:lnSpc>
            </a:pPr>
            <a:r>
              <a:rPr lang="en-US" sz="5100" dirty="0"/>
              <a:t>“…</a:t>
            </a:r>
            <a:r>
              <a:rPr lang="en-US" sz="5100" i="1" dirty="0"/>
              <a:t>is the ultimate weakness of most [anti]cruelty statutes, for no matter how expansive the language, if the punishment is not sufficient, then no real deterrent against the acts </a:t>
            </a:r>
            <a:r>
              <a:rPr lang="en-US" sz="5100" i="1" dirty="0" err="1"/>
              <a:t>exists</a:t>
            </a:r>
            <a:r>
              <a:rPr lang="en-US" sz="5100" dirty="0" err="1"/>
              <a:t>”</a:t>
            </a:r>
            <a:r>
              <a:rPr lang="en-US" sz="5100" baseline="30000" dirty="0" err="1"/>
              <a:t>1</a:t>
            </a:r>
            <a:endParaRPr lang="ru-RU" sz="5100" baseline="30000" dirty="0"/>
          </a:p>
          <a:p>
            <a:pPr marL="650096" lvl="1" indent="0" algn="r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400" baseline="30000" dirty="0"/>
              <a:t>1</a:t>
            </a:r>
            <a:r>
              <a:rPr lang="en-US" sz="3400" dirty="0"/>
              <a:t> Favre DS, Loring M (1983) </a:t>
            </a:r>
            <a:r>
              <a:rPr lang="en-US" sz="3400" i="1" dirty="0"/>
              <a:t>Animal law</a:t>
            </a:r>
            <a:r>
              <a:rPr lang="en-US" sz="3400" dirty="0"/>
              <a:t>. Westport, Conn.: Quorum Books </a:t>
            </a:r>
            <a:endParaRPr lang="ru-RU" sz="3400" dirty="0"/>
          </a:p>
          <a:p>
            <a:pPr>
              <a:lnSpc>
                <a:spcPct val="120000"/>
              </a:lnSpc>
              <a:spcBef>
                <a:spcPts val="2400"/>
              </a:spcBef>
            </a:pPr>
            <a:r>
              <a:rPr lang="ru-RU" sz="5900" dirty="0">
                <a:solidFill>
                  <a:schemeClr val="tx2"/>
                </a:solidFill>
              </a:rPr>
              <a:t>А как считаете вы, ужесточение наказаний улучшит ситуацию в области ответственного обращения с животными?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900" dirty="0">
                <a:solidFill>
                  <a:schemeClr val="tx2"/>
                </a:solidFill>
              </a:rPr>
              <a:t>Нужна ли ответственность за жестокое обращение с «низшими» животными?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ru-RU" sz="5100" dirty="0"/>
              <a:t>земноводными, насекомыми и др.?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ru-RU" sz="5900" dirty="0">
                <a:solidFill>
                  <a:schemeClr val="tx2"/>
                </a:solidFill>
              </a:rPr>
              <a:t>Какую ответственность и в каких случаях вы установили бы для: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ru-RU" sz="4200" dirty="0"/>
              <a:t>безответственного содержания домашнего животного?	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недостаточное кормление, несоответствующие условия, </a:t>
            </a:r>
            <a:r>
              <a:rPr lang="ru-RU" dirty="0" err="1"/>
              <a:t>самовыгул</a:t>
            </a:r>
            <a:endParaRPr lang="ru-RU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ru-RU" sz="4200" dirty="0"/>
              <a:t>безответственная деятельность с/х предприятия?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содержание животных в тесных помещениях без должного ухода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ru-RU" sz="4200" dirty="0"/>
              <a:t>натравливание крупной собаки на прохожих и их животных?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ru-RU" sz="4200" dirty="0"/>
              <a:t>организация петушиных боёв?</a:t>
            </a:r>
            <a:endParaRPr lang="en-US" sz="3400" dirty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00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967" y="304800"/>
            <a:ext cx="12288253" cy="1379622"/>
          </a:xfrm>
        </p:spPr>
        <p:txBody>
          <a:bodyPr>
            <a:noAutofit/>
          </a:bodyPr>
          <a:lstStyle/>
          <a:p>
            <a:r>
              <a:rPr lang="ru-RU" sz="4800" b="1" cap="small" dirty="0">
                <a:solidFill>
                  <a:schemeClr val="accent2"/>
                </a:solidFill>
              </a:rPr>
              <a:t>Законодательство о жестоком/безответственном обращении (РФ)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927" y="2005264"/>
            <a:ext cx="12304294" cy="747562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>
                <a:solidFill>
                  <a:schemeClr val="tx2"/>
                </a:solidFill>
              </a:rPr>
              <a:t>Гражданский кодекс РФ</a:t>
            </a:r>
          </a:p>
          <a:p>
            <a:pPr lvl="1">
              <a:spcBef>
                <a:spcPts val="0"/>
              </a:spcBef>
            </a:pPr>
            <a:r>
              <a:rPr lang="ru-RU" sz="2000" b="1" dirty="0"/>
              <a:t>п. 2 ст. 137. Животные:</a:t>
            </a:r>
          </a:p>
          <a:p>
            <a:pPr lvl="2">
              <a:spcBef>
                <a:spcPts val="0"/>
              </a:spcBef>
            </a:pPr>
            <a:r>
              <a:rPr lang="ru-RU" sz="1800" dirty="0"/>
              <a:t>При осуществлении прав не допускается жестокое обращение с животными, противоречащее принципам гуманности</a:t>
            </a:r>
          </a:p>
          <a:p>
            <a:pPr lvl="1">
              <a:spcBef>
                <a:spcPts val="0"/>
              </a:spcBef>
            </a:pPr>
            <a:r>
              <a:rPr lang="ru-RU" sz="2000" b="1" dirty="0"/>
              <a:t>ст. 241. Выкуп домашних животных при ненадлежащем обращении с ними:</a:t>
            </a:r>
          </a:p>
          <a:p>
            <a:pPr lvl="2">
              <a:spcBef>
                <a:spcPts val="0"/>
              </a:spcBef>
            </a:pPr>
            <a:r>
              <a:rPr lang="ru-RU" sz="1800" dirty="0"/>
              <a:t>В случаях, когда собственник домашних животных обращается с ними в явном противоречии с установленными на основании закона правилами и принятыми в обществе нормами гуманного отношения к животным, эти животные могут быть </a:t>
            </a:r>
            <a:r>
              <a:rPr lang="ru-RU" sz="1800" b="1" dirty="0">
                <a:solidFill>
                  <a:schemeClr val="tx2"/>
                </a:solidFill>
              </a:rPr>
              <a:t>изъяты у собственника путем их выкупа </a:t>
            </a:r>
            <a:r>
              <a:rPr lang="ru-RU" sz="1800" dirty="0"/>
              <a:t>лицом, предъявившим соответствующее требование в суд. Цена выкупа определяется соглашением сторон, а в случае спора - судом.</a:t>
            </a:r>
            <a:endParaRPr lang="ru-RU" sz="1600" dirty="0"/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chemeClr val="tx2"/>
                </a:solidFill>
              </a:rPr>
              <a:t>Уголовный кодекс РФ </a:t>
            </a:r>
            <a:r>
              <a:rPr lang="ru-RU" sz="2400" b="1" dirty="0">
                <a:solidFill>
                  <a:schemeClr val="tx2"/>
                </a:solidFill>
              </a:rPr>
              <a:t>(ответственность ужесточили в 2017 г.)</a:t>
            </a:r>
            <a:endParaRPr lang="ru-RU" sz="2800" b="1" dirty="0">
              <a:solidFill>
                <a:schemeClr val="tx2"/>
              </a:solidFill>
            </a:endParaRPr>
          </a:p>
          <a:p>
            <a:pPr lvl="1">
              <a:spcBef>
                <a:spcPts val="0"/>
              </a:spcBef>
            </a:pPr>
            <a:r>
              <a:rPr lang="ru-RU" sz="1800" b="1" dirty="0"/>
              <a:t>ст. 245 «Жестокое обращение с животными»</a:t>
            </a:r>
          </a:p>
          <a:p>
            <a:pPr lvl="2">
              <a:spcBef>
                <a:spcPts val="0"/>
              </a:spcBef>
            </a:pPr>
            <a:r>
              <a:rPr lang="ru-RU" sz="1800" dirty="0"/>
              <a:t>1. Жестокое обращение с животным в целях причинения ему боли и (или) страданий, а равно из хулиганских побуждений или из корыстных побуждений, повлекшее его гибель или увечье, -</a:t>
            </a:r>
          </a:p>
          <a:p>
            <a:pPr lvl="3">
              <a:spcBef>
                <a:spcPts val="0"/>
              </a:spcBef>
            </a:pPr>
            <a:r>
              <a:rPr lang="ru-RU" sz="1400" dirty="0">
                <a:solidFill>
                  <a:schemeClr val="tx2"/>
                </a:solidFill>
              </a:rPr>
              <a:t>штраф</a:t>
            </a:r>
            <a:r>
              <a:rPr lang="ru-RU" sz="1400" dirty="0"/>
              <a:t> до 80 000 руб. или в размере з/п или иного дохода осужденного за период до 6 </a:t>
            </a:r>
            <a:r>
              <a:rPr lang="ru-RU" sz="1400" dirty="0" err="1"/>
              <a:t>мес</a:t>
            </a:r>
            <a:r>
              <a:rPr lang="ru-RU" sz="1400" dirty="0"/>
              <a:t>, либо </a:t>
            </a:r>
            <a:r>
              <a:rPr lang="ru-RU" sz="1400" dirty="0">
                <a:solidFill>
                  <a:schemeClr val="tx2"/>
                </a:solidFill>
              </a:rPr>
              <a:t>обязательными работами </a:t>
            </a:r>
            <a:r>
              <a:rPr lang="ru-RU" sz="1400" dirty="0"/>
              <a:t>на срок до 360 ч, либо </a:t>
            </a:r>
            <a:r>
              <a:rPr lang="ru-RU" sz="1400" dirty="0">
                <a:solidFill>
                  <a:schemeClr val="tx2"/>
                </a:solidFill>
              </a:rPr>
              <a:t>исправит. работами </a:t>
            </a:r>
            <a:r>
              <a:rPr lang="ru-RU" sz="1400" dirty="0"/>
              <a:t>на срок до 1 года, либо </a:t>
            </a:r>
            <a:r>
              <a:rPr lang="ru-RU" sz="1400" dirty="0">
                <a:solidFill>
                  <a:schemeClr val="tx2"/>
                </a:solidFill>
              </a:rPr>
              <a:t>ограничением свободы </a:t>
            </a:r>
            <a:r>
              <a:rPr lang="ru-RU" sz="1400" dirty="0"/>
              <a:t>на срок до 1 года, либо </a:t>
            </a:r>
            <a:r>
              <a:rPr lang="ru-RU" sz="1400" dirty="0">
                <a:solidFill>
                  <a:schemeClr val="tx2"/>
                </a:solidFill>
              </a:rPr>
              <a:t>арестом</a:t>
            </a:r>
            <a:r>
              <a:rPr lang="ru-RU" sz="1400" dirty="0"/>
              <a:t> на срок до 6 мес., либо </a:t>
            </a:r>
            <a:r>
              <a:rPr lang="ru-RU" sz="1400" dirty="0">
                <a:solidFill>
                  <a:schemeClr val="tx2"/>
                </a:solidFill>
              </a:rPr>
              <a:t>лишением свободы </a:t>
            </a:r>
            <a:r>
              <a:rPr lang="ru-RU" sz="1400" dirty="0"/>
              <a:t>на срок до 3 лет.</a:t>
            </a:r>
          </a:p>
          <a:p>
            <a:pPr lvl="2">
              <a:spcBef>
                <a:spcPts val="0"/>
              </a:spcBef>
            </a:pPr>
            <a:r>
              <a:rPr lang="ru-RU" sz="1800" dirty="0"/>
              <a:t>2. То же деяние, совершенное:</a:t>
            </a:r>
          </a:p>
          <a:p>
            <a:pPr lvl="3">
              <a:spcBef>
                <a:spcPts val="0"/>
              </a:spcBef>
            </a:pPr>
            <a:r>
              <a:rPr lang="ru-RU" sz="1400" dirty="0"/>
              <a:t>а) группой лиц, группой лиц по предварительному сговору или организованной группой;</a:t>
            </a:r>
          </a:p>
          <a:p>
            <a:pPr lvl="3">
              <a:spcBef>
                <a:spcPts val="0"/>
              </a:spcBef>
            </a:pPr>
            <a:r>
              <a:rPr lang="ru-RU" sz="1400" dirty="0"/>
              <a:t>б) в присутствии малолетнего;</a:t>
            </a:r>
          </a:p>
          <a:p>
            <a:pPr lvl="3">
              <a:spcBef>
                <a:spcPts val="0"/>
              </a:spcBef>
            </a:pPr>
            <a:r>
              <a:rPr lang="ru-RU" sz="1400" dirty="0"/>
              <a:t>в) с применением садистских методов;</a:t>
            </a:r>
          </a:p>
          <a:p>
            <a:pPr lvl="3">
              <a:spcBef>
                <a:spcPts val="0"/>
              </a:spcBef>
            </a:pPr>
            <a:r>
              <a:rPr lang="ru-RU" sz="1400" dirty="0"/>
              <a:t>г) с публичной демонстрацией, в том числе в средствах массовой информации или информационно-телекоммуникационных сетях (включая сеть "Интернет");</a:t>
            </a:r>
          </a:p>
          <a:p>
            <a:pPr lvl="3">
              <a:spcBef>
                <a:spcPts val="0"/>
              </a:spcBef>
            </a:pPr>
            <a:r>
              <a:rPr lang="ru-RU" sz="1400" dirty="0"/>
              <a:t>д) в отношении нескольких животных, -</a:t>
            </a:r>
          </a:p>
          <a:p>
            <a:pPr lvl="2">
              <a:spcBef>
                <a:spcPts val="0"/>
              </a:spcBef>
            </a:pPr>
            <a:r>
              <a:rPr lang="ru-RU" sz="1800" dirty="0">
                <a:solidFill>
                  <a:schemeClr val="tx2"/>
                </a:solidFill>
              </a:rPr>
              <a:t>штраф</a:t>
            </a:r>
            <a:r>
              <a:rPr lang="ru-RU" sz="1800" dirty="0"/>
              <a:t> от 100 000 до 300 000 рублей или в размере з/п или иного дохода осужденного за период от 1 до 2 лет, либо </a:t>
            </a:r>
            <a:r>
              <a:rPr lang="ru-RU" sz="1800" dirty="0">
                <a:solidFill>
                  <a:schemeClr val="tx2"/>
                </a:solidFill>
              </a:rPr>
              <a:t>исправительными работами </a:t>
            </a:r>
            <a:r>
              <a:rPr lang="ru-RU" sz="1800" dirty="0"/>
              <a:t>на срок до 2 лет, либо </a:t>
            </a:r>
            <a:r>
              <a:rPr lang="ru-RU" sz="1800" dirty="0">
                <a:solidFill>
                  <a:schemeClr val="tx2"/>
                </a:solidFill>
              </a:rPr>
              <a:t>принудительными работами </a:t>
            </a:r>
            <a:r>
              <a:rPr lang="ru-RU" sz="1800" dirty="0"/>
              <a:t>на срок до 5 лет, либо</a:t>
            </a:r>
            <a:r>
              <a:rPr lang="ru-RU" sz="1800" dirty="0">
                <a:solidFill>
                  <a:schemeClr val="tx2"/>
                </a:solidFill>
              </a:rPr>
              <a:t> лишением свободы </a:t>
            </a:r>
            <a:r>
              <a:rPr lang="ru-RU" sz="1800" dirty="0"/>
              <a:t>на срок от трех до 5 лет.</a:t>
            </a:r>
          </a:p>
        </p:txBody>
      </p:sp>
    </p:spTree>
    <p:extLst>
      <p:ext uri="{BB962C8B-B14F-4D97-AF65-F5344CB8AC3E}">
        <p14:creationId xmlns:p14="http://schemas.microsoft.com/office/powerpoint/2010/main" val="2533034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967" y="304800"/>
            <a:ext cx="12288253" cy="1379622"/>
          </a:xfrm>
        </p:spPr>
        <p:txBody>
          <a:bodyPr>
            <a:noAutofit/>
          </a:bodyPr>
          <a:lstStyle/>
          <a:p>
            <a:r>
              <a:rPr lang="ru-RU" sz="4800" b="1" cap="small" dirty="0">
                <a:solidFill>
                  <a:schemeClr val="accent2"/>
                </a:solidFill>
              </a:rPr>
              <a:t>Ст. 245 Уголовного кодекса РФ – ужесточение и проблемы применения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927" y="1876926"/>
            <a:ext cx="12304294" cy="760395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fontAlgn="base">
              <a:spcBef>
                <a:spcPts val="600"/>
              </a:spcBef>
            </a:pPr>
            <a:r>
              <a:rPr lang="ru-RU" sz="3200" dirty="0"/>
              <a:t>в 2017 г. ст. 245 ужесточили: </a:t>
            </a:r>
          </a:p>
          <a:p>
            <a:pPr lvl="1" fontAlgn="base">
              <a:spcBef>
                <a:spcPts val="600"/>
              </a:spcBef>
            </a:pPr>
            <a:r>
              <a:rPr lang="ru-RU" sz="3200" dirty="0"/>
              <a:t>часть 1</a:t>
            </a:r>
          </a:p>
          <a:p>
            <a:pPr lvl="2" fontAlgn="base">
              <a:spcBef>
                <a:spcPts val="0"/>
              </a:spcBef>
            </a:pPr>
            <a:r>
              <a:rPr lang="ru-RU" sz="2800" dirty="0"/>
              <a:t>был - только штраф/обязательные работы/арест</a:t>
            </a:r>
          </a:p>
          <a:p>
            <a:pPr lvl="2" fontAlgn="base">
              <a:spcBef>
                <a:spcPts val="0"/>
              </a:spcBef>
            </a:pPr>
            <a:r>
              <a:rPr lang="ru-RU" sz="2800" dirty="0"/>
              <a:t>теперь - лишение свободы до 3 лет</a:t>
            </a:r>
          </a:p>
          <a:p>
            <a:pPr lvl="1" fontAlgn="base">
              <a:spcBef>
                <a:spcPts val="600"/>
              </a:spcBef>
            </a:pPr>
            <a:r>
              <a:rPr lang="ru-RU" sz="3200" dirty="0"/>
              <a:t>часть 2</a:t>
            </a:r>
          </a:p>
          <a:p>
            <a:pPr lvl="2" fontAlgn="base">
              <a:spcBef>
                <a:spcPts val="0"/>
              </a:spcBef>
            </a:pPr>
            <a:r>
              <a:rPr lang="ru-RU" sz="2800" dirty="0"/>
              <a:t>было лишение свободы до 2 лет</a:t>
            </a:r>
          </a:p>
          <a:p>
            <a:pPr lvl="2" fontAlgn="base">
              <a:spcBef>
                <a:spcPts val="0"/>
              </a:spcBef>
            </a:pPr>
            <a:r>
              <a:rPr lang="ru-RU" sz="2800" dirty="0"/>
              <a:t>теперь – лишение свободы от 3 до 5 лет</a:t>
            </a:r>
          </a:p>
          <a:p>
            <a:pPr fontAlgn="base">
              <a:spcBef>
                <a:spcPts val="600"/>
              </a:spcBef>
            </a:pPr>
            <a:r>
              <a:rPr lang="ru-RU" sz="3200" dirty="0"/>
              <a:t>проблемы применения ст. 245:</a:t>
            </a:r>
          </a:p>
          <a:p>
            <a:pPr lvl="1" fontAlgn="base">
              <a:spcBef>
                <a:spcPts val="600"/>
              </a:spcBef>
            </a:pPr>
            <a:r>
              <a:rPr lang="ru-RU" sz="2800" dirty="0">
                <a:hlinkClick r:id="rId2"/>
              </a:rPr>
              <a:t>ветеринары</a:t>
            </a:r>
            <a:r>
              <a:rPr lang="ru-RU" sz="2800" dirty="0"/>
              <a:t>, которые проводят операции без наркоза, причиняя страдания животным</a:t>
            </a:r>
          </a:p>
          <a:p>
            <a:pPr lvl="2" fontAlgn="base">
              <a:spcBef>
                <a:spcPts val="600"/>
              </a:spcBef>
            </a:pPr>
            <a:r>
              <a:rPr lang="ru-RU" sz="2000" dirty="0"/>
              <a:t>для обезболивания животных используют </a:t>
            </a:r>
            <a:r>
              <a:rPr lang="ru-RU" sz="2000" dirty="0" err="1"/>
              <a:t>кетамин</a:t>
            </a:r>
            <a:r>
              <a:rPr lang="ru-RU" sz="2000" dirty="0"/>
              <a:t> (запрещен </a:t>
            </a:r>
            <a:r>
              <a:rPr lang="ru-RU" sz="2000" dirty="0" err="1"/>
              <a:t>Госнаркоконтролем</a:t>
            </a:r>
            <a:r>
              <a:rPr lang="ru-RU" sz="2000" dirty="0"/>
              <a:t> в 2003 году)</a:t>
            </a:r>
          </a:p>
          <a:p>
            <a:pPr lvl="2" fontAlgn="base">
              <a:spcBef>
                <a:spcPts val="600"/>
              </a:spcBef>
            </a:pPr>
            <a:r>
              <a:rPr lang="ru-RU" sz="2000" dirty="0"/>
              <a:t>врачей </a:t>
            </a:r>
            <a:r>
              <a:rPr lang="ru-RU" sz="2000" u="sng" dirty="0">
                <a:hlinkClick r:id="rId3"/>
              </a:rPr>
              <a:t>судят</a:t>
            </a:r>
            <a:r>
              <a:rPr lang="ru-RU" sz="2000" dirty="0"/>
              <a:t> по статьям о сбыте наркотиков</a:t>
            </a:r>
          </a:p>
          <a:p>
            <a:pPr lvl="2" fontAlgn="base">
              <a:spcBef>
                <a:spcPts val="600"/>
              </a:spcBef>
            </a:pPr>
            <a:r>
              <a:rPr lang="ru-RU" sz="2000" dirty="0"/>
              <a:t>в 2015 г. Пленум </a:t>
            </a:r>
            <a:r>
              <a:rPr lang="ru-RU" sz="2000" dirty="0" err="1"/>
              <a:t>ВС</a:t>
            </a:r>
            <a:r>
              <a:rPr lang="ru-RU" sz="2000" dirty="0"/>
              <a:t> РФ </a:t>
            </a:r>
            <a:r>
              <a:rPr lang="ru-RU" sz="2000" u="sng" dirty="0">
                <a:hlinkClick r:id="rId4"/>
              </a:rPr>
              <a:t>разъяснил</a:t>
            </a:r>
            <a:r>
              <a:rPr lang="ru-RU" sz="2000" dirty="0"/>
              <a:t>, что укол животному нельзя квалифицировать как сбыт наркотиков, но запрет на </a:t>
            </a:r>
            <a:r>
              <a:rPr lang="ru-RU" sz="2000" dirty="0" err="1"/>
              <a:t>кетамин</a:t>
            </a:r>
            <a:r>
              <a:rPr lang="ru-RU" sz="2000" dirty="0"/>
              <a:t> до сих пор не отменён – ПП </a:t>
            </a:r>
            <a:r>
              <a:rPr lang="ru-RU" sz="2000" dirty="0" err="1"/>
              <a:t>ВС</a:t>
            </a:r>
            <a:r>
              <a:rPr lang="ru-RU" sz="2000" dirty="0"/>
              <a:t> РФ № … от …	06.2015</a:t>
            </a:r>
          </a:p>
          <a:p>
            <a:pPr lvl="2" fontAlgn="base">
              <a:spcBef>
                <a:spcPts val="600"/>
              </a:spcBef>
            </a:pPr>
            <a:r>
              <a:rPr lang="ru-RU" sz="2000" dirty="0"/>
              <a:t>сейчас клиники могут применять </a:t>
            </a:r>
            <a:r>
              <a:rPr lang="ru-RU" sz="2000" dirty="0" err="1"/>
              <a:t>кетамин</a:t>
            </a:r>
            <a:r>
              <a:rPr lang="ru-RU" sz="2000" dirty="0"/>
              <a:t>, если у них есть лицензия на использование наркотических средств (таких клиник очень мало)</a:t>
            </a:r>
          </a:p>
        </p:txBody>
      </p:sp>
    </p:spTree>
    <p:extLst>
      <p:ext uri="{BB962C8B-B14F-4D97-AF65-F5344CB8AC3E}">
        <p14:creationId xmlns:p14="http://schemas.microsoft.com/office/powerpoint/2010/main" val="933156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967" y="304800"/>
            <a:ext cx="12288253" cy="1251284"/>
          </a:xfrm>
        </p:spPr>
        <p:txBody>
          <a:bodyPr>
            <a:noAutofit/>
          </a:bodyPr>
          <a:lstStyle/>
          <a:p>
            <a:r>
              <a:rPr lang="ru-RU" sz="4800" b="1" cap="small" dirty="0">
                <a:solidFill>
                  <a:schemeClr val="accent2"/>
                </a:solidFill>
              </a:rPr>
              <a:t>Кодекс об административных правонарушениях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927" y="1812758"/>
            <a:ext cx="12304294" cy="7668126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3200" dirty="0">
                <a:solidFill>
                  <a:schemeClr val="tx2"/>
                </a:solidFill>
              </a:rPr>
              <a:t>В основном – экологические правонарушения:</a:t>
            </a:r>
          </a:p>
          <a:p>
            <a:pPr lvl="1">
              <a:spcBef>
                <a:spcPts val="600"/>
              </a:spcBef>
            </a:pPr>
            <a:r>
              <a:rPr lang="ru-RU" sz="2200" dirty="0"/>
              <a:t>Статья 7.11. Пользование объектами животного мира и водными биологическими ресурсами без разрешения</a:t>
            </a:r>
          </a:p>
          <a:p>
            <a:pPr lvl="2">
              <a:spcBef>
                <a:spcPts val="600"/>
              </a:spcBef>
            </a:pPr>
            <a:r>
              <a:rPr lang="ru-RU" sz="2000" dirty="0"/>
              <a:t>пользование, добыча – штрафы, запреты</a:t>
            </a:r>
          </a:p>
          <a:p>
            <a:pPr lvl="1">
              <a:spcBef>
                <a:spcPts val="600"/>
              </a:spcBef>
            </a:pPr>
            <a:r>
              <a:rPr lang="ru-RU" sz="2200" dirty="0"/>
              <a:t>Статья 8.29. Уничтожение мест обитания животных</a:t>
            </a:r>
          </a:p>
          <a:p>
            <a:pPr lvl="2">
              <a:spcBef>
                <a:spcPts val="600"/>
              </a:spcBef>
            </a:pPr>
            <a:r>
              <a:rPr lang="ru-RU" sz="2000" dirty="0"/>
              <a:t>предупреждение, штраф до 500 рублей</a:t>
            </a:r>
          </a:p>
          <a:p>
            <a:pPr lvl="1">
              <a:spcBef>
                <a:spcPts val="600"/>
              </a:spcBef>
            </a:pPr>
            <a:r>
              <a:rPr lang="ru-RU" sz="2200" dirty="0"/>
              <a:t>Статья 8.33. Нарушение правил охраны среды обитания или путей миграции объектов животного мира и водных биологических ресурсов</a:t>
            </a:r>
          </a:p>
          <a:p>
            <a:pPr lvl="2">
              <a:spcBef>
                <a:spcPts val="600"/>
              </a:spcBef>
            </a:pPr>
            <a:r>
              <a:rPr lang="ru-RU" sz="2000" dirty="0"/>
              <a:t>предупреждение, штрафы</a:t>
            </a:r>
          </a:p>
          <a:p>
            <a:pPr lvl="1">
              <a:spcBef>
                <a:spcPts val="600"/>
              </a:spcBef>
            </a:pPr>
            <a:r>
              <a:rPr lang="ru-RU" sz="2200" dirty="0"/>
              <a:t>Статья 8.35. Уничтожение редких и находящихся под угрозой исчезновения видов животных или растений</a:t>
            </a:r>
          </a:p>
          <a:p>
            <a:pPr lvl="2">
              <a:spcBef>
                <a:spcPts val="600"/>
              </a:spcBef>
            </a:pPr>
            <a:r>
              <a:rPr lang="ru-RU" sz="2000" dirty="0"/>
              <a:t>штрафы</a:t>
            </a:r>
          </a:p>
          <a:p>
            <a:pPr lvl="1">
              <a:spcBef>
                <a:spcPts val="600"/>
              </a:spcBef>
            </a:pPr>
            <a:r>
              <a:rPr lang="ru-RU" sz="2200" dirty="0"/>
              <a:t>Статья 8.36. Нарушение правил переселения, акклиматизации или гибридизации объектов животного мира и водных биологических ресурсов</a:t>
            </a:r>
          </a:p>
          <a:p>
            <a:pPr lvl="2">
              <a:spcBef>
                <a:spcPts val="600"/>
              </a:spcBef>
            </a:pPr>
            <a:r>
              <a:rPr lang="ru-RU" sz="2000" dirty="0"/>
              <a:t>штрафы</a:t>
            </a:r>
          </a:p>
          <a:p>
            <a:pPr lvl="1">
              <a:spcBef>
                <a:spcPts val="600"/>
              </a:spcBef>
            </a:pPr>
            <a:r>
              <a:rPr lang="ru-RU" sz="2200" dirty="0"/>
              <a:t>Статья 8.37. Нарушение правил охоты, правил, регламентирующих рыболовство и другие виды пользования объектами животного мира</a:t>
            </a:r>
          </a:p>
          <a:p>
            <a:pPr lvl="2">
              <a:spcBef>
                <a:spcPts val="600"/>
              </a:spcBef>
            </a:pPr>
            <a:r>
              <a:rPr lang="ru-RU" sz="2000" dirty="0"/>
              <a:t>штрафы, конфискация, лишение права</a:t>
            </a:r>
          </a:p>
          <a:p>
            <a:pPr lvl="1">
              <a:spcBef>
                <a:spcPts val="600"/>
              </a:spcBef>
            </a:pPr>
            <a:r>
              <a:rPr lang="ru-RU" sz="2200" dirty="0"/>
              <a:t>и </a:t>
            </a:r>
            <a:r>
              <a:rPr lang="ru-RU" sz="2200" dirty="0" err="1"/>
              <a:t>т.д</a:t>
            </a:r>
            <a:r>
              <a:rPr lang="ru-RU" sz="2200" dirty="0"/>
              <a:t>….</a:t>
            </a:r>
          </a:p>
          <a:p>
            <a:pPr lvl="1"/>
            <a:endParaRPr lang="ru-RU" sz="2400" dirty="0"/>
          </a:p>
          <a:p>
            <a:pPr lvl="2"/>
            <a:endParaRPr lang="ru-RU" sz="1800" dirty="0"/>
          </a:p>
          <a:p>
            <a:pPr lvl="2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78246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967" y="304800"/>
            <a:ext cx="12288253" cy="1122947"/>
          </a:xfrm>
        </p:spPr>
        <p:txBody>
          <a:bodyPr>
            <a:noAutofit/>
          </a:bodyPr>
          <a:lstStyle/>
          <a:p>
            <a:r>
              <a:rPr lang="ru-RU" sz="4800" b="1" cap="small" dirty="0">
                <a:solidFill>
                  <a:schemeClr val="accent2"/>
                </a:solidFill>
              </a:rPr>
              <a:t>Работает ли законодательство о жестоком/безответственном обращении? (РФ)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927" y="1700463"/>
            <a:ext cx="12304294" cy="7780421"/>
          </a:xfrm>
          <a:noFill/>
        </p:spPr>
        <p:txBody>
          <a:bodyPr>
            <a:noAutofit/>
          </a:bodyPr>
          <a:lstStyle/>
          <a:p>
            <a:pPr fontAlgn="base">
              <a:spcBef>
                <a:spcPts val="300"/>
              </a:spcBef>
            </a:pPr>
            <a:r>
              <a:rPr lang="ru-RU" sz="2800" dirty="0">
                <a:solidFill>
                  <a:schemeClr val="tx2"/>
                </a:solidFill>
              </a:rPr>
              <a:t>до 2019 г. – преимущественно штрафы:</a:t>
            </a:r>
          </a:p>
          <a:p>
            <a:pPr lvl="1" fontAlgn="base">
              <a:spcBef>
                <a:spcPts val="0"/>
              </a:spcBef>
            </a:pPr>
            <a:r>
              <a:rPr lang="ru-RU" sz="2400" dirty="0"/>
              <a:t>2015 г. – </a:t>
            </a:r>
            <a:r>
              <a:rPr lang="ru-RU" sz="2400" dirty="0" err="1"/>
              <a:t>догхантер</a:t>
            </a:r>
            <a:r>
              <a:rPr lang="ru-RU" sz="2400" dirty="0"/>
              <a:t> Данила </a:t>
            </a:r>
            <a:r>
              <a:rPr lang="ru-RU" sz="2400" dirty="0" err="1"/>
              <a:t>Кислицын</a:t>
            </a:r>
            <a:r>
              <a:rPr lang="ru-RU" sz="2400" dirty="0"/>
              <a:t> (Владивосток)</a:t>
            </a:r>
          </a:p>
          <a:p>
            <a:pPr lvl="2" fontAlgn="base">
              <a:spcBef>
                <a:spcPts val="0"/>
              </a:spcBef>
            </a:pPr>
            <a:r>
              <a:rPr lang="ru-RU" sz="2000" dirty="0">
                <a:hlinkClick r:id="rId2"/>
              </a:rPr>
              <a:t>суд снизил </a:t>
            </a:r>
            <a:r>
              <a:rPr lang="ru-RU" sz="2000" dirty="0"/>
              <a:t>(!) штраф с 33 000 руб. до 20 000 руб.</a:t>
            </a:r>
          </a:p>
          <a:p>
            <a:pPr lvl="1" fontAlgn="base">
              <a:spcBef>
                <a:spcPts val="300"/>
              </a:spcBef>
            </a:pPr>
            <a:r>
              <a:rPr lang="ru-RU" sz="2400" dirty="0"/>
              <a:t>2016 г. – убийство животных с публикацией фото в сети (Хабаровск)</a:t>
            </a:r>
          </a:p>
          <a:p>
            <a:pPr lvl="2" fontAlgn="base">
              <a:spcBef>
                <a:spcPts val="0"/>
              </a:spcBef>
            </a:pPr>
            <a:r>
              <a:rPr lang="ru-RU" sz="2000" dirty="0"/>
              <a:t>лишение свободы, но за другие преступления (разбой и унижение человеческого достоинства)</a:t>
            </a:r>
          </a:p>
          <a:p>
            <a:pPr lvl="2" fontAlgn="base">
              <a:spcBef>
                <a:spcPts val="300"/>
              </a:spcBef>
            </a:pPr>
            <a:r>
              <a:rPr lang="ru-RU" sz="2000" dirty="0"/>
              <a:t>за жестокое обращение с животными - по 150 часов обязательных работ</a:t>
            </a:r>
          </a:p>
          <a:p>
            <a:pPr lvl="1" fontAlgn="base">
              <a:spcBef>
                <a:spcPts val="300"/>
              </a:spcBef>
            </a:pPr>
            <a:r>
              <a:rPr lang="ru-RU" sz="2400" dirty="0"/>
              <a:t>2018 г. – избиение и удушение собаки в присутствии детей (Иркутск)</a:t>
            </a:r>
          </a:p>
          <a:p>
            <a:pPr lvl="2" fontAlgn="base">
              <a:spcBef>
                <a:spcPts val="0"/>
              </a:spcBef>
            </a:pPr>
            <a:r>
              <a:rPr lang="ru-RU" sz="2000" dirty="0"/>
              <a:t>150 часов обязательных работ</a:t>
            </a:r>
          </a:p>
          <a:p>
            <a:pPr fontAlgn="base">
              <a:spcBef>
                <a:spcPts val="300"/>
              </a:spcBef>
            </a:pPr>
            <a:r>
              <a:rPr lang="ru-RU" sz="2800" dirty="0">
                <a:solidFill>
                  <a:schemeClr val="tx2"/>
                </a:solidFill>
              </a:rPr>
              <a:t>с 2019 г. – суды начинают присуждать реальные сроки (ст. 245 УК РФ)</a:t>
            </a:r>
          </a:p>
          <a:p>
            <a:pPr lvl="1" fontAlgn="base">
              <a:spcBef>
                <a:spcPts val="0"/>
              </a:spcBef>
            </a:pPr>
            <a:r>
              <a:rPr lang="ru-RU" sz="2400" dirty="0"/>
              <a:t> убийство бездомной собаки (Екатеринбург)</a:t>
            </a:r>
          </a:p>
          <a:p>
            <a:pPr lvl="2" fontAlgn="base">
              <a:spcBef>
                <a:spcPts val="0"/>
              </a:spcBef>
            </a:pPr>
            <a:r>
              <a:rPr lang="ru-RU" sz="2000" dirty="0"/>
              <a:t>лишение свободы (реальный срок) на 3,5 года</a:t>
            </a:r>
          </a:p>
          <a:p>
            <a:pPr lvl="1" fontAlgn="base">
              <a:spcBef>
                <a:spcPts val="300"/>
              </a:spcBef>
            </a:pPr>
            <a:r>
              <a:rPr lang="ru-RU" sz="2400" dirty="0"/>
              <a:t>повешение кота (Хабаровск)</a:t>
            </a:r>
          </a:p>
          <a:p>
            <a:pPr lvl="2" fontAlgn="base">
              <a:spcBef>
                <a:spcPts val="0"/>
              </a:spcBef>
            </a:pPr>
            <a:r>
              <a:rPr lang="ru-RU" sz="2000" dirty="0">
                <a:hlinkClick r:id="rId3"/>
              </a:rPr>
              <a:t>лишение свободы</a:t>
            </a:r>
            <a:r>
              <a:rPr lang="ru-RU" sz="2000" dirty="0"/>
              <a:t> на 1 год</a:t>
            </a:r>
          </a:p>
          <a:p>
            <a:pPr lvl="1" fontAlgn="base">
              <a:spcBef>
                <a:spcPts val="600"/>
              </a:spcBef>
            </a:pPr>
            <a:r>
              <a:rPr lang="ru-RU" sz="2400" dirty="0"/>
              <a:t>другие дела:</a:t>
            </a:r>
          </a:p>
          <a:p>
            <a:pPr lvl="2" fontAlgn="base">
              <a:spcBef>
                <a:spcPts val="0"/>
              </a:spcBef>
            </a:pPr>
            <a:r>
              <a:rPr lang="ru-RU" sz="2000" dirty="0"/>
              <a:t>запрет деятельности по отлову безнадзорных животных</a:t>
            </a:r>
          </a:p>
          <a:p>
            <a:pPr lvl="3" fontAlgn="base">
              <a:spcBef>
                <a:spcPts val="300"/>
              </a:spcBef>
            </a:pPr>
            <a:r>
              <a:rPr lang="ru-RU" sz="1600" dirty="0"/>
              <a:t>решение Благовещенского районного суда Амурской области от 01.03.2019 по делу № 2-140/</a:t>
            </a:r>
            <a:r>
              <a:rPr lang="ru-RU" sz="1600" dirty="0" err="1"/>
              <a:t>2019~М-67</a:t>
            </a:r>
            <a:r>
              <a:rPr lang="ru-RU" sz="1600" dirty="0"/>
              <a:t>/2019</a:t>
            </a:r>
            <a:endParaRPr lang="en-US" sz="1600" dirty="0"/>
          </a:p>
          <a:p>
            <a:pPr lvl="2" fontAlgn="base">
              <a:spcBef>
                <a:spcPts val="300"/>
              </a:spcBef>
            </a:pPr>
            <a:r>
              <a:rPr lang="ru-RU" sz="2000" dirty="0"/>
              <a:t>признание информацией, запрещенной к распространению на территории РФ + включение сайта в Единый реестр доменных имен и др., содержащих такую информацию:</a:t>
            </a:r>
          </a:p>
          <a:p>
            <a:pPr lvl="3" fontAlgn="base">
              <a:spcBef>
                <a:spcPts val="300"/>
              </a:spcBef>
            </a:pPr>
            <a:r>
              <a:rPr lang="ru-RU" sz="1600" dirty="0"/>
              <a:t>публикация охотничьих видео с элементами жестокости: Решение Советского районного суда города Тулы от 02.07.2019 по делу № </a:t>
            </a:r>
            <a:r>
              <a:rPr lang="ru-RU" sz="1600" dirty="0" err="1"/>
              <a:t>2а</a:t>
            </a:r>
            <a:r>
              <a:rPr lang="ru-RU" sz="1600" dirty="0"/>
              <a:t>-2518/2019 </a:t>
            </a:r>
          </a:p>
          <a:p>
            <a:pPr lvl="3" fontAlgn="base">
              <a:spcBef>
                <a:spcPts val="300"/>
              </a:spcBef>
            </a:pPr>
            <a:r>
              <a:rPr lang="ru-RU" sz="1600" dirty="0"/>
              <a:t>видеоматериалы «Охота на тюленя» с элементами жестокости: Решение Центрального районного суда города Волгограда от 11.09.2019 по делу № </a:t>
            </a:r>
            <a:r>
              <a:rPr lang="ru-RU" sz="1600" dirty="0" err="1"/>
              <a:t>2а</a:t>
            </a:r>
            <a:r>
              <a:rPr lang="ru-RU" sz="1600" dirty="0"/>
              <a:t>-5560/2019 и др. решения Волгоградских районных судов за 2019 г. </a:t>
            </a:r>
          </a:p>
          <a:p>
            <a:pPr lvl="2" fontAlgn="base">
              <a:spcBef>
                <a:spcPts val="0"/>
              </a:spcBef>
            </a:pPr>
            <a:endParaRPr lang="ru-RU" sz="2000" dirty="0"/>
          </a:p>
          <a:p>
            <a:pPr lvl="2" fontAlgn="base">
              <a:spcBef>
                <a:spcPts val="0"/>
              </a:spcBef>
            </a:pPr>
            <a:endParaRPr lang="ru-RU" sz="2000" dirty="0"/>
          </a:p>
          <a:p>
            <a:pPr lvl="2" fontAlgn="base">
              <a:spcBef>
                <a:spcPts val="0"/>
              </a:spcBef>
            </a:pPr>
            <a:endParaRPr lang="ru-RU" sz="2000" dirty="0"/>
          </a:p>
          <a:p>
            <a:pPr lvl="2" fontAlgn="base">
              <a:spcBef>
                <a:spcPts val="600"/>
              </a:spcBef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185734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290" y="5181600"/>
            <a:ext cx="11054080" cy="3023171"/>
          </a:xfrm>
        </p:spPr>
        <p:txBody>
          <a:bodyPr>
            <a:noAutofit/>
          </a:bodyPr>
          <a:lstStyle/>
          <a:p>
            <a:r>
              <a:rPr lang="ru-RU" sz="6600" cap="small" dirty="0">
                <a:solidFill>
                  <a:schemeClr val="accent2"/>
                </a:solidFill>
              </a:rPr>
              <a:t>Юридическая ответственность за безответственное и жестокое обращение с животными</a:t>
            </a:r>
            <a:endParaRPr lang="ru-RU" sz="6600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7500" y="2914798"/>
            <a:ext cx="11054080" cy="2133599"/>
          </a:xfrm>
        </p:spPr>
        <p:txBody>
          <a:bodyPr>
            <a:normAutofit/>
          </a:bodyPr>
          <a:lstStyle/>
          <a:p>
            <a:r>
              <a:rPr lang="ru-RU" sz="3600" b="1" cap="small" dirty="0">
                <a:solidFill>
                  <a:schemeClr val="accent1"/>
                </a:solidFill>
              </a:rPr>
              <a:t>история и современность</a:t>
            </a:r>
            <a:endParaRPr lang="ru-RU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554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028084-D641-2A45-8167-9CDF74592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40" y="275772"/>
            <a:ext cx="11704320" cy="1407886"/>
          </a:xfrm>
        </p:spPr>
        <p:txBody>
          <a:bodyPr>
            <a:noAutofit/>
          </a:bodyPr>
          <a:lstStyle/>
          <a:p>
            <a:r>
              <a:rPr lang="ru-RU" sz="4600" b="1" cap="small" dirty="0">
                <a:solidFill>
                  <a:schemeClr val="accent2"/>
                </a:solidFill>
              </a:rPr>
              <a:t>Работает ли законодательство о жестоком/безответственном обращении? (РФ)</a:t>
            </a:r>
            <a:endParaRPr lang="ru-RU" sz="4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5F426F-A2C9-8647-BCA4-95BA056A9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944914"/>
            <a:ext cx="12046856" cy="7532914"/>
          </a:xfrm>
        </p:spPr>
        <p:txBody>
          <a:bodyPr>
            <a:normAutofit fontScale="62500" lnSpcReduction="20000"/>
          </a:bodyPr>
          <a:lstStyle/>
          <a:p>
            <a:pPr marL="0" indent="0" fontAlgn="base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>
                <a:solidFill>
                  <a:schemeClr val="tx2"/>
                </a:solidFill>
              </a:rPr>
              <a:t>Март 2020 года</a:t>
            </a:r>
            <a:r>
              <a:rPr lang="ru-RU" dirty="0"/>
              <a:t> - инцидент с участием российского рэпера Алексея Долматова, известного как </a:t>
            </a:r>
            <a:r>
              <a:rPr lang="ru-RU" dirty="0" err="1"/>
              <a:t>Гуф</a:t>
            </a:r>
            <a:r>
              <a:rPr lang="ru-RU" dirty="0"/>
              <a:t> </a:t>
            </a:r>
            <a:r>
              <a:rPr lang="en-US" dirty="0"/>
              <a:t>(</a:t>
            </a:r>
            <a:r>
              <a:rPr lang="en-US" dirty="0" err="1"/>
              <a:t>Guf</a:t>
            </a:r>
            <a:r>
              <a:rPr lang="en-US" dirty="0"/>
              <a:t>)</a:t>
            </a:r>
            <a:r>
              <a:rPr lang="ru-RU" dirty="0"/>
              <a:t>, вызвал активную реакцию зоозащитников </a:t>
            </a:r>
          </a:p>
          <a:p>
            <a:pPr fontAlgn="base">
              <a:lnSpc>
                <a:spcPct val="120000"/>
              </a:lnSpc>
              <a:spcBef>
                <a:spcPts val="600"/>
              </a:spcBef>
            </a:pPr>
            <a:r>
              <a:rPr lang="ru-RU" sz="3800" dirty="0"/>
              <a:t>Он провел в </a:t>
            </a:r>
            <a:r>
              <a:rPr lang="de-DE" sz="3800" dirty="0"/>
              <a:t>Instagram </a:t>
            </a:r>
            <a:r>
              <a:rPr lang="ru-RU" sz="3800" dirty="0"/>
              <a:t>трансляцию, в рамках которой позволил своей овчарке покусать соседскую собаку, комментируя происходящее фразами </a:t>
            </a:r>
            <a:r>
              <a:rPr lang="de-DE" sz="3800" dirty="0"/>
              <a:t>«</a:t>
            </a:r>
            <a:r>
              <a:rPr lang="de-DE" sz="3800" dirty="0" err="1"/>
              <a:t>that's</a:t>
            </a:r>
            <a:r>
              <a:rPr lang="de-DE" sz="3800" dirty="0"/>
              <a:t> </a:t>
            </a:r>
            <a:r>
              <a:rPr lang="de-DE" sz="3800" dirty="0" err="1"/>
              <a:t>my</a:t>
            </a:r>
            <a:r>
              <a:rPr lang="de-DE" sz="3800" dirty="0"/>
              <a:t> </a:t>
            </a:r>
            <a:r>
              <a:rPr lang="de-DE" sz="3800" dirty="0" err="1"/>
              <a:t>dog</a:t>
            </a:r>
            <a:r>
              <a:rPr lang="de-DE" sz="3800" dirty="0"/>
              <a:t>» («</a:t>
            </a:r>
            <a:r>
              <a:rPr lang="ru-RU" sz="3800" dirty="0"/>
              <a:t>это моя собака») и «кто здесь, на районе кто-то появился?»</a:t>
            </a:r>
          </a:p>
          <a:p>
            <a:pPr fontAlgn="base">
              <a:lnSpc>
                <a:spcPct val="120000"/>
              </a:lnSpc>
              <a:spcBef>
                <a:spcPts val="600"/>
              </a:spcBef>
            </a:pPr>
            <a:r>
              <a:rPr lang="ru-RU" sz="3800" dirty="0"/>
              <a:t>Дело на Алексея Долматова так и не было возбуждено </a:t>
            </a:r>
          </a:p>
          <a:p>
            <a:pPr marL="0" indent="0" fontAlgn="base">
              <a:lnSpc>
                <a:spcPct val="120000"/>
              </a:lnSpc>
              <a:spcBef>
                <a:spcPts val="1800"/>
              </a:spcBef>
              <a:buNone/>
            </a:pPr>
            <a:r>
              <a:rPr lang="ru-RU" dirty="0">
                <a:solidFill>
                  <a:schemeClr val="tx2"/>
                </a:solidFill>
              </a:rPr>
              <a:t>Июль 2020 года</a:t>
            </a:r>
            <a:r>
              <a:rPr lang="ru-RU" dirty="0"/>
              <a:t> – против жителя Киселевска было возбуждено уголовное дело по ч. 1 ст. 245 УК РФ </a:t>
            </a:r>
            <a:r>
              <a:rPr lang="en-US" dirty="0"/>
              <a:t>“</a:t>
            </a:r>
            <a:r>
              <a:rPr lang="ru-RU" dirty="0"/>
              <a:t>Жестокое обращение с животными</a:t>
            </a:r>
            <a:r>
              <a:rPr lang="en-US" dirty="0"/>
              <a:t>”</a:t>
            </a:r>
            <a:r>
              <a:rPr lang="ru-RU" dirty="0"/>
              <a:t> </a:t>
            </a:r>
          </a:p>
          <a:p>
            <a:pPr fontAlgn="base">
              <a:lnSpc>
                <a:spcPct val="120000"/>
              </a:lnSpc>
              <a:spcBef>
                <a:spcPts val="600"/>
              </a:spcBef>
            </a:pPr>
            <a:r>
              <a:rPr lang="ru-RU" sz="3800" dirty="0"/>
              <a:t>Мужчина во время застолья сдавил  хозяйского котенка в руке, животное погибло </a:t>
            </a:r>
          </a:p>
          <a:p>
            <a:pPr marL="0" indent="0" fontAlgn="ctr">
              <a:lnSpc>
                <a:spcPct val="120000"/>
              </a:lnSpc>
              <a:spcBef>
                <a:spcPts val="1800"/>
              </a:spcBef>
              <a:buNone/>
            </a:pPr>
            <a:r>
              <a:rPr lang="ru-RU" dirty="0">
                <a:solidFill>
                  <a:schemeClr val="tx2"/>
                </a:solidFill>
              </a:rPr>
              <a:t>Август 2020 года</a:t>
            </a:r>
            <a:r>
              <a:rPr lang="ru-RU" dirty="0"/>
              <a:t> – суд вынес обвинительный приговор жителю Новокузнецка по ч. 2 ст. 245 УК РФ «Жестокое обращение с животными».</a:t>
            </a:r>
          </a:p>
          <a:p>
            <a:pPr fontAlgn="base">
              <a:lnSpc>
                <a:spcPct val="120000"/>
              </a:lnSpc>
              <a:spcBef>
                <a:spcPts val="600"/>
              </a:spcBef>
            </a:pPr>
            <a:r>
              <a:rPr lang="ru-RU" sz="3800" dirty="0"/>
              <a:t>В качестве наказания мужчине назначен 1 год исправительных работ с удержанием из заработной платы пяти процентов в доход государства </a:t>
            </a:r>
          </a:p>
          <a:p>
            <a:pPr fontAlgn="base">
              <a:lnSpc>
                <a:spcPct val="120000"/>
              </a:lnSpc>
              <a:spcBef>
                <a:spcPts val="600"/>
              </a:spcBef>
            </a:pPr>
            <a:r>
              <a:rPr lang="ru-RU" sz="3800" dirty="0"/>
              <a:t>Мужчина выбросил с балкона своей квартиры на пятом этаже двух котят породы шотландская вислоухая, животные погибли</a:t>
            </a:r>
          </a:p>
          <a:p>
            <a:pPr fontAlgn="base"/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791445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967" y="304800"/>
            <a:ext cx="12288253" cy="1379622"/>
          </a:xfrm>
        </p:spPr>
        <p:txBody>
          <a:bodyPr>
            <a:noAutofit/>
          </a:bodyPr>
          <a:lstStyle/>
          <a:p>
            <a:r>
              <a:rPr lang="ru-RU" sz="4800" b="1" cap="small" dirty="0">
                <a:solidFill>
                  <a:schemeClr val="accent2"/>
                </a:solidFill>
              </a:rPr>
              <a:t>Законодательство о жестоком/безответственном обращении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36" y="2004755"/>
            <a:ext cx="12674248" cy="5658146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760" y="7609135"/>
            <a:ext cx="568409" cy="18638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36169" y="7571566"/>
            <a:ext cx="815056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ru-RU" sz="2000" dirty="0"/>
              <a:t>- Официальное признание наличия у животных способности чувствовать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- Частичное признание наличия у животных способности чувствовать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- Официальное признание наличия у животных способности страдать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- Частичное признание наличия у животных способности страдать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- Наличие у животных способности чувствовать и страдать не признается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- Нет данных</a:t>
            </a:r>
          </a:p>
        </p:txBody>
      </p:sp>
    </p:spTree>
    <p:extLst>
      <p:ext uri="{BB962C8B-B14F-4D97-AF65-F5344CB8AC3E}">
        <p14:creationId xmlns:p14="http://schemas.microsoft.com/office/powerpoint/2010/main" val="146982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883" y="240632"/>
            <a:ext cx="12352421" cy="882315"/>
          </a:xfrm>
        </p:spPr>
        <p:txBody>
          <a:bodyPr>
            <a:noAutofit/>
          </a:bodyPr>
          <a:lstStyle/>
          <a:p>
            <a:r>
              <a:rPr lang="ru-RU" sz="6000" b="1" cap="small" dirty="0">
                <a:solidFill>
                  <a:schemeClr val="accent2"/>
                </a:solidFill>
              </a:rPr>
              <a:t>Критерии жестокого обращения в РФ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1379622"/>
            <a:ext cx="12400548" cy="8117304"/>
          </a:xfrm>
          <a:noFill/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ru-RU" sz="2400" dirty="0">
                <a:solidFill>
                  <a:schemeClr val="tx2"/>
                </a:solidFill>
              </a:rPr>
              <a:t>по подп. 5 ч. 1 ст. 3 ФЗ «Об ответственном обращении с животными…» жестоким является обращение с животным, которое:</a:t>
            </a:r>
          </a:p>
          <a:p>
            <a:pPr lvl="1">
              <a:spcBef>
                <a:spcPts val="300"/>
              </a:spcBef>
            </a:pPr>
            <a:r>
              <a:rPr lang="ru-RU" sz="2200" dirty="0"/>
              <a:t>привело или может привести к гибели, увечью или иному повреждению здоровья животного</a:t>
            </a:r>
            <a:endParaRPr lang="en-US" sz="2200" dirty="0"/>
          </a:p>
          <a:p>
            <a:pPr lvl="2">
              <a:spcBef>
                <a:spcPts val="300"/>
              </a:spcBef>
            </a:pPr>
            <a:r>
              <a:rPr lang="ru-RU" sz="1800" dirty="0"/>
              <a:t>включая истязание животного, в том числе голодом, жаждой, побоями, иными действиями</a:t>
            </a:r>
            <a:endParaRPr lang="en-US" sz="1800" dirty="0"/>
          </a:p>
          <a:p>
            <a:pPr lvl="1">
              <a:spcBef>
                <a:spcPts val="300"/>
              </a:spcBef>
            </a:pPr>
            <a:r>
              <a:rPr lang="ru-RU" sz="2200" dirty="0"/>
              <a:t>нарушение законодательно установленных требований к содержанию животных, причинившее вред здоровью животного</a:t>
            </a:r>
          </a:p>
          <a:p>
            <a:pPr lvl="2">
              <a:spcBef>
                <a:spcPts val="300"/>
              </a:spcBef>
            </a:pPr>
            <a:r>
              <a:rPr lang="ru-RU" sz="1800" dirty="0"/>
              <a:t>в </a:t>
            </a:r>
            <a:r>
              <a:rPr lang="ru-RU" sz="1800" dirty="0" err="1"/>
              <a:t>т.ч</a:t>
            </a:r>
            <a:r>
              <a:rPr lang="ru-RU" sz="1800" dirty="0"/>
              <a:t>. отказ владельца от содержания животного, причинившее вред здоровью животного</a:t>
            </a:r>
          </a:p>
          <a:p>
            <a:pPr lvl="1">
              <a:spcBef>
                <a:spcPts val="300"/>
              </a:spcBef>
            </a:pPr>
            <a:r>
              <a:rPr lang="ru-RU" sz="2200" dirty="0"/>
              <a:t>неоказание владельцем помощи животному, находящемуся в опасном для жизни или здоровья состоянии</a:t>
            </a:r>
          </a:p>
          <a:p>
            <a:pPr lvl="2">
              <a:spcBef>
                <a:spcPts val="300"/>
              </a:spcBef>
            </a:pPr>
            <a:r>
              <a:rPr lang="ru-RU" sz="1600" dirty="0"/>
              <a:t>при наличии возможности оказать помощь</a:t>
            </a:r>
            <a:endParaRPr lang="en-US" sz="1600" dirty="0"/>
          </a:p>
          <a:p>
            <a:pPr>
              <a:spcBef>
                <a:spcPts val="600"/>
              </a:spcBef>
            </a:pPr>
            <a:r>
              <a:rPr lang="ru-RU" sz="2400" dirty="0">
                <a:solidFill>
                  <a:schemeClr val="tx2"/>
                </a:solidFill>
              </a:rPr>
              <a:t>по п. 9 ГОСТ Р 56391-2015 об услугах и содержании непродуктивных животных в городских условиях, утв. Приказом </a:t>
            </a:r>
            <a:r>
              <a:rPr lang="ru-RU" sz="2400" dirty="0" err="1">
                <a:solidFill>
                  <a:schemeClr val="tx2"/>
                </a:solidFill>
              </a:rPr>
              <a:t>Росстандарта</a:t>
            </a:r>
            <a:r>
              <a:rPr lang="ru-RU" sz="2400" dirty="0">
                <a:solidFill>
                  <a:schemeClr val="tx2"/>
                </a:solidFill>
              </a:rPr>
              <a:t> от 20.04.2015 № 268-ст, жестокое обращение с непродуктивными животными включает:</a:t>
            </a:r>
          </a:p>
          <a:p>
            <a:pPr lvl="1">
              <a:spcBef>
                <a:spcPts val="300"/>
              </a:spcBef>
            </a:pPr>
            <a:r>
              <a:rPr lang="ru-RU" sz="2000" dirty="0"/>
              <a:t>отсутствие питания, предоставление питания ненадлежащего качества, перекорм</a:t>
            </a:r>
          </a:p>
          <a:p>
            <a:pPr lvl="1">
              <a:spcBef>
                <a:spcPts val="300"/>
              </a:spcBef>
            </a:pPr>
            <a:r>
              <a:rPr lang="ru-RU" sz="2000" dirty="0"/>
              <a:t>неисполнение своих обязанностей владельцем/опекуном в отношении обеспечения здоровья непродуктивного животного</a:t>
            </a:r>
          </a:p>
          <a:p>
            <a:pPr lvl="1">
              <a:spcBef>
                <a:spcPts val="300"/>
              </a:spcBef>
            </a:pPr>
            <a:r>
              <a:rPr lang="ru-RU" sz="2000" dirty="0"/>
              <a:t>ненадлежащие условия содержания животных</a:t>
            </a:r>
          </a:p>
          <a:p>
            <a:pPr lvl="1">
              <a:spcBef>
                <a:spcPts val="300"/>
              </a:spcBef>
            </a:pPr>
            <a:r>
              <a:rPr lang="ru-RU" sz="2000" dirty="0"/>
              <a:t>несвоевременное прекращение или ограничение ухода самки за своим потомством</a:t>
            </a:r>
          </a:p>
          <a:p>
            <a:pPr lvl="1">
              <a:spcBef>
                <a:spcPts val="300"/>
              </a:spcBef>
            </a:pPr>
            <a:r>
              <a:rPr lang="ru-RU" sz="2000" dirty="0"/>
              <a:t>причинение боли и страданий непродуктивному животному, не связанное с обязательными ветеринарными процедурами, обработками и мечением</a:t>
            </a:r>
          </a:p>
          <a:p>
            <a:pPr lvl="1">
              <a:spcBef>
                <a:spcPts val="300"/>
              </a:spcBef>
            </a:pPr>
            <a:r>
              <a:rPr lang="ru-RU" sz="2000" dirty="0"/>
              <a:t>хирургическое изменение внешности животного, не связанное с врожденными или приобретенными аномалиями внешнего вида</a:t>
            </a:r>
          </a:p>
        </p:txBody>
      </p:sp>
    </p:spTree>
    <p:extLst>
      <p:ext uri="{BB962C8B-B14F-4D97-AF65-F5344CB8AC3E}">
        <p14:creationId xmlns:p14="http://schemas.microsoft.com/office/powerpoint/2010/main" val="2885288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967" y="390596"/>
            <a:ext cx="12288253" cy="1117362"/>
          </a:xfrm>
        </p:spPr>
        <p:txBody>
          <a:bodyPr>
            <a:noAutofit/>
          </a:bodyPr>
          <a:lstStyle/>
          <a:p>
            <a:r>
              <a:rPr lang="ru-RU" sz="4600" b="1" cap="small" dirty="0">
                <a:solidFill>
                  <a:schemeClr val="accent2"/>
                </a:solidFill>
              </a:rPr>
              <a:t>Идея ограничения безответственного и жестокого обращения с животными в истории человечества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011" y="2117558"/>
            <a:ext cx="12240126" cy="7395409"/>
          </a:xfrm>
          <a:solidFill>
            <a:schemeClr val="bg1"/>
          </a:solidFill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ru-RU" sz="5100" dirty="0">
                <a:hlinkClick r:id="rId2"/>
              </a:rPr>
              <a:t>Законы Хаммурапи </a:t>
            </a:r>
            <a:r>
              <a:rPr lang="ru-RU" sz="5100" dirty="0"/>
              <a:t>(Вавилон, кон. </a:t>
            </a:r>
            <a:r>
              <a:rPr lang="ru-RU" sz="5100" dirty="0" err="1"/>
              <a:t>XX</a:t>
            </a:r>
            <a:r>
              <a:rPr lang="ru-RU" sz="5100" dirty="0"/>
              <a:t> — нач. </a:t>
            </a:r>
            <a:r>
              <a:rPr lang="ru-RU" sz="5100" dirty="0" err="1"/>
              <a:t>XVI</a:t>
            </a:r>
            <a:r>
              <a:rPr lang="ru-RU" sz="5100" dirty="0"/>
              <a:t> вв. до н.э.)</a:t>
            </a:r>
          </a:p>
          <a:p>
            <a:pPr lvl="1">
              <a:lnSpc>
                <a:spcPct val="120000"/>
              </a:lnSpc>
            </a:pPr>
            <a:r>
              <a:rPr lang="ru-RU" sz="4200" dirty="0"/>
              <a:t>только о компенсации владельцу за ущерб животному</a:t>
            </a:r>
            <a:endParaRPr lang="ru-RU" sz="4200" dirty="0">
              <a:hlinkClick r:id="rId3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ru-RU" sz="5100" dirty="0">
                <a:hlinkClick r:id="rId3"/>
              </a:rPr>
              <a:t>Законы Ману</a:t>
            </a:r>
            <a:r>
              <a:rPr lang="ru-RU" sz="5100" dirty="0"/>
              <a:t> (Др. Индия, </a:t>
            </a:r>
            <a:r>
              <a:rPr lang="ru-RU" sz="5100" dirty="0" err="1"/>
              <a:t>II</a:t>
            </a:r>
            <a:r>
              <a:rPr lang="ru-RU" sz="5100" dirty="0"/>
              <a:t> в. до н.э.-</a:t>
            </a:r>
            <a:r>
              <a:rPr lang="ru-RU" sz="5100" dirty="0" err="1"/>
              <a:t>II</a:t>
            </a:r>
            <a:r>
              <a:rPr lang="ru-RU" sz="5100" dirty="0"/>
              <a:t> в. н. э), глава </a:t>
            </a:r>
            <a:r>
              <a:rPr lang="en-US" sz="5100" dirty="0"/>
              <a:t>V:</a:t>
            </a:r>
            <a:endParaRPr lang="ru-RU" sz="5100" dirty="0"/>
          </a:p>
          <a:p>
            <a:pPr lvl="1">
              <a:lnSpc>
                <a:spcPct val="120000"/>
              </a:lnSpc>
            </a:pPr>
            <a:r>
              <a:rPr lang="ru-RU" sz="4200" dirty="0"/>
              <a:t>запрет убийства из прихоти - </a:t>
            </a:r>
            <a:r>
              <a:rPr lang="ru-RU" sz="4200" dirty="0" err="1"/>
              <a:t>пп</a:t>
            </a:r>
            <a:r>
              <a:rPr lang="ru-RU" sz="4200" dirty="0"/>
              <a:t>. 34, 37, 38, 43: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ru-RU" sz="3800" dirty="0"/>
              <a:t>не охотником по роду занятий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ru-RU" sz="3800" dirty="0"/>
              <a:t>не по законам Вед (т.е. не для жертвоприношений)</a:t>
            </a:r>
          </a:p>
          <a:p>
            <a:pPr lvl="1">
              <a:lnSpc>
                <a:spcPct val="120000"/>
              </a:lnSpc>
            </a:pPr>
            <a:r>
              <a:rPr lang="ru-RU" sz="4200" i="1" dirty="0"/>
              <a:t>48. Мясо никогда нельзя получить, не причинив вреда живым существам, а убиение живых существ несовместимо с пребыванием на небесах; поэтому надо избегать мяса</a:t>
            </a:r>
          </a:p>
          <a:p>
            <a:pPr lvl="1">
              <a:lnSpc>
                <a:spcPct val="120000"/>
              </a:lnSpc>
            </a:pPr>
            <a:r>
              <a:rPr lang="ru-RU" sz="4200" i="1" dirty="0"/>
              <a:t>51. Позволяющий (убить животное], рассекающий [тушу], убивающий, покупающий и продающий [мясо], готовящий [из него пищу], подающий [его к столу], вкушающий — [все они</a:t>
            </a:r>
            <a:r>
              <a:rPr lang="en-US" sz="4200" i="1" dirty="0"/>
              <a:t>]</a:t>
            </a:r>
            <a:r>
              <a:rPr lang="ru-RU" sz="4200" i="1" dirty="0"/>
              <a:t> убийцы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ru-RU" sz="5100" dirty="0">
                <a:hlinkClick r:id="rId4"/>
              </a:rPr>
              <a:t>Законы </a:t>
            </a:r>
            <a:r>
              <a:rPr lang="en-US" sz="5100" dirty="0">
                <a:hlinkClick r:id="rId4"/>
              </a:rPr>
              <a:t>XII </a:t>
            </a:r>
            <a:r>
              <a:rPr lang="ru-RU" sz="5100" dirty="0">
                <a:hlinkClick r:id="rId4"/>
              </a:rPr>
              <a:t>таблиц </a:t>
            </a:r>
            <a:r>
              <a:rPr lang="ru-RU" sz="5100" dirty="0"/>
              <a:t>(Др. Рим, 451—450 гг. до н. э.)</a:t>
            </a:r>
          </a:p>
          <a:p>
            <a:pPr lvl="1">
              <a:lnSpc>
                <a:spcPct val="120000"/>
              </a:lnSpc>
            </a:pPr>
            <a:r>
              <a:rPr lang="ru-RU" sz="4200" dirty="0"/>
              <a:t>только использование животных; правонарушения, «совершенные» животными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ru-RU" sz="5100" dirty="0">
                <a:hlinkClick r:id="rId5"/>
              </a:rPr>
              <a:t>Дигесты Юстиниана</a:t>
            </a:r>
            <a:r>
              <a:rPr lang="ru-RU" sz="5100" dirty="0"/>
              <a:t> (Др. Рим, </a:t>
            </a:r>
            <a:r>
              <a:rPr lang="cs-CZ" sz="5000" dirty="0"/>
              <a:t> I—III </a:t>
            </a:r>
            <a:r>
              <a:rPr lang="ru-RU" sz="5000" dirty="0"/>
              <a:t>в</a:t>
            </a:r>
            <a:r>
              <a:rPr lang="ru-RU" sz="5100" dirty="0"/>
              <a:t>)</a:t>
            </a:r>
          </a:p>
          <a:p>
            <a:pPr lvl="1">
              <a:lnSpc>
                <a:spcPct val="120000"/>
              </a:lnSpc>
            </a:pPr>
            <a:r>
              <a:rPr lang="ru-RU" sz="4200" dirty="0"/>
              <a:t>естественное право (</a:t>
            </a:r>
            <a:r>
              <a:rPr lang="ru-RU" sz="4200" dirty="0" err="1"/>
              <a:t>ius</a:t>
            </a:r>
            <a:r>
              <a:rPr lang="ru-RU" sz="4200" dirty="0"/>
              <a:t> </a:t>
            </a:r>
            <a:r>
              <a:rPr lang="ru-RU" sz="4200" dirty="0" err="1"/>
              <a:t>naturale</a:t>
            </a:r>
            <a:r>
              <a:rPr lang="ru-RU" sz="4200" dirty="0"/>
              <a:t>) – это то, которому природа научила все живое: ибо это право присуще не только человеческому роду, но и всем животным, которые рождаются на земле и в море, и птицам (</a:t>
            </a:r>
            <a:r>
              <a:rPr lang="cs-CZ" sz="4400" dirty="0"/>
              <a:t>D. 1.1.1.2–4</a:t>
            </a:r>
            <a:r>
              <a:rPr lang="ru-RU" sz="4400" dirty="0"/>
              <a:t>)</a:t>
            </a:r>
            <a:endParaRPr lang="ru-RU" sz="4200" dirty="0"/>
          </a:p>
          <a:p>
            <a:pPr lvl="1">
              <a:lnSpc>
                <a:spcPct val="120000"/>
              </a:lnSpc>
            </a:pPr>
            <a:r>
              <a:rPr lang="ru-RU" sz="4200" dirty="0"/>
              <a:t>правонарушения, «совершенные» животными </a:t>
            </a:r>
          </a:p>
          <a:p>
            <a:pPr lvl="1">
              <a:lnSpc>
                <a:spcPct val="120000"/>
              </a:lnSpc>
            </a:pPr>
            <a:r>
              <a:rPr lang="ru-RU" sz="4200" dirty="0"/>
              <a:t>подробно урегулировано право собственности на животных</a:t>
            </a:r>
          </a:p>
        </p:txBody>
      </p:sp>
    </p:spTree>
    <p:extLst>
      <p:ext uri="{BB962C8B-B14F-4D97-AF65-F5344CB8AC3E}">
        <p14:creationId xmlns:p14="http://schemas.microsoft.com/office/powerpoint/2010/main" val="245852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967" y="390596"/>
            <a:ext cx="12288253" cy="1117362"/>
          </a:xfrm>
        </p:spPr>
        <p:txBody>
          <a:bodyPr>
            <a:noAutofit/>
          </a:bodyPr>
          <a:lstStyle/>
          <a:p>
            <a:r>
              <a:rPr lang="ru-RU" sz="4600" b="1" cap="small" dirty="0">
                <a:solidFill>
                  <a:schemeClr val="accent2"/>
                </a:solidFill>
              </a:rPr>
              <a:t>Идея ограничения безответственного и жестокого обращения с животными в религии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011" y="2021305"/>
            <a:ext cx="12240126" cy="753979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ru-RU" sz="7400" dirty="0">
                <a:solidFill>
                  <a:schemeClr val="tx2"/>
                </a:solidFill>
              </a:rPr>
              <a:t>в политеистических религиях древности – Др. Египет: кошки (богиня </a:t>
            </a:r>
            <a:r>
              <a:rPr lang="ru-RU" sz="7400" dirty="0" err="1">
                <a:solidFill>
                  <a:schemeClr val="tx2"/>
                </a:solidFill>
              </a:rPr>
              <a:t>Бастет</a:t>
            </a:r>
            <a:r>
              <a:rPr lang="ru-RU" sz="7400" dirty="0">
                <a:solidFill>
                  <a:schemeClr val="tx2"/>
                </a:solidFill>
              </a:rPr>
              <a:t>), собака часть культа Анубиса</a:t>
            </a:r>
          </a:p>
          <a:p>
            <a:pPr>
              <a:lnSpc>
                <a:spcPct val="120000"/>
              </a:lnSpc>
            </a:pPr>
            <a:r>
              <a:rPr lang="ru-RU" sz="7400" dirty="0">
                <a:solidFill>
                  <a:schemeClr val="tx2"/>
                </a:solidFill>
              </a:rPr>
              <a:t>Библия (все </a:t>
            </a:r>
            <a:r>
              <a:rPr lang="ru-RU" sz="7400" dirty="0" err="1">
                <a:solidFill>
                  <a:schemeClr val="tx2"/>
                </a:solidFill>
              </a:rPr>
              <a:t>авраамические</a:t>
            </a:r>
            <a:r>
              <a:rPr lang="ru-RU" sz="7400" dirty="0">
                <a:solidFill>
                  <a:schemeClr val="tx2"/>
                </a:solidFill>
              </a:rPr>
              <a:t> религии):</a:t>
            </a:r>
          </a:p>
          <a:p>
            <a:pPr lvl="1">
              <a:lnSpc>
                <a:spcPct val="120000"/>
              </a:lnSpc>
            </a:pPr>
            <a:r>
              <a:rPr lang="ru-RU" sz="5500" dirty="0"/>
              <a:t>запрещается перегружать животных работой:</a:t>
            </a:r>
          </a:p>
          <a:p>
            <a:pPr lvl="2"/>
            <a:r>
              <a:rPr lang="ru-RU" sz="4900" i="1" dirty="0"/>
              <a:t>…а день седьмой — суббота Господу, Богу твоему: не делай в оный никакого дела ни ты, ни сын твой, ни дочь твоя, ни раб твой, ни рабыня твоя, ни скот твой, ни пришелец, который в жилищах твоих </a:t>
            </a:r>
            <a:r>
              <a:rPr lang="ru-RU" sz="4900" dirty="0"/>
              <a:t>(</a:t>
            </a:r>
            <a:r>
              <a:rPr lang="ru-RU" sz="4900" dirty="0">
                <a:hlinkClick r:id="rId2"/>
              </a:rPr>
              <a:t>Исход 20:10</a:t>
            </a:r>
            <a:r>
              <a:rPr lang="ru-RU" sz="4900" dirty="0"/>
              <a:t>)</a:t>
            </a:r>
          </a:p>
          <a:p>
            <a:pPr lvl="2">
              <a:lnSpc>
                <a:spcPct val="120000"/>
              </a:lnSpc>
            </a:pPr>
            <a:r>
              <a:rPr lang="ru-RU" sz="4900" i="1" dirty="0"/>
              <a:t>Шесть дней работай, а в седьмой день не делай никакой работы, чтобы твои бык и осел могли отдохнуть </a:t>
            </a:r>
            <a:r>
              <a:rPr lang="ru-RU" sz="4900" dirty="0"/>
              <a:t>(</a:t>
            </a:r>
            <a:r>
              <a:rPr lang="ru-RU" sz="4900" dirty="0">
                <a:hlinkClick r:id="rId3"/>
              </a:rPr>
              <a:t>Исход 23:12</a:t>
            </a:r>
            <a:r>
              <a:rPr lang="ru-RU" sz="4900" dirty="0"/>
              <a:t>)</a:t>
            </a:r>
          </a:p>
          <a:p>
            <a:pPr lvl="2">
              <a:lnSpc>
                <a:spcPct val="120000"/>
              </a:lnSpc>
            </a:pPr>
            <a:r>
              <a:rPr lang="ru-RU" sz="4900" i="1" dirty="0"/>
              <a:t>Если увидишь, что осёл, принадлежащий тому, кто тебя ненавидит, лежит под своей ношей, то не уходи. Обязательно развьючь осла вместе с ним</a:t>
            </a:r>
            <a:r>
              <a:rPr lang="ru-RU" sz="4900" dirty="0"/>
              <a:t> (</a:t>
            </a:r>
            <a:r>
              <a:rPr lang="ru-RU" sz="4900" dirty="0">
                <a:hlinkClick r:id="rId4"/>
              </a:rPr>
              <a:t>Исход 23:4</a:t>
            </a:r>
            <a:r>
              <a:rPr lang="ru-RU" sz="4900" dirty="0"/>
              <a:t>)</a:t>
            </a:r>
          </a:p>
          <a:p>
            <a:pPr lvl="1">
              <a:lnSpc>
                <a:spcPct val="120000"/>
              </a:lnSpc>
            </a:pPr>
            <a:r>
              <a:rPr lang="ru-RU" sz="5500" i="1" dirty="0"/>
              <a:t>…всякого, любящего насилие, ненавидит Его душа</a:t>
            </a:r>
            <a:r>
              <a:rPr lang="ru-RU" sz="5500" dirty="0"/>
              <a:t> (</a:t>
            </a:r>
            <a:r>
              <a:rPr lang="ru-RU" sz="5500" dirty="0">
                <a:hlinkClick r:id="rId5"/>
              </a:rPr>
              <a:t>Псалом 11:5</a:t>
            </a:r>
            <a:r>
              <a:rPr lang="ru-RU" sz="5500" dirty="0"/>
              <a:t>)</a:t>
            </a:r>
          </a:p>
          <a:p>
            <a:pPr lvl="1">
              <a:lnSpc>
                <a:spcPct val="120000"/>
              </a:lnSpc>
            </a:pPr>
            <a:r>
              <a:rPr lang="ru-RU" sz="5500" i="1" dirty="0"/>
              <a:t>Праведный заботится о душе своего скота </a:t>
            </a:r>
            <a:r>
              <a:rPr lang="ru-RU" sz="5500" dirty="0"/>
              <a:t>(</a:t>
            </a:r>
            <a:r>
              <a:rPr lang="ru-RU" sz="5500" dirty="0">
                <a:hlinkClick r:id="rId6"/>
              </a:rPr>
              <a:t>Притчи 12:10</a:t>
            </a:r>
            <a:r>
              <a:rPr lang="ru-RU" sz="5500" dirty="0"/>
              <a:t>)</a:t>
            </a:r>
          </a:p>
          <a:p>
            <a:pPr>
              <a:lnSpc>
                <a:spcPct val="120000"/>
              </a:lnSpc>
            </a:pPr>
            <a:r>
              <a:rPr lang="ru-RU" sz="7400" dirty="0">
                <a:solidFill>
                  <a:schemeClr val="tx2"/>
                </a:solidFill>
              </a:rPr>
              <a:t>Ислам: </a:t>
            </a:r>
            <a:r>
              <a:rPr lang="ru-RU" sz="7400" dirty="0">
                <a:hlinkClick r:id="rId7"/>
              </a:rPr>
              <a:t>хадисы о животных</a:t>
            </a:r>
            <a:r>
              <a:rPr lang="ru-RU" sz="7400" dirty="0"/>
              <a:t> </a:t>
            </a:r>
            <a:r>
              <a:rPr lang="ru-RU" sz="4900" dirty="0">
                <a:solidFill>
                  <a:schemeClr val="tx2"/>
                </a:solidFill>
              </a:rPr>
              <a:t>(в исламе - предание о словах и действиях пророка Мухаммада, затрагивающее разнообразные религиозно-правовые стороны жизни):</a:t>
            </a:r>
          </a:p>
          <a:p>
            <a:pPr lvl="1">
              <a:lnSpc>
                <a:spcPct val="120000"/>
              </a:lnSpc>
            </a:pPr>
            <a:r>
              <a:rPr lang="ru-RU" sz="5500" dirty="0"/>
              <a:t>запрещается перегружать животных работой, лишать их свободы, еды и питья</a:t>
            </a:r>
          </a:p>
          <a:p>
            <a:pPr lvl="1">
              <a:lnSpc>
                <a:spcPct val="120000"/>
              </a:lnSpc>
            </a:pPr>
            <a:r>
              <a:rPr lang="ru-RU" sz="5500" dirty="0"/>
              <a:t>запрещается охота на животных ради спорта и подстрекательство к борьбе между ними и между людьми и животными</a:t>
            </a:r>
          </a:p>
          <a:p>
            <a:pPr>
              <a:lnSpc>
                <a:spcPct val="120000"/>
              </a:lnSpc>
            </a:pPr>
            <a:r>
              <a:rPr lang="ru-RU" sz="7400" dirty="0">
                <a:solidFill>
                  <a:schemeClr val="tx2"/>
                </a:solidFill>
              </a:rPr>
              <a:t>в иудаизме и исламе – специальные способы забоя животных: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sz="5500" dirty="0"/>
              <a:t>минимизация страданий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sz="5500" dirty="0"/>
              <a:t>неупотребление в пищу крови, в которой «содержится душа»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7400" dirty="0">
                <a:solidFill>
                  <a:schemeClr val="tx2"/>
                </a:solidFill>
              </a:rPr>
              <a:t>в буддизме и индуизме – человек часть природы, а не вершина творения</a:t>
            </a:r>
          </a:p>
          <a:p>
            <a:pPr lvl="1" fontAlgn="base"/>
            <a:r>
              <a:rPr lang="ru-RU" sz="5500" dirty="0"/>
              <a:t>обычай освобождать животных, воздерживаться и спасать их от убийства</a:t>
            </a:r>
          </a:p>
          <a:p>
            <a:pPr lvl="1" fontAlgn="base"/>
            <a:r>
              <a:rPr lang="ru-RU" sz="5500" dirty="0"/>
              <a:t>вера в перерождение (возможно, в виде животного или растения)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0747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0" y="272716"/>
            <a:ext cx="11704320" cy="1171073"/>
          </a:xfrm>
        </p:spPr>
        <p:txBody>
          <a:bodyPr>
            <a:normAutofit/>
          </a:bodyPr>
          <a:lstStyle/>
          <a:p>
            <a:r>
              <a:rPr lang="ru-RU" b="1" cap="small" dirty="0">
                <a:solidFill>
                  <a:schemeClr val="accent2"/>
                </a:solidFill>
              </a:rPr>
              <a:t>«Жестокое обращение»: понятие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011" y="1700463"/>
            <a:ext cx="12256168" cy="784459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>
                <a:solidFill>
                  <a:schemeClr val="tx2"/>
                </a:solidFill>
              </a:rPr>
              <a:t>Две формы жестокого обращения: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пассивное: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пренебрежение </a:t>
            </a:r>
            <a:r>
              <a:rPr lang="en-US" dirty="0"/>
              <a:t>(</a:t>
            </a:r>
            <a:r>
              <a:rPr lang="en-US" dirty="0">
                <a:hlinkClick r:id="rId2" tooltip="Animal neglect"/>
              </a:rPr>
              <a:t>animal neglect</a:t>
            </a:r>
            <a:r>
              <a:rPr lang="en-US" dirty="0"/>
              <a:t>)</a:t>
            </a:r>
            <a:endParaRPr lang="ru-RU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ru-RU" dirty="0"/>
              <a:t>активное: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причинение вреда</a:t>
            </a:r>
            <a:r>
              <a:rPr lang="en-US" dirty="0"/>
              <a:t> </a:t>
            </a:r>
            <a:r>
              <a:rPr lang="ru-RU" dirty="0"/>
              <a:t>страданий или вреда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ru-RU" dirty="0">
                <a:solidFill>
                  <a:schemeClr val="tx2"/>
                </a:solidFill>
              </a:rPr>
              <a:t>Оценка действий как «жестоких» зависит от: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цели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для еды, для торговли (меха/бивней), в рамках самозащиты, для науки, для развлечения и др.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ru-RU" dirty="0"/>
              <a:t>результата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смерть/травма (физическая или психическая), лишение питания/воды, лишение привычной среды обитания, развлечений, общения и др.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ru-RU" dirty="0"/>
              <a:t>метода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умерщвления, дрессировки и др. – насколько исключены «ненужные страдания»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ru-RU" dirty="0"/>
              <a:t>наличия санкции государства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разрешения: лицензии, сертификаты и др.</a:t>
            </a:r>
          </a:p>
        </p:txBody>
      </p:sp>
    </p:spTree>
    <p:extLst>
      <p:ext uri="{BB962C8B-B14F-4D97-AF65-F5344CB8AC3E}">
        <p14:creationId xmlns:p14="http://schemas.microsoft.com/office/powerpoint/2010/main" val="3438409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small" dirty="0">
                <a:solidFill>
                  <a:schemeClr val="accent2"/>
                </a:solidFill>
              </a:rPr>
              <a:t>Две позиции специалистов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cap="small" dirty="0">
                <a:solidFill>
                  <a:schemeClr val="tx2"/>
                </a:solidFill>
              </a:rPr>
              <a:t>Утилитаристы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240" y="3433011"/>
            <a:ext cx="5746045" cy="5279754"/>
          </a:xfrm>
        </p:spPr>
        <p:txBody>
          <a:bodyPr/>
          <a:lstStyle/>
          <a:p>
            <a:r>
              <a:rPr lang="ru-RU" dirty="0"/>
              <a:t>«морально если полезно»</a:t>
            </a:r>
          </a:p>
          <a:p>
            <a:pPr>
              <a:spcBef>
                <a:spcPts val="6600"/>
              </a:spcBef>
            </a:pPr>
            <a:r>
              <a:rPr lang="ru-RU" dirty="0"/>
              <a:t>животных можно использовать…</a:t>
            </a:r>
          </a:p>
          <a:p>
            <a:pPr lvl="1">
              <a:spcBef>
                <a:spcPts val="0"/>
              </a:spcBef>
            </a:pPr>
            <a:r>
              <a:rPr lang="ru-RU" dirty="0"/>
              <a:t>… если соблюдается принцип исключения «ненужной боли и страданий»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cap="small" dirty="0" err="1">
                <a:solidFill>
                  <a:schemeClr val="tx2"/>
                </a:solidFill>
              </a:rPr>
              <a:t>Зоо</a:t>
            </a:r>
            <a:r>
              <a:rPr lang="ru-RU" cap="small" dirty="0">
                <a:solidFill>
                  <a:schemeClr val="tx2"/>
                </a:solidFill>
              </a:rPr>
              <a:t>-правозащитники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06260" y="3400925"/>
            <a:ext cx="5748302" cy="596207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«у животных есть основополагающие права»</a:t>
            </a:r>
          </a:p>
          <a:p>
            <a:pPr>
              <a:spcBef>
                <a:spcPts val="2400"/>
              </a:spcBef>
            </a:pPr>
            <a:r>
              <a:rPr lang="ru-RU" dirty="0"/>
              <a:t>использование животных в большинстве случаев</a:t>
            </a:r>
          </a:p>
          <a:p>
            <a:pPr lvl="1">
              <a:spcBef>
                <a:spcPts val="0"/>
              </a:spcBef>
            </a:pPr>
            <a:r>
              <a:rPr lang="ru-RU" dirty="0"/>
              <a:t>ненужно</a:t>
            </a:r>
          </a:p>
          <a:p>
            <a:pPr lvl="1">
              <a:spcBef>
                <a:spcPts val="0"/>
              </a:spcBef>
            </a:pPr>
            <a:r>
              <a:rPr lang="ru-RU" dirty="0"/>
              <a:t>причиняет им страдания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ru-RU" dirty="0">
                <a:hlinkClick r:id="rId2"/>
              </a:rPr>
              <a:t>Г.Ш. С. Солт</a:t>
            </a:r>
            <a:r>
              <a:rPr lang="en-US" dirty="0"/>
              <a:t> </a:t>
            </a:r>
            <a:r>
              <a:rPr lang="ru-RU" dirty="0"/>
              <a:t>(1899</a:t>
            </a:r>
            <a:r>
              <a:rPr lang="en-US" dirty="0"/>
              <a:t>,</a:t>
            </a:r>
            <a:r>
              <a:rPr lang="ru-RU" dirty="0"/>
              <a:t> </a:t>
            </a:r>
            <a:r>
              <a:rPr lang="en-US" dirty="0"/>
              <a:t>UK</a:t>
            </a:r>
            <a:r>
              <a:rPr lang="ru-RU" dirty="0"/>
              <a:t>):</a:t>
            </a:r>
          </a:p>
          <a:p>
            <a:pPr lvl="3">
              <a:spcBef>
                <a:spcPts val="0"/>
              </a:spcBef>
            </a:pPr>
            <a:r>
              <a:rPr lang="en-US" i="1" dirty="0"/>
              <a:t>«</a:t>
            </a:r>
            <a:r>
              <a:rPr lang="ru-RU" i="1" dirty="0"/>
              <a:t>… невозможно перевозить и убивать огромное количество крупных и высокочувствительных животных гуманным способом»</a:t>
            </a:r>
          </a:p>
        </p:txBody>
      </p:sp>
    </p:spTree>
    <p:extLst>
      <p:ext uri="{BB962C8B-B14F-4D97-AF65-F5344CB8AC3E}">
        <p14:creationId xmlns:p14="http://schemas.microsoft.com/office/powerpoint/2010/main" val="1794066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0" y="208548"/>
            <a:ext cx="11704320" cy="1427748"/>
          </a:xfrm>
        </p:spPr>
        <p:txBody>
          <a:bodyPr>
            <a:normAutofit fontScale="90000"/>
          </a:bodyPr>
          <a:lstStyle/>
          <a:p>
            <a:r>
              <a:rPr lang="ru-RU" b="1" cap="small" dirty="0">
                <a:solidFill>
                  <a:schemeClr val="accent2"/>
                </a:solidFill>
              </a:rPr>
              <a:t>…основополагающие права?</a:t>
            </a:r>
            <a:br>
              <a:rPr lang="ru-RU" b="1" cap="small" dirty="0">
                <a:solidFill>
                  <a:schemeClr val="accent2"/>
                </a:solidFill>
              </a:rPr>
            </a:br>
            <a:r>
              <a:rPr lang="ru-RU" sz="4000" b="1" cap="small" dirty="0">
                <a:solidFill>
                  <a:schemeClr val="accent2"/>
                </a:solidFill>
              </a:rPr>
              <a:t>Всеобщая декларация прав человека (ООН, 1948)</a:t>
            </a:r>
            <a:endParaRPr lang="ru-RU" b="1" cap="small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053" y="1860884"/>
            <a:ext cx="12240126" cy="768417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8400" dirty="0"/>
              <a:t>Все люди рождаются свободными и равными в своем достоинстве и правах; без дискриминации (ст. 1, 2)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8400" dirty="0"/>
              <a:t>Каждый человек имеет право на жизнь, на свободу и на личную неприкосновенность (ст. 3).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8400" dirty="0"/>
              <a:t>Никто не должен содержаться в рабстве или в подневольном состоянии; рабство и работорговля запрещаются во всех их видах (ст. 4)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8400" dirty="0"/>
              <a:t>Никто не должен подвергаться пыткам или жестоким, бесчеловечным или унижающим его достоинство обращению и наказанию (ст. 5)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8400" dirty="0"/>
              <a:t>Каждый человек, где бы он ни находился, имеет право на признание его </a:t>
            </a:r>
            <a:r>
              <a:rPr lang="ru-RU" sz="8400" dirty="0" err="1"/>
              <a:t>правосубъектности</a:t>
            </a:r>
            <a:r>
              <a:rPr lang="ru-RU" sz="8400" dirty="0"/>
              <a:t> (ст. 6)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8400" dirty="0"/>
              <a:t>Все люди равны перед законом и имеют право, без всякого различия, на равную защиту закона (ст. 7); право на судебную защиту (ст. 8) и судебное рассмотрение обвинений (ст. 10); презумпция невиновности (ст. 11); запрет обратной силы уголовного закона (ст. 11)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8400" dirty="0"/>
              <a:t>Никто не может быть подвергнут произвольному аресту, задержанию или изгнанию (ст. 9)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8400" dirty="0"/>
              <a:t>Никто не может подвергаться произвольному вмешательству в его личную и семейную жизнь, произвольным посягательствам на неприкосновенность его жилища, тайну его корреспонденции или на его честь и репутацию (ст. 12)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8400" dirty="0"/>
              <a:t>Каждый человек имеет право свободно передвигаться и выбирать себе местожительство в пределах каждого государства (ст. 13)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8400" dirty="0"/>
              <a:t>Мужчины и женщины, достигшие совершеннолетия, имеют право без </a:t>
            </a:r>
            <a:r>
              <a:rPr lang="en-US" sz="8400" dirty="0"/>
              <a:t>[</a:t>
            </a:r>
            <a:r>
              <a:rPr lang="ru-RU" sz="8400" dirty="0"/>
              <a:t>дискриминации</a:t>
            </a:r>
            <a:r>
              <a:rPr lang="en-US" sz="8400" dirty="0"/>
              <a:t>]</a:t>
            </a:r>
            <a:r>
              <a:rPr lang="ru-RU" sz="8400" dirty="0"/>
              <a:t> вступать в брак и основывать семью. …Брак может быть заключен только при свободном и полном согласии обеих вступающих в брак сторон. Семья является естественной и основной ячейкой общества и имеет право на защиту со стороны общества и государства. (ст. 16)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455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0" y="208548"/>
            <a:ext cx="11704320" cy="1427748"/>
          </a:xfrm>
        </p:spPr>
        <p:txBody>
          <a:bodyPr>
            <a:normAutofit fontScale="90000"/>
          </a:bodyPr>
          <a:lstStyle/>
          <a:p>
            <a:r>
              <a:rPr lang="ru-RU" b="1" cap="small" dirty="0">
                <a:solidFill>
                  <a:schemeClr val="accent2"/>
                </a:solidFill>
              </a:rPr>
              <a:t>…основополагающие права?</a:t>
            </a:r>
            <a:br>
              <a:rPr lang="ru-RU" b="1" cap="small" dirty="0">
                <a:solidFill>
                  <a:schemeClr val="accent2"/>
                </a:solidFill>
              </a:rPr>
            </a:br>
            <a:r>
              <a:rPr lang="ru-RU" sz="4000" b="1" cap="small" dirty="0">
                <a:solidFill>
                  <a:schemeClr val="accent2"/>
                </a:solidFill>
              </a:rPr>
              <a:t>Всеобщая декларация прав человека (ООН, 1948)</a:t>
            </a:r>
            <a:endParaRPr lang="ru-RU" b="1" cap="small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053" y="1860884"/>
            <a:ext cx="12240126" cy="768417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8400" dirty="0"/>
              <a:t>Все люди рождаются свободными и равными в своем достоинстве и правах; без дискриминации (ст. 1, 2)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8400" dirty="0"/>
              <a:t>Каждый человек имеет право на жизнь, на свободу и на личную неприкосновенность (ст. 3).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8400" dirty="0"/>
              <a:t>Никто не должен содержаться в рабстве или в подневольном состоянии; рабство и работорговля запрещаются во всех их видах (ст. 4)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8400" dirty="0"/>
              <a:t>Никто не должен подвергаться пыткам или жестоким, бесчеловечным или унижающим его достоинство обращению и наказанию (ст. 5)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8400" dirty="0"/>
              <a:t>Каждый человек, где бы он ни находился, имеет право на признание его </a:t>
            </a:r>
            <a:r>
              <a:rPr lang="ru-RU" sz="8400" dirty="0" err="1"/>
              <a:t>правосубъектности</a:t>
            </a:r>
            <a:r>
              <a:rPr lang="ru-RU" sz="8400" dirty="0"/>
              <a:t> (ст. 6)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8400" dirty="0"/>
              <a:t>Все люди равны перед законом и имеют право, без всякого различия, на равную защиту закона (ст. 7); право на судебную защиту (ст. 8) и судебное рассмотрение обвинений (ст. 10); презумпция невиновности (ст. 11); запрет обратной силы уголовного закона (ст. 11)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8400" dirty="0"/>
              <a:t>Никто не может быть подвергнут произвольному аресту, задержанию или изгнанию (ст. 9)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8400" dirty="0"/>
              <a:t>Никто не может подвергаться произвольному вмешательству в его личную и семейную жизнь, произвольным посягательствам на неприкосновенность его жилища, тайну его корреспонденции или на его честь и репутацию (ст. 12)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8400" dirty="0"/>
              <a:t>Каждый человек имеет право свободно передвигаться и выбирать себе местожительство в пределах каждого государства (ст. 13)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8400" dirty="0"/>
              <a:t>Мужчины и женщины, достигшие совершеннолетия, имеют право без </a:t>
            </a:r>
            <a:r>
              <a:rPr lang="en-US" sz="8400" dirty="0"/>
              <a:t>[</a:t>
            </a:r>
            <a:r>
              <a:rPr lang="ru-RU" sz="8400" dirty="0"/>
              <a:t>дискриминации</a:t>
            </a:r>
            <a:r>
              <a:rPr lang="en-US" sz="8400" dirty="0"/>
              <a:t>]</a:t>
            </a:r>
            <a:r>
              <a:rPr lang="ru-RU" sz="8400" dirty="0"/>
              <a:t> вступать в брак и основывать семью. …Брак может быть заключен только при свободном и полном согласии обеих вступающих в брак сторон. Семья является естественной и основной ячейкой общества и имеет право на защиту со стороны общества и государства. (ст. 16)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770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small" dirty="0">
                <a:solidFill>
                  <a:schemeClr val="accent2"/>
                </a:solidFill>
              </a:rPr>
              <a:t>Попробуем написать декларацию прав животных?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053" y="2275846"/>
            <a:ext cx="12192000" cy="709274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914400" indent="-914400">
              <a:buFont typeface="+mj-lt"/>
              <a:buAutoNum type="arabicPeriod"/>
            </a:pPr>
            <a:r>
              <a:rPr lang="ru-RU" dirty="0"/>
              <a:t>…</a:t>
            </a:r>
          </a:p>
          <a:p>
            <a:pPr marL="914400" indent="-914400">
              <a:buFont typeface="+mj-lt"/>
              <a:buAutoNum type="arabicPeriod"/>
            </a:pPr>
            <a:r>
              <a:rPr lang="ru-RU" dirty="0"/>
              <a:t>….</a:t>
            </a:r>
          </a:p>
          <a:p>
            <a:pPr marL="914400" indent="-914400">
              <a:buFont typeface="+mj-lt"/>
              <a:buAutoNum type="arabicPeriod"/>
            </a:pPr>
            <a:r>
              <a:rPr lang="ru-RU" dirty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3808042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8">
      <a:dk1>
        <a:sysClr val="windowText" lastClr="000000"/>
      </a:dk1>
      <a:lt1>
        <a:sysClr val="window" lastClr="FFFFFF"/>
      </a:lt1>
      <a:dk2>
        <a:srgbClr val="1F7D7B"/>
      </a:dk2>
      <a:lt2>
        <a:srgbClr val="EEECE1"/>
      </a:lt2>
      <a:accent1>
        <a:srgbClr val="279D9A"/>
      </a:accent1>
      <a:accent2>
        <a:srgbClr val="CA8E22"/>
      </a:accent2>
      <a:accent3>
        <a:srgbClr val="34CCA8"/>
      </a:accent3>
      <a:accent4>
        <a:srgbClr val="7F7F7F"/>
      </a:accent4>
      <a:accent5>
        <a:srgbClr val="4BACC6"/>
      </a:accent5>
      <a:accent6>
        <a:srgbClr val="E5B661"/>
      </a:accent6>
      <a:hlink>
        <a:srgbClr val="C00000"/>
      </a:hlink>
      <a:folHlink>
        <a:srgbClr val="C0504D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19542</TotalTime>
  <Words>3779</Words>
  <Application>Microsoft Office PowerPoint</Application>
  <PresentationFormat>Произвольный</PresentationFormat>
  <Paragraphs>270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Arial Rounded MT Bold</vt:lpstr>
      <vt:lpstr>Calibri</vt:lpstr>
      <vt:lpstr>Тема Office</vt:lpstr>
      <vt:lpstr>ANIMAL LAW история, практика, перспективы</vt:lpstr>
      <vt:lpstr>Юридическая ответственность за безответственное и жестокое обращение с животными</vt:lpstr>
      <vt:lpstr>Идея ограничения безответственного и жестокого обращения с животными в истории человечества</vt:lpstr>
      <vt:lpstr>Идея ограничения безответственного и жестокого обращения с животными в религии</vt:lpstr>
      <vt:lpstr>«Жестокое обращение»: понятие</vt:lpstr>
      <vt:lpstr>Две позиции специалистов</vt:lpstr>
      <vt:lpstr>…основополагающие права? Всеобщая декларация прав человека (ООН, 1948)</vt:lpstr>
      <vt:lpstr>…основополагающие права? Всеобщая декларация прав человека (ООН, 1948)</vt:lpstr>
      <vt:lpstr>Попробуем написать декларацию прав животных?</vt:lpstr>
      <vt:lpstr>Декларации о правах животных Инициативы движений по защите животных</vt:lpstr>
      <vt:lpstr>Права животных: концепция «пяти свобод для животных»</vt:lpstr>
      <vt:lpstr>Права животных: концепция «пяти свобод для животных»</vt:lpstr>
      <vt:lpstr>Виды юридической ответственности</vt:lpstr>
      <vt:lpstr>Виды юридической ответственности</vt:lpstr>
      <vt:lpstr>Ответственность</vt:lpstr>
      <vt:lpstr>Законодательство о жестоком/безответственном обращении (РФ)</vt:lpstr>
      <vt:lpstr>Ст. 245 Уголовного кодекса РФ – ужесточение и проблемы применения</vt:lpstr>
      <vt:lpstr>Кодекс об административных правонарушениях</vt:lpstr>
      <vt:lpstr>Работает ли законодательство о жестоком/безответственном обращении? (РФ)</vt:lpstr>
      <vt:lpstr>Работает ли законодательство о жестоком/безответственном обращении? (РФ)</vt:lpstr>
      <vt:lpstr>Законодательство о жестоком/безответственном обращении</vt:lpstr>
      <vt:lpstr>Критерии жестокого обращения в РФ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LAW история, практика, перспективы</dc:title>
  <dc:creator>EsteeEsteeSamsung</dc:creator>
  <cp:lastModifiedBy>Estee Estee</cp:lastModifiedBy>
  <cp:revision>597</cp:revision>
  <dcterms:created xsi:type="dcterms:W3CDTF">2019-11-15T21:56:20Z</dcterms:created>
  <dcterms:modified xsi:type="dcterms:W3CDTF">2020-09-25T03:29:19Z</dcterms:modified>
</cp:coreProperties>
</file>