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sldIdLst>
    <p:sldId id="294" r:id="rId5"/>
    <p:sldId id="286" r:id="rId6"/>
    <p:sldId id="290" r:id="rId7"/>
    <p:sldId id="291" r:id="rId8"/>
    <p:sldId id="292" r:id="rId9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92" y="176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12/13/24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Источник: </a:t>
            </a:r>
            <a:r>
              <a:rPr lang="en-US"/>
              <a:t>IBA Report on Insolvency and Investment Arbitration. </a:t>
            </a:r>
          </a:p>
          <a:p>
            <a:r>
              <a:rPr lang="en-US"/>
              <a:t>
link: https://www.ibanet.org/document?id=arbitration-and-insolvency-report-2024  (</a:t>
            </a:r>
            <a:r>
              <a:rPr lang="ru-RU"/>
              <a:t>Дата обращения: 12.12.24)</a:t>
            </a:r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banet.org/document?id=arbitration-and-insolvency-report-2024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banet.org/document?id=arbitration-and-insolvency-report-2024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51E09800-165C-ACF3-E9F7-FD336213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410" y="2254046"/>
            <a:ext cx="9503399" cy="2349907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Банкротство в контексте стандарта</a:t>
            </a:r>
            <a:r>
              <a:rPr lang="en" sz="40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прав иностранного инвестора – справедливого и равного отношения (</a:t>
            </a:r>
            <a:r>
              <a:rPr lang="en" sz="4000" b="1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fair and equitable treatment</a:t>
            </a:r>
            <a:r>
              <a:rPr lang="ru-RU" sz="40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b="1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FET)</a:t>
            </a:r>
            <a:br>
              <a:rPr lang="ru-RU" sz="44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1EAF7D33-F810-B443-A7A4-7B9468D1D6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Факультет права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0ACEEAFE-4589-981D-A7FE-2967B10FCA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Департамент правового регулирования бизнеса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F0C9D086-3DA4-9E65-816B-F55014442F0F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2024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46A2915F-D142-8E5A-A09F-29DABDFF03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Фролова Елизавета, </a:t>
            </a:r>
          </a:p>
          <a:p>
            <a:r>
              <a:rPr lang="ru-RU" dirty="0"/>
              <a:t>студентка 4 курса бакалавриата факультета права НИУ ВШЭ</a:t>
            </a:r>
          </a:p>
        </p:txBody>
      </p:sp>
    </p:spTree>
    <p:extLst>
      <p:ext uri="{BB962C8B-B14F-4D97-AF65-F5344CB8AC3E}">
        <p14:creationId xmlns:p14="http://schemas.microsoft.com/office/powerpoint/2010/main" val="394265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F2F0D-8EF7-76A8-8729-A7205CC56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2FB5C25D-5B07-D451-B4E6-E03C98EAA5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63356" y="2953512"/>
            <a:ext cx="9802274" cy="2711564"/>
          </a:xfrm>
        </p:spPr>
        <p:txBody>
          <a:bodyPr numCol="1"/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неоправданно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0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инициирование процедуры несостоятельности или неэффективное ее проведение, что приводит к прекращению существования организации, имеющей шанс на восстановление</a:t>
            </a:r>
            <a:endParaRPr lang="ru-RU" sz="20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процессуальные нарушения при рассмотрении дела о банкротстве в государственных судах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3A773C6-143A-6685-F774-42D55E4740E4}"/>
              </a:ext>
            </a:extLst>
          </p:cNvPr>
          <p:cNvSpPr/>
          <p:nvPr/>
        </p:nvSpPr>
        <p:spPr>
          <a:xfrm>
            <a:off x="1731264" y="426720"/>
            <a:ext cx="10155936" cy="682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3C7440-5AAB-7187-B8E6-4A9A42CD6FEA}"/>
              </a:ext>
            </a:extLst>
          </p:cNvPr>
          <p:cNvSpPr txBox="1"/>
          <p:nvPr/>
        </p:nvSpPr>
        <p:spPr>
          <a:xfrm>
            <a:off x="963356" y="1404021"/>
            <a:ext cx="102777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государством инвестиционного договора при проведении процедуры несостоятельности(банкротства) кредитной организации: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0494F5-DDD7-9131-3501-054335A88040}"/>
              </a:ext>
            </a:extLst>
          </p:cNvPr>
          <p:cNvSpPr txBox="1"/>
          <p:nvPr/>
        </p:nvSpPr>
        <p:spPr>
          <a:xfrm>
            <a:off x="336331" y="5962522"/>
            <a:ext cx="1155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dirty="0"/>
              <a:t>Источник: </a:t>
            </a:r>
            <a:r>
              <a:rPr lang="en-US" sz="1000" dirty="0"/>
              <a:t>IBA Report on Insolvency and Investment Arbitration. </a:t>
            </a:r>
            <a:endParaRPr lang="ru-RU" sz="1000" dirty="0"/>
          </a:p>
          <a:p>
            <a:pPr algn="just"/>
            <a:r>
              <a:rPr lang="en-US" sz="1000" dirty="0"/>
              <a:t>link: </a:t>
            </a:r>
            <a:r>
              <a:rPr lang="ru-RU" sz="1000" dirty="0">
                <a:hlinkClick r:id="rId2"/>
              </a:rPr>
              <a:t>https://www.ibanet.org/document?id=arbitration-and-insolvency-report-2024</a:t>
            </a:r>
            <a:r>
              <a:rPr lang="en-US" sz="1000" dirty="0"/>
              <a:t>  (</a:t>
            </a:r>
            <a:r>
              <a:rPr lang="ru-RU" sz="1000" dirty="0"/>
              <a:t>Дата обращения: 12.12.24)</a:t>
            </a:r>
          </a:p>
        </p:txBody>
      </p:sp>
    </p:spTree>
    <p:extLst>
      <p:ext uri="{BB962C8B-B14F-4D97-AF65-F5344CB8AC3E}">
        <p14:creationId xmlns:p14="http://schemas.microsoft.com/office/powerpoint/2010/main" val="354130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FFE008-7871-A1C0-95C7-7145AC33F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5F4CAB05-2F44-93F4-BCF2-9393D1DDC1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2940" y="2011990"/>
            <a:ext cx="9802274" cy="3904488"/>
          </a:xfrm>
        </p:spPr>
        <p:txBody>
          <a:bodyPr numCol="1"/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 обращения государства с иностранными инвестициями, часто закрепляемый в инвестиционных договорах</a:t>
            </a:r>
            <a:endParaRPr lang="en-US" sz="1800" b="0" i="0" u="none" strike="noStrike" dirty="0">
              <a:solidFill>
                <a:schemeClr val="tx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существует</a:t>
            </a:r>
            <a:r>
              <a:rPr lang="ru-RU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единого подхода к пониманию </a:t>
            </a:r>
            <a:r>
              <a:rPr lang="en-US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FET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800" b="0" i="0" u="none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ущность</a:t>
            </a:r>
            <a:r>
              <a:rPr lang="ru-RU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FET </a:t>
            </a:r>
            <a:r>
              <a:rPr lang="ru-RU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полно раскрывается в арбитражной практике через установление случаев, когда имело место его нарушение </a:t>
            </a:r>
            <a:r>
              <a:rPr lang="en-US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“неосновательное обогащение”, “отсутствие прозрачности”, “непредсказуемость в законотворческой деятельности”</a:t>
            </a:r>
            <a:r>
              <a:rPr lang="en-US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отказ в доступе к правосудию</a:t>
            </a:r>
            <a:r>
              <a:rPr lang="en-US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Подавая иск в инвестиционный арбитраж, инвесторы могут ссылаться на нарушение этого стандарта </a:t>
            </a:r>
            <a:endParaRPr lang="en-US" sz="1800" b="0" i="0" u="none" strike="noStrike" dirty="0">
              <a:solidFill>
                <a:schemeClr val="tx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2000" b="0" i="0" u="none" strike="noStrike" dirty="0">
              <a:solidFill>
                <a:schemeClr val="tx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5ECD47C-32AB-0A06-7D44-01CB82B45594}"/>
              </a:ext>
            </a:extLst>
          </p:cNvPr>
          <p:cNvSpPr/>
          <p:nvPr/>
        </p:nvSpPr>
        <p:spPr>
          <a:xfrm>
            <a:off x="1731264" y="426720"/>
            <a:ext cx="10155936" cy="682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47E015-19BF-1CCF-BA51-B03D47BEC3F7}"/>
              </a:ext>
            </a:extLst>
          </p:cNvPr>
          <p:cNvSpPr txBox="1"/>
          <p:nvPr/>
        </p:nvSpPr>
        <p:spPr>
          <a:xfrm>
            <a:off x="1073084" y="1208949"/>
            <a:ext cx="102777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FAIR AND EQUITABLE TREATMENT (FET)</a:t>
            </a:r>
            <a:endParaRPr lang="ru-RU" sz="2400" b="1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47393A-0E61-56AF-8535-DDF65EAF9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38F8D259-A298-BAFE-75B8-339CBB135E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90406" y="1597182"/>
            <a:ext cx="5407078" cy="4446266"/>
          </a:xfrm>
        </p:spPr>
        <p:txBody>
          <a:bodyPr numCol="1"/>
          <a:lstStyle/>
          <a:p>
            <a:pPr algn="ctr">
              <a:lnSpc>
                <a:spcPct val="150000"/>
              </a:lnSpc>
            </a:pPr>
            <a:r>
              <a:rPr lang="en" sz="1400" b="0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" sz="1400" b="0" i="1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Dan Cake v Hungary</a:t>
            </a:r>
            <a:endParaRPr lang="ru-RU" sz="1400" b="0" i="1" u="sng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инвестиционная компания "</a:t>
            </a:r>
            <a:r>
              <a:rPr lang="en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Danesita</a:t>
            </a:r>
            <a:r>
              <a:rPr lang="en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</a:t>
            </a: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была подвергнута процедуре ликвидации по заявлению ее кредиторов о ликвидации. </a:t>
            </a:r>
            <a:endParaRPr lang="ru-RU" sz="1400" i="1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en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Danesita</a:t>
            </a:r>
            <a:r>
              <a:rPr lang="en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</a:t>
            </a: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подала ходатайство о проведении совместного слушания со своими кредиторами</a:t>
            </a:r>
            <a:endParaRPr lang="ru-RU" sz="1400" i="1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Суд отказал в проведении такого слушания, потребовав предоставить дополнительные документы.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Арбитраж установил, что отказ в доступе к правосудию имел место, поскольку суд лишил компанию шанса (большого или маленького) избежать банкротства и исчезновения как юридического лица. </a:t>
            </a:r>
          </a:p>
          <a:p>
            <a:pPr algn="just"/>
            <a:br>
              <a:rPr lang="ru-RU" sz="1400" dirty="0"/>
            </a:br>
            <a:br>
              <a:rPr lang="ru-RU" sz="1400" dirty="0"/>
            </a:br>
            <a:b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ru-RU" sz="1400" b="0" i="1" u="sng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1400" b="0" i="0" u="none" strike="noStrike" dirty="0">
              <a:solidFill>
                <a:schemeClr val="tx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33A1D19-3D19-D852-E817-414A07865477}"/>
              </a:ext>
            </a:extLst>
          </p:cNvPr>
          <p:cNvSpPr/>
          <p:nvPr/>
        </p:nvSpPr>
        <p:spPr>
          <a:xfrm>
            <a:off x="1731264" y="426720"/>
            <a:ext cx="10155936" cy="682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431AA2-D861-0CAD-B124-2AE680DA19BA}"/>
              </a:ext>
            </a:extLst>
          </p:cNvPr>
          <p:cNvSpPr txBox="1"/>
          <p:nvPr/>
        </p:nvSpPr>
        <p:spPr>
          <a:xfrm>
            <a:off x="5120828" y="647728"/>
            <a:ext cx="102777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</a:t>
            </a:r>
          </a:p>
        </p:txBody>
      </p:sp>
      <p:sp>
        <p:nvSpPr>
          <p:cNvPr id="2" name="Текст 4">
            <a:extLst>
              <a:ext uri="{FF2B5EF4-FFF2-40B4-BE49-F238E27FC236}">
                <a16:creationId xmlns:a16="http://schemas.microsoft.com/office/drawing/2014/main" id="{D48448F3-BFB3-2004-330B-DB342A6F5FB1}"/>
              </a:ext>
            </a:extLst>
          </p:cNvPr>
          <p:cNvSpPr txBox="1">
            <a:spLocks/>
          </p:cNvSpPr>
          <p:nvPr/>
        </p:nvSpPr>
        <p:spPr>
          <a:xfrm>
            <a:off x="6089716" y="1597182"/>
            <a:ext cx="5711878" cy="4692399"/>
          </a:xfrm>
          <a:prstGeom prst="rect">
            <a:avLst/>
          </a:prstGeom>
        </p:spPr>
        <p:txBody>
          <a:bodyPr vert="horz" lIns="0" tIns="0" rIns="0" bIns="45720" numCol="1" spcCol="252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" sz="1400" b="0" i="1" u="sng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Amto</a:t>
            </a:r>
            <a:r>
              <a:rPr lang="en" sz="1400" b="0" i="1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Ukraine</a:t>
            </a:r>
            <a:endParaRPr lang="ru-RU" sz="1400" b="0" i="1" u="sng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Истец - латвийская инвестиционная компания, инвестировала в крупную украинскую компанию, в отношении которой было впоследствии начато затянувшееся производство о несостоятельности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Истец усмотрел нарушение в затягивании производства по делу и утверждал, что это нарушение равносильно отказу в правосудии.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 является нарушением затягивание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 в делах о банкротстве крупной компании, когда «есть много других кредиторов по судебному решению» (Истец не смог доказать наличие злоупотреблений)</a:t>
            </a:r>
            <a:b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Стандарт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таком случае не нарушается. </a:t>
            </a:r>
            <a:br>
              <a:rPr lang="ru-RU" sz="2000" dirty="0"/>
            </a:br>
            <a:br>
              <a:rPr lang="ru-RU" sz="2000" dirty="0"/>
            </a:br>
            <a:br>
              <a:rPr lang="ru-RU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000" dirty="0"/>
            </a:br>
            <a:endParaRPr lang="ru-RU" sz="1400" b="0" i="1" u="sng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A77A62-E177-EBF8-F0BD-4D2D61BFB618}"/>
              </a:ext>
            </a:extLst>
          </p:cNvPr>
          <p:cNvSpPr txBox="1"/>
          <p:nvPr/>
        </p:nvSpPr>
        <p:spPr>
          <a:xfrm>
            <a:off x="1116525" y="1135517"/>
            <a:ext cx="44501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FET 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имело место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67EED-B5E1-59E0-58A1-9A0B95B2B4F5}"/>
              </a:ext>
            </a:extLst>
          </p:cNvPr>
          <p:cNvSpPr txBox="1"/>
          <p:nvPr/>
        </p:nvSpPr>
        <p:spPr>
          <a:xfrm>
            <a:off x="6748319" y="1112565"/>
            <a:ext cx="102777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является нарушением 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FET</a:t>
            </a:r>
            <a:endParaRPr lang="ru-RU" sz="24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8EEBD88-F0B2-F976-36CF-9DECBC4C6742}"/>
              </a:ext>
            </a:extLst>
          </p:cNvPr>
          <p:cNvCxnSpPr>
            <a:cxnSpLocks/>
          </p:cNvCxnSpPr>
          <p:nvPr/>
        </p:nvCxnSpPr>
        <p:spPr>
          <a:xfrm flipV="1">
            <a:off x="5943600" y="1901952"/>
            <a:ext cx="0" cy="4308241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0EA8658-3E54-61E5-CBD9-4DFB35D79C5A}"/>
              </a:ext>
            </a:extLst>
          </p:cNvPr>
          <p:cNvSpPr txBox="1"/>
          <p:nvPr/>
        </p:nvSpPr>
        <p:spPr>
          <a:xfrm>
            <a:off x="314281" y="6289660"/>
            <a:ext cx="1155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dirty="0"/>
              <a:t>Источник: </a:t>
            </a:r>
            <a:r>
              <a:rPr lang="en-US" sz="1000" dirty="0"/>
              <a:t>IBA Report on Insolvency and Investment Arbitration. </a:t>
            </a:r>
            <a:endParaRPr lang="ru-RU" sz="1000" dirty="0"/>
          </a:p>
          <a:p>
            <a:pPr algn="just"/>
            <a:r>
              <a:rPr lang="en-US" sz="1000" dirty="0"/>
              <a:t>link: </a:t>
            </a:r>
            <a:r>
              <a:rPr lang="ru-RU" sz="1000" dirty="0">
                <a:hlinkClick r:id="rId2"/>
              </a:rPr>
              <a:t>https://www.ibanet.org/document?id=arbitration-and-insolvency-report-2024</a:t>
            </a:r>
            <a:r>
              <a:rPr lang="en-US" sz="1000" dirty="0"/>
              <a:t>  (</a:t>
            </a:r>
            <a:r>
              <a:rPr lang="ru-RU" sz="1000" dirty="0"/>
              <a:t>Дата обращения: 12.12.24)</a:t>
            </a:r>
          </a:p>
        </p:txBody>
      </p:sp>
    </p:spTree>
    <p:extLst>
      <p:ext uri="{BB962C8B-B14F-4D97-AF65-F5344CB8AC3E}">
        <p14:creationId xmlns:p14="http://schemas.microsoft.com/office/powerpoint/2010/main" val="122736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EA865-5504-558E-D3F7-07EF8361A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B9DC426B-34FA-33B3-E1CB-CE698EBEB7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0204" y="2353056"/>
            <a:ext cx="10277762" cy="3916990"/>
          </a:xfrm>
        </p:spPr>
        <p:txBody>
          <a:bodyPr numCol="1"/>
          <a:lstStyle/>
          <a:p>
            <a:pPr marL="285750" indent="-285750" algn="just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Инвестиционный арбитраж относит к своей компетенции дела, связанные с действиями государства при проведении инициированной им процедуры несостоятельности, когда предполагается нарушение установленных инвестиционным договором стандартов защиты прав инвестора, в частности, стандарта </a:t>
            </a:r>
            <a:r>
              <a:rPr lang="en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fair and equitable treatment.</a:t>
            </a:r>
            <a:endParaRPr lang="en" sz="2800" b="0" i="0" u="none" strike="noStrike" dirty="0">
              <a:solidFill>
                <a:schemeClr val="tx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chemeClr val="tx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идет формирование практики относительно того, какие из действий государства в этой сфере следует признать нарушением, а какие нет. </a:t>
            </a:r>
            <a:endParaRPr lang="ru-RU" sz="2800" b="0" i="0" u="none" strike="noStrike" dirty="0">
              <a:solidFill>
                <a:schemeClr val="tx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br>
              <a:rPr lang="ru-RU" sz="2800" dirty="0"/>
            </a:br>
            <a:br>
              <a:rPr lang="ru-RU" sz="2800" dirty="0"/>
            </a:br>
            <a:endParaRPr lang="ru-RU" sz="2000" b="0" i="0" u="none" strike="noStrike" dirty="0">
              <a:solidFill>
                <a:schemeClr val="tx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ECD4044-DA8A-C359-B1CD-68830E917194}"/>
              </a:ext>
            </a:extLst>
          </p:cNvPr>
          <p:cNvSpPr/>
          <p:nvPr/>
        </p:nvSpPr>
        <p:spPr>
          <a:xfrm>
            <a:off x="1731264" y="426720"/>
            <a:ext cx="10155936" cy="682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8DDB2F-09F5-A60D-14C8-1AD493829BF6}"/>
              </a:ext>
            </a:extLst>
          </p:cNvPr>
          <p:cNvSpPr txBox="1"/>
          <p:nvPr/>
        </p:nvSpPr>
        <p:spPr>
          <a:xfrm>
            <a:off x="957119" y="1257717"/>
            <a:ext cx="102777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val="2591927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468</Words>
  <Application>Microsoft Macintosh PowerPoint</Application>
  <PresentationFormat>Широкоэкранный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HSE Sans</vt:lpstr>
      <vt:lpstr>Times New Roman</vt:lpstr>
      <vt:lpstr>Office Theme</vt:lpstr>
      <vt:lpstr>Банкротство в контексте стандарта защиты прав иностранного инвестора – справедливого и равного отношения (fair and equitable treatment - FET)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user</cp:lastModifiedBy>
  <cp:revision>23</cp:revision>
  <cp:lastPrinted>2021-11-11T13:08:42Z</cp:lastPrinted>
  <dcterms:created xsi:type="dcterms:W3CDTF">2021-11-11T08:52:47Z</dcterms:created>
  <dcterms:modified xsi:type="dcterms:W3CDTF">2024-12-12T23:04:06Z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