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5" r:id="rId3"/>
    <p:sldId id="270" r:id="rId4"/>
    <p:sldId id="294" r:id="rId5"/>
    <p:sldId id="304" r:id="rId6"/>
    <p:sldId id="302" r:id="rId7"/>
    <p:sldId id="298" r:id="rId8"/>
    <p:sldId id="305" r:id="rId9"/>
    <p:sldId id="306" r:id="rId10"/>
    <p:sldId id="307" r:id="rId11"/>
    <p:sldId id="312" r:id="rId12"/>
    <p:sldId id="296" r:id="rId13"/>
    <p:sldId id="300" r:id="rId14"/>
    <p:sldId id="299" r:id="rId15"/>
    <p:sldId id="279" r:id="rId16"/>
    <p:sldId id="280" r:id="rId17"/>
    <p:sldId id="281" r:id="rId18"/>
    <p:sldId id="282" r:id="rId19"/>
    <p:sldId id="283" r:id="rId20"/>
    <p:sldId id="284" r:id="rId21"/>
    <p:sldId id="289" r:id="rId22"/>
    <p:sldId id="290" r:id="rId23"/>
    <p:sldId id="308" r:id="rId24"/>
    <p:sldId id="293" r:id="rId25"/>
    <p:sldId id="310" r:id="rId26"/>
    <p:sldId id="267" r:id="rId27"/>
    <p:sldId id="260" r:id="rId28"/>
    <p:sldId id="266" r:id="rId29"/>
    <p:sldId id="258" r:id="rId30"/>
    <p:sldId id="259" r:id="rId31"/>
    <p:sldId id="261" r:id="rId32"/>
    <p:sldId id="268" r:id="rId33"/>
    <p:sldId id="264" r:id="rId34"/>
    <p:sldId id="263" r:id="rId35"/>
    <p:sldId id="269" r:id="rId36"/>
    <p:sldId id="265" r:id="rId37"/>
    <p:sldId id="311" r:id="rId38"/>
    <p:sldId id="262"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ev, Rinat Raisovich" initials="GRR" lastIdx="9" clrIdx="0">
    <p:extLst>
      <p:ext uri="{19B8F6BF-5375-455C-9EA6-DF929625EA0E}">
        <p15:presenceInfo xmlns:p15="http://schemas.microsoft.com/office/powerpoint/2012/main" userId="S::rgareev2@illinois.edu::07e15aba-b96a-40f7-87bd-ae452cd52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594"/>
    <p:restoredTop sz="94694"/>
  </p:normalViewPr>
  <p:slideViewPr>
    <p:cSldViewPr snapToGrid="0" snapToObjects="1">
      <p:cViewPr>
        <p:scale>
          <a:sx n="94" d="100"/>
          <a:sy n="94" d="100"/>
        </p:scale>
        <p:origin x="1272"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5DF5-0BEF-0440-BFFE-A1958E575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3D187-7689-AE43-B30A-62B430440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15E-C0ED-4049-A96E-1EFDFD365570}"/>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5" name="Footer Placeholder 4">
            <a:extLst>
              <a:ext uri="{FF2B5EF4-FFF2-40B4-BE49-F238E27FC236}">
                <a16:creationId xmlns:a16="http://schemas.microsoft.com/office/drawing/2014/main" id="{94828A1F-E034-D248-8FB7-6725463DF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7673A-4938-C148-B805-CB32A6E67396}"/>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163255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52A0-1C6C-EA45-885D-8979AEFC6D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04B5E-1313-D445-BC96-B37F680CC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3DFE4-7AD4-4E43-BD54-A9B54E71C560}"/>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5" name="Footer Placeholder 4">
            <a:extLst>
              <a:ext uri="{FF2B5EF4-FFF2-40B4-BE49-F238E27FC236}">
                <a16:creationId xmlns:a16="http://schemas.microsoft.com/office/drawing/2014/main" id="{071BA4E8-EDF0-984D-97F1-2CA9891FC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AD47C-ED35-9249-8244-6E4F864B7944}"/>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357481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CE038-61D0-2545-9E8B-B3C0B564EC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245B6-A082-684F-ACCB-A2C6C607A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C7C78-EEC4-A04E-9CF3-765EB0A7F429}"/>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5" name="Footer Placeholder 4">
            <a:extLst>
              <a:ext uri="{FF2B5EF4-FFF2-40B4-BE49-F238E27FC236}">
                <a16:creationId xmlns:a16="http://schemas.microsoft.com/office/drawing/2014/main" id="{3F683CA6-9D89-FD43-9AEA-9C55BEF59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E464A-FC52-6647-8272-576FE55231C8}"/>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102966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5628-4028-2B46-8CB0-D57DB9F3C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8B90D-1713-6642-B59B-3A363E29D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1B7E2-E92F-B141-AB00-A147154807AA}"/>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5" name="Footer Placeholder 4">
            <a:extLst>
              <a:ext uri="{FF2B5EF4-FFF2-40B4-BE49-F238E27FC236}">
                <a16:creationId xmlns:a16="http://schemas.microsoft.com/office/drawing/2014/main" id="{D637F7EB-B7B5-BA48-981E-475C5C403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61D15-4740-094B-BB1C-FBF6487317E2}"/>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18583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F5AB-C229-3A44-995C-380C061AB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2D148-30AA-F847-BD47-B330C8B86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EF4CE-88F3-1249-AD55-EFCC78F8D6BE}"/>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5" name="Footer Placeholder 4">
            <a:extLst>
              <a:ext uri="{FF2B5EF4-FFF2-40B4-BE49-F238E27FC236}">
                <a16:creationId xmlns:a16="http://schemas.microsoft.com/office/drawing/2014/main" id="{B894AD8E-2580-E541-AFA7-EC4D6A389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C95DB-1A6A-CF4F-99FB-0D69632B5479}"/>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364850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2813-9926-C343-AE1E-E8781E197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65330-B647-B046-87C3-1A5705D92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F5370-5F1C-EB49-B133-3D2CC2191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F95524-D4DE-5446-B59F-28EF7E9D2CEF}"/>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6" name="Footer Placeholder 5">
            <a:extLst>
              <a:ext uri="{FF2B5EF4-FFF2-40B4-BE49-F238E27FC236}">
                <a16:creationId xmlns:a16="http://schemas.microsoft.com/office/drawing/2014/main" id="{728E8D0B-883B-A44A-A612-22417EA2B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A03CA-70B5-9543-AFC3-84CB6840E36F}"/>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366575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072F-FA33-BF40-9812-5DDA32C399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36E68A-67F9-ED4F-AEB2-670FCFBE3C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0AF67-D489-BC4F-9157-A4F8DCF722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B933E2-5398-0043-B4BF-50721AD58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AE6117-A878-E845-B2B7-CF19F5342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ACBEE6-C6EA-5043-8D12-7782743842AE}"/>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8" name="Footer Placeholder 7">
            <a:extLst>
              <a:ext uri="{FF2B5EF4-FFF2-40B4-BE49-F238E27FC236}">
                <a16:creationId xmlns:a16="http://schemas.microsoft.com/office/drawing/2014/main" id="{C5521C2B-BEB9-7A42-9ACA-24D40C76B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46790D-0934-174E-9DA3-3E11ED143A4D}"/>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15384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9431-EA32-5541-BD33-F4AEA4E39E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3FC698-C7C9-9845-918A-9C5268CE6968}"/>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4" name="Footer Placeholder 3">
            <a:extLst>
              <a:ext uri="{FF2B5EF4-FFF2-40B4-BE49-F238E27FC236}">
                <a16:creationId xmlns:a16="http://schemas.microsoft.com/office/drawing/2014/main" id="{1874E2DA-CFF0-4C4F-8BD5-BE41F0268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4DBF8-0C31-1C4B-B779-FFA8B4318420}"/>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357156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3EDF9-663E-B543-A4CE-0B89CB7B8B8E}"/>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3" name="Footer Placeholder 2">
            <a:extLst>
              <a:ext uri="{FF2B5EF4-FFF2-40B4-BE49-F238E27FC236}">
                <a16:creationId xmlns:a16="http://schemas.microsoft.com/office/drawing/2014/main" id="{7454FE05-C6E7-7941-AC78-0747BBA5D9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D61071-BB76-6641-8D0B-DD1F058512C9}"/>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98932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CC3B-9EEB-C848-9DB3-BF39429C2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DE523-B7DD-CF47-9300-2C2B0978C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75CEC4-05BE-1F49-8CA4-94E578720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40E52-355C-454A-B043-31ACEEE40A3C}"/>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6" name="Footer Placeholder 5">
            <a:extLst>
              <a:ext uri="{FF2B5EF4-FFF2-40B4-BE49-F238E27FC236}">
                <a16:creationId xmlns:a16="http://schemas.microsoft.com/office/drawing/2014/main" id="{B66484E6-43F5-E949-8E11-64EA886EA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BFECB-2074-AA4E-8401-294E2E20A812}"/>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402026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1210-654E-6C4A-B781-A6DE86F26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2887D-75B6-C341-91A0-961D99C12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56F60E-6978-9B4E-9920-FF963F50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7EF31-106B-294C-9CE8-EE713A8A95BC}"/>
              </a:ext>
            </a:extLst>
          </p:cNvPr>
          <p:cNvSpPr>
            <a:spLocks noGrp="1"/>
          </p:cNvSpPr>
          <p:nvPr>
            <p:ph type="dt" sz="half" idx="10"/>
          </p:nvPr>
        </p:nvSpPr>
        <p:spPr/>
        <p:txBody>
          <a:bodyPr/>
          <a:lstStyle/>
          <a:p>
            <a:fld id="{D79D7BA5-6ED8-4041-A496-331BA7C64D64}" type="datetimeFigureOut">
              <a:rPr lang="en-US" smtClean="0"/>
              <a:t>11/1/20</a:t>
            </a:fld>
            <a:endParaRPr lang="en-US"/>
          </a:p>
        </p:txBody>
      </p:sp>
      <p:sp>
        <p:nvSpPr>
          <p:cNvPr id="6" name="Footer Placeholder 5">
            <a:extLst>
              <a:ext uri="{FF2B5EF4-FFF2-40B4-BE49-F238E27FC236}">
                <a16:creationId xmlns:a16="http://schemas.microsoft.com/office/drawing/2014/main" id="{9E8117E3-53EF-8046-AAAE-B35B3AE3B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89E95-DDF4-FB41-AD49-0717BBED1AA0}"/>
              </a:ext>
            </a:extLst>
          </p:cNvPr>
          <p:cNvSpPr>
            <a:spLocks noGrp="1"/>
          </p:cNvSpPr>
          <p:nvPr>
            <p:ph type="sldNum" sz="quarter" idx="12"/>
          </p:nvPr>
        </p:nvSpPr>
        <p:spPr/>
        <p:txBody>
          <a:bodyPr/>
          <a:lstStyle/>
          <a:p>
            <a:fld id="{A0B92434-491B-7440-A45B-42CC01D5F6D5}" type="slidenum">
              <a:rPr lang="en-US" smtClean="0"/>
              <a:t>‹#›</a:t>
            </a:fld>
            <a:endParaRPr lang="en-US"/>
          </a:p>
        </p:txBody>
      </p:sp>
    </p:spTree>
    <p:extLst>
      <p:ext uri="{BB962C8B-B14F-4D97-AF65-F5344CB8AC3E}">
        <p14:creationId xmlns:p14="http://schemas.microsoft.com/office/powerpoint/2010/main" val="251703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B3985-544C-274E-AAB5-5789BFB01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4A6E2E-8E89-3947-92FA-BA88B6EE0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30875-891A-1042-9365-A4B631B85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7BA5-6ED8-4041-A496-331BA7C64D64}" type="datetimeFigureOut">
              <a:rPr lang="en-US" smtClean="0"/>
              <a:t>11/1/20</a:t>
            </a:fld>
            <a:endParaRPr lang="en-US"/>
          </a:p>
        </p:txBody>
      </p:sp>
      <p:sp>
        <p:nvSpPr>
          <p:cNvPr id="5" name="Footer Placeholder 4">
            <a:extLst>
              <a:ext uri="{FF2B5EF4-FFF2-40B4-BE49-F238E27FC236}">
                <a16:creationId xmlns:a16="http://schemas.microsoft.com/office/drawing/2014/main" id="{EE861444-B49E-5141-9774-16C147DA7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03EB46-B365-7848-ADEC-FCE1949E4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92434-491B-7440-A45B-42CC01D5F6D5}" type="slidenum">
              <a:rPr lang="en-US" smtClean="0"/>
              <a:t>‹#›</a:t>
            </a:fld>
            <a:endParaRPr lang="en-US"/>
          </a:p>
        </p:txBody>
      </p:sp>
    </p:spTree>
    <p:extLst>
      <p:ext uri="{BB962C8B-B14F-4D97-AF65-F5344CB8AC3E}">
        <p14:creationId xmlns:p14="http://schemas.microsoft.com/office/powerpoint/2010/main" val="2596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2C1067-D12E-4089-A900-0C7A0502DBDC}"/>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5254C92-73E0-C246-A420-3B3D16907BD8}"/>
              </a:ext>
            </a:extLst>
          </p:cNvPr>
          <p:cNvSpPr>
            <a:spLocks noGrp="1"/>
          </p:cNvSpPr>
          <p:nvPr>
            <p:ph type="ctrTitle"/>
          </p:nvPr>
        </p:nvSpPr>
        <p:spPr>
          <a:xfrm>
            <a:off x="8022021" y="3231931"/>
            <a:ext cx="3852041" cy="1834056"/>
          </a:xfrm>
        </p:spPr>
        <p:txBody>
          <a:bodyPr>
            <a:normAutofit/>
          </a:bodyPr>
          <a:lstStyle/>
          <a:p>
            <a:r>
              <a:rPr lang="en-US" sz="4000" dirty="0" err="1"/>
              <a:t>Rinat</a:t>
            </a:r>
            <a:r>
              <a:rPr lang="en-US" sz="4000" dirty="0"/>
              <a:t> R. </a:t>
            </a:r>
            <a:r>
              <a:rPr lang="en-US" sz="4000" dirty="0" err="1"/>
              <a:t>Gareev</a:t>
            </a:r>
            <a:endParaRPr lang="en-US" sz="4000" dirty="0"/>
          </a:p>
        </p:txBody>
      </p:sp>
      <p:sp>
        <p:nvSpPr>
          <p:cNvPr id="3" name="Subtitle 2">
            <a:extLst>
              <a:ext uri="{FF2B5EF4-FFF2-40B4-BE49-F238E27FC236}">
                <a16:creationId xmlns:a16="http://schemas.microsoft.com/office/drawing/2014/main" id="{F109332A-A8D0-C04F-B0F2-F7F5DEE364F1}"/>
              </a:ext>
            </a:extLst>
          </p:cNvPr>
          <p:cNvSpPr>
            <a:spLocks noGrp="1"/>
          </p:cNvSpPr>
          <p:nvPr>
            <p:ph type="subTitle" idx="1"/>
          </p:nvPr>
        </p:nvSpPr>
        <p:spPr>
          <a:xfrm>
            <a:off x="7782910" y="5242675"/>
            <a:ext cx="4330262" cy="683284"/>
          </a:xfrm>
        </p:spPr>
        <p:txBody>
          <a:bodyPr>
            <a:normAutofit/>
          </a:bodyPr>
          <a:lstStyle/>
          <a:p>
            <a:r>
              <a:rPr lang="en-US" sz="2000" dirty="0"/>
              <a:t>LL.B., LL.M., </a:t>
            </a:r>
            <a:r>
              <a:rPr lang="en-US" sz="2000" dirty="0" err="1"/>
              <a:t>ACIArb</a:t>
            </a:r>
            <a:endParaRPr lang="en-US" sz="20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626746-99D1-9246-86A5-A2AB052087B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565"/>
                    </a14:imgEffect>
                    <a14:imgEffect>
                      <a14:saturation sat="0"/>
                    </a14:imgEffect>
                  </a14:imgLayer>
                </a14:imgProps>
              </a:ext>
            </a:extLst>
          </a:blip>
          <a:stretch>
            <a:fillRect/>
          </a:stretch>
        </p:blipFill>
        <p:spPr>
          <a:xfrm>
            <a:off x="-2190" y="27423"/>
            <a:ext cx="7785100" cy="1460500"/>
          </a:xfrm>
          <a:prstGeom prst="rect">
            <a:avLst/>
          </a:prstGeom>
          <a:ln>
            <a:solidFill>
              <a:srgbClr val="0070C0"/>
            </a:solidFill>
          </a:ln>
          <a:effectLst>
            <a:outerShdw blurRad="622300" dist="508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61405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37EC-8325-C144-9CA2-978245FE16EC}"/>
              </a:ext>
            </a:extLst>
          </p:cNvPr>
          <p:cNvSpPr>
            <a:spLocks noGrp="1"/>
          </p:cNvSpPr>
          <p:nvPr>
            <p:ph type="title"/>
          </p:nvPr>
        </p:nvSpPr>
        <p:spPr/>
        <p:txBody>
          <a:bodyPr/>
          <a:lstStyle/>
          <a:p>
            <a:r>
              <a:rPr lang="en-US" dirty="0"/>
              <a:t>Areas of Dispute </a:t>
            </a:r>
          </a:p>
        </p:txBody>
      </p:sp>
      <p:sp>
        <p:nvSpPr>
          <p:cNvPr id="3" name="Content Placeholder 2">
            <a:extLst>
              <a:ext uri="{FF2B5EF4-FFF2-40B4-BE49-F238E27FC236}">
                <a16:creationId xmlns:a16="http://schemas.microsoft.com/office/drawing/2014/main" id="{FB4D3080-C88A-2C4B-ACFD-8E5523FC8BCD}"/>
              </a:ext>
            </a:extLst>
          </p:cNvPr>
          <p:cNvSpPr>
            <a:spLocks noGrp="1"/>
          </p:cNvSpPr>
          <p:nvPr>
            <p:ph idx="1"/>
          </p:nvPr>
        </p:nvSpPr>
        <p:spPr/>
        <p:txBody>
          <a:bodyPr>
            <a:normAutofit lnSpcReduction="10000"/>
          </a:bodyPr>
          <a:lstStyle/>
          <a:p>
            <a:r>
              <a:rPr lang="en-US" dirty="0"/>
              <a:t>Remedies </a:t>
            </a:r>
          </a:p>
          <a:p>
            <a:pPr>
              <a:buFontTx/>
              <a:buChar char="-"/>
            </a:pPr>
            <a:r>
              <a:rPr lang="en-US" dirty="0"/>
              <a:t>Separate remedies</a:t>
            </a:r>
            <a:r>
              <a:rPr lang="ru-RU" dirty="0"/>
              <a:t>: </a:t>
            </a:r>
            <a:r>
              <a:rPr lang="en-US" dirty="0"/>
              <a:t>ILFC v Olympus (2020) </a:t>
            </a:r>
          </a:p>
          <a:p>
            <a:pPr>
              <a:buFontTx/>
              <a:buChar char="-"/>
            </a:pPr>
            <a:r>
              <a:rPr lang="en-US" dirty="0"/>
              <a:t>Aircraft recovery, damages</a:t>
            </a:r>
          </a:p>
          <a:p>
            <a:pPr>
              <a:buFontTx/>
              <a:buChar char="-"/>
            </a:pPr>
            <a:r>
              <a:rPr lang="en-US" dirty="0"/>
              <a:t>Termination of </a:t>
            </a:r>
            <a:r>
              <a:rPr lang="ru-RU" dirty="0"/>
              <a:t>«</a:t>
            </a:r>
            <a:r>
              <a:rPr lang="en-US" dirty="0"/>
              <a:t>leasing</a:t>
            </a:r>
            <a:r>
              <a:rPr lang="ru-RU" dirty="0"/>
              <a:t>»</a:t>
            </a:r>
            <a:endParaRPr lang="en-US" dirty="0"/>
          </a:p>
          <a:p>
            <a:pPr>
              <a:buFontTx/>
              <a:buChar char="-"/>
            </a:pPr>
            <a:r>
              <a:rPr lang="en-US" dirty="0"/>
              <a:t>Self help remedies / court orders </a:t>
            </a:r>
          </a:p>
          <a:p>
            <a:pPr>
              <a:buFontTx/>
              <a:buChar char="-"/>
            </a:pPr>
            <a:r>
              <a:rPr lang="en-US" dirty="0"/>
              <a:t>Impact of insolvency </a:t>
            </a:r>
          </a:p>
          <a:p>
            <a:r>
              <a:rPr lang="en-US" dirty="0"/>
              <a:t>Damages </a:t>
            </a:r>
          </a:p>
          <a:p>
            <a:pPr>
              <a:buFontTx/>
              <a:buChar char="-"/>
            </a:pPr>
            <a:r>
              <a:rPr lang="en-US" dirty="0"/>
              <a:t>Principles – TWC v </a:t>
            </a:r>
            <a:r>
              <a:rPr lang="en-US" dirty="0" err="1"/>
              <a:t>Jetline</a:t>
            </a:r>
            <a:r>
              <a:rPr lang="en-US" dirty="0"/>
              <a:t> (2020)</a:t>
            </a:r>
          </a:p>
          <a:p>
            <a:r>
              <a:rPr lang="en-US" dirty="0"/>
              <a:t>Law and jurisdiction clauses   / 2 AM clauses (force majeure)</a:t>
            </a:r>
          </a:p>
        </p:txBody>
      </p:sp>
    </p:spTree>
    <p:extLst>
      <p:ext uri="{BB962C8B-B14F-4D97-AF65-F5344CB8AC3E}">
        <p14:creationId xmlns:p14="http://schemas.microsoft.com/office/powerpoint/2010/main" val="147045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C5F3-D635-7D43-BAC9-A86F95D5FCAB}"/>
              </a:ext>
            </a:extLst>
          </p:cNvPr>
          <p:cNvSpPr>
            <a:spLocks noGrp="1"/>
          </p:cNvSpPr>
          <p:nvPr>
            <p:ph type="title"/>
          </p:nvPr>
        </p:nvSpPr>
        <p:spPr/>
        <p:txBody>
          <a:bodyPr/>
          <a:lstStyle/>
          <a:p>
            <a:r>
              <a:rPr lang="en-US" dirty="0"/>
              <a:t>Conflict of Laws</a:t>
            </a:r>
          </a:p>
        </p:txBody>
      </p:sp>
      <p:sp>
        <p:nvSpPr>
          <p:cNvPr id="3" name="Content Placeholder 2">
            <a:extLst>
              <a:ext uri="{FF2B5EF4-FFF2-40B4-BE49-F238E27FC236}">
                <a16:creationId xmlns:a16="http://schemas.microsoft.com/office/drawing/2014/main" id="{2E153811-9143-D54E-A603-F70252EF901B}"/>
              </a:ext>
            </a:extLst>
          </p:cNvPr>
          <p:cNvSpPr>
            <a:spLocks noGrp="1"/>
          </p:cNvSpPr>
          <p:nvPr>
            <p:ph idx="1"/>
          </p:nvPr>
        </p:nvSpPr>
        <p:spPr/>
        <p:txBody>
          <a:bodyPr>
            <a:normAutofit/>
          </a:bodyPr>
          <a:lstStyle/>
          <a:p>
            <a:pPr marL="0" indent="0">
              <a:buNone/>
            </a:pPr>
            <a:r>
              <a:rPr lang="en-US" i="1" dirty="0"/>
              <a:t>Blue Sky One v. Mahan Air</a:t>
            </a:r>
            <a:r>
              <a:rPr lang="en-US" dirty="0"/>
              <a:t> decides that, under English conflict of laws rules, the domestic law of the place where an aircraft was situated on execution of the mortgage determines whether a mortgage over that aircraft was validly created (the lex situs rule).</a:t>
            </a:r>
          </a:p>
          <a:p>
            <a:pPr fontAlgn="base"/>
            <a:r>
              <a:rPr lang="en-US" i="1" dirty="0"/>
              <a:t>Blue Sky One</a:t>
            </a:r>
            <a:r>
              <a:rPr lang="en-US" dirty="0"/>
              <a:t> decides that, when an English court applies the lex situs rule to an aircraft mortgage's validity:</a:t>
            </a:r>
          </a:p>
          <a:p>
            <a:pPr fontAlgn="base"/>
            <a:r>
              <a:rPr lang="en-US" dirty="0"/>
              <a:t>the English court looks to the domestic law of the situs;</a:t>
            </a:r>
          </a:p>
          <a:p>
            <a:pPr fontAlgn="base"/>
            <a:r>
              <a:rPr lang="en-US" dirty="0"/>
              <a:t>it does not look to the conflicts rules of the situs;</a:t>
            </a:r>
          </a:p>
          <a:p>
            <a:pPr fontAlgn="base"/>
            <a:r>
              <a:rPr lang="en-US" dirty="0"/>
              <a:t>there is no return to sender.</a:t>
            </a:r>
          </a:p>
          <a:p>
            <a:pPr marL="0" indent="0">
              <a:buNone/>
            </a:pPr>
            <a:endParaRPr lang="en-US" dirty="0"/>
          </a:p>
        </p:txBody>
      </p:sp>
    </p:spTree>
    <p:extLst>
      <p:ext uri="{BB962C8B-B14F-4D97-AF65-F5344CB8AC3E}">
        <p14:creationId xmlns:p14="http://schemas.microsoft.com/office/powerpoint/2010/main" val="75142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A71B-7778-C740-BDDE-2DBA6E6C3C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885CCB-783D-1045-A18A-77C7150ABB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CDBE49-AFC7-4743-BAC6-6EAF05B7B9D5}"/>
              </a:ext>
            </a:extLst>
          </p:cNvPr>
          <p:cNvPicPr>
            <a:picLocks noChangeAspect="1"/>
          </p:cNvPicPr>
          <p:nvPr/>
        </p:nvPicPr>
        <p:blipFill>
          <a:blip r:embed="rId2"/>
          <a:stretch>
            <a:fillRect/>
          </a:stretch>
        </p:blipFill>
        <p:spPr>
          <a:xfrm>
            <a:off x="552450" y="450850"/>
            <a:ext cx="11087100" cy="5956300"/>
          </a:xfrm>
          <a:prstGeom prst="rect">
            <a:avLst/>
          </a:prstGeom>
        </p:spPr>
      </p:pic>
    </p:spTree>
    <p:extLst>
      <p:ext uri="{BB962C8B-B14F-4D97-AF65-F5344CB8AC3E}">
        <p14:creationId xmlns:p14="http://schemas.microsoft.com/office/powerpoint/2010/main" val="329491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780DACA-F311-A345-BA1C-46D3DCA9B89E}"/>
              </a:ext>
            </a:extLst>
          </p:cNvPr>
          <p:cNvPicPr>
            <a:picLocks noGrp="1" noChangeAspect="1"/>
          </p:cNvPicPr>
          <p:nvPr>
            <p:ph idx="1"/>
          </p:nvPr>
        </p:nvPicPr>
        <p:blipFill rotWithShape="1">
          <a:blip r:embed="rId2"/>
          <a:srcRect t="8757" b="23878"/>
          <a:stretch/>
        </p:blipFill>
        <p:spPr>
          <a:xfrm>
            <a:off x="20" y="-45294"/>
            <a:ext cx="12191980" cy="6857989"/>
          </a:xfrm>
          <a:prstGeom prst="rect">
            <a:avLst/>
          </a:prstGeom>
        </p:spPr>
      </p:pic>
      <p:sp>
        <p:nvSpPr>
          <p:cNvPr id="26" name="Freeform: Shape 25">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66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7329-4134-544F-8913-0728F4C25C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FDCD19-691F-6849-9C18-2497BC2D8AB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4D7E0BF-DDC5-BC41-882A-6489A822348C}"/>
              </a:ext>
            </a:extLst>
          </p:cNvPr>
          <p:cNvPicPr>
            <a:picLocks noChangeAspect="1"/>
          </p:cNvPicPr>
          <p:nvPr/>
        </p:nvPicPr>
        <p:blipFill>
          <a:blip r:embed="rId2"/>
          <a:stretch>
            <a:fillRect/>
          </a:stretch>
        </p:blipFill>
        <p:spPr>
          <a:xfrm>
            <a:off x="666750" y="254000"/>
            <a:ext cx="10687050" cy="6350000"/>
          </a:xfrm>
          <a:prstGeom prst="rect">
            <a:avLst/>
          </a:prstGeom>
        </p:spPr>
      </p:pic>
    </p:spTree>
    <p:extLst>
      <p:ext uri="{BB962C8B-B14F-4D97-AF65-F5344CB8AC3E}">
        <p14:creationId xmlns:p14="http://schemas.microsoft.com/office/powerpoint/2010/main" val="168716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40977" y="-146843"/>
            <a:ext cx="10515600" cy="1325563"/>
          </a:xfrm>
        </p:spPr>
        <p:txBody>
          <a:bodyPr vert="horz" lIns="0" tIns="0" rIns="0" bIns="0" rtlCol="0" anchor="ctr">
            <a:normAutofit/>
          </a:bodyPr>
          <a:lstStyle/>
          <a:p>
            <a:pPr>
              <a:spcBef>
                <a:spcPts val="600"/>
              </a:spcBef>
            </a:pPr>
            <a:r>
              <a:rPr lang="en-US" dirty="0"/>
              <a:t>Lease Documentation – Basic Principles</a:t>
            </a:r>
            <a:endParaRPr lang="en-US" sz="1800" dirty="0">
              <a:solidFill>
                <a:srgbClr val="000000"/>
              </a:solidFill>
            </a:endParaRPr>
          </a:p>
        </p:txBody>
      </p:sp>
      <p:sp>
        <p:nvSpPr>
          <p:cNvPr id="25603" name="Rectangle 2"/>
          <p:cNvSpPr>
            <a:spLocks/>
          </p:cNvSpPr>
          <p:nvPr/>
        </p:nvSpPr>
        <p:spPr bwMode="auto">
          <a:xfrm>
            <a:off x="1905000" y="685801"/>
            <a:ext cx="8382000" cy="5775325"/>
          </a:xfrm>
          <a:prstGeom prst="rect">
            <a:avLst/>
          </a:prstGeom>
          <a:noFill/>
          <a:ln w="12700">
            <a:noFill/>
            <a:miter lim="0"/>
            <a:headEnd/>
            <a:tailEnd/>
          </a:ln>
        </p:spPr>
        <p:txBody>
          <a:bodyPr lIns="74676" tIns="74676" rIns="74676" bIns="74676">
            <a:spAutoFit/>
          </a:bodyPr>
          <a:lstStyle/>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Protect the pricing</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Cash flows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Rents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Maintenance payments / contributions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Residual value</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Ongoing maintenance, registration, compliance covenants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Condition of the aircraft at return</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Protect ‘triple-net’ nature of the lease</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Tax representations and indemnities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Insurance covenants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Disclaimer / General indemnity</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Guard against the unknown (and prepare for the worst)</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Representations and warranties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Unconditional Acceptance by Lessee  [ACG Case – what does this really mean?]</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Disclaimer / Waiver of all Warranties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Credit risk – deposits, credit support and financial reporting</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Events of default / Remedies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Indemnities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Choice of Law / Choice of Jurisdiction</a:t>
            </a:r>
          </a:p>
        </p:txBody>
      </p:sp>
      <p:sp>
        <p:nvSpPr>
          <p:cNvPr id="25604"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3B0F9D66-774F-4F78-AC9E-B69B9409403E}" type="slidenum">
              <a:rPr lang="en-US" sz="1000" b="1">
                <a:solidFill>
                  <a:srgbClr val="0084C0"/>
                </a:solidFill>
                <a:latin typeface="Calibri" pitchFamily="34" charset="0"/>
                <a:ea typeface="Calibri" pitchFamily="34" charset="0"/>
                <a:cs typeface="Calibri" pitchFamily="34" charset="0"/>
                <a:sym typeface="Calibri" pitchFamily="34" charset="0"/>
              </a:rPr>
              <a:pPr algn="r"/>
              <a:t>15</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7265576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p:cNvSpPr>
          <p:nvPr/>
        </p:nvSpPr>
        <p:spPr bwMode="auto">
          <a:xfrm>
            <a:off x="1905000" y="762000"/>
            <a:ext cx="8382000" cy="5536900"/>
          </a:xfrm>
          <a:prstGeom prst="rect">
            <a:avLst/>
          </a:prstGeom>
          <a:noFill/>
          <a:ln w="12700">
            <a:noFill/>
            <a:miter lim="0"/>
            <a:headEnd/>
            <a:tailEnd/>
          </a:ln>
        </p:spPr>
        <p:txBody>
          <a:bodyPr lIns="74676" tIns="74676" rIns="74676" bIns="74676">
            <a:spAutoFit/>
          </a:bodyPr>
          <a:lstStyle/>
          <a:p>
            <a:pPr marL="153988" lvl="1" indent="227013"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Lease of Aircraft</a:t>
            </a:r>
          </a:p>
          <a:p>
            <a:pPr marL="265113" lvl="2" indent="1920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Delivery Procedures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Conditions to closing</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Lessee’s right to reject</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Lessee’s / </a:t>
            </a:r>
            <a:r>
              <a:rPr lang="en-US" sz="1400" dirty="0" err="1">
                <a:latin typeface="Calibri" pitchFamily="34" charset="0"/>
                <a:ea typeface="Calibri" pitchFamily="34" charset="0"/>
                <a:cs typeface="Calibri" pitchFamily="34" charset="0"/>
                <a:sym typeface="Calibri" pitchFamily="34" charset="0"/>
              </a:rPr>
              <a:t>Lessor’s</a:t>
            </a:r>
            <a:r>
              <a:rPr lang="en-US" sz="1400" dirty="0">
                <a:latin typeface="Calibri" pitchFamily="34" charset="0"/>
                <a:ea typeface="Calibri" pitchFamily="34" charset="0"/>
                <a:cs typeface="Calibri" pitchFamily="34" charset="0"/>
                <a:sym typeface="Calibri" pitchFamily="34" charset="0"/>
              </a:rPr>
              <a:t> right to walk</a:t>
            </a:r>
          </a:p>
          <a:p>
            <a:pPr marL="265113" lvl="2" indent="192088" algn="just" defTabSz="622300">
              <a:spcBef>
                <a:spcPts val="600"/>
              </a:spcBef>
              <a:buFont typeface="Wingdings" pitchFamily="2" charset="2"/>
              <a:buChar char="q"/>
            </a:pPr>
            <a:r>
              <a:rPr lang="en-US" sz="1400" u="sng" dirty="0">
                <a:latin typeface="Calibri" pitchFamily="34" charset="0"/>
                <a:ea typeface="Calibri" pitchFamily="34" charset="0"/>
                <a:cs typeface="Calibri" pitchFamily="34" charset="0"/>
                <a:sym typeface="Calibri" pitchFamily="34" charset="0"/>
              </a:rPr>
              <a:t>ACG Form</a:t>
            </a:r>
            <a:r>
              <a:rPr lang="en-US" sz="1400" dirty="0">
                <a:latin typeface="Calibri" pitchFamily="34" charset="0"/>
                <a:ea typeface="Calibri" pitchFamily="34" charset="0"/>
                <a:cs typeface="Calibri" pitchFamily="34" charset="0"/>
                <a:sym typeface="Calibri" pitchFamily="34" charset="0"/>
              </a:rPr>
              <a:t>:</a:t>
            </a:r>
          </a:p>
          <a:p>
            <a:pPr marL="153988" lvl="1" indent="227013" defTabSz="622300"/>
            <a:endParaRPr lang="en-US" sz="1400" dirty="0">
              <a:latin typeface="Calibri" pitchFamily="34" charset="0"/>
              <a:ea typeface="Calibri" pitchFamily="34" charset="0"/>
              <a:cs typeface="Calibri" pitchFamily="34" charset="0"/>
              <a:sym typeface="Calibri" pitchFamily="34" charset="0"/>
            </a:endParaRPr>
          </a:p>
          <a:p>
            <a:pPr marL="153988" lvl="1" indent="227013" defTabSz="622300"/>
            <a:r>
              <a:rPr lang="en-US" sz="1400" dirty="0">
                <a:latin typeface="Calibri" pitchFamily="34" charset="0"/>
                <a:ea typeface="Calibri" pitchFamily="34" charset="0"/>
                <a:cs typeface="Calibri" pitchFamily="34" charset="0"/>
                <a:sym typeface="Calibri" pitchFamily="34" charset="0"/>
              </a:rPr>
              <a:t>4.2 Delivery</a:t>
            </a:r>
          </a:p>
          <a:p>
            <a:pPr marL="153988" lvl="1" indent="227013" defTabSz="622300">
              <a:buSzPct val="100000"/>
              <a:buFont typeface="Trebuchet MS" pitchFamily="34" charset="0"/>
              <a:buAutoNum type="alphaLcParenBoth"/>
            </a:pPr>
            <a:r>
              <a:rPr lang="en-US" sz="1400" dirty="0">
                <a:latin typeface="Calibri" pitchFamily="34" charset="0"/>
                <a:ea typeface="Calibri" pitchFamily="34" charset="0"/>
                <a:cs typeface="Calibri" pitchFamily="34" charset="0"/>
                <a:sym typeface="Calibri" pitchFamily="34" charset="0"/>
              </a:rPr>
              <a:t>Delivery Condition: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shall deliver the Leased Property "as is, where is" </a:t>
            </a:r>
            <a:r>
              <a:rPr lang="en-US" sz="1400" dirty="0">
                <a:solidFill>
                  <a:srgbClr val="FF0000"/>
                </a:solidFill>
                <a:latin typeface="Calibri" pitchFamily="34" charset="0"/>
                <a:ea typeface="Calibri" pitchFamily="34" charset="0"/>
                <a:cs typeface="Calibri" pitchFamily="34" charset="0"/>
                <a:sym typeface="Calibri" pitchFamily="34" charset="0"/>
              </a:rPr>
              <a:t>and in the condition required in Schedule 2</a:t>
            </a:r>
            <a:r>
              <a:rPr lang="en-US" sz="1400" dirty="0">
                <a:latin typeface="Calibri" pitchFamily="34" charset="0"/>
                <a:ea typeface="Calibri" pitchFamily="34" charset="0"/>
                <a:cs typeface="Calibri" pitchFamily="34" charset="0"/>
                <a:sym typeface="Calibri" pitchFamily="34" charset="0"/>
              </a:rPr>
              <a:t>, except for any items set forth on Annex 2 to the Certificate of Acceptance and any other items agreed in writing by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and Lessee.</a:t>
            </a:r>
          </a:p>
          <a:p>
            <a:pPr marL="153988" lvl="1" indent="227013" defTabSz="622300"/>
            <a:endParaRPr lang="en-US" sz="1400" dirty="0">
              <a:latin typeface="Calibri" pitchFamily="34" charset="0"/>
              <a:ea typeface="Calibri" pitchFamily="34" charset="0"/>
              <a:cs typeface="Calibri" pitchFamily="34" charset="0"/>
              <a:sym typeface="Calibri" pitchFamily="34" charset="0"/>
            </a:endParaRPr>
          </a:p>
          <a:p>
            <a:pPr marL="153988" lvl="1" indent="227013" defTabSz="622300"/>
            <a:r>
              <a:rPr lang="en-US" sz="1400" u="sng" dirty="0">
                <a:latin typeface="Calibri" pitchFamily="34" charset="0"/>
                <a:ea typeface="Calibri" pitchFamily="34" charset="0"/>
                <a:cs typeface="Calibri" pitchFamily="34" charset="0"/>
                <a:sym typeface="Calibri" pitchFamily="34" charset="0"/>
              </a:rPr>
              <a:t>AYR Form (Ryan International)</a:t>
            </a:r>
            <a:r>
              <a:rPr lang="en-US" sz="1400" dirty="0">
                <a:latin typeface="Calibri" pitchFamily="34" charset="0"/>
                <a:ea typeface="Calibri" pitchFamily="34" charset="0"/>
                <a:cs typeface="Calibri" pitchFamily="34" charset="0"/>
                <a:sym typeface="Calibri" pitchFamily="34" charset="0"/>
              </a:rPr>
              <a:t>:</a:t>
            </a:r>
          </a:p>
          <a:p>
            <a:pPr marL="265113" lvl="2" indent="192088" algn="just" defTabSz="622300">
              <a:spcBef>
                <a:spcPts val="600"/>
              </a:spcBef>
            </a:pPr>
            <a:r>
              <a:rPr lang="en-US" sz="1400" b="1" dirty="0">
                <a:latin typeface="Calibri" pitchFamily="34" charset="0"/>
                <a:ea typeface="Calibri" pitchFamily="34" charset="0"/>
                <a:cs typeface="Calibri" pitchFamily="34" charset="0"/>
                <a:sym typeface="Calibri" pitchFamily="34" charset="0"/>
              </a:rPr>
              <a:t>	2.1 Delivery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hereby agrees to deliver the Aircraft to Lessee at the Delivery Location and to lease the Aircraft to Lessee, and Lessee hereby agrees to accept the Aircraft at the Delivery Location and to lease the Aircraft from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in each case, </a:t>
            </a:r>
            <a:r>
              <a:rPr lang="en-US" sz="1400" dirty="0">
                <a:solidFill>
                  <a:srgbClr val="FF0000"/>
                </a:solidFill>
                <a:latin typeface="Calibri" pitchFamily="34" charset="0"/>
                <a:ea typeface="Calibri" pitchFamily="34" charset="0"/>
                <a:cs typeface="Calibri" pitchFamily="34" charset="0"/>
                <a:sym typeface="Calibri" pitchFamily="34" charset="0"/>
              </a:rPr>
              <a:t>on the Scheduled Delivery Date and in the Delivery Condition, subject to the satisfaction or waiver of the conditions precedent set out in Schedule 7 and Schedule 8 and otherwise subject to the terms and conditions of the Operative Documents</a:t>
            </a:r>
            <a:r>
              <a:rPr lang="en-US" sz="1400" dirty="0">
                <a:latin typeface="Calibri" pitchFamily="34" charset="0"/>
                <a:ea typeface="Calibri" pitchFamily="34" charset="0"/>
                <a:cs typeface="Calibri" pitchFamily="34" charset="0"/>
                <a:sym typeface="Calibri" pitchFamily="34" charset="0"/>
              </a:rPr>
              <a:t>.  Lessee shall execute and deliver the Acceptance Certificate to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on the Delivery Date.  The delivery requirements and delivery procedures are more fully set out in Schedule 3</a:t>
            </a:r>
          </a:p>
          <a:p>
            <a:pPr marL="265113" lvl="2" indent="192088" algn="just" defTabSz="622300">
              <a:spcBef>
                <a:spcPts val="600"/>
              </a:spcBef>
            </a:pPr>
            <a:r>
              <a:rPr lang="en-US" sz="1400" dirty="0">
                <a:latin typeface="Calibri" pitchFamily="34" charset="0"/>
                <a:ea typeface="Calibri" pitchFamily="34" charset="0"/>
                <a:cs typeface="Calibri" pitchFamily="34" charset="0"/>
                <a:sym typeface="Calibri" pitchFamily="34" charset="0"/>
              </a:rPr>
              <a:t>See Also – Part II of Schedule 3 to the Ryan Lease</a:t>
            </a:r>
          </a:p>
          <a:p>
            <a:pPr marL="265113" lvl="2" indent="192088" algn="just" defTabSz="622300">
              <a:spcBef>
                <a:spcPts val="600"/>
              </a:spcBef>
            </a:pPr>
            <a:r>
              <a:rPr lang="en-US" sz="1400" dirty="0">
                <a:latin typeface="Calibri" pitchFamily="34" charset="0"/>
                <a:ea typeface="Calibri" pitchFamily="34" charset="0"/>
                <a:cs typeface="Calibri" pitchFamily="34" charset="0"/>
                <a:sym typeface="Calibri" pitchFamily="34" charset="0"/>
              </a:rPr>
              <a:t>		Conditions Precedent</a:t>
            </a:r>
            <a:endParaRPr lang="en-US" dirty="0"/>
          </a:p>
        </p:txBody>
      </p:sp>
      <p:sp>
        <p:nvSpPr>
          <p:cNvPr id="26628"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12F31B85-BE89-48CF-8A5F-D1A7C0D0FD6D}" type="slidenum">
              <a:rPr lang="en-US" sz="1000" b="1">
                <a:solidFill>
                  <a:srgbClr val="0084C0"/>
                </a:solidFill>
                <a:latin typeface="Calibri" pitchFamily="34" charset="0"/>
                <a:ea typeface="Calibri" pitchFamily="34" charset="0"/>
                <a:cs typeface="Calibri" pitchFamily="34" charset="0"/>
                <a:sym typeface="Calibri" pitchFamily="34" charset="0"/>
              </a:rPr>
              <a:pPr algn="r"/>
              <a:t>16</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19237230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40977" y="-113647"/>
            <a:ext cx="10515600" cy="1325563"/>
          </a:xfrm>
        </p:spPr>
        <p:txBody>
          <a:bodyPr vert="horz" lIns="0" tIns="0" rIns="0" bIns="0" rtlCol="0" anchor="ctr">
            <a:normAutofit/>
          </a:bodyPr>
          <a:lstStyle/>
          <a:p>
            <a:pPr>
              <a:spcBef>
                <a:spcPts val="600"/>
              </a:spcBef>
            </a:pPr>
            <a:endParaRPr lang="en-US" sz="1800" dirty="0">
              <a:solidFill>
                <a:srgbClr val="000000"/>
              </a:solidFill>
            </a:endParaRPr>
          </a:p>
        </p:txBody>
      </p:sp>
      <p:sp>
        <p:nvSpPr>
          <p:cNvPr id="27651" name="Rectangle 2"/>
          <p:cNvSpPr>
            <a:spLocks/>
          </p:cNvSpPr>
          <p:nvPr/>
        </p:nvSpPr>
        <p:spPr bwMode="auto">
          <a:xfrm>
            <a:off x="1905000" y="762001"/>
            <a:ext cx="8382000" cy="5244513"/>
          </a:xfrm>
          <a:prstGeom prst="rect">
            <a:avLst/>
          </a:prstGeom>
          <a:noFill/>
          <a:ln w="12700">
            <a:noFill/>
            <a:miter lim="0"/>
            <a:headEnd/>
            <a:tailEnd/>
          </a:ln>
        </p:spPr>
        <p:txBody>
          <a:bodyPr lIns="74676" tIns="74676" rIns="74676" bIns="74676">
            <a:spAutoFit/>
          </a:bodyPr>
          <a:lstStyle/>
          <a:p>
            <a:pPr marL="153988" lvl="2" indent="455613" algn="just" defTabSz="622300">
              <a:spcBef>
                <a:spcPts val="600"/>
              </a:spcBef>
            </a:pPr>
            <a:r>
              <a:rPr lang="en-US" sz="1600" u="sng" dirty="0">
                <a:latin typeface="Calibri" pitchFamily="34" charset="0"/>
                <a:ea typeface="Calibri" pitchFamily="34" charset="0"/>
                <a:cs typeface="Calibri" pitchFamily="34" charset="0"/>
                <a:sym typeface="Calibri" pitchFamily="34" charset="0"/>
              </a:rPr>
              <a:t>Delivery Procedures – Ryan International</a:t>
            </a:r>
          </a:p>
          <a:p>
            <a:pPr marL="0" lvl="1" indent="457200" defTabSz="622300"/>
            <a:endParaRPr lang="en-US" sz="1400" dirty="0">
              <a:latin typeface="Calibri" pitchFamily="34" charset="0"/>
              <a:ea typeface="Calibri" pitchFamily="34" charset="0"/>
              <a:cs typeface="Calibri" pitchFamily="34" charset="0"/>
              <a:sym typeface="Calibri" pitchFamily="34" charset="0"/>
            </a:endParaRPr>
          </a:p>
          <a:p>
            <a:pPr marL="0" lvl="1" indent="457200" defTabSz="622300"/>
            <a:r>
              <a:rPr lang="en-US" sz="1400" dirty="0">
                <a:latin typeface="Calibri" pitchFamily="34" charset="0"/>
                <a:ea typeface="Calibri" pitchFamily="34" charset="0"/>
                <a:cs typeface="Calibri" pitchFamily="34" charset="0"/>
                <a:sym typeface="Calibri" pitchFamily="34" charset="0"/>
              </a:rPr>
              <a:t>1.2  Discrepancies</a:t>
            </a:r>
          </a:p>
          <a:p>
            <a:pPr marL="153988" lvl="2" indent="455613" defTabSz="622300"/>
            <a:r>
              <a:rPr lang="en-US" sz="1400" dirty="0">
                <a:latin typeface="Calibri" pitchFamily="34" charset="0"/>
                <a:ea typeface="Calibri" pitchFamily="34" charset="0"/>
                <a:cs typeface="Calibri" pitchFamily="34" charset="0"/>
                <a:sym typeface="Calibri" pitchFamily="34" charset="0"/>
              </a:rPr>
              <a:t>Any discrepancy from the condition of the Aircraft as described in Part 1 of Schedule 3 which is identified in writing to Lessor by Lessee on or prior to the Scheduled Delivery Date (or during the flight test procedures pursuant to Section 1.1 of this Part II of Schedule 3) and which is not corrected by Lessor on or prior to the Delivery Date shall be corrected by Lessee or its designee and Lessor shall reimburse Lessee at 100% of Lessee's reasonable actual cost for such correction, payable on demand (together with detailed and substantiated labor and material invoices for all such amounts for which reimbursement is sought).  </a:t>
            </a:r>
            <a:r>
              <a:rPr lang="en-US" sz="1400" dirty="0">
                <a:solidFill>
                  <a:srgbClr val="FF0000"/>
                </a:solidFill>
                <a:latin typeface="Calibri" pitchFamily="34" charset="0"/>
                <a:ea typeface="Calibri" pitchFamily="34" charset="0"/>
                <a:cs typeface="Calibri" pitchFamily="34" charset="0"/>
                <a:sym typeface="Calibri" pitchFamily="34" charset="0"/>
              </a:rPr>
              <a:t>Lessee’s right to make such a claim for reimbursement shall be Lessee’s sole remedy for noncompliance, and Lessee shall not have the right to refuse acceptance of the Aircraft because of such discrepancies unless the existence of such discrepancies would prevent the issuance on the Delivery Date of an airworthiness certificate</a:t>
            </a:r>
            <a:r>
              <a:rPr lang="en-US" sz="1400" dirty="0">
                <a:latin typeface="Calibri" pitchFamily="34" charset="0"/>
                <a:ea typeface="Calibri" pitchFamily="34" charset="0"/>
                <a:cs typeface="Calibri" pitchFamily="34" charset="0"/>
                <a:sym typeface="Calibri" pitchFamily="34" charset="0"/>
              </a:rPr>
              <a:t>, in which event Lessor and Lessee shall negotiate in good faith a fair and equitable procedure by which such discrepancies shall be corrected and the Delivery Date shall be delayed until such discrepancies are corrected, subject to Section 2 of this Part II.</a:t>
            </a:r>
            <a:endParaRPr lang="en-US" sz="1600" dirty="0">
              <a:latin typeface="Calibri" pitchFamily="34" charset="0"/>
              <a:ea typeface="Calibri" pitchFamily="34" charset="0"/>
              <a:cs typeface="Calibri" pitchFamily="34" charset="0"/>
              <a:sym typeface="Calibri" pitchFamily="34" charset="0"/>
            </a:endParaRPr>
          </a:p>
          <a:p>
            <a:pPr marL="153988" lvl="2" indent="455613" algn="just" defTabSz="622300">
              <a:spcBef>
                <a:spcPts val="600"/>
              </a:spcBef>
            </a:pPr>
            <a:r>
              <a:rPr lang="en-US" sz="1600" u="sng" dirty="0">
                <a:latin typeface="Calibri" pitchFamily="34" charset="0"/>
                <a:ea typeface="Calibri" pitchFamily="34" charset="0"/>
                <a:cs typeface="Calibri" pitchFamily="34" charset="0"/>
                <a:sym typeface="Calibri" pitchFamily="34" charset="0"/>
              </a:rPr>
              <a:t>Delivery Conditions</a:t>
            </a:r>
          </a:p>
          <a:p>
            <a:pPr marL="0" lvl="1" indent="457200" defTabSz="622300"/>
            <a:endParaRPr lang="en-US" sz="1400" dirty="0">
              <a:latin typeface="Calibri" pitchFamily="34" charset="0"/>
              <a:ea typeface="Calibri" pitchFamily="34" charset="0"/>
              <a:cs typeface="Calibri" pitchFamily="34" charset="0"/>
              <a:sym typeface="Calibri" pitchFamily="34" charset="0"/>
            </a:endParaRPr>
          </a:p>
          <a:p>
            <a:pPr marL="0" lvl="1" indent="457200" defTabSz="622300"/>
            <a:r>
              <a:rPr lang="en-US" sz="1400" u="sng" dirty="0">
                <a:latin typeface="Calibri" pitchFamily="34" charset="0"/>
                <a:ea typeface="Calibri" pitchFamily="34" charset="0"/>
                <a:cs typeface="Calibri" pitchFamily="34" charset="0"/>
                <a:sym typeface="Calibri" pitchFamily="34" charset="0"/>
              </a:rPr>
              <a:t>ACG</a:t>
            </a:r>
            <a:r>
              <a:rPr lang="en-US" sz="1400" dirty="0">
                <a:latin typeface="Calibri" pitchFamily="34" charset="0"/>
                <a:ea typeface="Calibri" pitchFamily="34" charset="0"/>
                <a:cs typeface="Calibri" pitchFamily="34" charset="0"/>
                <a:sym typeface="Calibri" pitchFamily="34" charset="0"/>
              </a:rPr>
              <a:t>: “</a:t>
            </a:r>
            <a:r>
              <a:rPr lang="en-US" sz="1400" dirty="0">
                <a:solidFill>
                  <a:srgbClr val="FF0000"/>
                </a:solidFill>
                <a:latin typeface="Calibri" pitchFamily="34" charset="0"/>
                <a:ea typeface="Calibri" pitchFamily="34" charset="0"/>
                <a:cs typeface="Calibri" pitchFamily="34" charset="0"/>
                <a:sym typeface="Calibri" pitchFamily="34" charset="0"/>
              </a:rPr>
              <a:t>be airworthy, </a:t>
            </a:r>
            <a:r>
              <a:rPr lang="en-US" sz="1400" dirty="0">
                <a:latin typeface="Calibri" pitchFamily="34" charset="0"/>
                <a:ea typeface="Calibri" pitchFamily="34" charset="0"/>
                <a:cs typeface="Calibri" pitchFamily="34" charset="0"/>
                <a:sym typeface="Calibri" pitchFamily="34" charset="0"/>
              </a:rPr>
              <a:t>conform to type design and be </a:t>
            </a:r>
            <a:r>
              <a:rPr lang="en-US" sz="1400" dirty="0">
                <a:solidFill>
                  <a:srgbClr val="FF0000"/>
                </a:solidFill>
                <a:latin typeface="Calibri" pitchFamily="34" charset="0"/>
                <a:ea typeface="Calibri" pitchFamily="34" charset="0"/>
                <a:cs typeface="Calibri" pitchFamily="34" charset="0"/>
                <a:sym typeface="Calibri" pitchFamily="34" charset="0"/>
              </a:rPr>
              <a:t>in a condition for safe operation</a:t>
            </a:r>
            <a:r>
              <a:rPr lang="en-US" sz="1400" dirty="0">
                <a:latin typeface="Calibri" pitchFamily="34" charset="0"/>
                <a:ea typeface="Calibri" pitchFamily="34" charset="0"/>
                <a:cs typeface="Calibri" pitchFamily="34" charset="0"/>
                <a:sym typeface="Calibri" pitchFamily="34" charset="0"/>
              </a:rPr>
              <a:t>….”</a:t>
            </a:r>
          </a:p>
          <a:p>
            <a:pPr marL="0" lvl="1" indent="457200" defTabSz="622300"/>
            <a:endParaRPr lang="en-US" sz="1400" dirty="0">
              <a:latin typeface="Calibri" pitchFamily="34" charset="0"/>
              <a:ea typeface="Calibri" pitchFamily="34" charset="0"/>
              <a:cs typeface="Calibri" pitchFamily="34" charset="0"/>
              <a:sym typeface="Calibri" pitchFamily="34" charset="0"/>
            </a:endParaRPr>
          </a:p>
          <a:p>
            <a:pPr marL="0" lvl="1" indent="457200" defTabSz="622300"/>
            <a:r>
              <a:rPr lang="en-US" sz="1400" u="sng" dirty="0">
                <a:latin typeface="Calibri" pitchFamily="34" charset="0"/>
                <a:ea typeface="Calibri" pitchFamily="34" charset="0"/>
                <a:cs typeface="Calibri" pitchFamily="34" charset="0"/>
                <a:sym typeface="Calibri" pitchFamily="34" charset="0"/>
              </a:rPr>
              <a:t>Ryan International</a:t>
            </a:r>
            <a:r>
              <a:rPr lang="en-US" sz="1400" dirty="0">
                <a:latin typeface="Calibri" pitchFamily="34" charset="0"/>
                <a:ea typeface="Calibri" pitchFamily="34" charset="0"/>
                <a:cs typeface="Calibri" pitchFamily="34" charset="0"/>
                <a:sym typeface="Calibri" pitchFamily="34" charset="0"/>
              </a:rPr>
              <a:t>: “…have and </a:t>
            </a:r>
            <a:r>
              <a:rPr lang="en-US" sz="1400" dirty="0">
                <a:solidFill>
                  <a:srgbClr val="FF0000"/>
                </a:solidFill>
                <a:latin typeface="Calibri" pitchFamily="34" charset="0"/>
                <a:ea typeface="Calibri" pitchFamily="34" charset="0"/>
                <a:cs typeface="Calibri" pitchFamily="34" charset="0"/>
                <a:sym typeface="Calibri" pitchFamily="34" charset="0"/>
              </a:rPr>
              <a:t>be in compliance with </a:t>
            </a:r>
            <a:r>
              <a:rPr lang="en-US" sz="1400" dirty="0">
                <a:latin typeface="Calibri" pitchFamily="34" charset="0"/>
                <a:ea typeface="Calibri" pitchFamily="34" charset="0"/>
                <a:cs typeface="Calibri" pitchFamily="34" charset="0"/>
                <a:sym typeface="Calibri" pitchFamily="34" charset="0"/>
              </a:rPr>
              <a:t>an </a:t>
            </a:r>
            <a:r>
              <a:rPr lang="en-US" sz="1400" dirty="0">
                <a:solidFill>
                  <a:srgbClr val="FF0000"/>
                </a:solidFill>
                <a:latin typeface="Calibri" pitchFamily="34" charset="0"/>
                <a:ea typeface="Calibri" pitchFamily="34" charset="0"/>
                <a:cs typeface="Calibri" pitchFamily="34" charset="0"/>
                <a:sym typeface="Calibri" pitchFamily="34" charset="0"/>
              </a:rPr>
              <a:t>Airworthiness Certificate</a:t>
            </a:r>
            <a:r>
              <a:rPr lang="en-US" sz="1400" dirty="0">
                <a:latin typeface="Calibri" pitchFamily="34" charset="0"/>
                <a:ea typeface="Calibri" pitchFamily="34" charset="0"/>
                <a:cs typeface="Calibri" pitchFamily="34" charset="0"/>
                <a:sym typeface="Calibri" pitchFamily="34" charset="0"/>
              </a:rPr>
              <a:t>….”</a:t>
            </a:r>
          </a:p>
          <a:p>
            <a:pPr marL="0" lvl="1" indent="457200" defTabSz="622300"/>
            <a:endParaRPr lang="en-US" sz="1400" dirty="0">
              <a:latin typeface="Calibri" pitchFamily="34" charset="0"/>
              <a:ea typeface="Calibri" pitchFamily="34" charset="0"/>
              <a:cs typeface="Calibri" pitchFamily="34" charset="0"/>
              <a:sym typeface="Calibri" pitchFamily="34" charset="0"/>
            </a:endParaRPr>
          </a:p>
          <a:p>
            <a:pPr marL="0" lvl="1" indent="457200" defTabSz="622300"/>
            <a:r>
              <a:rPr lang="en-US" sz="1400" b="1" dirty="0">
                <a:latin typeface="Calibri" pitchFamily="34" charset="0"/>
                <a:ea typeface="Calibri" pitchFamily="34" charset="0"/>
                <a:cs typeface="Calibri" pitchFamily="34" charset="0"/>
                <a:sym typeface="Calibri" pitchFamily="34" charset="0"/>
              </a:rPr>
              <a:t>Drafting style:  Your client’s obligations, or the conditions precedent it must meet, should be narrowly drafted with objective criteria to judge compliance, and any exceptions should be broadly cast if possible</a:t>
            </a:r>
          </a:p>
        </p:txBody>
      </p:sp>
      <p:sp>
        <p:nvSpPr>
          <p:cNvPr id="27652"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F1F3376C-A8E2-4210-BE16-775C0F1AB141}" type="slidenum">
              <a:rPr lang="en-US" sz="1000" b="1">
                <a:solidFill>
                  <a:srgbClr val="0084C0"/>
                </a:solidFill>
                <a:latin typeface="Calibri" pitchFamily="34" charset="0"/>
                <a:ea typeface="Calibri" pitchFamily="34" charset="0"/>
                <a:cs typeface="Calibri" pitchFamily="34" charset="0"/>
                <a:sym typeface="Calibri" pitchFamily="34" charset="0"/>
              </a:rPr>
              <a:pPr algn="r"/>
              <a:t>17</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2902090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p:cNvSpPr>
          <p:nvPr/>
        </p:nvSpPr>
        <p:spPr bwMode="auto">
          <a:xfrm>
            <a:off x="1905000" y="762001"/>
            <a:ext cx="8382000" cy="5629233"/>
          </a:xfrm>
          <a:prstGeom prst="rect">
            <a:avLst/>
          </a:prstGeom>
          <a:noFill/>
          <a:ln w="12700">
            <a:noFill/>
            <a:miter lim="0"/>
            <a:headEnd/>
            <a:tailEnd/>
          </a:ln>
        </p:spPr>
        <p:txBody>
          <a:bodyPr lIns="74676" tIns="74676" rIns="74676" bIns="74676">
            <a:spAutoFit/>
          </a:bodyPr>
          <a:lstStyle/>
          <a:p>
            <a:pPr marL="101600" lvl="1" indent="127000"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Lease of Aircraft (Continued)</a:t>
            </a:r>
          </a:p>
          <a:p>
            <a:pPr marL="423863" lvl="2" indent="3333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Lease term / return of aircraft</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Detailed return conditions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Critical to preserving the residual value of the aircraft</a:t>
            </a:r>
          </a:p>
          <a:p>
            <a:pPr marL="101600" lvl="1" indent="127000"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Rent</a:t>
            </a:r>
          </a:p>
          <a:p>
            <a:pPr marL="101600" lvl="1" indent="127000"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Security Deposit</a:t>
            </a:r>
          </a:p>
          <a:p>
            <a:pPr marL="423863" lvl="2" indent="3333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Cash vs. Letter of Credit</a:t>
            </a:r>
          </a:p>
          <a:p>
            <a:pPr marL="101600" lvl="1" indent="127000"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Disclaimer</a:t>
            </a:r>
          </a:p>
          <a:p>
            <a:pPr marL="423863" lvl="2" indent="33338" algn="just" defTabSz="622300">
              <a:spcBef>
                <a:spcPts val="600"/>
              </a:spcBef>
            </a:pPr>
            <a:r>
              <a:rPr lang="en-US" sz="1400" u="sng" dirty="0">
                <a:latin typeface="Calibri" pitchFamily="34" charset="0"/>
                <a:ea typeface="Calibri" pitchFamily="34" charset="0"/>
                <a:cs typeface="Calibri" pitchFamily="34" charset="0"/>
                <a:sym typeface="Calibri" pitchFamily="34" charset="0"/>
              </a:rPr>
              <a:t>ACG Form</a:t>
            </a:r>
          </a:p>
          <a:p>
            <a:pPr marL="101600" lvl="1" indent="127000" defTabSz="622300"/>
            <a:r>
              <a:rPr lang="en-US" sz="1400" dirty="0">
                <a:latin typeface="Calibri" pitchFamily="34" charset="0"/>
                <a:ea typeface="Calibri" pitchFamily="34" charset="0"/>
                <a:cs typeface="Calibri" pitchFamily="34" charset="0"/>
                <a:sym typeface="Calibri" pitchFamily="34" charset="0"/>
              </a:rPr>
              <a:t>THE AIRCRAFT IS ACCEPTED BY LESSEE "AS IS, WHERE IS " AND LESSEE AGREES AND ACKNOWLEDGES THAT, </a:t>
            </a:r>
            <a:r>
              <a:rPr lang="en-US" sz="1400" dirty="0">
                <a:solidFill>
                  <a:srgbClr val="FF0000"/>
                </a:solidFill>
                <a:latin typeface="Calibri" pitchFamily="34" charset="0"/>
                <a:ea typeface="Calibri" pitchFamily="34" charset="0"/>
                <a:cs typeface="Calibri" pitchFamily="34" charset="0"/>
                <a:sym typeface="Calibri" pitchFamily="34" charset="0"/>
              </a:rPr>
              <a:t>SAVE AS IS EXPRESSLY STATED IN THIS AGREEMENT, </a:t>
            </a:r>
            <a:r>
              <a:rPr lang="en-US" sz="1400" dirty="0">
                <a:latin typeface="Calibri" pitchFamily="34" charset="0"/>
                <a:ea typeface="Calibri" pitchFamily="34" charset="0"/>
                <a:cs typeface="Calibri" pitchFamily="34" charset="0"/>
                <a:sym typeface="Calibri" pitchFamily="34" charset="0"/>
              </a:rPr>
              <a:t>LESSOR WILL HAVE NO LIABILITY IN RELATION TO, AND LESSOR HAS NOT AND WILL NOT BE DEEMED TO HAVE MADE OR GIVEN, ANY CONDITIONS, WARRANTIES OR REPRESENTATIONS, EXPRESS OR IMPLIED, WITH RESPECT TO THE AIRCRAFT, INCLUDING….</a:t>
            </a:r>
          </a:p>
          <a:p>
            <a:pPr marL="101600" lvl="1" indent="127000" defTabSz="622300"/>
            <a:endParaRPr lang="en-US" sz="1400" dirty="0">
              <a:latin typeface="Calibri" pitchFamily="34" charset="0"/>
              <a:ea typeface="Calibri" pitchFamily="34" charset="0"/>
              <a:cs typeface="Calibri" pitchFamily="34" charset="0"/>
              <a:sym typeface="Calibri" pitchFamily="34" charset="0"/>
            </a:endParaRPr>
          </a:p>
          <a:p>
            <a:pPr marL="101600" lvl="1" indent="127000" defTabSz="622300"/>
            <a:r>
              <a:rPr lang="en-US" sz="1400" u="sng" dirty="0">
                <a:latin typeface="Calibri" pitchFamily="34" charset="0"/>
                <a:ea typeface="Calibri" pitchFamily="34" charset="0"/>
                <a:cs typeface="Calibri" pitchFamily="34" charset="0"/>
                <a:sym typeface="Calibri" pitchFamily="34" charset="0"/>
              </a:rPr>
              <a:t>AYR Form (Ryan International)</a:t>
            </a:r>
          </a:p>
          <a:p>
            <a:pPr marL="101600" lvl="1" indent="127000" defTabSz="622300"/>
            <a:r>
              <a:rPr lang="en-US" sz="1400" dirty="0">
                <a:latin typeface="Calibri" pitchFamily="34" charset="0"/>
                <a:ea typeface="Calibri" pitchFamily="34" charset="0"/>
                <a:cs typeface="Calibri" pitchFamily="34" charset="0"/>
                <a:sym typeface="Calibri" pitchFamily="34" charset="0"/>
              </a:rPr>
              <a:t>EFFECTIVE UPON ACCEPTANCE OF THE AIRCRAFT BY LESSEE, WHICH SHALL BE EVIDENCED BY DELIVERY OF THE AIRCRAFT TO LESSEE, THE AIRCRAFT SHALL BE LEASED UNDER THE LEASE AGREEMENT “AS-IS, WHERE-IS, WITH ALL FAULTS” AND LESSEE AGREES, ACKNOWLEDGES AND ACCEPTS THAT NO INDEMNIFIED PARTY MAKES ANY WARRANTY OR REPRESENTATION WHATSOEVER CONCERNING THE AIRCRAFT…. LESSEE… HEREBY WAIVES, RELEASES AND RENOUNCES ALL WARRANTIES, REPRESENTATIONS AND OTHER INDEMNITIES, GUARANTIES, OBLIGATIONS AND LIABILITIES …. EXPRESS OR IMPLIED, ARISING BY LAW OR OTHERWISE……WITH RESPECT TO THE AIRCRAFT….INCLUDING….</a:t>
            </a:r>
          </a:p>
        </p:txBody>
      </p:sp>
      <p:sp>
        <p:nvSpPr>
          <p:cNvPr id="28676"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2B156A57-4568-4A95-B56F-306C4E073BC1}" type="slidenum">
              <a:rPr lang="en-US" sz="1000" b="1">
                <a:solidFill>
                  <a:srgbClr val="0084C0"/>
                </a:solidFill>
                <a:latin typeface="Calibri" pitchFamily="34" charset="0"/>
                <a:ea typeface="Calibri" pitchFamily="34" charset="0"/>
                <a:cs typeface="Calibri" pitchFamily="34" charset="0"/>
                <a:sym typeface="Calibri" pitchFamily="34" charset="0"/>
              </a:rPr>
              <a:pPr algn="r"/>
              <a:t>18</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8747424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94764" y="-136899"/>
            <a:ext cx="10515600" cy="1325563"/>
          </a:xfrm>
        </p:spPr>
        <p:txBody>
          <a:bodyPr vert="horz" lIns="0" tIns="0" rIns="0" bIns="0" rtlCol="0" anchor="ctr">
            <a:normAutofit/>
          </a:bodyPr>
          <a:lstStyle/>
          <a:p>
            <a:pPr>
              <a:spcBef>
                <a:spcPts val="600"/>
              </a:spcBef>
            </a:pPr>
            <a:endParaRPr lang="en-US" sz="1800" dirty="0">
              <a:solidFill>
                <a:srgbClr val="000000"/>
              </a:solidFill>
            </a:endParaRPr>
          </a:p>
        </p:txBody>
      </p:sp>
      <p:sp>
        <p:nvSpPr>
          <p:cNvPr id="29699" name="Rectangle 2"/>
          <p:cNvSpPr>
            <a:spLocks/>
          </p:cNvSpPr>
          <p:nvPr/>
        </p:nvSpPr>
        <p:spPr bwMode="auto">
          <a:xfrm>
            <a:off x="1905000" y="762001"/>
            <a:ext cx="8382000" cy="3659463"/>
          </a:xfrm>
          <a:prstGeom prst="rect">
            <a:avLst/>
          </a:prstGeom>
          <a:noFill/>
          <a:ln w="12700">
            <a:noFill/>
            <a:miter lim="0"/>
            <a:headEnd/>
            <a:tailEnd/>
          </a:ln>
        </p:spPr>
        <p:txBody>
          <a:bodyPr lIns="74676" tIns="74676" rIns="74676" bIns="74676">
            <a:spAutoFit/>
          </a:bodyPr>
          <a:lstStyle/>
          <a:p>
            <a:pPr marL="0" lvl="2" indent="457200" algn="just" defTabSz="622300">
              <a:spcBef>
                <a:spcPts val="600"/>
              </a:spcBef>
            </a:pPr>
            <a:r>
              <a:rPr lang="en-US" sz="1600" u="sng">
                <a:latin typeface="Calibri" pitchFamily="34" charset="0"/>
                <a:ea typeface="Calibri" pitchFamily="34" charset="0"/>
                <a:cs typeface="Calibri" pitchFamily="34" charset="0"/>
                <a:sym typeface="Calibri" pitchFamily="34" charset="0"/>
              </a:rPr>
              <a:t>Short-Term Emergency Engine Lease – User Guide</a:t>
            </a:r>
          </a:p>
          <a:p>
            <a:pPr marL="0" lvl="2" indent="457200" algn="just" defTabSz="622300">
              <a:spcBef>
                <a:spcPts val="600"/>
              </a:spcBef>
            </a:pPr>
            <a:endParaRPr lang="en-US" sz="1600">
              <a:latin typeface="Calibri" pitchFamily="34" charset="0"/>
              <a:ea typeface="Calibri" pitchFamily="34" charset="0"/>
              <a:cs typeface="Calibri" pitchFamily="34" charset="0"/>
              <a:sym typeface="Calibri" pitchFamily="34" charset="0"/>
            </a:endParaRPr>
          </a:p>
          <a:p>
            <a:pPr marL="0" lvl="3" indent="914400" algn="just" defTabSz="622300">
              <a:spcBef>
                <a:spcPts val="600"/>
              </a:spcBef>
            </a:pPr>
            <a:r>
              <a:rPr lang="en-US" sz="1600">
                <a:latin typeface="Calibri" pitchFamily="34" charset="0"/>
                <a:ea typeface="Calibri" pitchFamily="34" charset="0"/>
                <a:cs typeface="Calibri" pitchFamily="34" charset="0"/>
                <a:sym typeface="Calibri" pitchFamily="34" charset="0"/>
              </a:rPr>
              <a:t>“In relation to [the delivery procedures / delivery conditions], before accepting the Engine Package Lessee may satisfy itself that the Engine Package meets any specified delivery conditions, including the technical conditions in Clause 2.3.1. If the Engine Package fails to satisfy these specified conditions, Lessee may decide not to accept the Engine and the term will not commence. </a:t>
            </a:r>
            <a:r>
              <a:rPr lang="en-US" sz="1600">
                <a:solidFill>
                  <a:srgbClr val="FF0000"/>
                </a:solidFill>
                <a:latin typeface="Calibri" pitchFamily="34" charset="0"/>
                <a:ea typeface="Calibri" pitchFamily="34" charset="0"/>
                <a:cs typeface="Calibri" pitchFamily="34" charset="0"/>
                <a:sym typeface="Calibri" pitchFamily="34" charset="0"/>
              </a:rPr>
              <a:t>It is important to note that Lessor makes no representation or warranty regarding the condition of the Engine Package, and any specified delivery conditions will not constitute representations or warranties by Lessor that have relevance after acceptance by Lessee of the Engine Package</a:t>
            </a:r>
            <a:r>
              <a:rPr lang="en-US" sz="1600">
                <a:latin typeface="Calibri" pitchFamily="34" charset="0"/>
                <a:ea typeface="Calibri" pitchFamily="34" charset="0"/>
                <a:cs typeface="Calibri" pitchFamily="34" charset="0"/>
                <a:sym typeface="Calibri" pitchFamily="34" charset="0"/>
              </a:rPr>
              <a:t>.”</a:t>
            </a:r>
          </a:p>
          <a:p>
            <a:pPr marL="0" lvl="2" indent="457200" algn="just" defTabSz="622300">
              <a:spcBef>
                <a:spcPts val="600"/>
              </a:spcBef>
            </a:pPr>
            <a:endParaRPr lang="en-US" sz="1600">
              <a:latin typeface="Calibri" pitchFamily="34" charset="0"/>
              <a:ea typeface="Calibri" pitchFamily="34" charset="0"/>
              <a:cs typeface="Calibri" pitchFamily="34" charset="0"/>
              <a:sym typeface="Calibri" pitchFamily="34" charset="0"/>
            </a:endParaRPr>
          </a:p>
          <a:p>
            <a:pPr marL="0" lvl="2" indent="457200" algn="just" defTabSz="622300">
              <a:spcBef>
                <a:spcPts val="600"/>
              </a:spcBef>
            </a:pPr>
            <a:r>
              <a:rPr lang="en-US" sz="1600">
                <a:latin typeface="Calibri" pitchFamily="34" charset="0"/>
                <a:ea typeface="Calibri" pitchFamily="34" charset="0"/>
                <a:cs typeface="Calibri" pitchFamily="34" charset="0"/>
                <a:sym typeface="Calibri" pitchFamily="34" charset="0"/>
              </a:rPr>
              <a:t>(Joint project between the Aviation Working Group and the International Air Transport Association)</a:t>
            </a:r>
          </a:p>
        </p:txBody>
      </p:sp>
      <p:sp>
        <p:nvSpPr>
          <p:cNvPr id="29700"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2C40D239-5637-4BD6-9C8D-6430A1284EED}" type="slidenum">
              <a:rPr lang="en-US" sz="1000" b="1">
                <a:solidFill>
                  <a:srgbClr val="0084C0"/>
                </a:solidFill>
                <a:latin typeface="Calibri" pitchFamily="34" charset="0"/>
                <a:ea typeface="Calibri" pitchFamily="34" charset="0"/>
                <a:cs typeface="Calibri" pitchFamily="34" charset="0"/>
                <a:sym typeface="Calibri" pitchFamily="34" charset="0"/>
              </a:rPr>
              <a:pPr algn="r"/>
              <a:t>19</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5997890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DE30-29D6-5641-BCE7-97BCBFBB9B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8D38FD-34A1-8545-84E9-EED3EA7278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8D35CB-0774-674F-B71B-8CBFAA189393}"/>
              </a:ext>
            </a:extLst>
          </p:cNvPr>
          <p:cNvPicPr>
            <a:picLocks noChangeAspect="1"/>
          </p:cNvPicPr>
          <p:nvPr/>
        </p:nvPicPr>
        <p:blipFill>
          <a:blip r:embed="rId2"/>
          <a:stretch>
            <a:fillRect/>
          </a:stretch>
        </p:blipFill>
        <p:spPr>
          <a:xfrm>
            <a:off x="482600" y="444500"/>
            <a:ext cx="11226800" cy="5969000"/>
          </a:xfrm>
          <a:prstGeom prst="rect">
            <a:avLst/>
          </a:prstGeom>
        </p:spPr>
      </p:pic>
    </p:spTree>
    <p:extLst>
      <p:ext uri="{BB962C8B-B14F-4D97-AF65-F5344CB8AC3E}">
        <p14:creationId xmlns:p14="http://schemas.microsoft.com/office/powerpoint/2010/main" val="206294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71500" y="59529"/>
            <a:ext cx="10515600" cy="1325563"/>
          </a:xfrm>
        </p:spPr>
        <p:txBody>
          <a:bodyPr vert="horz" lIns="0" tIns="0" rIns="0" bIns="0" rtlCol="0" anchor="ctr">
            <a:normAutofit/>
          </a:bodyPr>
          <a:lstStyle/>
          <a:p>
            <a:pPr>
              <a:spcBef>
                <a:spcPts val="600"/>
              </a:spcBef>
            </a:pPr>
            <a:endParaRPr lang="en-US" sz="1800" dirty="0">
              <a:solidFill>
                <a:srgbClr val="000000"/>
              </a:solidFill>
            </a:endParaRPr>
          </a:p>
        </p:txBody>
      </p:sp>
      <p:sp>
        <p:nvSpPr>
          <p:cNvPr id="30723" name="Rectangle 2"/>
          <p:cNvSpPr>
            <a:spLocks/>
          </p:cNvSpPr>
          <p:nvPr/>
        </p:nvSpPr>
        <p:spPr bwMode="auto">
          <a:xfrm>
            <a:off x="1905000" y="762000"/>
            <a:ext cx="8382000" cy="1597360"/>
          </a:xfrm>
          <a:prstGeom prst="rect">
            <a:avLst/>
          </a:prstGeom>
          <a:noFill/>
          <a:ln w="12700">
            <a:noFill/>
            <a:miter lim="0"/>
            <a:headEnd/>
            <a:tailEnd/>
          </a:ln>
        </p:spPr>
        <p:txBody>
          <a:bodyPr lIns="74676" tIns="74676" rIns="74676" bIns="74676">
            <a:spAutoFit/>
          </a:bodyPr>
          <a:lstStyle/>
          <a:p>
            <a:pPr marL="547688" lvl="2" indent="-90488" algn="just" defTabSz="622300">
              <a:spcBef>
                <a:spcPts val="600"/>
              </a:spcBef>
              <a:buClr>
                <a:srgbClr val="0084C0"/>
              </a:buClr>
              <a:buSzPct val="100000"/>
              <a:buFont typeface="Wingdings" pitchFamily="2" charset="2"/>
              <a:buChar char="•"/>
            </a:pPr>
            <a:endParaRPr lang="en-US" sz="1600" dirty="0">
              <a:latin typeface="Calibri" pitchFamily="34" charset="0"/>
              <a:ea typeface="Calibri" pitchFamily="34" charset="0"/>
              <a:cs typeface="Calibri" pitchFamily="34" charset="0"/>
              <a:sym typeface="Calibri" pitchFamily="34" charset="0"/>
            </a:endParaRP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Representations and warranties</a:t>
            </a:r>
          </a:p>
          <a:p>
            <a:pPr marL="547688" lvl="2" indent="-904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Establishing very basic principles on which the transaction is based</a:t>
            </a:r>
          </a:p>
          <a:p>
            <a:pPr marL="547688" lvl="2" indent="-904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Many of these will be backed up by legal opinions</a:t>
            </a:r>
          </a:p>
          <a:p>
            <a:pPr marL="547688" lvl="2" indent="-90488" algn="just" defTabSz="622300">
              <a:spcBef>
                <a:spcPts val="600"/>
              </a:spcBef>
              <a:buFont typeface="Wingdings" pitchFamily="2" charset="2"/>
              <a:buChar char="q"/>
            </a:pPr>
            <a:endParaRPr lang="en-US" sz="1400" dirty="0">
              <a:latin typeface="Calibri" pitchFamily="34" charset="0"/>
              <a:ea typeface="Calibri" pitchFamily="34" charset="0"/>
              <a:cs typeface="Calibri" pitchFamily="34" charset="0"/>
              <a:sym typeface="Calibri" pitchFamily="34" charset="0"/>
            </a:endParaRPr>
          </a:p>
        </p:txBody>
      </p:sp>
      <p:sp>
        <p:nvSpPr>
          <p:cNvPr id="30724"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955324C4-A483-4136-BCCD-A77C224D0138}" type="slidenum">
              <a:rPr lang="en-US" sz="1000" b="1">
                <a:solidFill>
                  <a:srgbClr val="0084C0"/>
                </a:solidFill>
                <a:latin typeface="Calibri" pitchFamily="34" charset="0"/>
                <a:ea typeface="Calibri" pitchFamily="34" charset="0"/>
                <a:cs typeface="Calibri" pitchFamily="34" charset="0"/>
                <a:sym typeface="Calibri" pitchFamily="34" charset="0"/>
              </a:rPr>
              <a:pPr algn="r"/>
              <a:t>20</a:t>
            </a:fld>
            <a:endParaRPr lang="en-US">
              <a:latin typeface="Calibri" pitchFamily="34" charset="0"/>
              <a:ea typeface="Calibri" pitchFamily="34" charset="0"/>
              <a:cs typeface="Calibri" pitchFamily="34" charset="0"/>
              <a:sym typeface="Calibri" pitchFamily="34" charset="0"/>
            </a:endParaRPr>
          </a:p>
        </p:txBody>
      </p:sp>
      <p:sp>
        <p:nvSpPr>
          <p:cNvPr id="30725" name="Rectangle 4"/>
          <p:cNvSpPr>
            <a:spLocks/>
          </p:cNvSpPr>
          <p:nvPr/>
        </p:nvSpPr>
        <p:spPr bwMode="auto">
          <a:xfrm>
            <a:off x="1905000" y="2055814"/>
            <a:ext cx="7848600" cy="4079875"/>
          </a:xfrm>
          <a:prstGeom prst="rect">
            <a:avLst/>
          </a:prstGeom>
          <a:noFill/>
          <a:ln w="12700">
            <a:noFill/>
            <a:miter lim="0"/>
            <a:headEnd/>
            <a:tailEnd/>
          </a:ln>
        </p:spPr>
        <p:txBody>
          <a:bodyPr lIns="45720" rIns="45720">
            <a:spAutoFit/>
          </a:bodyPr>
          <a:lstStyle/>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General Covenants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From </a:t>
            </a:r>
            <a:r>
              <a:rPr lang="en-US" sz="1400" dirty="0" err="1">
                <a:latin typeface="Calibri" pitchFamily="34" charset="0"/>
                <a:ea typeface="Calibri" pitchFamily="34" charset="0"/>
                <a:cs typeface="Calibri" pitchFamily="34" charset="0"/>
                <a:sym typeface="Calibri" pitchFamily="34" charset="0"/>
              </a:rPr>
              <a:t>Lessor</a:t>
            </a:r>
            <a:endParaRPr lang="en-US" sz="1400" dirty="0">
              <a:latin typeface="Calibri" pitchFamily="34" charset="0"/>
              <a:ea typeface="Calibri" pitchFamily="34" charset="0"/>
              <a:cs typeface="Calibri" pitchFamily="34" charset="0"/>
              <a:sym typeface="Calibri" pitchFamily="34" charset="0"/>
            </a:endParaRP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Right of Quiet Enjoyment</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From Lessee </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Reporting, no liens, etc.</a:t>
            </a:r>
          </a:p>
          <a:p>
            <a:pPr marL="342900" lvl="1" indent="-342900"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Title/Registration/Filings</a:t>
            </a:r>
          </a:p>
          <a:p>
            <a:pPr marL="800100" lvl="2" indent="-342900"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Cape Town</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Possession</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Subleasing vs. Wet Leasing</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General Indemnity</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Scope -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seeks broad scope / Lessee seeks narrow scope</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Exclusions - Opposite holds true</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Contest rights</a:t>
            </a:r>
          </a:p>
        </p:txBody>
      </p:sp>
    </p:spTree>
    <p:extLst>
      <p:ext uri="{BB962C8B-B14F-4D97-AF65-F5344CB8AC3E}">
        <p14:creationId xmlns:p14="http://schemas.microsoft.com/office/powerpoint/2010/main" val="14939267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0" y="-208616"/>
            <a:ext cx="10515600" cy="1325563"/>
          </a:xfrm>
        </p:spPr>
        <p:txBody>
          <a:bodyPr vert="horz" lIns="0" tIns="0" rIns="0" bIns="0" rtlCol="0" anchor="ctr">
            <a:normAutofit/>
          </a:bodyPr>
          <a:lstStyle/>
          <a:p>
            <a:pPr>
              <a:spcBef>
                <a:spcPts val="600"/>
              </a:spcBef>
            </a:pPr>
            <a:endParaRPr lang="en-US" sz="1800" dirty="0">
              <a:solidFill>
                <a:srgbClr val="000000"/>
              </a:solidFill>
            </a:endParaRPr>
          </a:p>
        </p:txBody>
      </p:sp>
      <p:sp>
        <p:nvSpPr>
          <p:cNvPr id="35843" name="Rectangle 2"/>
          <p:cNvSpPr>
            <a:spLocks/>
          </p:cNvSpPr>
          <p:nvPr/>
        </p:nvSpPr>
        <p:spPr bwMode="auto">
          <a:xfrm>
            <a:off x="1905000" y="762001"/>
            <a:ext cx="8382000" cy="5851525"/>
          </a:xfrm>
          <a:prstGeom prst="rect">
            <a:avLst/>
          </a:prstGeom>
          <a:noFill/>
          <a:ln w="12700">
            <a:noFill/>
            <a:miter lim="0"/>
            <a:headEnd/>
            <a:tailEnd/>
          </a:ln>
        </p:spPr>
        <p:txBody>
          <a:bodyPr lIns="74676" tIns="74676" rIns="74676" bIns="74676">
            <a:spAutoFit/>
          </a:bodyPr>
          <a:lstStyle/>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Tax Indemnity</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Risk of Loss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Damage</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Repair/replace</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Loss of value?</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Total Loss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Payment of agreed value</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Insurance</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Casualty – damage to or loss of leased aircraft</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Liability – damage to or loss of other property or injury/loss of life</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Basic structure of lessee insurance: ‘all risks’ vs. war risks / protective endorsements</a:t>
            </a:r>
          </a:p>
          <a:p>
            <a:pPr marL="1093788" lvl="3" indent="-179388" algn="just" defTabSz="622300">
              <a:spcBef>
                <a:spcPts val="600"/>
              </a:spcBef>
              <a:buClr>
                <a:srgbClr val="0084C0"/>
              </a:buClr>
              <a:buSzPct val="100000"/>
              <a:buFont typeface="Wingdings" pitchFamily="2" charset="2"/>
              <a:buChar char="q"/>
            </a:pP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liability topics – recent Florida case (Vreeland v. </a:t>
            </a:r>
            <a:r>
              <a:rPr lang="en-US" sz="1400" dirty="0" err="1">
                <a:latin typeface="Calibri" pitchFamily="34" charset="0"/>
                <a:ea typeface="Calibri" pitchFamily="34" charset="0"/>
                <a:cs typeface="Calibri" pitchFamily="34" charset="0"/>
                <a:sym typeface="Calibri" pitchFamily="34" charset="0"/>
              </a:rPr>
              <a:t>Ferrer</a:t>
            </a:r>
            <a:r>
              <a:rPr lang="en-US" sz="1400" dirty="0">
                <a:latin typeface="Calibri" pitchFamily="34" charset="0"/>
                <a:ea typeface="Calibri" pitchFamily="34" charset="0"/>
                <a:cs typeface="Calibri" pitchFamily="34" charset="0"/>
                <a:sym typeface="Calibri" pitchFamily="34" charset="0"/>
              </a:rPr>
              <a:t>)</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Events of Default</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Lessee performance</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Lessee credit</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Remedies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Repossession – termination, self-help and other topics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Damages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Section 1110 / Cape Town remedies</a:t>
            </a:r>
          </a:p>
        </p:txBody>
      </p:sp>
      <p:sp>
        <p:nvSpPr>
          <p:cNvPr id="35844"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10FA1384-5EB9-468E-831A-2CFE054A94F0}" type="slidenum">
              <a:rPr lang="en-US" sz="1000" b="1">
                <a:solidFill>
                  <a:srgbClr val="0084C0"/>
                </a:solidFill>
                <a:latin typeface="Calibri" pitchFamily="34" charset="0"/>
                <a:ea typeface="Calibri" pitchFamily="34" charset="0"/>
                <a:cs typeface="Calibri" pitchFamily="34" charset="0"/>
                <a:sym typeface="Calibri" pitchFamily="34" charset="0"/>
              </a:rPr>
              <a:pPr algn="r"/>
              <a:t>21</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7692064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p:cNvSpPr>
          <p:nvPr/>
        </p:nvSpPr>
        <p:spPr bwMode="auto">
          <a:xfrm>
            <a:off x="1905000" y="762000"/>
            <a:ext cx="8382000" cy="3936462"/>
          </a:xfrm>
          <a:prstGeom prst="rect">
            <a:avLst/>
          </a:prstGeom>
          <a:noFill/>
          <a:ln w="12700">
            <a:noFill/>
            <a:miter lim="0"/>
            <a:headEnd/>
            <a:tailEnd/>
          </a:ln>
        </p:spPr>
        <p:txBody>
          <a:bodyPr lIns="74676" tIns="74676" rIns="74676" bIns="74676">
            <a:spAutoFit/>
          </a:bodyPr>
          <a:lstStyle/>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Miscellaneous Provisions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Lessor transfers – financings / sales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Governing Law / Jurisdiction</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Alternative Dispute Resolution?</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Exclusive jurisdiction?</a:t>
            </a:r>
          </a:p>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Operational Matters</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Maintenance, operation and related topics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Operation in violation of law</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Maintenance Payments </a:t>
            </a:r>
          </a:p>
          <a:p>
            <a:pPr marL="636588" lvl="2"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Return / Redelivery Procedures and Return Conditions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Inspections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Records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Technical condition</a:t>
            </a:r>
            <a:endParaRPr lang="en-US" dirty="0"/>
          </a:p>
        </p:txBody>
      </p:sp>
      <p:sp>
        <p:nvSpPr>
          <p:cNvPr id="36868"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FA642B78-0430-4529-AB52-DADA356D8F3D}" type="slidenum">
              <a:rPr lang="en-US" sz="1000" b="1">
                <a:solidFill>
                  <a:srgbClr val="0084C0"/>
                </a:solidFill>
                <a:latin typeface="Calibri" pitchFamily="34" charset="0"/>
                <a:ea typeface="Calibri" pitchFamily="34" charset="0"/>
                <a:cs typeface="Calibri" pitchFamily="34" charset="0"/>
                <a:sym typeface="Calibri" pitchFamily="34" charset="0"/>
              </a:rPr>
              <a:pPr algn="r"/>
              <a:t>22</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1395284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outdoor, plane, sky&#10;&#10;Description automatically generated">
            <a:extLst>
              <a:ext uri="{FF2B5EF4-FFF2-40B4-BE49-F238E27FC236}">
                <a16:creationId xmlns:a16="http://schemas.microsoft.com/office/drawing/2014/main" id="{2BD7CE78-E0DD-CA4D-A173-8F456E0346EC}"/>
              </a:ext>
            </a:extLst>
          </p:cNvPr>
          <p:cNvPicPr>
            <a:picLocks noGrp="1" noChangeAspect="1"/>
          </p:cNvPicPr>
          <p:nvPr>
            <p:ph idx="1"/>
          </p:nvPr>
        </p:nvPicPr>
        <p:blipFill rotWithShape="1">
          <a:blip r:embed="rId2"/>
          <a:srcRect t="15559" b="9595"/>
          <a:stretch/>
        </p:blipFill>
        <p:spPr>
          <a:xfrm>
            <a:off x="-1" y="1"/>
            <a:ext cx="12192000" cy="6068290"/>
          </a:xfrm>
          <a:prstGeom prst="rect">
            <a:avLst/>
          </a:prstGeom>
        </p:spPr>
      </p:pic>
      <p:grpSp>
        <p:nvGrpSpPr>
          <p:cNvPr id="45" name="Group 44">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46" name="Freeform: Shape 45">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49" name="Freeform: Shape 48">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6" name="Rectangle 5">
            <a:extLst>
              <a:ext uri="{FF2B5EF4-FFF2-40B4-BE49-F238E27FC236}">
                <a16:creationId xmlns:a16="http://schemas.microsoft.com/office/drawing/2014/main" id="{21EDDB49-BD3E-DE4F-A094-DFDF70C722FC}"/>
              </a:ext>
            </a:extLst>
          </p:cNvPr>
          <p:cNvSpPr/>
          <p:nvPr/>
        </p:nvSpPr>
        <p:spPr>
          <a:xfrm>
            <a:off x="3615847" y="6181553"/>
            <a:ext cx="5201617" cy="646331"/>
          </a:xfrm>
          <a:prstGeom prst="rect">
            <a:avLst/>
          </a:prstGeom>
        </p:spPr>
        <p:txBody>
          <a:bodyPr wrap="none">
            <a:spAutoFit/>
          </a:bodyPr>
          <a:lstStyle/>
          <a:p>
            <a:r>
              <a:rPr lang="en-US" sz="3600" dirty="0"/>
              <a:t>ACG Acquisition v. Olympic</a:t>
            </a:r>
          </a:p>
        </p:txBody>
      </p:sp>
    </p:spTree>
    <p:extLst>
      <p:ext uri="{BB962C8B-B14F-4D97-AF65-F5344CB8AC3E}">
        <p14:creationId xmlns:p14="http://schemas.microsoft.com/office/powerpoint/2010/main" val="246688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1058925" y="129377"/>
            <a:ext cx="10515600" cy="1325563"/>
          </a:xfrm>
        </p:spPr>
        <p:txBody>
          <a:bodyPr vert="horz" lIns="0" tIns="0" rIns="0" bIns="0" rtlCol="0" anchor="ctr">
            <a:normAutofit/>
          </a:bodyPr>
          <a:lstStyle/>
          <a:p>
            <a:pPr>
              <a:spcBef>
                <a:spcPts val="600"/>
              </a:spcBef>
            </a:pPr>
            <a:r>
              <a:rPr lang="en-US" dirty="0"/>
              <a:t>ACG Acquisition v. Olympic</a:t>
            </a:r>
            <a:endParaRPr lang="en-US" sz="1800" dirty="0">
              <a:solidFill>
                <a:srgbClr val="000000"/>
              </a:solidFill>
            </a:endParaRPr>
          </a:p>
        </p:txBody>
      </p:sp>
      <p:sp>
        <p:nvSpPr>
          <p:cNvPr id="39939" name="Rectangle 2"/>
          <p:cNvSpPr>
            <a:spLocks/>
          </p:cNvSpPr>
          <p:nvPr/>
        </p:nvSpPr>
        <p:spPr bwMode="auto">
          <a:xfrm>
            <a:off x="1225790" y="1924497"/>
            <a:ext cx="8382000" cy="3736407"/>
          </a:xfrm>
          <a:prstGeom prst="rect">
            <a:avLst/>
          </a:prstGeom>
          <a:noFill/>
          <a:ln w="12700">
            <a:noFill/>
            <a:miter lim="0"/>
            <a:headEnd/>
            <a:tailEnd/>
          </a:ln>
        </p:spPr>
        <p:txBody>
          <a:bodyPr lIns="74676" tIns="74676" rIns="74676" bIns="74676">
            <a:spAutoFit/>
          </a:bodyPr>
          <a:lstStyle/>
          <a:p>
            <a:pPr marL="204788" lvl="1"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Discussion Points</a:t>
            </a:r>
          </a:p>
          <a:p>
            <a:pPr marL="661988" lvl="2"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Intent of the parties </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A remarkable bargain?</a:t>
            </a:r>
          </a:p>
          <a:p>
            <a:pPr marL="661988" lvl="2"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Condition of the aircraft at delivery</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Important or not?</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Airworthy vs. Seaworthy?</a:t>
            </a:r>
          </a:p>
          <a:p>
            <a:pPr marL="661988" lvl="2" indent="-204788" algn="just" defTabSz="622300">
              <a:spcBef>
                <a:spcPts val="600"/>
              </a:spcBef>
              <a:buClr>
                <a:srgbClr val="0084C0"/>
              </a:buClr>
              <a:buSzPct val="100000"/>
              <a:buFont typeface="Wingdings" pitchFamily="2" charset="2"/>
              <a:buChar char="q"/>
            </a:pPr>
            <a:r>
              <a:rPr lang="en-US" sz="1600" dirty="0" err="1">
                <a:latin typeface="Calibri" pitchFamily="34" charset="0"/>
                <a:ea typeface="Calibri" pitchFamily="34" charset="0"/>
                <a:cs typeface="Calibri" pitchFamily="34" charset="0"/>
                <a:sym typeface="Calibri" pitchFamily="34" charset="0"/>
              </a:rPr>
              <a:t>Lessor’s</a:t>
            </a:r>
            <a:r>
              <a:rPr lang="en-US" sz="1600" dirty="0">
                <a:latin typeface="Calibri" pitchFamily="34" charset="0"/>
                <a:ea typeface="Calibri" pitchFamily="34" charset="0"/>
                <a:cs typeface="Calibri" pitchFamily="34" charset="0"/>
                <a:sym typeface="Calibri" pitchFamily="34" charset="0"/>
              </a:rPr>
              <a:t> obligation to deliver the aircraft in compliance with the delivery conditions</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A covenant?  What was the remedy for breach?</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How did the Acceptance Certificate help the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Why would a </a:t>
            </a:r>
            <a:r>
              <a:rPr lang="en-US" sz="1400" dirty="0" err="1">
                <a:latin typeface="Calibri" pitchFamily="34" charset="0"/>
                <a:ea typeface="Calibri" pitchFamily="34" charset="0"/>
                <a:cs typeface="Calibri" pitchFamily="34" charset="0"/>
                <a:sym typeface="Calibri" pitchFamily="34" charset="0"/>
              </a:rPr>
              <a:t>lessor</a:t>
            </a:r>
            <a:r>
              <a:rPr lang="en-US" sz="1400" dirty="0">
                <a:latin typeface="Calibri" pitchFamily="34" charset="0"/>
                <a:ea typeface="Calibri" pitchFamily="34" charset="0"/>
                <a:cs typeface="Calibri" pitchFamily="34" charset="0"/>
                <a:sym typeface="Calibri" pitchFamily="34" charset="0"/>
              </a:rPr>
              <a:t> be reluctant to take on full responsibility for delivery in the agreed condition?</a:t>
            </a:r>
            <a:endParaRPr lang="en-US" sz="1600" dirty="0">
              <a:latin typeface="Calibri" pitchFamily="34" charset="0"/>
              <a:ea typeface="Calibri" pitchFamily="34" charset="0"/>
              <a:cs typeface="Calibri" pitchFamily="34" charset="0"/>
              <a:sym typeface="Calibri" pitchFamily="34" charset="0"/>
            </a:endParaRPr>
          </a:p>
          <a:p>
            <a:pPr marL="661988" lvl="2" indent="-204788" algn="just" defTabSz="622300">
              <a:spcBef>
                <a:spcPts val="600"/>
              </a:spcBef>
              <a:buClr>
                <a:srgbClr val="0084C0"/>
              </a:buClr>
              <a:buSzPct val="100000"/>
              <a:buFont typeface="Wingdings" pitchFamily="2" charset="2"/>
              <a:buChar char="q"/>
            </a:pPr>
            <a:r>
              <a:rPr lang="en-US" sz="1600" dirty="0">
                <a:latin typeface="Calibri" pitchFamily="34" charset="0"/>
                <a:ea typeface="Calibri" pitchFamily="34" charset="0"/>
                <a:cs typeface="Calibri" pitchFamily="34" charset="0"/>
                <a:sym typeface="Calibri" pitchFamily="34" charset="0"/>
              </a:rPr>
              <a:t>Appellate opinion</a:t>
            </a:r>
          </a:p>
          <a:p>
            <a:pPr marL="1093788" lvl="3" indent="-179388" algn="just" defTabSz="622300">
              <a:spcBef>
                <a:spcPts val="6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Which lease provisions were most important and persuasive?</a:t>
            </a:r>
          </a:p>
        </p:txBody>
      </p:sp>
      <p:sp>
        <p:nvSpPr>
          <p:cNvPr id="39940" name="Rectangle 3"/>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094640BE-B808-44CF-A7C5-A04B2BC17CEE}" type="slidenum">
              <a:rPr lang="en-US" sz="1000" b="1">
                <a:solidFill>
                  <a:srgbClr val="0084C0"/>
                </a:solidFill>
                <a:latin typeface="Calibri" pitchFamily="34" charset="0"/>
                <a:ea typeface="Calibri" pitchFamily="34" charset="0"/>
                <a:cs typeface="Calibri" pitchFamily="34" charset="0"/>
                <a:sym typeface="Calibri" pitchFamily="34" charset="0"/>
              </a:rPr>
              <a:pPr algn="r"/>
              <a:t>24</a:t>
            </a:fld>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59232335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78257"/>
            <a:ext cx="8596668" cy="2331311"/>
          </a:xfrm>
          <a:solidFill>
            <a:schemeClr val="accent2"/>
          </a:solidFill>
        </p:spPr>
        <p:txBody>
          <a:bodyPr>
            <a:noAutofit/>
          </a:bodyPr>
          <a:lstStyle/>
          <a:p>
            <a:pPr algn="ctr"/>
            <a:r>
              <a:rPr lang="en-US" sz="1700" dirty="0">
                <a:solidFill>
                  <a:schemeClr val="bg1"/>
                </a:solidFill>
                <a:latin typeface="Meiryo" panose="020B0604030504040204" pitchFamily="34" charset="-128"/>
                <a:ea typeface="Meiryo" panose="020B0604030504040204" pitchFamily="34" charset="-128"/>
              </a:rPr>
              <a:t>Discussion Question 1a </a:t>
            </a:r>
            <a:br>
              <a:rPr lang="en-US" sz="1700" dirty="0">
                <a:solidFill>
                  <a:schemeClr val="bg1"/>
                </a:solidFill>
                <a:latin typeface="Meiryo" panose="020B0604030504040204" pitchFamily="34" charset="-128"/>
                <a:ea typeface="Meiryo" panose="020B0604030504040204" pitchFamily="34" charset="-128"/>
              </a:rPr>
            </a:br>
            <a:br>
              <a:rPr lang="en-US" sz="1700" b="1" u="sng" dirty="0">
                <a:latin typeface="Meiryo" panose="020B0604030504040204" pitchFamily="34" charset="-128"/>
                <a:ea typeface="Meiryo" panose="020B0604030504040204" pitchFamily="34" charset="-128"/>
              </a:rPr>
            </a:br>
            <a:r>
              <a:rPr lang="en-US" sz="1700" dirty="0">
                <a:solidFill>
                  <a:schemeClr val="bg1"/>
                </a:solidFill>
                <a:latin typeface="Meiryo" panose="020B0604030504040204" pitchFamily="34" charset="-128"/>
                <a:ea typeface="Meiryo" panose="020B0604030504040204" pitchFamily="34" charset="-128"/>
              </a:rPr>
              <a:t>The Summary Judgment opinion rightly points out that this is an extreme case.</a:t>
            </a:r>
            <a:br>
              <a:rPr lang="en-US" sz="2400" dirty="0">
                <a:solidFill>
                  <a:schemeClr val="bg1"/>
                </a:solidFill>
                <a:latin typeface="Meiryo" panose="020B0604030504040204" pitchFamily="34" charset="-128"/>
                <a:ea typeface="Meiryo" panose="020B0604030504040204" pitchFamily="34" charset="-128"/>
              </a:rPr>
            </a:br>
            <a:br>
              <a:rPr lang="en-US" sz="24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does the Summary Judgment opinion feel ACG’s explanation of the position of the parties would be a “remarkable bargain”? </a:t>
            </a:r>
            <a:endParaRPr lang="en-US" sz="1800" b="1"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129698"/>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pPr>
              <a:buFont typeface="+mj-lt"/>
              <a:buAutoNum type="arabicPeriod"/>
            </a:pPr>
            <a:r>
              <a:rPr lang="en-US" sz="2800" dirty="0"/>
              <a:t>It’s a “remarkable bargain” because ACG believes 4.2(a) and the other provisions in the lease regarding the certificates as a disclaimer to prevent any claim for breach of contract, which is unreasonable and uncommercial. </a:t>
            </a:r>
          </a:p>
          <a:p>
            <a:pPr>
              <a:buFont typeface="+mj-lt"/>
              <a:buAutoNum type="arabicPeriod"/>
            </a:pPr>
            <a:endParaRPr lang="en-US" sz="2800" dirty="0"/>
          </a:p>
          <a:p>
            <a:pPr>
              <a:buFont typeface="Wingdings 3" charset="2"/>
              <a:buAutoNum type="arabicPeriod"/>
            </a:pPr>
            <a:r>
              <a:rPr lang="en-US" sz="2800" dirty="0"/>
              <a:t>Issue of Allocation of Risk</a:t>
            </a:r>
          </a:p>
          <a:p>
            <a:pPr>
              <a:buAutoNum type="arabicPeriod"/>
            </a:pPr>
            <a:endParaRPr lang="en-US" dirty="0"/>
          </a:p>
        </p:txBody>
      </p:sp>
    </p:spTree>
    <p:extLst>
      <p:ext uri="{BB962C8B-B14F-4D97-AF65-F5344CB8AC3E}">
        <p14:creationId xmlns:p14="http://schemas.microsoft.com/office/powerpoint/2010/main" val="249904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78257"/>
            <a:ext cx="8596668" cy="2331311"/>
          </a:xfrm>
          <a:solidFill>
            <a:schemeClr val="accent2"/>
          </a:solidFill>
        </p:spPr>
        <p:txBody>
          <a:bodyPr>
            <a:noAutofit/>
          </a:bodyPr>
          <a:lstStyle/>
          <a:p>
            <a:pPr algn="ctr"/>
            <a:r>
              <a:rPr lang="en-US" sz="1700" dirty="0">
                <a:solidFill>
                  <a:schemeClr val="bg1"/>
                </a:solidFill>
                <a:latin typeface="Meiryo" panose="020B0604030504040204" pitchFamily="34" charset="-128"/>
                <a:ea typeface="Meiryo" panose="020B0604030504040204" pitchFamily="34" charset="-128"/>
              </a:rPr>
              <a:t>Discussion Question 1a cont.</a:t>
            </a:r>
            <a:br>
              <a:rPr lang="en-US" sz="1700" dirty="0">
                <a:solidFill>
                  <a:schemeClr val="bg1"/>
                </a:solidFill>
                <a:latin typeface="Meiryo" panose="020B0604030504040204" pitchFamily="34" charset="-128"/>
                <a:ea typeface="Meiryo" panose="020B0604030504040204" pitchFamily="34" charset="-128"/>
              </a:rPr>
            </a:br>
            <a:br>
              <a:rPr lang="en-US" sz="1700" b="1" u="sng" dirty="0">
                <a:latin typeface="Meiryo" panose="020B0604030504040204" pitchFamily="34" charset="-128"/>
                <a:ea typeface="Meiryo" panose="020B0604030504040204" pitchFamily="34" charset="-128"/>
              </a:rPr>
            </a:br>
            <a:r>
              <a:rPr lang="en-US" sz="1700" dirty="0">
                <a:solidFill>
                  <a:schemeClr val="bg1"/>
                </a:solidFill>
                <a:latin typeface="Meiryo" panose="020B0604030504040204" pitchFamily="34" charset="-128"/>
                <a:ea typeface="Meiryo" panose="020B0604030504040204" pitchFamily="34" charset="-128"/>
              </a:rPr>
              <a:t>The Summary Judgment opinion rightly points out that this is an extreme case.</a:t>
            </a:r>
            <a:br>
              <a:rPr lang="en-US" sz="2400" dirty="0">
                <a:solidFill>
                  <a:schemeClr val="bg1"/>
                </a:solidFill>
                <a:latin typeface="Meiryo" panose="020B0604030504040204" pitchFamily="34" charset="-128"/>
                <a:ea typeface="Meiryo" panose="020B0604030504040204" pitchFamily="34" charset="-128"/>
              </a:rPr>
            </a:br>
            <a:br>
              <a:rPr lang="en-US" sz="24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does the Summary Judgment opinion feel ACG’s explanation of the position of the parties would be a “remarkable bargain”? </a:t>
            </a:r>
            <a:endParaRPr lang="en-US" sz="1800" b="1"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129698"/>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pPr>
              <a:buFont typeface="Wingdings 3" charset="2"/>
              <a:buAutoNum type="arabicPeriod"/>
            </a:pPr>
            <a:r>
              <a:rPr lang="en-US" sz="2800" dirty="0"/>
              <a:t>The judgement (2010) contended: </a:t>
            </a:r>
          </a:p>
          <a:p>
            <a:pPr lvl="1"/>
            <a:r>
              <a:rPr lang="en-US" sz="2000" dirty="0"/>
              <a:t>The parties of contract can make a bargain, but it would be unfair and meaningless if: It unreasonably deprived a party’s fundamental rights in transaction. </a:t>
            </a:r>
          </a:p>
          <a:p>
            <a:pPr>
              <a:buFont typeface="Wingdings 3" charset="2"/>
              <a:buAutoNum type="arabicPeriod"/>
            </a:pPr>
            <a:r>
              <a:rPr lang="en-US" sz="2800" dirty="0"/>
              <a:t>The judge’s conclusion is: </a:t>
            </a:r>
          </a:p>
          <a:p>
            <a:pPr lvl="1"/>
            <a:r>
              <a:rPr lang="en-US" sz="2000" dirty="0"/>
              <a:t>“The effect of the acceptance of the aircraft is limited to the right of rejection and does not extend to the right to claim damages, still less to claim total failure of consideration.”</a:t>
            </a:r>
          </a:p>
          <a:p>
            <a:pPr>
              <a:buAutoNum type="arabicPeriod"/>
            </a:pPr>
            <a:endParaRPr lang="en-US" dirty="0"/>
          </a:p>
        </p:txBody>
      </p:sp>
    </p:spTree>
    <p:extLst>
      <p:ext uri="{BB962C8B-B14F-4D97-AF65-F5344CB8AC3E}">
        <p14:creationId xmlns:p14="http://schemas.microsoft.com/office/powerpoint/2010/main" val="375851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9"/>
            <a:ext cx="8596668" cy="1445742"/>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1b</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Does the appellate judge seem share this view?  Why or why not? </a:t>
            </a:r>
            <a:br>
              <a:rPr lang="en-US" sz="1800" b="1" u="sng" dirty="0">
                <a:latin typeface="Meiryo" panose="020B0604030504040204" pitchFamily="34" charset="-128"/>
                <a:ea typeface="Meiryo" panose="020B0604030504040204" pitchFamily="34" charset="-128"/>
              </a:rPr>
            </a:br>
            <a:endParaRPr lang="en-US" sz="1800"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TextBox 3">
            <a:extLst>
              <a:ext uri="{FF2B5EF4-FFF2-40B4-BE49-F238E27FC236}">
                <a16:creationId xmlns:a16="http://schemas.microsoft.com/office/drawing/2014/main" id="{6C8C9ADA-F889-4953-923A-3B4CD81F5C87}"/>
              </a:ext>
            </a:extLst>
          </p:cNvPr>
          <p:cNvSpPr txBox="1"/>
          <p:nvPr/>
        </p:nvSpPr>
        <p:spPr>
          <a:xfrm>
            <a:off x="1019175" y="2152650"/>
            <a:ext cx="8324850" cy="4154984"/>
          </a:xfrm>
          <a:prstGeom prst="rect">
            <a:avLst/>
          </a:prstGeom>
          <a:noFill/>
        </p:spPr>
        <p:txBody>
          <a:bodyPr wrap="square" rtlCol="0">
            <a:spAutoFit/>
          </a:bodyPr>
          <a:lstStyle/>
          <a:p>
            <a:r>
              <a:rPr lang="en-US" sz="2400" dirty="0">
                <a:latin typeface="Meiryo" panose="020B0604030504040204" pitchFamily="34" charset="-128"/>
                <a:ea typeface="Meiryo" panose="020B0604030504040204" pitchFamily="34" charset="-128"/>
              </a:rPr>
              <a:t>“[C]omplexity of a modern passenger aircraft is such that . . . parties to leases such as this could face </a:t>
            </a:r>
            <a:r>
              <a:rPr lang="en-US" sz="2400" b="1" dirty="0">
                <a:latin typeface="Meiryo" panose="020B0604030504040204" pitchFamily="34" charset="-128"/>
                <a:ea typeface="Meiryo" panose="020B0604030504040204" pitchFamily="34" charset="-128"/>
              </a:rPr>
              <a:t>years of uncertainty</a:t>
            </a:r>
            <a:r>
              <a:rPr lang="en-US" sz="2400" dirty="0">
                <a:latin typeface="Meiryo" panose="020B0604030504040204" pitchFamily="34" charset="-128"/>
                <a:ea typeface="Meiryo" panose="020B0604030504040204" pitchFamily="34" charset="-128"/>
              </a:rPr>
              <a:t> as to the allocation of responsibility for defects of which neither of them were aware on delivery . . . . it is commonplace for parties in this market to contract . . . </a:t>
            </a:r>
            <a:r>
              <a:rPr lang="en-US" sz="2400" b="1" dirty="0">
                <a:latin typeface="Meiryo" panose="020B0604030504040204" pitchFamily="34" charset="-128"/>
                <a:ea typeface="Meiryo" panose="020B0604030504040204" pitchFamily="34" charset="-128"/>
              </a:rPr>
              <a:t>appears to be intended to provide a structure whereby a lessee elects whether or not to accept an aircraft on lease and with it the risk of non-compliance </a:t>
            </a:r>
            <a:r>
              <a:rPr lang="en-US" sz="2400" dirty="0">
                <a:latin typeface="Meiryo" panose="020B0604030504040204" pitchFamily="34" charset="-128"/>
                <a:ea typeface="Meiryo" panose="020B0604030504040204" pitchFamily="34" charset="-128"/>
              </a:rPr>
              <a:t>with required delivery condition becoming apparent later.” ¶42, 2013 Judgment</a:t>
            </a:r>
          </a:p>
        </p:txBody>
      </p:sp>
    </p:spTree>
    <p:extLst>
      <p:ext uri="{BB962C8B-B14F-4D97-AF65-F5344CB8AC3E}">
        <p14:creationId xmlns:p14="http://schemas.microsoft.com/office/powerpoint/2010/main" val="4239796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9"/>
            <a:ext cx="8596668" cy="1464792"/>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1b cont.</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Does the appellate judge seem share this view?  Why or why not? </a:t>
            </a:r>
            <a:br>
              <a:rPr lang="en-US" sz="1800" b="1" u="sng" dirty="0">
                <a:latin typeface="Meiryo" panose="020B0604030504040204" pitchFamily="34" charset="-128"/>
                <a:ea typeface="Meiryo" panose="020B0604030504040204" pitchFamily="34" charset="-128"/>
              </a:rPr>
            </a:br>
            <a:endParaRPr lang="en-US" sz="1800"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TextBox 3">
            <a:extLst>
              <a:ext uri="{FF2B5EF4-FFF2-40B4-BE49-F238E27FC236}">
                <a16:creationId xmlns:a16="http://schemas.microsoft.com/office/drawing/2014/main" id="{6C8C9ADA-F889-4953-923A-3B4CD81F5C87}"/>
              </a:ext>
            </a:extLst>
          </p:cNvPr>
          <p:cNvSpPr txBox="1"/>
          <p:nvPr/>
        </p:nvSpPr>
        <p:spPr>
          <a:xfrm>
            <a:off x="949152" y="2175092"/>
            <a:ext cx="8324850" cy="3785652"/>
          </a:xfrm>
          <a:prstGeom prst="rect">
            <a:avLst/>
          </a:prstGeom>
          <a:noFill/>
        </p:spPr>
        <p:txBody>
          <a:bodyPr wrap="square" rtlCol="0">
            <a:spAutoFit/>
          </a:bodyPr>
          <a:lstStyle/>
          <a:p>
            <a:r>
              <a:rPr lang="en-US" sz="2400" dirty="0">
                <a:latin typeface="Meiryo" panose="020B0604030504040204" pitchFamily="34" charset="-128"/>
                <a:ea typeface="Meiryo" panose="020B0604030504040204" pitchFamily="34" charset="-128"/>
              </a:rPr>
              <a:t>“[I]t is impossible to inspect an aircraft fully and therefore correspondingly impossible to eliminate the risk of undiscovered defects upon delivery. . . . </a:t>
            </a:r>
            <a:r>
              <a:rPr lang="en-US" sz="2400" b="1" dirty="0">
                <a:latin typeface="Meiryo" panose="020B0604030504040204" pitchFamily="34" charset="-128"/>
                <a:ea typeface="Meiryo" panose="020B0604030504040204" pitchFamily="34" charset="-128"/>
              </a:rPr>
              <a:t>parties know that neither can be absolutely certain of an aircraft’s condition</a:t>
            </a:r>
            <a:r>
              <a:rPr lang="en-US" sz="2400" dirty="0">
                <a:latin typeface="Meiryo" panose="020B0604030504040204" pitchFamily="34" charset="-128"/>
                <a:ea typeface="Meiryo" panose="020B0604030504040204" pitchFamily="34" charset="-128"/>
              </a:rPr>
              <a:t> at the point at which the lessee is called upon to accept delivery and the on-going risk. That commercial parties should in such a situation strive to achieve finality in relation to the allocation of risk and responsibility is a commonplace.” ¶43, 2013 Judgment</a:t>
            </a:r>
          </a:p>
        </p:txBody>
      </p:sp>
    </p:spTree>
    <p:extLst>
      <p:ext uri="{BB962C8B-B14F-4D97-AF65-F5344CB8AC3E}">
        <p14:creationId xmlns:p14="http://schemas.microsoft.com/office/powerpoint/2010/main" val="8533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140040"/>
            <a:ext cx="8596668" cy="2436343"/>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2a</a:t>
            </a:r>
            <a:br>
              <a:rPr lang="en-US" sz="1800" dirty="0">
                <a:solidFill>
                  <a:schemeClr val="bg1"/>
                </a:solidFill>
                <a:latin typeface="Meiryo" panose="020B0604030504040204" pitchFamily="34" charset="-128"/>
                <a:ea typeface="Meiryo" panose="020B0604030504040204" pitchFamily="34" charset="-128"/>
              </a:rPr>
            </a:br>
            <a:br>
              <a:rPr lang="en-US" sz="1000" dirty="0">
                <a:solidFill>
                  <a:schemeClr val="bg1"/>
                </a:solidFill>
                <a:latin typeface="Meiryo" panose="020B0604030504040204" pitchFamily="34" charset="-128"/>
                <a:ea typeface="Meiryo" panose="020B0604030504040204" pitchFamily="34" charset="-128"/>
              </a:rPr>
            </a:br>
            <a:r>
              <a:rPr lang="en-US" sz="1600" dirty="0">
                <a:solidFill>
                  <a:schemeClr val="bg1"/>
                </a:solidFill>
                <a:latin typeface="Meiryo" panose="020B0604030504040204" pitchFamily="34" charset="-128"/>
                <a:ea typeface="Meiryo" panose="020B0604030504040204" pitchFamily="34" charset="-128"/>
              </a:rPr>
              <a:t>The trial judge focused a lot of attention on the specific defects in the aircraft, and on whether these might have existed at delivery to Olympic or might have arisen later.  The trial judge also devoted a great deal of effort to considering the meaning of “airworthy” – one of the delivery conditions from Schedule 2 </a:t>
            </a:r>
            <a:br>
              <a:rPr lang="en-US" sz="1600" dirty="0">
                <a:solidFill>
                  <a:schemeClr val="bg1"/>
                </a:solidFill>
                <a:latin typeface="Meiryo" panose="020B0604030504040204" pitchFamily="34" charset="-128"/>
                <a:ea typeface="Meiryo" panose="020B0604030504040204" pitchFamily="34" charset="-128"/>
              </a:rPr>
            </a:br>
            <a:br>
              <a:rPr lang="en-US" sz="16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does the appellate judge appear fairly unconcerned about these issues? </a:t>
            </a:r>
            <a:br>
              <a:rPr lang="en-US" dirty="0">
                <a:latin typeface="Meiryo" panose="020B0604030504040204" pitchFamily="34" charset="-128"/>
                <a:ea typeface="Meiryo" panose="020B0604030504040204" pitchFamily="34" charset="-128"/>
              </a:rPr>
            </a:br>
            <a:endParaRPr lang="en-US" sz="1800" b="1" u="sng"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576383"/>
            <a:ext cx="8596668" cy="3880773"/>
          </a:xfrm>
        </p:spPr>
        <p:txBody>
          <a:bodyPr>
            <a:noAutofit/>
          </a:bodyPr>
          <a:lstStyle/>
          <a:p>
            <a:pPr marL="0" lvl="0" indent="0">
              <a:buNone/>
            </a:pPr>
            <a:endParaRPr lang="en-US" dirty="0">
              <a:solidFill>
                <a:srgbClr val="345797"/>
              </a:solidFill>
              <a:latin typeface="Bangla MN" panose="02000500020000000000" pitchFamily="2" charset="0"/>
            </a:endParaRPr>
          </a:p>
          <a:p>
            <a:pPr lvl="0">
              <a:buFont typeface="+mj-lt"/>
              <a:buAutoNum type="arabicPeriod"/>
            </a:pPr>
            <a:r>
              <a:rPr lang="en-US" sz="2600" dirty="0">
                <a:solidFill>
                  <a:schemeClr val="tx1"/>
                </a:solidFill>
                <a:latin typeface="Meiryo" panose="020B0604030504040204" pitchFamily="34" charset="-128"/>
                <a:ea typeface="Meiryo" panose="020B0604030504040204" pitchFamily="34" charset="-128"/>
              </a:rPr>
              <a:t>The appellate judges mostly deferred factual determination to trial judge</a:t>
            </a:r>
          </a:p>
          <a:p>
            <a:pPr lvl="0">
              <a:buFont typeface="+mj-lt"/>
              <a:buAutoNum type="arabicPeriod"/>
            </a:pPr>
            <a:r>
              <a:rPr lang="en-US" sz="2600" dirty="0">
                <a:solidFill>
                  <a:schemeClr val="tx1"/>
                </a:solidFill>
                <a:latin typeface="Meiryo" panose="020B0604030504040204" pitchFamily="34" charset="-128"/>
                <a:ea typeface="Meiryo" panose="020B0604030504040204" pitchFamily="34" charset="-128"/>
              </a:rPr>
              <a:t>The actual defect was so severe that regardless of applicable legal definition of “airworthiness”, the airplane was most likely not airworthy.</a:t>
            </a:r>
          </a:p>
          <a:p>
            <a:pPr lvl="0">
              <a:buFont typeface="+mj-lt"/>
              <a:buAutoNum type="arabicPeriod"/>
            </a:pPr>
            <a:r>
              <a:rPr lang="en-US" sz="2600" dirty="0">
                <a:solidFill>
                  <a:schemeClr val="tx1"/>
                </a:solidFill>
                <a:latin typeface="Meiryo" panose="020B0604030504040204" pitchFamily="34" charset="-128"/>
                <a:ea typeface="Meiryo" panose="020B0604030504040204" pitchFamily="34" charset="-128"/>
              </a:rPr>
              <a:t>However, the actual defects are not relevant to the claim based on estoppel theory, the true dispositive issue the appellate judge found. </a:t>
            </a:r>
          </a:p>
          <a:p>
            <a:pPr lvl="1"/>
            <a:endParaRPr lang="en-US" sz="2400" dirty="0">
              <a:solidFill>
                <a:srgbClr val="345797"/>
              </a:solidFill>
              <a:latin typeface="Bangla MN" panose="02000500020000000000" pitchFamily="2" charset="0"/>
              <a:cs typeface="Bangla MN" panose="02000500020000000000" pitchFamily="2" charset="0"/>
            </a:endParaRPr>
          </a:p>
          <a:p>
            <a:pPr marL="800100" lvl="1" indent="-342900">
              <a:buAutoNum type="arabicPeriod"/>
            </a:pPr>
            <a:endParaRPr lang="en-US" sz="2400" dirty="0">
              <a:solidFill>
                <a:srgbClr val="345797"/>
              </a:solidFill>
              <a:latin typeface="Bangla MN" panose="02000500020000000000" pitchFamily="2" charset="0"/>
              <a:cs typeface="Bangla MN" panose="02000500020000000000" pitchFamily="2" charset="0"/>
            </a:endParaRPr>
          </a:p>
          <a:p>
            <a:endParaRPr lang="en-US" dirty="0"/>
          </a:p>
        </p:txBody>
      </p:sp>
    </p:spTree>
    <p:extLst>
      <p:ext uri="{BB962C8B-B14F-4D97-AF65-F5344CB8AC3E}">
        <p14:creationId xmlns:p14="http://schemas.microsoft.com/office/powerpoint/2010/main" val="421493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905000" y="157163"/>
            <a:ext cx="8305800" cy="533400"/>
          </a:xfrm>
        </p:spPr>
        <p:txBody>
          <a:bodyPr vert="horz" lIns="0" tIns="0" rIns="0" bIns="0" rtlCol="0" anchor="ctr">
            <a:normAutofit fontScale="90000"/>
          </a:bodyPr>
          <a:lstStyle/>
          <a:p>
            <a:pPr eaLnBrk="1"/>
            <a:r>
              <a:rPr lang="en-US"/>
              <a:t>Why Operating Leasing is Growing</a:t>
            </a:r>
            <a:endParaRPr lang="en-US" sz="1800">
              <a:solidFill>
                <a:srgbClr val="000000"/>
              </a:solidFill>
            </a:endParaRPr>
          </a:p>
        </p:txBody>
      </p:sp>
      <p:sp>
        <p:nvSpPr>
          <p:cNvPr id="17411" name="Rectangle 2"/>
          <p:cNvSpPr>
            <a:spLocks/>
          </p:cNvSpPr>
          <p:nvPr/>
        </p:nvSpPr>
        <p:spPr bwMode="auto">
          <a:xfrm>
            <a:off x="8305800" y="6400800"/>
            <a:ext cx="1981200" cy="230188"/>
          </a:xfrm>
          <a:prstGeom prst="rect">
            <a:avLst/>
          </a:prstGeom>
          <a:noFill/>
          <a:ln w="12700">
            <a:noFill/>
            <a:miter lim="0"/>
            <a:headEnd/>
            <a:tailEnd/>
          </a:ln>
        </p:spPr>
        <p:txBody>
          <a:bodyPr lIns="0" tIns="0" rIns="0" bIns="0"/>
          <a:lstStyle/>
          <a:p>
            <a:pPr algn="r"/>
            <a:fld id="{01E79DDF-38D0-4457-BC40-CC0B01E0C818}" type="slidenum">
              <a:rPr lang="en-US" sz="1000" b="1">
                <a:solidFill>
                  <a:srgbClr val="0084C0"/>
                </a:solidFill>
                <a:latin typeface="Calibri" pitchFamily="34" charset="0"/>
                <a:ea typeface="Calibri" pitchFamily="34" charset="0"/>
                <a:cs typeface="Calibri" pitchFamily="34" charset="0"/>
                <a:sym typeface="Calibri" pitchFamily="34" charset="0"/>
              </a:rPr>
              <a:pPr algn="r"/>
              <a:t>3</a:t>
            </a:fld>
            <a:endParaRPr lang="en-US">
              <a:latin typeface="Calibri" pitchFamily="34" charset="0"/>
              <a:ea typeface="Calibri" pitchFamily="34" charset="0"/>
              <a:cs typeface="Calibri" pitchFamily="34" charset="0"/>
              <a:sym typeface="Calibri" pitchFamily="34" charset="0"/>
            </a:endParaRPr>
          </a:p>
        </p:txBody>
      </p:sp>
      <p:sp>
        <p:nvSpPr>
          <p:cNvPr id="17412" name="Rectangle 3"/>
          <p:cNvSpPr>
            <a:spLocks/>
          </p:cNvSpPr>
          <p:nvPr/>
        </p:nvSpPr>
        <p:spPr bwMode="auto">
          <a:xfrm>
            <a:off x="1981200" y="685800"/>
            <a:ext cx="8153400" cy="1597360"/>
          </a:xfrm>
          <a:prstGeom prst="rect">
            <a:avLst/>
          </a:prstGeom>
          <a:noFill/>
          <a:ln w="12700">
            <a:noFill/>
            <a:miter lim="0"/>
            <a:headEnd/>
            <a:tailEnd/>
          </a:ln>
        </p:spPr>
        <p:txBody>
          <a:bodyPr lIns="74676" tIns="74676" rIns="74676" bIns="74676">
            <a:spAutoFit/>
          </a:bodyPr>
          <a:lstStyle/>
          <a:p>
            <a:pPr marL="150813" indent="-150813">
              <a:spcBef>
                <a:spcPts val="1200"/>
              </a:spcBef>
              <a:buClr>
                <a:srgbClr val="0084C0"/>
              </a:buClr>
              <a:buSzPct val="100000"/>
              <a:buFont typeface="Wingdings" pitchFamily="2" charset="2"/>
              <a:buChar char="q"/>
            </a:pPr>
            <a:r>
              <a:rPr lang="en-US" sz="1600" b="1" dirty="0">
                <a:latin typeface="Calibri" pitchFamily="34" charset="0"/>
                <a:ea typeface="Calibri" pitchFamily="34" charset="0"/>
                <a:cs typeface="Calibri" pitchFamily="34" charset="0"/>
                <a:sym typeface="Calibri" pitchFamily="34" charset="0"/>
              </a:rPr>
              <a:t>Top lessors have lower funding costs and better capital markets access than most airlines</a:t>
            </a:r>
          </a:p>
          <a:p>
            <a:pPr marL="150813" indent="-150813">
              <a:spcBef>
                <a:spcPts val="1200"/>
              </a:spcBef>
              <a:buClr>
                <a:srgbClr val="0084C0"/>
              </a:buClr>
              <a:buSzPct val="100000"/>
              <a:buFont typeface="Wingdings" pitchFamily="2" charset="2"/>
              <a:buChar char="q"/>
            </a:pPr>
            <a:r>
              <a:rPr lang="en-US" sz="1600" b="1" dirty="0">
                <a:latin typeface="Calibri" pitchFamily="34" charset="0"/>
                <a:ea typeface="Calibri" pitchFamily="34" charset="0"/>
                <a:cs typeface="Calibri" pitchFamily="34" charset="0"/>
                <a:sym typeface="Calibri" pitchFamily="34" charset="0"/>
              </a:rPr>
              <a:t>Leasing provides airlines with fleet plan flexibility over time</a:t>
            </a:r>
          </a:p>
          <a:p>
            <a:pPr marL="150813" indent="-150813">
              <a:spcBef>
                <a:spcPts val="1200"/>
              </a:spcBef>
              <a:buClr>
                <a:srgbClr val="0084C0"/>
              </a:buClr>
              <a:buSzPct val="100000"/>
              <a:buFont typeface="Wingdings" pitchFamily="2" charset="2"/>
              <a:buChar char="q"/>
            </a:pPr>
            <a:r>
              <a:rPr lang="en-US" sz="1600" b="1" dirty="0">
                <a:latin typeface="Calibri" pitchFamily="34" charset="0"/>
                <a:ea typeface="Calibri" pitchFamily="34" charset="0"/>
                <a:cs typeface="Calibri" pitchFamily="34" charset="0"/>
                <a:sym typeface="Calibri" pitchFamily="34" charset="0"/>
              </a:rPr>
              <a:t>Lessors are better equipped to manage residual values</a:t>
            </a:r>
          </a:p>
          <a:p>
            <a:pPr marL="150813" indent="-150813">
              <a:spcBef>
                <a:spcPts val="1200"/>
              </a:spcBef>
              <a:buClr>
                <a:srgbClr val="0084C0"/>
              </a:buClr>
              <a:buSzPct val="100000"/>
              <a:buFont typeface="Wingdings" pitchFamily="2" charset="2"/>
              <a:buChar char="q"/>
            </a:pPr>
            <a:r>
              <a:rPr lang="en-US" sz="1600" b="1" i="1" dirty="0">
                <a:latin typeface="Calibri" pitchFamily="34" charset="0"/>
                <a:ea typeface="Calibri" pitchFamily="34" charset="0"/>
                <a:cs typeface="Calibri" pitchFamily="34" charset="0"/>
                <a:sym typeface="Calibri" pitchFamily="34" charset="0"/>
              </a:rPr>
              <a:t>Airlines are not covering their cost of capital</a:t>
            </a:r>
            <a:endParaRPr lang="en-US" dirty="0"/>
          </a:p>
        </p:txBody>
      </p:sp>
      <p:sp>
        <p:nvSpPr>
          <p:cNvPr id="17413" name="Rectangle 4"/>
          <p:cNvSpPr>
            <a:spLocks/>
          </p:cNvSpPr>
          <p:nvPr/>
        </p:nvSpPr>
        <p:spPr bwMode="auto">
          <a:xfrm>
            <a:off x="3429000" y="6108701"/>
            <a:ext cx="3581400" cy="123111"/>
          </a:xfrm>
          <a:prstGeom prst="rect">
            <a:avLst/>
          </a:prstGeom>
          <a:noFill/>
          <a:ln w="12700">
            <a:noFill/>
            <a:miter lim="0"/>
            <a:headEnd/>
            <a:tailEnd/>
          </a:ln>
        </p:spPr>
        <p:txBody>
          <a:bodyPr lIns="0" tIns="0" rIns="0" bIns="0">
            <a:spAutoFit/>
          </a:bodyPr>
          <a:lstStyle/>
          <a:p>
            <a:pPr marL="112713" indent="-112713"/>
            <a:r>
              <a:rPr lang="en-US" sz="800" b="1" i="1">
                <a:latin typeface="Calibri" pitchFamily="34" charset="0"/>
                <a:ea typeface="Calibri" pitchFamily="34" charset="0"/>
                <a:cs typeface="Calibri" pitchFamily="34" charset="0"/>
                <a:sym typeface="Calibri" pitchFamily="34" charset="0"/>
              </a:rPr>
              <a:t>Source:  IATA. </a:t>
            </a:r>
            <a:endParaRPr lang="en-US">
              <a:latin typeface="Calibri" pitchFamily="34" charset="0"/>
              <a:ea typeface="Calibri" pitchFamily="34" charset="0"/>
              <a:cs typeface="Calibri" pitchFamily="34" charset="0"/>
              <a:sym typeface="Calibri" pitchFamily="34" charset="0"/>
            </a:endParaRPr>
          </a:p>
        </p:txBody>
      </p:sp>
      <p:grpSp>
        <p:nvGrpSpPr>
          <p:cNvPr id="17414" name="Group 5"/>
          <p:cNvGrpSpPr>
            <a:grpSpLocks/>
          </p:cNvGrpSpPr>
          <p:nvPr/>
        </p:nvGrpSpPr>
        <p:grpSpPr bwMode="auto">
          <a:xfrm>
            <a:off x="3581400" y="2563814"/>
            <a:ext cx="5029200" cy="382586"/>
            <a:chOff x="0" y="0"/>
            <a:chExt cx="5029200" cy="381000"/>
          </a:xfrm>
        </p:grpSpPr>
        <p:sp>
          <p:nvSpPr>
            <p:cNvPr id="17418" name="Rectangle 6"/>
            <p:cNvSpPr>
              <a:spLocks/>
            </p:cNvSpPr>
            <p:nvPr/>
          </p:nvSpPr>
          <p:spPr bwMode="auto">
            <a:xfrm>
              <a:off x="0" y="0"/>
              <a:ext cx="5029200" cy="381000"/>
            </a:xfrm>
            <a:prstGeom prst="rect">
              <a:avLst/>
            </a:prstGeom>
            <a:solidFill>
              <a:srgbClr val="FFFFFF"/>
            </a:solidFill>
            <a:ln w="12700">
              <a:noFill/>
              <a:miter lim="0"/>
              <a:headEnd/>
              <a:tailEnd/>
            </a:ln>
          </p:spPr>
          <p:txBody>
            <a:bodyPr lIns="0" tIns="0" rIns="0" bIns="0"/>
            <a:lstStyle/>
            <a:p>
              <a:pPr algn="ctr"/>
              <a:endParaRPr lang="en-US"/>
            </a:p>
          </p:txBody>
        </p:sp>
        <p:sp>
          <p:nvSpPr>
            <p:cNvPr id="17419" name="Rectangle 7"/>
            <p:cNvSpPr>
              <a:spLocks/>
            </p:cNvSpPr>
            <p:nvPr/>
          </p:nvSpPr>
          <p:spPr bwMode="auto">
            <a:xfrm>
              <a:off x="0" y="0"/>
              <a:ext cx="5029200" cy="245200"/>
            </a:xfrm>
            <a:prstGeom prst="rect">
              <a:avLst/>
            </a:prstGeom>
            <a:noFill/>
            <a:ln w="12700">
              <a:noFill/>
              <a:miter lim="0"/>
              <a:headEnd/>
              <a:tailEnd/>
            </a:ln>
          </p:spPr>
          <p:txBody>
            <a:bodyPr lIns="0" tIns="0" rIns="0" bIns="0">
              <a:spAutoFit/>
            </a:bodyPr>
            <a:lstStyle/>
            <a:p>
              <a:pPr algn="ctr"/>
              <a:r>
                <a:rPr lang="en-US" sz="1600" b="1">
                  <a:latin typeface="Calibri" pitchFamily="34" charset="0"/>
                  <a:ea typeface="Calibri" pitchFamily="34" charset="0"/>
                  <a:cs typeface="Calibri" pitchFamily="34" charset="0"/>
                  <a:sym typeface="Calibri" pitchFamily="34" charset="0"/>
                </a:rPr>
                <a:t>Airline Return on Invested Capital vs. WACC</a:t>
              </a:r>
              <a:endParaRPr lang="en-US">
                <a:latin typeface="Calibri" pitchFamily="34" charset="0"/>
                <a:ea typeface="Calibri" pitchFamily="34" charset="0"/>
                <a:cs typeface="Calibri" pitchFamily="34" charset="0"/>
                <a:sym typeface="Calibri" pitchFamily="34" charset="0"/>
              </a:endParaRPr>
            </a:p>
          </p:txBody>
        </p:sp>
      </p:grpSp>
      <p:sp>
        <p:nvSpPr>
          <p:cNvPr id="17415" name="Rectangle 8"/>
          <p:cNvSpPr>
            <a:spLocks/>
          </p:cNvSpPr>
          <p:nvPr/>
        </p:nvSpPr>
        <p:spPr bwMode="auto">
          <a:xfrm>
            <a:off x="7848600" y="2819400"/>
            <a:ext cx="533400" cy="152400"/>
          </a:xfrm>
          <a:prstGeom prst="rect">
            <a:avLst/>
          </a:prstGeom>
          <a:solidFill>
            <a:srgbClr val="FFFFFF"/>
          </a:solidFill>
          <a:ln w="9525">
            <a:solidFill>
              <a:srgbClr val="FFFFFF"/>
            </a:solidFill>
            <a:round/>
            <a:headEnd/>
            <a:tailEnd/>
          </a:ln>
        </p:spPr>
        <p:txBody>
          <a:bodyPr lIns="0" tIns="0" rIns="0" bIns="0"/>
          <a:lstStyle/>
          <a:p>
            <a:endParaRPr lang="en-US"/>
          </a:p>
        </p:txBody>
      </p:sp>
      <p:pic>
        <p:nvPicPr>
          <p:cNvPr id="17416" name="Picture 9" descr="image8.png"/>
          <p:cNvPicPr>
            <a:picLocks noChangeAspect="1"/>
          </p:cNvPicPr>
          <p:nvPr/>
        </p:nvPicPr>
        <p:blipFill>
          <a:blip r:embed="rId2" cstate="print"/>
          <a:srcRect/>
          <a:stretch>
            <a:fillRect/>
          </a:stretch>
        </p:blipFill>
        <p:spPr bwMode="auto">
          <a:xfrm>
            <a:off x="3429000" y="2971800"/>
            <a:ext cx="5486400" cy="3492500"/>
          </a:xfrm>
          <a:prstGeom prst="rect">
            <a:avLst/>
          </a:prstGeom>
          <a:noFill/>
          <a:ln w="12700">
            <a:noFill/>
            <a:miter lim="0"/>
            <a:headEnd/>
            <a:tailEnd/>
          </a:ln>
        </p:spPr>
      </p:pic>
      <p:sp>
        <p:nvSpPr>
          <p:cNvPr id="17417" name="Rectangle 10"/>
          <p:cNvSpPr>
            <a:spLocks/>
          </p:cNvSpPr>
          <p:nvPr/>
        </p:nvSpPr>
        <p:spPr bwMode="auto">
          <a:xfrm rot="-5400000">
            <a:off x="2673275" y="3848508"/>
            <a:ext cx="947888" cy="276999"/>
          </a:xfrm>
          <a:prstGeom prst="rect">
            <a:avLst/>
          </a:prstGeom>
          <a:noFill/>
          <a:ln w="12700">
            <a:noFill/>
            <a:miter lim="0"/>
            <a:headEnd/>
            <a:tailEnd/>
          </a:ln>
        </p:spPr>
        <p:txBody>
          <a:bodyPr wrap="none" lIns="0" tIns="0" rIns="0" bIns="0">
            <a:spAutoFit/>
          </a:bodyPr>
          <a:lstStyle/>
          <a:p>
            <a:r>
              <a:rPr lang="en-US" b="1">
                <a:latin typeface="Calibri" pitchFamily="34" charset="0"/>
                <a:ea typeface="Calibri" pitchFamily="34" charset="0"/>
                <a:cs typeface="Calibri" pitchFamily="34" charset="0"/>
                <a:sym typeface="Calibri" pitchFamily="34" charset="0"/>
              </a:rPr>
              <a:t>Percent %</a:t>
            </a:r>
            <a:endParaRPr lang="en-US">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39848709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8"/>
            <a:ext cx="8596668" cy="1818503"/>
          </a:xfrm>
          <a:solidFill>
            <a:schemeClr val="accent2"/>
          </a:solidFill>
        </p:spPr>
        <p:txBody>
          <a:bodyPr>
            <a:noAutofit/>
          </a:bodyPr>
          <a:lstStyle/>
          <a:p>
            <a:pPr algn="ctr"/>
            <a:r>
              <a:rPr lang="en-US" sz="2000" dirty="0">
                <a:solidFill>
                  <a:schemeClr val="bg1"/>
                </a:solidFill>
                <a:latin typeface="Meiryo" panose="020B0604030504040204" pitchFamily="34" charset="-128"/>
                <a:ea typeface="Meiryo" panose="020B0604030504040204" pitchFamily="34" charset="-128"/>
              </a:rPr>
              <a:t>Discussion Question 2b</a:t>
            </a:r>
            <a:br>
              <a:rPr lang="en-US" sz="2000" dirty="0">
                <a:solidFill>
                  <a:schemeClr val="bg1"/>
                </a:solidFill>
                <a:latin typeface="Meiryo" panose="020B0604030504040204" pitchFamily="34" charset="-128"/>
                <a:ea typeface="Meiryo" panose="020B0604030504040204" pitchFamily="34" charset="-128"/>
              </a:rPr>
            </a:br>
            <a:br>
              <a:rPr lang="en-US" sz="20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What do you make of the trial judge’s analogy to “seaworthy”?   How did the appellate judge feel about that</a:t>
            </a:r>
            <a:r>
              <a:rPr lang="en-US" sz="2000" dirty="0">
                <a:solidFill>
                  <a:schemeClr val="bg1"/>
                </a:solidFill>
                <a:latin typeface="Meiryo" panose="020B0604030504040204" pitchFamily="34" charset="-128"/>
                <a:ea typeface="Meiryo" panose="020B0604030504040204" pitchFamily="34" charset="-128"/>
              </a:rPr>
              <a:t>?</a:t>
            </a: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290335"/>
            <a:ext cx="8596668" cy="3880773"/>
          </a:xfrm>
        </p:spPr>
        <p:txBody>
          <a:bodyPr>
            <a:noAutofit/>
          </a:bodyPr>
          <a:lstStyle/>
          <a:p>
            <a:pPr lvl="0">
              <a:buClr>
                <a:srgbClr val="5FCBEF"/>
              </a:buClr>
              <a:buFont typeface="Wingdings 3" charset="2"/>
              <a:buAutoNum type="arabicPeriod"/>
            </a:pPr>
            <a:r>
              <a:rPr lang="en-US" sz="2400" dirty="0">
                <a:solidFill>
                  <a:schemeClr val="tx1"/>
                </a:solidFill>
                <a:latin typeface="Meiryo" panose="020B0604030504040204" pitchFamily="34" charset="-128"/>
                <a:ea typeface="Meiryo" panose="020B0604030504040204" pitchFamily="34" charset="-128"/>
              </a:rPr>
              <a:t>It was a reasonable approach but not necessarily sound. Aviation is significantly different from naval navigation.</a:t>
            </a:r>
          </a:p>
          <a:p>
            <a:pPr lvl="0">
              <a:buClr>
                <a:srgbClr val="5FCBEF"/>
              </a:buClr>
              <a:buFont typeface="Wingdings 3" charset="2"/>
              <a:buAutoNum type="arabicPeriod"/>
            </a:pPr>
            <a:r>
              <a:rPr lang="en-US" sz="2400" dirty="0">
                <a:solidFill>
                  <a:schemeClr val="tx1"/>
                </a:solidFill>
                <a:latin typeface="Meiryo" panose="020B0604030504040204" pitchFamily="34" charset="-128"/>
                <a:ea typeface="Meiryo" panose="020B0604030504040204" pitchFamily="34" charset="-128"/>
              </a:rPr>
              <a:t>Aviation industry is distinguishable from others equipment leasing industries because of following factors</a:t>
            </a:r>
          </a:p>
          <a:p>
            <a:pPr lvl="1">
              <a:buClr>
                <a:srgbClr val="5FCBEF"/>
              </a:buClr>
            </a:pPr>
            <a:r>
              <a:rPr lang="en-US" sz="2400" dirty="0">
                <a:solidFill>
                  <a:schemeClr val="tx1"/>
                </a:solidFill>
                <a:latin typeface="Meiryo" panose="020B0604030504040204" pitchFamily="34" charset="-128"/>
                <a:ea typeface="Meiryo" panose="020B0604030504040204" pitchFamily="34" charset="-128"/>
              </a:rPr>
              <a:t>Expectations of the parties</a:t>
            </a:r>
          </a:p>
          <a:p>
            <a:pPr lvl="1">
              <a:buClr>
                <a:srgbClr val="5FCBEF"/>
              </a:buClr>
            </a:pPr>
            <a:r>
              <a:rPr lang="en-US" sz="2400" dirty="0">
                <a:solidFill>
                  <a:schemeClr val="tx1"/>
                </a:solidFill>
                <a:latin typeface="Meiryo" panose="020B0604030504040204" pitchFamily="34" charset="-128"/>
                <a:ea typeface="Meiryo" panose="020B0604030504040204" pitchFamily="34" charset="-128"/>
              </a:rPr>
              <a:t>Assignment of risk</a:t>
            </a:r>
          </a:p>
          <a:p>
            <a:pPr lvl="1">
              <a:buClr>
                <a:srgbClr val="5FCBEF"/>
              </a:buClr>
            </a:pPr>
            <a:r>
              <a:rPr lang="en-US" sz="2400" dirty="0">
                <a:solidFill>
                  <a:schemeClr val="tx1"/>
                </a:solidFill>
                <a:latin typeface="Meiryo" panose="020B0604030504040204" pitchFamily="34" charset="-128"/>
                <a:ea typeface="Meiryo" panose="020B0604030504040204" pitchFamily="34" charset="-128"/>
              </a:rPr>
              <a:t>Nature of non-operating owner-lessor in aviation</a:t>
            </a:r>
          </a:p>
          <a:p>
            <a:pPr lvl="1"/>
            <a:endParaRPr lang="en-US" sz="2400" dirty="0">
              <a:solidFill>
                <a:srgbClr val="345797"/>
              </a:solidFill>
              <a:latin typeface="Bangla MN" panose="02000500020000000000" pitchFamily="2" charset="0"/>
              <a:cs typeface="Bangla MN" panose="02000500020000000000" pitchFamily="2" charset="0"/>
            </a:endParaRPr>
          </a:p>
          <a:p>
            <a:pPr marL="800100" lvl="1" indent="-342900">
              <a:buAutoNum type="arabicPeriod"/>
            </a:pPr>
            <a:endParaRPr lang="en-US" sz="2400" dirty="0">
              <a:solidFill>
                <a:srgbClr val="345797"/>
              </a:solidFill>
              <a:latin typeface="Bangla MN" panose="02000500020000000000" pitchFamily="2" charset="0"/>
              <a:cs typeface="Bangla MN" panose="02000500020000000000" pitchFamily="2" charset="0"/>
            </a:endParaRPr>
          </a:p>
          <a:p>
            <a:endParaRPr lang="en-US" dirty="0"/>
          </a:p>
        </p:txBody>
      </p:sp>
    </p:spTree>
    <p:extLst>
      <p:ext uri="{BB962C8B-B14F-4D97-AF65-F5344CB8AC3E}">
        <p14:creationId xmlns:p14="http://schemas.microsoft.com/office/powerpoint/2010/main" val="2223396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140041"/>
            <a:ext cx="8596668" cy="2207743"/>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3a</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1800" dirty="0">
                <a:solidFill>
                  <a:schemeClr val="bg1"/>
                </a:solidFill>
                <a:latin typeface="Meiryo" panose="020B0604030504040204" pitchFamily="34" charset="-128"/>
                <a:ea typeface="Meiryo" panose="020B0604030504040204" pitchFamily="34" charset="-128"/>
              </a:rPr>
              <a:t>Both the trial judge and the Summary Judgment opinion put a great deal of emphasis on the lessor’s breach of its covenant to deliver the aircraft in the condition specified in the lease.</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was that considered important? </a:t>
            </a:r>
            <a:br>
              <a:rPr lang="en-US" sz="1800" b="1" dirty="0">
                <a:latin typeface="Meiryo" panose="020B0604030504040204" pitchFamily="34" charset="-128"/>
                <a:ea typeface="Meiryo" panose="020B0604030504040204" pitchFamily="34" charset="-128"/>
              </a:rPr>
            </a:br>
            <a:endParaRPr lang="en-US" sz="1800"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119183"/>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pPr>
              <a:buAutoNum type="arabicPeriod"/>
            </a:pPr>
            <a:r>
              <a:rPr lang="en-US" sz="2800" dirty="0">
                <a:solidFill>
                  <a:schemeClr val="tx1"/>
                </a:solidFill>
                <a:latin typeface="Meiryo" panose="020B0604030504040204" pitchFamily="34" charset="-128"/>
                <a:ea typeface="Meiryo" panose="020B0604030504040204" pitchFamily="34" charset="-128"/>
                <a:cs typeface="Bangla MN" panose="02000500020000000000" pitchFamily="2" charset="0"/>
              </a:rPr>
              <a:t>ACG fundamentally failed to perform its obligations in relation to the delivery condition of the aircraft. (clause 4 and schedule 2, Para. 10 and 11) </a:t>
            </a:r>
          </a:p>
          <a:p>
            <a:pPr lvl="1"/>
            <a:r>
              <a:rPr lang="en-US" sz="2800" dirty="0">
                <a:solidFill>
                  <a:schemeClr val="tx1"/>
                </a:solidFill>
                <a:latin typeface="Meiryo" panose="020B0604030504040204" pitchFamily="34" charset="-128"/>
                <a:ea typeface="Meiryo" panose="020B0604030504040204" pitchFamily="34" charset="-128"/>
                <a:cs typeface="Bangla MN" panose="02000500020000000000" pitchFamily="2" charset="0"/>
              </a:rPr>
              <a:t>Olympic was able to carry out external inspections but the scope was limited. (Para. 20) </a:t>
            </a:r>
          </a:p>
        </p:txBody>
      </p:sp>
    </p:spTree>
    <p:extLst>
      <p:ext uri="{BB962C8B-B14F-4D97-AF65-F5344CB8AC3E}">
        <p14:creationId xmlns:p14="http://schemas.microsoft.com/office/powerpoint/2010/main" val="1912932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140041"/>
            <a:ext cx="8596668" cy="2207743"/>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3a</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1800" dirty="0">
                <a:solidFill>
                  <a:schemeClr val="bg1"/>
                </a:solidFill>
                <a:latin typeface="Meiryo" panose="020B0604030504040204" pitchFamily="34" charset="-128"/>
                <a:ea typeface="Meiryo" panose="020B0604030504040204" pitchFamily="34" charset="-128"/>
              </a:rPr>
              <a:t>Both the trial judge and the Summary Judgment opinion put a great deal of emphasis on the lessor’s breach of its covenant to deliver the aircraft in the condition specified in the lease.</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was that considered important? </a:t>
            </a:r>
            <a:br>
              <a:rPr lang="en-US" sz="1800" b="1" u="sng" dirty="0">
                <a:latin typeface="Meiryo" panose="020B0604030504040204" pitchFamily="34" charset="-128"/>
                <a:ea typeface="Meiryo" panose="020B0604030504040204" pitchFamily="34" charset="-128"/>
              </a:rPr>
            </a:br>
            <a:endParaRPr lang="en-US" sz="1800"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119183"/>
            <a:ext cx="8596668" cy="3880773"/>
          </a:xfrm>
        </p:spPr>
        <p:txBody>
          <a:bodyPr>
            <a:noAutofit/>
          </a:bodyPr>
          <a:lstStyle/>
          <a:p>
            <a:endParaRPr lang="en-US" sz="2500"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pPr>
              <a:buAutoNum type="arabicPeriod"/>
            </a:pPr>
            <a:r>
              <a:rPr lang="en-US" sz="2500" dirty="0">
                <a:solidFill>
                  <a:schemeClr val="tx1"/>
                </a:solidFill>
                <a:latin typeface="Meiryo" panose="020B0604030504040204" pitchFamily="34" charset="-128"/>
                <a:ea typeface="Meiryo" panose="020B0604030504040204" pitchFamily="34" charset="-128"/>
                <a:cs typeface="Bangla MN" panose="02000500020000000000" pitchFamily="2" charset="0"/>
              </a:rPr>
              <a:t>Regardless of their breach, Olympic are precluded by their acceptance of the aircraft from maintaining any claim. (Para. 33) </a:t>
            </a:r>
          </a:p>
          <a:p>
            <a:pPr lvl="1"/>
            <a:r>
              <a:rPr lang="en-US" sz="2500" dirty="0">
                <a:solidFill>
                  <a:schemeClr val="tx1"/>
                </a:solidFill>
                <a:latin typeface="Meiryo" panose="020B0604030504040204" pitchFamily="34" charset="-128"/>
                <a:ea typeface="Meiryo" panose="020B0604030504040204" pitchFamily="34" charset="-128"/>
                <a:cs typeface="Bangla MN" panose="02000500020000000000" pitchFamily="2" charset="0"/>
              </a:rPr>
              <a:t>Court turned this down </a:t>
            </a:r>
            <a:r>
              <a:rPr lang="en-US" sz="2500" b="1" u="sng" dirty="0">
                <a:solidFill>
                  <a:schemeClr val="tx1"/>
                </a:solidFill>
                <a:latin typeface="Meiryo" panose="020B0604030504040204" pitchFamily="34" charset="-128"/>
                <a:ea typeface="Meiryo" panose="020B0604030504040204" pitchFamily="34" charset="-128"/>
                <a:cs typeface="Bangla MN" panose="02000500020000000000" pitchFamily="2" charset="0"/>
              </a:rPr>
              <a:t>conclusive proof </a:t>
            </a:r>
            <a:r>
              <a:rPr lang="en-US" sz="2500" dirty="0">
                <a:solidFill>
                  <a:schemeClr val="tx1"/>
                </a:solidFill>
                <a:latin typeface="Meiryo" panose="020B0604030504040204" pitchFamily="34" charset="-128"/>
                <a:ea typeface="Meiryo" panose="020B0604030504040204" pitchFamily="34" charset="-128"/>
                <a:cs typeface="Bangla MN" panose="02000500020000000000" pitchFamily="2" charset="0"/>
              </a:rPr>
              <a:t>argument and said clause 7.9 does not waive any right the lessee may have. (highlighted in notes) </a:t>
            </a:r>
          </a:p>
          <a:p>
            <a:pPr>
              <a:buAutoNum type="arabicPeriod"/>
            </a:pPr>
            <a:r>
              <a:rPr lang="en-US" sz="2500" dirty="0">
                <a:solidFill>
                  <a:schemeClr val="tx1"/>
                </a:solidFill>
                <a:latin typeface="Meiryo" panose="020B0604030504040204" pitchFamily="34" charset="-128"/>
                <a:ea typeface="Meiryo" panose="020B0604030504040204" pitchFamily="34" charset="-128"/>
                <a:cs typeface="Bangla MN" panose="02000500020000000000" pitchFamily="2" charset="0"/>
              </a:rPr>
              <a:t>However, ACG ends up prevailing under the doctrine of equitable estoppel. (highlighted in notes). </a:t>
            </a:r>
          </a:p>
        </p:txBody>
      </p:sp>
    </p:spTree>
    <p:extLst>
      <p:ext uri="{BB962C8B-B14F-4D97-AF65-F5344CB8AC3E}">
        <p14:creationId xmlns:p14="http://schemas.microsoft.com/office/powerpoint/2010/main" val="60876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146220"/>
            <a:ext cx="8596668" cy="2111205"/>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3b</a:t>
            </a:r>
            <a:br>
              <a:rPr lang="en-US" sz="1800" dirty="0">
                <a:solidFill>
                  <a:schemeClr val="bg1"/>
                </a:solidFill>
                <a:latin typeface="Meiryo" panose="020B0604030504040204" pitchFamily="34" charset="-128"/>
                <a:ea typeface="Meiryo" panose="020B0604030504040204" pitchFamily="34" charset="-128"/>
              </a:rPr>
            </a:br>
            <a:br>
              <a:rPr lang="en-US" sz="1800" b="1"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Do you think the drafting of 4.2(a) contributes to the confusion, and if so, why?  Did the Acceptance Certificate “fix” the problem (perhaps) from the perspective of the lessor?</a:t>
            </a:r>
            <a:br>
              <a:rPr lang="en-US" sz="2400" u="sng" dirty="0">
                <a:latin typeface="Meiryo" panose="020B0604030504040204" pitchFamily="34" charset="-128"/>
                <a:ea typeface="Meiryo" panose="020B0604030504040204" pitchFamily="34" charset="-128"/>
              </a:rPr>
            </a:br>
            <a:endParaRPr lang="en-US" sz="1800" dirty="0">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Rectangle 3">
            <a:extLst>
              <a:ext uri="{FF2B5EF4-FFF2-40B4-BE49-F238E27FC236}">
                <a16:creationId xmlns:a16="http://schemas.microsoft.com/office/drawing/2014/main" id="{F7F090E4-FDFA-4BD5-AE89-4A1F3C96C7AE}"/>
              </a:ext>
            </a:extLst>
          </p:cNvPr>
          <p:cNvSpPr/>
          <p:nvPr/>
        </p:nvSpPr>
        <p:spPr>
          <a:xfrm>
            <a:off x="630451" y="2257425"/>
            <a:ext cx="8643551" cy="4611519"/>
          </a:xfrm>
          <a:prstGeom prst="rect">
            <a:avLst/>
          </a:prstGeom>
        </p:spPr>
        <p:txBody>
          <a:bodyPr wrap="square">
            <a:spAutoFit/>
          </a:bodyPr>
          <a:lstStyle/>
          <a:p>
            <a:r>
              <a:rPr lang="en-US" b="1" dirty="0"/>
              <a:t>4.2 Delivery Condition</a:t>
            </a:r>
            <a:r>
              <a:rPr lang="en-US" dirty="0"/>
              <a:t>: Lessor shall deliver the Leased Property “as is, where is” and in the condition required in Schedule 2</a:t>
            </a:r>
          </a:p>
          <a:p>
            <a:pPr marL="285750" indent="-285750">
              <a:spcBef>
                <a:spcPts val="1000"/>
              </a:spcBef>
              <a:buClr>
                <a:srgbClr val="5FCBEF"/>
              </a:buClr>
              <a:buSzPct val="80000"/>
              <a:buFont typeface="Wingdings 3" charset="2"/>
              <a:buChar char=""/>
            </a:pPr>
            <a:r>
              <a:rPr lang="en-US" b="1" dirty="0"/>
              <a:t>ACG argued </a:t>
            </a:r>
            <a:r>
              <a:rPr lang="en-US" dirty="0"/>
              <a:t>“the aircraft and aircraft documents are satisfactory to the lessee” </a:t>
            </a:r>
          </a:p>
          <a:p>
            <a:pPr marL="742950" lvl="1" indent="-285750">
              <a:spcBef>
                <a:spcPts val="1000"/>
              </a:spcBef>
              <a:buClr>
                <a:srgbClr val="5FCBEF"/>
              </a:buClr>
              <a:buSzPct val="80000"/>
              <a:buFont typeface="Wingdings 3" charset="2"/>
              <a:buChar char=""/>
            </a:pPr>
            <a:r>
              <a:rPr lang="en-US" dirty="0"/>
              <a:t>Olympic stated in the Certificate of Acceptance that the aircraft “complied in all respects with the condition required at delivery under section 4.2 and Schedule 2.” </a:t>
            </a:r>
          </a:p>
          <a:p>
            <a:pPr marL="285750" indent="-285750">
              <a:spcBef>
                <a:spcPts val="1000"/>
              </a:spcBef>
              <a:buClr>
                <a:srgbClr val="5FCBEF"/>
              </a:buClr>
              <a:buSzPct val="80000"/>
              <a:buFont typeface="Wingdings 3" charset="2"/>
              <a:buChar char=""/>
            </a:pPr>
            <a:r>
              <a:rPr lang="en-US" b="1" dirty="0"/>
              <a:t>Olympic argued </a:t>
            </a:r>
            <a:r>
              <a:rPr lang="en-US" dirty="0"/>
              <a:t>against contractual estoppel</a:t>
            </a:r>
          </a:p>
          <a:p>
            <a:pPr marL="742950" lvl="1" indent="-285750">
              <a:spcBef>
                <a:spcPts val="1000"/>
              </a:spcBef>
              <a:buClr>
                <a:srgbClr val="5FCBEF"/>
              </a:buClr>
              <a:buSzPct val="80000"/>
              <a:buFont typeface="Wingdings 3" charset="2"/>
              <a:buChar char=""/>
            </a:pPr>
            <a:r>
              <a:rPr lang="en-US" dirty="0"/>
              <a:t>Etsoppel only applied in so far as the lessee had been able to form a meaningful view based on its limited inspection and on the assumption that the aircraft and documents had been tendered in compliance with Schedule 2 of the lease.</a:t>
            </a:r>
          </a:p>
          <a:p>
            <a:pPr marL="742950" lvl="1" indent="-285750">
              <a:spcBef>
                <a:spcPts val="1000"/>
              </a:spcBef>
              <a:buClr>
                <a:srgbClr val="5FCBEF"/>
              </a:buClr>
              <a:buSzPct val="80000"/>
              <a:buFont typeface="Wingdings 3" charset="2"/>
              <a:buChar char=""/>
            </a:pPr>
            <a:r>
              <a:rPr lang="en-US" dirty="0"/>
              <a:t>The fact that Olympic accepted the aircraft does not in any way disable it from obtaining damages in respect of a breach of clause 4.2(a). </a:t>
            </a:r>
          </a:p>
        </p:txBody>
      </p:sp>
    </p:spTree>
    <p:extLst>
      <p:ext uri="{BB962C8B-B14F-4D97-AF65-F5344CB8AC3E}">
        <p14:creationId xmlns:p14="http://schemas.microsoft.com/office/powerpoint/2010/main" val="2137854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8"/>
            <a:ext cx="8596668" cy="1991499"/>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3c</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would a lessor be reluctant to agree to an unconditional obligation to deliver an aircraft in a particular condition?  Did you see anything in the opinions that demonstrated how ACG approached the transition from Air Asia to Olympic? </a:t>
            </a:r>
            <a:br>
              <a:rPr lang="en-US" sz="1100" b="1" u="sng" dirty="0">
                <a:solidFill>
                  <a:schemeClr val="bg1"/>
                </a:solidFill>
                <a:latin typeface="Meiryo" panose="020B0604030504040204" pitchFamily="34" charset="-128"/>
                <a:ea typeface="Meiryo" panose="020B0604030504040204" pitchFamily="34" charset="-128"/>
              </a:rPr>
            </a:br>
            <a:endParaRPr lang="en-US" sz="1800" b="1"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TextBox 3">
            <a:extLst>
              <a:ext uri="{FF2B5EF4-FFF2-40B4-BE49-F238E27FC236}">
                <a16:creationId xmlns:a16="http://schemas.microsoft.com/office/drawing/2014/main" id="{C65332DA-2A3C-42A2-828C-FAD8BA9A6262}"/>
              </a:ext>
            </a:extLst>
          </p:cNvPr>
          <p:cNvSpPr txBox="1"/>
          <p:nvPr/>
        </p:nvSpPr>
        <p:spPr>
          <a:xfrm>
            <a:off x="809625" y="2533650"/>
            <a:ext cx="8596668" cy="3847207"/>
          </a:xfrm>
          <a:prstGeom prst="rect">
            <a:avLst/>
          </a:prstGeom>
          <a:noFill/>
        </p:spPr>
        <p:txBody>
          <a:bodyPr wrap="square" rtlCol="0">
            <a:spAutoFit/>
          </a:bodyPr>
          <a:lstStyle/>
          <a:p>
            <a:pPr marL="342900" indent="-342900">
              <a:spcAft>
                <a:spcPts val="1800"/>
              </a:spcAft>
              <a:buClr>
                <a:schemeClr val="accent1"/>
              </a:buClr>
              <a:buFont typeface="+mj-lt"/>
              <a:buAutoNum type="arabicPeriod"/>
            </a:pPr>
            <a:r>
              <a:rPr lang="en-US" sz="2800" dirty="0">
                <a:latin typeface="Meiryo" panose="020B0604030504040204" pitchFamily="34" charset="-128"/>
                <a:ea typeface="Meiryo" panose="020B0604030504040204" pitchFamily="34" charset="-128"/>
              </a:rPr>
              <a:t>ACG employed the services of Aircraft Engineering &amp; Consulting Limited (AEC) to assist it with the redelivery of the aircraft from AirAsia and the delivery of the aircraft to Olympic in Singapore. </a:t>
            </a:r>
          </a:p>
          <a:p>
            <a:pPr marL="342900" indent="-342900">
              <a:spcAft>
                <a:spcPts val="1800"/>
              </a:spcAft>
              <a:buClr>
                <a:schemeClr val="accent1"/>
              </a:buClr>
              <a:buFont typeface="+mj-lt"/>
              <a:buAutoNum type="arabicPeriod"/>
            </a:pPr>
            <a:r>
              <a:rPr lang="en-US" sz="2800" dirty="0">
                <a:latin typeface="Meiryo" panose="020B0604030504040204" pitchFamily="34" charset="-128"/>
                <a:ea typeface="Meiryo" panose="020B0604030504040204" pitchFamily="34" charset="-128"/>
              </a:rPr>
              <a:t>AEC produced an Inspection Discrepancy List           following an inspection of the aircraft. </a:t>
            </a:r>
          </a:p>
          <a:p>
            <a:endParaRPr lang="en-US" dirty="0"/>
          </a:p>
        </p:txBody>
      </p:sp>
    </p:spTree>
    <p:extLst>
      <p:ext uri="{BB962C8B-B14F-4D97-AF65-F5344CB8AC3E}">
        <p14:creationId xmlns:p14="http://schemas.microsoft.com/office/powerpoint/2010/main" val="3175306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8"/>
            <a:ext cx="8596668" cy="1991499"/>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3c cont.</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Why would a lessor be reluctant to agree to an unconditional obligation to deliver an aircraft in a particular condition?  Did you see anything in the opinions that demonstrated how ACG approached the transition from Air Asia to Olympic? </a:t>
            </a:r>
            <a:br>
              <a:rPr lang="en-US" sz="1100" b="1" u="sng" dirty="0">
                <a:solidFill>
                  <a:schemeClr val="bg1"/>
                </a:solidFill>
                <a:latin typeface="Meiryo" panose="020B0604030504040204" pitchFamily="34" charset="-128"/>
                <a:ea typeface="Meiryo" panose="020B0604030504040204" pitchFamily="34" charset="-128"/>
              </a:rPr>
            </a:br>
            <a:endParaRPr lang="en-US" sz="1800" b="1"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TextBox 3">
            <a:extLst>
              <a:ext uri="{FF2B5EF4-FFF2-40B4-BE49-F238E27FC236}">
                <a16:creationId xmlns:a16="http://schemas.microsoft.com/office/drawing/2014/main" id="{C65332DA-2A3C-42A2-828C-FAD8BA9A6262}"/>
              </a:ext>
            </a:extLst>
          </p:cNvPr>
          <p:cNvSpPr txBox="1"/>
          <p:nvPr/>
        </p:nvSpPr>
        <p:spPr>
          <a:xfrm>
            <a:off x="809625" y="2533650"/>
            <a:ext cx="8596668" cy="4201150"/>
          </a:xfrm>
          <a:prstGeom prst="rect">
            <a:avLst/>
          </a:prstGeom>
          <a:noFill/>
        </p:spPr>
        <p:txBody>
          <a:bodyPr wrap="square" rtlCol="0">
            <a:spAutoFit/>
          </a:bodyPr>
          <a:lstStyle/>
          <a:p>
            <a:pPr marL="697230" indent="-514350">
              <a:spcAft>
                <a:spcPts val="1800"/>
              </a:spcAft>
              <a:buClr>
                <a:schemeClr val="accent1"/>
              </a:buClr>
              <a:buFont typeface="+mj-lt"/>
              <a:buAutoNum type="arabicPeriod" startAt="3"/>
            </a:pPr>
            <a:r>
              <a:rPr lang="en-US" sz="2800" dirty="0">
                <a:latin typeface="Meiryo" panose="020B0604030504040204" pitchFamily="34" charset="-128"/>
                <a:ea typeface="Meiryo" panose="020B0604030504040204" pitchFamily="34" charset="-128"/>
              </a:rPr>
              <a:t>Photographs were taken to illustrate the   discrepancies noted. </a:t>
            </a:r>
          </a:p>
          <a:p>
            <a:pPr marL="697230" indent="-514350">
              <a:spcAft>
                <a:spcPts val="1800"/>
              </a:spcAft>
              <a:buClr>
                <a:schemeClr val="accent1"/>
              </a:buClr>
              <a:buFont typeface="+mj-lt"/>
              <a:buAutoNum type="arabicPeriod" startAt="3"/>
            </a:pPr>
            <a:r>
              <a:rPr lang="en-US" sz="2800" dirty="0">
                <a:latin typeface="Meiryo" panose="020B0604030504040204" pitchFamily="34" charset="-128"/>
                <a:ea typeface="Meiryo" panose="020B0604030504040204" pitchFamily="34" charset="-128"/>
              </a:rPr>
              <a:t>“ACG is typical of aircraft lessors in not being an operator of aircraft. A lessor’s role is essentially financial – to raise finance on the strength of which aircraft can be acquired and leased out. A lessor does not typically undertake maintenance of its aircraft.” ¶ 41, 2013 Judgment</a:t>
            </a:r>
          </a:p>
        </p:txBody>
      </p:sp>
    </p:spTree>
    <p:extLst>
      <p:ext uri="{BB962C8B-B14F-4D97-AF65-F5344CB8AC3E}">
        <p14:creationId xmlns:p14="http://schemas.microsoft.com/office/powerpoint/2010/main" val="1075416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8"/>
            <a:ext cx="8596668" cy="1618953"/>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4</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What lease provisions / other documents did the appellate judge find most important and persuasive?  Why?</a:t>
            </a:r>
            <a:br>
              <a:rPr lang="en-US" sz="2000" b="1" dirty="0">
                <a:solidFill>
                  <a:schemeClr val="bg1"/>
                </a:solidFill>
                <a:latin typeface="Meiryo" panose="020B0604030504040204" pitchFamily="34" charset="-128"/>
                <a:ea typeface="Meiryo" panose="020B0604030504040204" pitchFamily="34" charset="-128"/>
              </a:rPr>
            </a:br>
            <a:br>
              <a:rPr lang="en-US" sz="1100" b="1" u="sng" dirty="0">
                <a:solidFill>
                  <a:schemeClr val="bg1"/>
                </a:solidFill>
                <a:latin typeface="Meiryo" panose="020B0604030504040204" pitchFamily="34" charset="-128"/>
                <a:ea typeface="Meiryo" panose="020B0604030504040204" pitchFamily="34" charset="-128"/>
              </a:rPr>
            </a:br>
            <a:endParaRPr lang="en-US" sz="1800" b="1"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Content Placeholder 2">
            <a:extLst>
              <a:ext uri="{FF2B5EF4-FFF2-40B4-BE49-F238E27FC236}">
                <a16:creationId xmlns:a16="http://schemas.microsoft.com/office/drawing/2014/main" id="{E67684E6-064A-4A7F-8BBA-5164B835ED11}"/>
              </a:ext>
            </a:extLst>
          </p:cNvPr>
          <p:cNvSpPr txBox="1">
            <a:spLocks/>
          </p:cNvSpPr>
          <p:nvPr/>
        </p:nvSpPr>
        <p:spPr>
          <a:xfrm>
            <a:off x="677334" y="2119183"/>
            <a:ext cx="8596668"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5" name="TextBox 4">
            <a:extLst>
              <a:ext uri="{FF2B5EF4-FFF2-40B4-BE49-F238E27FC236}">
                <a16:creationId xmlns:a16="http://schemas.microsoft.com/office/drawing/2014/main" id="{43C4110E-188C-4912-A417-84B94FCF67A4}"/>
              </a:ext>
            </a:extLst>
          </p:cNvPr>
          <p:cNvSpPr txBox="1"/>
          <p:nvPr/>
        </p:nvSpPr>
        <p:spPr>
          <a:xfrm>
            <a:off x="578736" y="2198915"/>
            <a:ext cx="8793864" cy="707886"/>
          </a:xfrm>
          <a:prstGeom prst="rect">
            <a:avLst/>
          </a:prstGeom>
          <a:noFill/>
        </p:spPr>
        <p:txBody>
          <a:bodyPr wrap="square" rtlCol="0">
            <a:spAutoFit/>
          </a:bodyPr>
          <a:lstStyle/>
          <a:p>
            <a:pPr algn="ctr">
              <a:spcBef>
                <a:spcPts val="1000"/>
              </a:spcBef>
              <a:buClr>
                <a:srgbClr val="5FCBEF"/>
              </a:buClr>
              <a:buSzPct val="80000"/>
            </a:pPr>
            <a:r>
              <a:rPr lang="en-US" sz="2000" b="1" dirty="0">
                <a:latin typeface="Meiryo" panose="020B0604030504040204" pitchFamily="34" charset="-128"/>
                <a:ea typeface="Meiryo" panose="020B0604030504040204" pitchFamily="34" charset="-128"/>
              </a:rPr>
              <a:t>The interaction between § 4.2, § 7.9, Schedule 2  and the Certificate of acceptance is critical to the outcome of the case </a:t>
            </a:r>
            <a:endParaRPr lang="en-US" sz="2000" dirty="0">
              <a:latin typeface="Meiryo" panose="020B0604030504040204" pitchFamily="34" charset="-128"/>
              <a:ea typeface="Meiryo" panose="020B0604030504040204" pitchFamily="34" charset="-128"/>
            </a:endParaRPr>
          </a:p>
        </p:txBody>
      </p:sp>
      <p:sp>
        <p:nvSpPr>
          <p:cNvPr id="6" name="TextBox 5">
            <a:extLst>
              <a:ext uri="{FF2B5EF4-FFF2-40B4-BE49-F238E27FC236}">
                <a16:creationId xmlns:a16="http://schemas.microsoft.com/office/drawing/2014/main" id="{C28ABC66-740F-42F8-8649-3E1C0F5BE8DB}"/>
              </a:ext>
            </a:extLst>
          </p:cNvPr>
          <p:cNvSpPr txBox="1"/>
          <p:nvPr/>
        </p:nvSpPr>
        <p:spPr>
          <a:xfrm>
            <a:off x="477308" y="3085534"/>
            <a:ext cx="9504891" cy="3375283"/>
          </a:xfrm>
          <a:prstGeom prst="rect">
            <a:avLst/>
          </a:prstGeom>
          <a:noFill/>
        </p:spPr>
        <p:txBody>
          <a:bodyPr wrap="square" rtlCol="0">
            <a:spAutoFit/>
          </a:bodyPr>
          <a:lstStyle/>
          <a:p>
            <a:pPr marL="285750" indent="-285750">
              <a:spcBef>
                <a:spcPts val="1000"/>
              </a:spcBef>
              <a:buClr>
                <a:srgbClr val="5FCBEF"/>
              </a:buClr>
              <a:buSzPct val="80000"/>
              <a:buFont typeface="Wingdings 3" charset="2"/>
              <a:buChar char=""/>
            </a:pPr>
            <a:r>
              <a:rPr lang="en-US" dirty="0">
                <a:latin typeface="Meiryo" panose="020B0604030504040204" pitchFamily="34" charset="-128"/>
                <a:ea typeface="Meiryo" panose="020B0604030504040204" pitchFamily="34" charset="-128"/>
              </a:rPr>
              <a:t>4.2(b): lessee entitled to observe various specific technical inspections and tests.</a:t>
            </a:r>
          </a:p>
          <a:p>
            <a:pPr marL="285750" indent="-285750">
              <a:spcBef>
                <a:spcPts val="1000"/>
              </a:spcBef>
              <a:buClr>
                <a:srgbClr val="5FCBEF"/>
              </a:buClr>
              <a:buSzPct val="80000"/>
              <a:buFont typeface="Wingdings 3" charset="2"/>
              <a:buChar char=""/>
            </a:pPr>
            <a:r>
              <a:rPr lang="en-US" dirty="0">
                <a:latin typeface="Meiryo" panose="020B0604030504040204" pitchFamily="34" charset="-128"/>
                <a:ea typeface="Meiryo" panose="020B0604030504040204" pitchFamily="34" charset="-128"/>
              </a:rPr>
              <a:t>4.2(f): lessee is entitled to note discrepancies on Annex 2 to the Certificate of Acceptance and to require their correction failing which the lease may be terminated</a:t>
            </a:r>
          </a:p>
          <a:p>
            <a:pPr marL="285750" indent="-285750">
              <a:spcBef>
                <a:spcPts val="1000"/>
              </a:spcBef>
              <a:buClr>
                <a:srgbClr val="5FCBEF"/>
              </a:buClr>
              <a:buSzPct val="80000"/>
              <a:buFont typeface="Wingdings 3" charset="2"/>
              <a:buChar char=""/>
            </a:pPr>
            <a:r>
              <a:rPr lang="en-US" dirty="0">
                <a:latin typeface="Meiryo" panose="020B0604030504040204" pitchFamily="34" charset="-128"/>
                <a:ea typeface="Meiryo" panose="020B0604030504040204" pitchFamily="34" charset="-128"/>
              </a:rPr>
              <a:t>Schedule 2: </a:t>
            </a:r>
            <a:r>
              <a:rPr lang="en-US" u="sng" dirty="0">
                <a:latin typeface="Meiryo" panose="020B0604030504040204" pitchFamily="34" charset="-128"/>
                <a:ea typeface="Meiryo" panose="020B0604030504040204" pitchFamily="34" charset="-128"/>
              </a:rPr>
              <a:t>yardstick to measure the lessee's satisfaction with the aircraft</a:t>
            </a:r>
          </a:p>
          <a:p>
            <a:pPr marL="742950" lvl="1" indent="-285750">
              <a:spcBef>
                <a:spcPts val="1000"/>
              </a:spcBef>
              <a:buClr>
                <a:srgbClr val="5FCBEF"/>
              </a:buClr>
              <a:buSzPct val="80000"/>
              <a:buFont typeface="Wingdings 3" charset="2"/>
              <a:buChar char=""/>
            </a:pPr>
            <a:r>
              <a:rPr lang="en-US" dirty="0">
                <a:latin typeface="Meiryo" panose="020B0604030504040204" pitchFamily="34" charset="-128"/>
                <a:ea typeface="Meiryo" panose="020B0604030504040204" pitchFamily="34" charset="-128"/>
              </a:rPr>
              <a:t>Lessee entitled to inspect the aircraft throughout the C check and to require the rectification of any defects. </a:t>
            </a:r>
          </a:p>
          <a:p>
            <a:pPr marL="285750" indent="-285750">
              <a:spcBef>
                <a:spcPts val="1000"/>
              </a:spcBef>
              <a:buClr>
                <a:srgbClr val="5FCBEF"/>
              </a:buClr>
              <a:buSzPct val="80000"/>
              <a:buFont typeface="Wingdings 3" charset="2"/>
              <a:buChar char=""/>
            </a:pPr>
            <a:r>
              <a:rPr lang="en-US" dirty="0">
                <a:latin typeface="Meiryo" panose="020B0604030504040204" pitchFamily="34" charset="-128"/>
                <a:ea typeface="Meiryo" panose="020B0604030504040204" pitchFamily="34" charset="-128"/>
              </a:rPr>
              <a:t>7.9: delivery by lessee to lessor of a certificate will be conclusive proof that the aircraft and the aircraft documents are satisfactory to the lessee.</a:t>
            </a:r>
          </a:p>
        </p:txBody>
      </p:sp>
    </p:spTree>
    <p:extLst>
      <p:ext uri="{BB962C8B-B14F-4D97-AF65-F5344CB8AC3E}">
        <p14:creationId xmlns:p14="http://schemas.microsoft.com/office/powerpoint/2010/main" val="3289706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8"/>
            <a:ext cx="8596668" cy="1618953"/>
          </a:xfrm>
          <a:solidFill>
            <a:schemeClr val="accent2"/>
          </a:solidFill>
        </p:spPr>
        <p:txBody>
          <a:bodyPr>
            <a:noAutofit/>
          </a:bodyPr>
          <a:lstStyle/>
          <a:p>
            <a:pPr algn="ctr"/>
            <a:r>
              <a:rPr lang="en-US" sz="1800" dirty="0">
                <a:solidFill>
                  <a:schemeClr val="bg1"/>
                </a:solidFill>
                <a:latin typeface="Meiryo" panose="020B0604030504040204" pitchFamily="34" charset="-128"/>
                <a:ea typeface="Meiryo" panose="020B0604030504040204" pitchFamily="34" charset="-128"/>
              </a:rPr>
              <a:t>Discussion Question 4</a:t>
            </a:r>
            <a:br>
              <a:rPr lang="en-US" sz="1800" dirty="0">
                <a:solidFill>
                  <a:schemeClr val="bg1"/>
                </a:solidFill>
                <a:latin typeface="Meiryo" panose="020B0604030504040204" pitchFamily="34" charset="-128"/>
                <a:ea typeface="Meiryo" panose="020B0604030504040204" pitchFamily="34" charset="-128"/>
              </a:rPr>
            </a:br>
            <a:br>
              <a:rPr lang="en-US" sz="1800" dirty="0">
                <a:solidFill>
                  <a:schemeClr val="bg1"/>
                </a:solidFill>
                <a:latin typeface="Meiryo" panose="020B0604030504040204" pitchFamily="34" charset="-128"/>
                <a:ea typeface="Meiryo" panose="020B0604030504040204" pitchFamily="34" charset="-128"/>
              </a:rPr>
            </a:br>
            <a:r>
              <a:rPr lang="en-US" sz="2000" b="1" dirty="0">
                <a:solidFill>
                  <a:schemeClr val="bg1"/>
                </a:solidFill>
                <a:latin typeface="Meiryo" panose="020B0604030504040204" pitchFamily="34" charset="-128"/>
                <a:ea typeface="Meiryo" panose="020B0604030504040204" pitchFamily="34" charset="-128"/>
              </a:rPr>
              <a:t>What lease provisions / other documents did the appellate judge find most important and persuasive?  Why?</a:t>
            </a:r>
            <a:br>
              <a:rPr lang="en-US" sz="2000" b="1" dirty="0">
                <a:solidFill>
                  <a:schemeClr val="bg1"/>
                </a:solidFill>
                <a:latin typeface="Meiryo" panose="020B0604030504040204" pitchFamily="34" charset="-128"/>
                <a:ea typeface="Meiryo" panose="020B0604030504040204" pitchFamily="34" charset="-128"/>
              </a:rPr>
            </a:br>
            <a:br>
              <a:rPr lang="en-US" sz="1100" b="1" u="sng" dirty="0">
                <a:solidFill>
                  <a:schemeClr val="bg1"/>
                </a:solidFill>
                <a:latin typeface="Meiryo" panose="020B0604030504040204" pitchFamily="34" charset="-128"/>
                <a:ea typeface="Meiryo" panose="020B0604030504040204" pitchFamily="34" charset="-128"/>
              </a:rPr>
            </a:br>
            <a:endParaRPr lang="en-US" sz="1800" b="1"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1925811"/>
            <a:ext cx="8596668" cy="3880773"/>
          </a:xfrm>
        </p:spPr>
        <p:txBody>
          <a:bodyPr>
            <a:noAutofit/>
          </a:body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4" name="Content Placeholder 2">
            <a:extLst>
              <a:ext uri="{FF2B5EF4-FFF2-40B4-BE49-F238E27FC236}">
                <a16:creationId xmlns:a16="http://schemas.microsoft.com/office/drawing/2014/main" id="{E67684E6-064A-4A7F-8BBA-5164B835ED11}"/>
              </a:ext>
            </a:extLst>
          </p:cNvPr>
          <p:cNvSpPr txBox="1">
            <a:spLocks/>
          </p:cNvSpPr>
          <p:nvPr/>
        </p:nvSpPr>
        <p:spPr>
          <a:xfrm>
            <a:off x="677334" y="2119183"/>
            <a:ext cx="8596668"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rgbClr val="345797"/>
              </a:solidFill>
              <a:latin typeface="Meiryo" panose="020B0604030504040204" pitchFamily="34" charset="-128"/>
              <a:ea typeface="Meiryo" panose="020B0604030504040204" pitchFamily="34" charset="-128"/>
              <a:cs typeface="Bangla MN" panose="02000500020000000000" pitchFamily="2" charset="0"/>
            </a:endParaRPr>
          </a:p>
          <a:p>
            <a:endParaRPr lang="en-US" dirty="0"/>
          </a:p>
        </p:txBody>
      </p:sp>
      <p:sp>
        <p:nvSpPr>
          <p:cNvPr id="5" name="TextBox 4">
            <a:extLst>
              <a:ext uri="{FF2B5EF4-FFF2-40B4-BE49-F238E27FC236}">
                <a16:creationId xmlns:a16="http://schemas.microsoft.com/office/drawing/2014/main" id="{43C4110E-188C-4912-A417-84B94FCF67A4}"/>
              </a:ext>
            </a:extLst>
          </p:cNvPr>
          <p:cNvSpPr txBox="1"/>
          <p:nvPr/>
        </p:nvSpPr>
        <p:spPr>
          <a:xfrm>
            <a:off x="835911" y="1925811"/>
            <a:ext cx="8438091" cy="5109091"/>
          </a:xfrm>
          <a:prstGeom prst="rect">
            <a:avLst/>
          </a:prstGeom>
          <a:noFill/>
        </p:spPr>
        <p:txBody>
          <a:bodyPr wrap="square" rtlCol="0">
            <a:spAutoFit/>
          </a:bodyPr>
          <a:lstStyle/>
          <a:p>
            <a:pPr algn="ctr">
              <a:spcBef>
                <a:spcPts val="1000"/>
              </a:spcBef>
              <a:buClr>
                <a:srgbClr val="5FCBEF"/>
              </a:buClr>
              <a:buSzPct val="80000"/>
            </a:pPr>
            <a:endParaRPr lang="en-US" sz="2700" b="1" dirty="0">
              <a:latin typeface="Meiryo" panose="020B0604030504040204" pitchFamily="34" charset="-128"/>
              <a:ea typeface="Meiryo" panose="020B0604030504040204" pitchFamily="34" charset="-128"/>
            </a:endParaRPr>
          </a:p>
          <a:p>
            <a:pPr algn="just"/>
            <a:r>
              <a:rPr lang="en-US" sz="2700" dirty="0">
                <a:latin typeface="Meiryo" panose="020B0604030504040204" pitchFamily="34" charset="-128"/>
                <a:ea typeface="Meiryo" panose="020B0604030504040204" pitchFamily="34" charset="-128"/>
              </a:rPr>
              <a:t>“The combined effect of clause 7.9 and the Certificate of Acceptance is that the lessor is conclusively agreed to have satisfied both its </a:t>
            </a:r>
            <a:r>
              <a:rPr lang="en-US" sz="2700" b="1" dirty="0">
                <a:latin typeface="Meiryo" panose="020B0604030504040204" pitchFamily="34" charset="-128"/>
                <a:ea typeface="Meiryo" panose="020B0604030504040204" pitchFamily="34" charset="-128"/>
              </a:rPr>
              <a:t>positive obligation to deliver the aircraft in a condition compliant with Schedule 2 </a:t>
            </a:r>
            <a:r>
              <a:rPr lang="en-US" sz="2700" dirty="0">
                <a:latin typeface="Meiryo" panose="020B0604030504040204" pitchFamily="34" charset="-128"/>
                <a:ea typeface="Meiryo" panose="020B0604030504040204" pitchFamily="34" charset="-128"/>
              </a:rPr>
              <a:t>and the condition precedent providing that </a:t>
            </a:r>
            <a:r>
              <a:rPr lang="en-US" sz="2700" b="1" dirty="0">
                <a:latin typeface="Meiryo" panose="020B0604030504040204" pitchFamily="34" charset="-128"/>
                <a:ea typeface="Meiryo" panose="020B0604030504040204" pitchFamily="34" charset="-128"/>
              </a:rPr>
              <a:t>the lessee is not required to accept the aircraft unless it is in the condition required by clause 4.2(a) and Schedule 2</a:t>
            </a:r>
            <a:r>
              <a:rPr lang="en-US" sz="2700" dirty="0">
                <a:latin typeface="Meiryo" panose="020B0604030504040204" pitchFamily="34" charset="-128"/>
                <a:ea typeface="Meiryo" panose="020B0604030504040204" pitchFamily="34" charset="-128"/>
              </a:rPr>
              <a:t>” </a:t>
            </a:r>
          </a:p>
          <a:p>
            <a:pPr algn="just"/>
            <a:endParaRPr lang="en-US" sz="2700" dirty="0">
              <a:latin typeface="Meiryo" panose="020B0604030504040204" pitchFamily="34" charset="-128"/>
              <a:ea typeface="Meiryo" panose="020B0604030504040204" pitchFamily="34" charset="-128"/>
            </a:endParaRPr>
          </a:p>
          <a:p>
            <a:pPr algn="just"/>
            <a:r>
              <a:rPr lang="en-US" sz="2700" dirty="0">
                <a:latin typeface="Meiryo" panose="020B0604030504040204" pitchFamily="34" charset="-128"/>
                <a:ea typeface="Meiryo" panose="020B0604030504040204" pitchFamily="34" charset="-128"/>
              </a:rPr>
              <a:t>¶52, 2013 Judgment</a:t>
            </a:r>
          </a:p>
        </p:txBody>
      </p:sp>
    </p:spTree>
    <p:extLst>
      <p:ext uri="{BB962C8B-B14F-4D97-AF65-F5344CB8AC3E}">
        <p14:creationId xmlns:p14="http://schemas.microsoft.com/office/powerpoint/2010/main" val="111467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9BBE-B834-4931-A235-2371A2BEB962}"/>
              </a:ext>
            </a:extLst>
          </p:cNvPr>
          <p:cNvSpPr>
            <a:spLocks noGrp="1"/>
          </p:cNvSpPr>
          <p:nvPr>
            <p:ph type="title"/>
          </p:nvPr>
        </p:nvSpPr>
        <p:spPr>
          <a:xfrm>
            <a:off x="677334" y="306858"/>
            <a:ext cx="8596668" cy="1818503"/>
          </a:xfrm>
          <a:solidFill>
            <a:schemeClr val="accent2"/>
          </a:solidFill>
        </p:spPr>
        <p:txBody>
          <a:bodyPr>
            <a:noAutofit/>
          </a:bodyPr>
          <a:lstStyle/>
          <a:p>
            <a:pPr algn="ctr"/>
            <a:br>
              <a:rPr lang="en-US" sz="3200" dirty="0">
                <a:solidFill>
                  <a:schemeClr val="bg1"/>
                </a:solidFill>
                <a:latin typeface="Meiryo" panose="020B0604030504040204" pitchFamily="34" charset="-128"/>
                <a:ea typeface="Meiryo" panose="020B0604030504040204" pitchFamily="34" charset="-128"/>
              </a:rPr>
            </a:br>
            <a:r>
              <a:rPr lang="en-US" sz="2800" dirty="0">
                <a:solidFill>
                  <a:schemeClr val="bg1"/>
                </a:solidFill>
                <a:latin typeface="Meiryo" panose="020B0604030504040204" pitchFamily="34" charset="-128"/>
                <a:ea typeface="Meiryo" panose="020B0604030504040204" pitchFamily="34" charset="-128"/>
              </a:rPr>
              <a:t>Takeaways from the Olympic Case</a:t>
            </a:r>
            <a:endParaRPr lang="en-US" sz="3200" dirty="0">
              <a:solidFill>
                <a:schemeClr val="bg1"/>
              </a:solidFill>
              <a:latin typeface="Meiryo" panose="020B0604030504040204" pitchFamily="34" charset="-128"/>
              <a:ea typeface="Meiryo" panose="020B0604030504040204" pitchFamily="34" charset="-128"/>
            </a:endParaRPr>
          </a:p>
        </p:txBody>
      </p:sp>
      <p:sp>
        <p:nvSpPr>
          <p:cNvPr id="3" name="Content Placeholder 2">
            <a:extLst>
              <a:ext uri="{FF2B5EF4-FFF2-40B4-BE49-F238E27FC236}">
                <a16:creationId xmlns:a16="http://schemas.microsoft.com/office/drawing/2014/main" id="{2AC8A215-0299-4358-941A-7558B87BF131}"/>
              </a:ext>
            </a:extLst>
          </p:cNvPr>
          <p:cNvSpPr>
            <a:spLocks noGrp="1"/>
          </p:cNvSpPr>
          <p:nvPr>
            <p:ph idx="1"/>
          </p:nvPr>
        </p:nvSpPr>
        <p:spPr>
          <a:xfrm>
            <a:off x="677334" y="2290335"/>
            <a:ext cx="8596668" cy="3880773"/>
          </a:xfrm>
        </p:spPr>
        <p:txBody>
          <a:bodyPr>
            <a:noAutofit/>
          </a:bodyPr>
          <a:lstStyle/>
          <a:p>
            <a:pPr algn="ctr"/>
            <a:endParaRPr lang="en-US" sz="2800" dirty="0">
              <a:latin typeface="Meiryo" panose="020B0604030504040204" pitchFamily="34" charset="-128"/>
              <a:ea typeface="Meiryo" panose="020B0604030504040204" pitchFamily="34" charset="-128"/>
            </a:endParaRPr>
          </a:p>
          <a:p>
            <a:pPr>
              <a:buFont typeface="+mj-lt"/>
              <a:buAutoNum type="arabicPeriod"/>
            </a:pPr>
            <a:r>
              <a:rPr lang="en-US" sz="2800" dirty="0">
                <a:latin typeface="Meiryo" panose="020B0604030504040204" pitchFamily="34" charset="-128"/>
                <a:ea typeface="Meiryo" panose="020B0604030504040204" pitchFamily="34" charset="-128"/>
              </a:rPr>
              <a:t>There is a de facto duty to certify at delivery;</a:t>
            </a:r>
          </a:p>
          <a:p>
            <a:pPr>
              <a:buFont typeface="+mj-lt"/>
              <a:buAutoNum type="arabicPeriod"/>
            </a:pPr>
            <a:r>
              <a:rPr lang="en-US" sz="2800" dirty="0">
                <a:latin typeface="Meiryo" panose="020B0604030504040204" pitchFamily="34" charset="-128"/>
                <a:ea typeface="Meiryo" panose="020B0604030504040204" pitchFamily="34" charset="-128"/>
              </a:rPr>
              <a:t>A potential legal claim (or a potential mechanism built in the contract) against the prior user for improper maintenance;</a:t>
            </a:r>
          </a:p>
          <a:p>
            <a:pPr>
              <a:buFont typeface="+mj-lt"/>
              <a:buAutoNum type="arabicPeriod"/>
            </a:pPr>
            <a:r>
              <a:rPr lang="en-US" sz="2800" dirty="0">
                <a:latin typeface="Meiryo" panose="020B0604030504040204" pitchFamily="34" charset="-128"/>
                <a:ea typeface="Meiryo" panose="020B0604030504040204" pitchFamily="34" charset="-128"/>
              </a:rPr>
              <a:t>Fallacy of poor management or cash drought?</a:t>
            </a:r>
          </a:p>
          <a:p>
            <a:pPr lvl="1"/>
            <a:endParaRPr lang="en-US" sz="2400" dirty="0">
              <a:solidFill>
                <a:srgbClr val="345797"/>
              </a:solidFill>
              <a:latin typeface="Bangla MN" panose="02000500020000000000" pitchFamily="2" charset="0"/>
              <a:cs typeface="Bangla MN" panose="02000500020000000000" pitchFamily="2" charset="0"/>
            </a:endParaRPr>
          </a:p>
          <a:p>
            <a:pPr marL="800100" lvl="1" indent="-342900">
              <a:buAutoNum type="arabicPeriod"/>
            </a:pPr>
            <a:endParaRPr lang="en-US" sz="2400" dirty="0">
              <a:solidFill>
                <a:srgbClr val="345797"/>
              </a:solidFill>
              <a:latin typeface="Bangla MN" panose="02000500020000000000" pitchFamily="2" charset="0"/>
              <a:cs typeface="Bangla MN" panose="02000500020000000000" pitchFamily="2" charset="0"/>
            </a:endParaRPr>
          </a:p>
          <a:p>
            <a:endParaRPr lang="en-US" dirty="0"/>
          </a:p>
        </p:txBody>
      </p:sp>
    </p:spTree>
    <p:extLst>
      <p:ext uri="{BB962C8B-B14F-4D97-AF65-F5344CB8AC3E}">
        <p14:creationId xmlns:p14="http://schemas.microsoft.com/office/powerpoint/2010/main" val="2419705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F403-4940-0C45-97C5-36ADFCED86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701137-BF17-6343-BE37-2A6DDFBE74C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A2A075-A4C7-4243-9B85-56EC46CF763E}"/>
              </a:ext>
            </a:extLst>
          </p:cNvPr>
          <p:cNvPicPr>
            <a:picLocks noChangeAspect="1"/>
          </p:cNvPicPr>
          <p:nvPr/>
        </p:nvPicPr>
        <p:blipFill>
          <a:blip r:embed="rId2"/>
          <a:stretch>
            <a:fillRect/>
          </a:stretch>
        </p:blipFill>
        <p:spPr>
          <a:xfrm>
            <a:off x="1184701" y="365125"/>
            <a:ext cx="9194800" cy="5689600"/>
          </a:xfrm>
          <a:prstGeom prst="rect">
            <a:avLst/>
          </a:prstGeom>
        </p:spPr>
      </p:pic>
    </p:spTree>
    <p:extLst>
      <p:ext uri="{BB962C8B-B14F-4D97-AF65-F5344CB8AC3E}">
        <p14:creationId xmlns:p14="http://schemas.microsoft.com/office/powerpoint/2010/main" val="408746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82588" y="-139146"/>
            <a:ext cx="10515600" cy="1325563"/>
          </a:xfrm>
        </p:spPr>
        <p:txBody>
          <a:bodyPr vert="horz" lIns="0" tIns="0" rIns="0" bIns="0" rtlCol="0" anchor="ctr">
            <a:normAutofit/>
          </a:bodyPr>
          <a:lstStyle/>
          <a:p>
            <a:pPr eaLnBrk="1"/>
            <a:r>
              <a:rPr lang="en-US" dirty="0"/>
              <a:t>Lessors Account for a Growing Share of Market</a:t>
            </a:r>
            <a:endParaRPr lang="en-US" sz="1800" dirty="0">
              <a:solidFill>
                <a:srgbClr val="000000"/>
              </a:solidFill>
            </a:endParaRPr>
          </a:p>
        </p:txBody>
      </p:sp>
      <p:sp>
        <p:nvSpPr>
          <p:cNvPr id="14339" name="Rectangle 2"/>
          <p:cNvSpPr>
            <a:spLocks/>
          </p:cNvSpPr>
          <p:nvPr/>
        </p:nvSpPr>
        <p:spPr bwMode="auto">
          <a:xfrm>
            <a:off x="8305800" y="6389689"/>
            <a:ext cx="1981200" cy="242887"/>
          </a:xfrm>
          <a:prstGeom prst="rect">
            <a:avLst/>
          </a:prstGeom>
          <a:noFill/>
          <a:ln w="12700">
            <a:noFill/>
            <a:miter lim="0"/>
            <a:headEnd/>
            <a:tailEnd/>
          </a:ln>
        </p:spPr>
        <p:txBody>
          <a:bodyPr lIns="0" tIns="0" rIns="0" bIns="0"/>
          <a:lstStyle/>
          <a:p>
            <a:pPr algn="r"/>
            <a:fld id="{D014199C-7ED3-4EDA-B93F-A421FB97D452}" type="slidenum">
              <a:rPr lang="en-US" sz="1100" b="1">
                <a:solidFill>
                  <a:srgbClr val="0084C0"/>
                </a:solidFill>
                <a:latin typeface="Calibri" pitchFamily="34" charset="0"/>
                <a:ea typeface="Calibri" pitchFamily="34" charset="0"/>
                <a:cs typeface="Calibri" pitchFamily="34" charset="0"/>
                <a:sym typeface="Calibri" pitchFamily="34" charset="0"/>
              </a:rPr>
              <a:pPr algn="r"/>
              <a:t>4</a:t>
            </a:fld>
            <a:endParaRPr lang="en-US">
              <a:latin typeface="Calibri" pitchFamily="34" charset="0"/>
              <a:ea typeface="Calibri" pitchFamily="34" charset="0"/>
              <a:cs typeface="Calibri" pitchFamily="34" charset="0"/>
              <a:sym typeface="Calibri" pitchFamily="34" charset="0"/>
            </a:endParaRPr>
          </a:p>
        </p:txBody>
      </p:sp>
      <p:sp>
        <p:nvSpPr>
          <p:cNvPr id="14340" name="Rectangle 3"/>
          <p:cNvSpPr>
            <a:spLocks/>
          </p:cNvSpPr>
          <p:nvPr/>
        </p:nvSpPr>
        <p:spPr bwMode="auto">
          <a:xfrm>
            <a:off x="3200400" y="5721351"/>
            <a:ext cx="2439988" cy="250825"/>
          </a:xfrm>
          <a:prstGeom prst="rect">
            <a:avLst/>
          </a:prstGeom>
          <a:noFill/>
          <a:ln w="12700">
            <a:noFill/>
            <a:miter lim="0"/>
            <a:headEnd/>
            <a:tailEnd/>
          </a:ln>
        </p:spPr>
        <p:txBody>
          <a:bodyPr lIns="45720" rIns="45720">
            <a:spAutoFit/>
          </a:bodyPr>
          <a:lstStyle/>
          <a:p>
            <a:r>
              <a:rPr lang="en-US" sz="1000" i="1">
                <a:latin typeface="Arial" pitchFamily="34" charset="0"/>
                <a:cs typeface="Arial" pitchFamily="34" charset="0"/>
                <a:sym typeface="Arial" pitchFamily="34" charset="0"/>
              </a:rPr>
              <a:t>Source: Ascend.</a:t>
            </a:r>
            <a:endParaRPr lang="en-US">
              <a:latin typeface="Arial" pitchFamily="34" charset="0"/>
              <a:cs typeface="Arial" pitchFamily="34" charset="0"/>
              <a:sym typeface="Arial" pitchFamily="34" charset="0"/>
            </a:endParaRPr>
          </a:p>
        </p:txBody>
      </p:sp>
      <p:sp>
        <p:nvSpPr>
          <p:cNvPr id="14341" name="Rectangle 4"/>
          <p:cNvSpPr>
            <a:spLocks/>
          </p:cNvSpPr>
          <p:nvPr/>
        </p:nvSpPr>
        <p:spPr bwMode="auto">
          <a:xfrm>
            <a:off x="1905000" y="1186417"/>
            <a:ext cx="8382000" cy="1874359"/>
          </a:xfrm>
          <a:prstGeom prst="rect">
            <a:avLst/>
          </a:prstGeom>
          <a:noFill/>
          <a:ln w="12700">
            <a:noFill/>
            <a:miter lim="0"/>
            <a:headEnd/>
            <a:tailEnd/>
          </a:ln>
        </p:spPr>
        <p:txBody>
          <a:bodyPr lIns="74676" tIns="74676" rIns="74676" bIns="74676">
            <a:spAutoFit/>
          </a:bodyPr>
          <a:lstStyle/>
          <a:p>
            <a:pPr marL="177800" lvl="1" indent="-177800" defTabSz="622300">
              <a:spcBef>
                <a:spcPts val="300"/>
              </a:spcBef>
              <a:buClr>
                <a:srgbClr val="0084C0"/>
              </a:buClr>
              <a:buSzPct val="100000"/>
              <a:buFont typeface="Wingdings" pitchFamily="2" charset="2"/>
              <a:buChar char="q"/>
            </a:pPr>
            <a:r>
              <a:rPr lang="en-US" sz="1600" b="1" dirty="0">
                <a:latin typeface="Calibri" pitchFamily="34" charset="0"/>
                <a:ea typeface="Calibri" pitchFamily="34" charset="0"/>
                <a:cs typeface="Calibri" pitchFamily="34" charset="0"/>
                <a:sym typeface="Calibri" pitchFamily="34" charset="0"/>
              </a:rPr>
              <a:t>Lessors now own 40% of world’s fleet of mainline jets</a:t>
            </a:r>
          </a:p>
          <a:p>
            <a:pPr marL="471488" lvl="2" indent="-130175" defTabSz="622300">
              <a:spcBef>
                <a:spcPts val="3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Number of aircraft owned by lessors increased over 6x since 1990</a:t>
            </a:r>
          </a:p>
          <a:p>
            <a:pPr marL="471488" lvl="2" indent="-130175" defTabSz="622300">
              <a:spcBef>
                <a:spcPts val="3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Lessors responsible for 60% of new incremental aircraft added to world fleet since 1990 </a:t>
            </a:r>
          </a:p>
          <a:p>
            <a:pPr marL="177800" lvl="1" indent="-177800" defTabSz="622300">
              <a:spcBef>
                <a:spcPts val="1200"/>
              </a:spcBef>
              <a:buClr>
                <a:srgbClr val="0084C0"/>
              </a:buClr>
              <a:buSzPct val="100000"/>
              <a:buFont typeface="Wingdings" pitchFamily="2" charset="2"/>
              <a:buChar char="q"/>
            </a:pPr>
            <a:r>
              <a:rPr lang="en-US" sz="1600" b="1" dirty="0">
                <a:latin typeface="Calibri" pitchFamily="34" charset="0"/>
                <a:ea typeface="Calibri" pitchFamily="34" charset="0"/>
                <a:cs typeface="Calibri" pitchFamily="34" charset="0"/>
                <a:sym typeface="Calibri" pitchFamily="34" charset="0"/>
              </a:rPr>
              <a:t>Total mainline (&gt;100 seats) fleet grew from 8,200 aircraft in 1990 to 18,500 today</a:t>
            </a:r>
            <a:r>
              <a:rPr lang="en-US" sz="1600" b="1" dirty="0">
                <a:solidFill>
                  <a:srgbClr val="FF0000"/>
                </a:solidFill>
                <a:latin typeface="Calibri" pitchFamily="34" charset="0"/>
                <a:ea typeface="Calibri" pitchFamily="34" charset="0"/>
                <a:cs typeface="Calibri" pitchFamily="34" charset="0"/>
                <a:sym typeface="Calibri" pitchFamily="34" charset="0"/>
              </a:rPr>
              <a:t> </a:t>
            </a:r>
          </a:p>
          <a:p>
            <a:pPr marL="471488" lvl="2" indent="-130175" defTabSz="622300">
              <a:spcBef>
                <a:spcPts val="300"/>
              </a:spcBef>
              <a:buClr>
                <a:srgbClr val="0084C0"/>
              </a:buClr>
              <a:buSzPct val="100000"/>
              <a:buFont typeface="Wingdings" pitchFamily="2" charset="2"/>
              <a:buChar char="q"/>
            </a:pPr>
            <a:r>
              <a:rPr lang="en-US" sz="1400" dirty="0">
                <a:latin typeface="Calibri" pitchFamily="34" charset="0"/>
                <a:ea typeface="Calibri" pitchFamily="34" charset="0"/>
                <a:cs typeface="Calibri" pitchFamily="34" charset="0"/>
                <a:sym typeface="Calibri" pitchFamily="34" charset="0"/>
              </a:rPr>
              <a:t>Represents a 4% CAGR</a:t>
            </a:r>
          </a:p>
          <a:p>
            <a:pPr marL="177800" lvl="1" indent="-177800" defTabSz="622300">
              <a:spcBef>
                <a:spcPts val="300"/>
              </a:spcBef>
              <a:buClr>
                <a:srgbClr val="0084C0"/>
              </a:buClr>
              <a:buSzPct val="100000"/>
            </a:pPr>
            <a:endParaRPr lang="en-US" dirty="0">
              <a:latin typeface="Calibri" pitchFamily="34" charset="0"/>
              <a:ea typeface="Calibri" pitchFamily="34" charset="0"/>
              <a:cs typeface="Calibri" pitchFamily="34" charset="0"/>
              <a:sym typeface="Calibri" pitchFamily="34" charset="0"/>
            </a:endParaRPr>
          </a:p>
        </p:txBody>
      </p:sp>
      <p:pic>
        <p:nvPicPr>
          <p:cNvPr id="14342" name="Picture 5" descr="image9.png"/>
          <p:cNvPicPr>
            <a:picLocks noChangeAspect="1"/>
          </p:cNvPicPr>
          <p:nvPr/>
        </p:nvPicPr>
        <p:blipFill>
          <a:blip r:embed="rId2" cstate="print"/>
          <a:srcRect/>
          <a:stretch>
            <a:fillRect/>
          </a:stretch>
        </p:blipFill>
        <p:spPr bwMode="auto">
          <a:xfrm>
            <a:off x="2622176" y="3106739"/>
            <a:ext cx="6400800" cy="3282950"/>
          </a:xfrm>
          <a:prstGeom prst="rect">
            <a:avLst/>
          </a:prstGeom>
          <a:noFill/>
          <a:ln w="12700">
            <a:noFill/>
            <a:miter lim="0"/>
            <a:headEnd/>
            <a:tailEnd/>
          </a:ln>
        </p:spPr>
      </p:pic>
    </p:spTree>
    <p:extLst>
      <p:ext uri="{BB962C8B-B14F-4D97-AF65-F5344CB8AC3E}">
        <p14:creationId xmlns:p14="http://schemas.microsoft.com/office/powerpoint/2010/main" val="8507894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0EC8D-EA97-524E-B85E-F6D0F0C994CC}"/>
              </a:ext>
            </a:extLst>
          </p:cNvPr>
          <p:cNvSpPr>
            <a:spLocks noGrp="1"/>
          </p:cNvSpPr>
          <p:nvPr>
            <p:ph idx="1"/>
          </p:nvPr>
        </p:nvSpPr>
        <p:spPr>
          <a:xfrm>
            <a:off x="1344827" y="225717"/>
            <a:ext cx="10515600" cy="5963603"/>
          </a:xfrm>
        </p:spPr>
        <p:txBody>
          <a:bodyPr>
            <a:normAutofit lnSpcReduction="10000"/>
          </a:bodyPr>
          <a:lstStyle/>
          <a:p>
            <a:r>
              <a:rPr lang="en-US" dirty="0"/>
              <a:t>Aircraft leasing law</a:t>
            </a:r>
            <a:r>
              <a:rPr lang="ru-RU" dirty="0"/>
              <a:t>: </a:t>
            </a:r>
          </a:p>
          <a:p>
            <a:pPr>
              <a:buFontTx/>
              <a:buChar char="-"/>
            </a:pPr>
            <a:r>
              <a:rPr lang="en-US" dirty="0"/>
              <a:t>Contract &amp; personal property law</a:t>
            </a:r>
          </a:p>
          <a:p>
            <a:pPr>
              <a:buFontTx/>
              <a:buChar char="-"/>
            </a:pPr>
            <a:r>
              <a:rPr lang="en-US" dirty="0"/>
              <a:t>Cape Town Convention (Aircraft Protocol)</a:t>
            </a:r>
          </a:p>
          <a:p>
            <a:pPr>
              <a:buFontTx/>
              <a:buChar char="-"/>
            </a:pPr>
            <a:r>
              <a:rPr lang="en-US" dirty="0"/>
              <a:t>Regulation (EC) 1346/2000 on insolvency proceedings </a:t>
            </a:r>
          </a:p>
          <a:p>
            <a:pPr>
              <a:buFontTx/>
              <a:buChar char="-"/>
            </a:pPr>
            <a:endParaRPr lang="en-US" dirty="0"/>
          </a:p>
          <a:p>
            <a:r>
              <a:rPr lang="en-US" dirty="0"/>
              <a:t>Key issues</a:t>
            </a:r>
            <a:r>
              <a:rPr lang="ru-RU" dirty="0"/>
              <a:t>: </a:t>
            </a:r>
            <a:r>
              <a:rPr lang="en-US" dirty="0"/>
              <a:t>ownership, possession, rights and liabilities re aircraft</a:t>
            </a:r>
          </a:p>
          <a:p>
            <a:pPr marL="0" indent="0">
              <a:buNone/>
            </a:pPr>
            <a:r>
              <a:rPr lang="en-US" dirty="0"/>
              <a:t> </a:t>
            </a:r>
          </a:p>
          <a:p>
            <a:r>
              <a:rPr lang="en-US" dirty="0"/>
              <a:t>Common terminology in aircraft leases</a:t>
            </a:r>
            <a:r>
              <a:rPr lang="ru-RU" dirty="0"/>
              <a:t>: </a:t>
            </a:r>
          </a:p>
          <a:p>
            <a:pPr>
              <a:buFontTx/>
              <a:buChar char="-"/>
            </a:pPr>
            <a:r>
              <a:rPr lang="en-US" dirty="0"/>
              <a:t>Dry lease / wet lease</a:t>
            </a:r>
          </a:p>
          <a:p>
            <a:pPr>
              <a:buFontTx/>
              <a:buChar char="-"/>
            </a:pPr>
            <a:r>
              <a:rPr lang="en-US" dirty="0"/>
              <a:t>Operating lease</a:t>
            </a:r>
          </a:p>
          <a:p>
            <a:pPr>
              <a:buFontTx/>
              <a:buChar char="-"/>
            </a:pPr>
            <a:r>
              <a:rPr lang="en-US" dirty="0"/>
              <a:t>Finance lease</a:t>
            </a:r>
          </a:p>
          <a:p>
            <a:pPr>
              <a:buFontTx/>
              <a:buChar char="-"/>
            </a:pPr>
            <a:r>
              <a:rPr lang="en-US" dirty="0"/>
              <a:t>sale – lease back (</a:t>
            </a:r>
            <a:r>
              <a:rPr lang="en-US" dirty="0" err="1"/>
              <a:t>Sunrock</a:t>
            </a:r>
            <a:r>
              <a:rPr lang="en-US" dirty="0"/>
              <a:t> v SAS (2007))</a:t>
            </a:r>
          </a:p>
        </p:txBody>
      </p:sp>
    </p:spTree>
    <p:extLst>
      <p:ext uri="{BB962C8B-B14F-4D97-AF65-F5344CB8AC3E}">
        <p14:creationId xmlns:p14="http://schemas.microsoft.com/office/powerpoint/2010/main" val="3786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2177-AE10-CF4F-88B3-B81F82F0C4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7D1995-8A75-6948-BE2A-48527B72A1D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470333-31BD-184C-B689-D331356CF2FC}"/>
              </a:ext>
            </a:extLst>
          </p:cNvPr>
          <p:cNvPicPr>
            <a:picLocks noChangeAspect="1"/>
          </p:cNvPicPr>
          <p:nvPr/>
        </p:nvPicPr>
        <p:blipFill>
          <a:blip r:embed="rId2"/>
          <a:stretch>
            <a:fillRect/>
          </a:stretch>
        </p:blipFill>
        <p:spPr>
          <a:xfrm>
            <a:off x="749300" y="152400"/>
            <a:ext cx="10693400" cy="6553200"/>
          </a:xfrm>
          <a:prstGeom prst="rect">
            <a:avLst/>
          </a:prstGeom>
        </p:spPr>
      </p:pic>
    </p:spTree>
    <p:extLst>
      <p:ext uri="{BB962C8B-B14F-4D97-AF65-F5344CB8AC3E}">
        <p14:creationId xmlns:p14="http://schemas.microsoft.com/office/powerpoint/2010/main" val="103721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7A59-FD03-D540-97DC-85FFCA3719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ECABA3-476B-E34E-A5D0-FCA755C3C2B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4DD68E-213D-A54C-8C50-EF83A3476E28}"/>
              </a:ext>
            </a:extLst>
          </p:cNvPr>
          <p:cNvPicPr>
            <a:picLocks noChangeAspect="1"/>
          </p:cNvPicPr>
          <p:nvPr/>
        </p:nvPicPr>
        <p:blipFill>
          <a:blip r:embed="rId2"/>
          <a:stretch>
            <a:fillRect/>
          </a:stretch>
        </p:blipFill>
        <p:spPr>
          <a:xfrm>
            <a:off x="1231900" y="304800"/>
            <a:ext cx="9728200" cy="6248400"/>
          </a:xfrm>
          <a:prstGeom prst="rect">
            <a:avLst/>
          </a:prstGeom>
        </p:spPr>
      </p:pic>
    </p:spTree>
    <p:extLst>
      <p:ext uri="{BB962C8B-B14F-4D97-AF65-F5344CB8AC3E}">
        <p14:creationId xmlns:p14="http://schemas.microsoft.com/office/powerpoint/2010/main" val="225083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79E9-3413-2C4E-8BE6-50031B2E1345}"/>
              </a:ext>
            </a:extLst>
          </p:cNvPr>
          <p:cNvSpPr>
            <a:spLocks noGrp="1"/>
          </p:cNvSpPr>
          <p:nvPr>
            <p:ph type="title"/>
          </p:nvPr>
        </p:nvSpPr>
        <p:spPr/>
        <p:txBody>
          <a:bodyPr/>
          <a:lstStyle/>
          <a:p>
            <a:r>
              <a:rPr lang="en-US" dirty="0"/>
              <a:t>Lessor/Lessee relationship</a:t>
            </a:r>
          </a:p>
        </p:txBody>
      </p:sp>
      <p:sp>
        <p:nvSpPr>
          <p:cNvPr id="3" name="Content Placeholder 2">
            <a:extLst>
              <a:ext uri="{FF2B5EF4-FFF2-40B4-BE49-F238E27FC236}">
                <a16:creationId xmlns:a16="http://schemas.microsoft.com/office/drawing/2014/main" id="{DC84C1AF-8ED0-CD42-A9F2-D7198373BEBC}"/>
              </a:ext>
            </a:extLst>
          </p:cNvPr>
          <p:cNvSpPr>
            <a:spLocks noGrp="1"/>
          </p:cNvSpPr>
          <p:nvPr>
            <p:ph idx="1"/>
          </p:nvPr>
        </p:nvSpPr>
        <p:spPr/>
        <p:txBody>
          <a:bodyPr>
            <a:normAutofit lnSpcReduction="10000"/>
          </a:bodyPr>
          <a:lstStyle/>
          <a:p>
            <a:r>
              <a:rPr lang="en-US" dirty="0"/>
              <a:t>Key documents</a:t>
            </a:r>
          </a:p>
          <a:p>
            <a:pPr>
              <a:buFontTx/>
              <a:buChar char="-"/>
            </a:pPr>
            <a:r>
              <a:rPr lang="en-US" dirty="0"/>
              <a:t>Aircraft lease agreement </a:t>
            </a:r>
          </a:p>
          <a:p>
            <a:pPr>
              <a:buFontTx/>
              <a:buChar char="-"/>
            </a:pPr>
            <a:r>
              <a:rPr lang="en-US" dirty="0"/>
              <a:t>Acceptance/ return certificates</a:t>
            </a:r>
          </a:p>
          <a:p>
            <a:pPr>
              <a:buFontTx/>
              <a:buChar char="-"/>
            </a:pPr>
            <a:endParaRPr lang="en-US" dirty="0"/>
          </a:p>
          <a:p>
            <a:pPr>
              <a:buFontTx/>
              <a:buChar char="-"/>
            </a:pPr>
            <a:endParaRPr lang="en-US" dirty="0"/>
          </a:p>
          <a:p>
            <a:r>
              <a:rPr lang="en-US" dirty="0"/>
              <a:t>Courts’ approach to aircraft leases</a:t>
            </a:r>
            <a:r>
              <a:rPr lang="ru-RU" dirty="0"/>
              <a:t>: </a:t>
            </a:r>
            <a:r>
              <a:rPr lang="en-US" dirty="0" err="1"/>
              <a:t>Sunrock</a:t>
            </a:r>
            <a:r>
              <a:rPr lang="en-US" dirty="0"/>
              <a:t> v SAS (2007)</a:t>
            </a:r>
          </a:p>
          <a:p>
            <a:pPr>
              <a:buFontTx/>
              <a:buChar char="-"/>
            </a:pPr>
            <a:r>
              <a:rPr lang="en-US" dirty="0"/>
              <a:t>Faithful reading, business-like interpretation of bargain, common sense </a:t>
            </a:r>
          </a:p>
          <a:p>
            <a:pPr>
              <a:buFontTx/>
              <a:buChar char="-"/>
            </a:pPr>
            <a:r>
              <a:rPr lang="en-US" dirty="0"/>
              <a:t>Background knowledge of parties </a:t>
            </a:r>
          </a:p>
        </p:txBody>
      </p:sp>
    </p:spTree>
    <p:extLst>
      <p:ext uri="{BB962C8B-B14F-4D97-AF65-F5344CB8AC3E}">
        <p14:creationId xmlns:p14="http://schemas.microsoft.com/office/powerpoint/2010/main" val="357710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4FE6-0C1C-5643-9146-18B24D904EE8}"/>
              </a:ext>
            </a:extLst>
          </p:cNvPr>
          <p:cNvSpPr>
            <a:spLocks noGrp="1"/>
          </p:cNvSpPr>
          <p:nvPr>
            <p:ph type="title"/>
          </p:nvPr>
        </p:nvSpPr>
        <p:spPr/>
        <p:txBody>
          <a:bodyPr/>
          <a:lstStyle/>
          <a:p>
            <a:r>
              <a:rPr lang="en-US" dirty="0"/>
              <a:t>Areas of dispute</a:t>
            </a:r>
          </a:p>
        </p:txBody>
      </p:sp>
      <p:sp>
        <p:nvSpPr>
          <p:cNvPr id="3" name="Content Placeholder 2">
            <a:extLst>
              <a:ext uri="{FF2B5EF4-FFF2-40B4-BE49-F238E27FC236}">
                <a16:creationId xmlns:a16="http://schemas.microsoft.com/office/drawing/2014/main" id="{DDBF7D0C-D10C-F141-988B-BC0C76FE05F9}"/>
              </a:ext>
            </a:extLst>
          </p:cNvPr>
          <p:cNvSpPr>
            <a:spLocks noGrp="1"/>
          </p:cNvSpPr>
          <p:nvPr>
            <p:ph idx="1"/>
          </p:nvPr>
        </p:nvSpPr>
        <p:spPr/>
        <p:txBody>
          <a:bodyPr>
            <a:normAutofit lnSpcReduction="10000"/>
          </a:bodyPr>
          <a:lstStyle/>
          <a:p>
            <a:r>
              <a:rPr lang="en-US" dirty="0"/>
              <a:t>Representations and Warranties </a:t>
            </a:r>
          </a:p>
          <a:p>
            <a:pPr>
              <a:buFontTx/>
              <a:buChar char="-"/>
            </a:pPr>
            <a:r>
              <a:rPr lang="en-US" dirty="0"/>
              <a:t>Contractual estoppel </a:t>
            </a:r>
          </a:p>
          <a:p>
            <a:pPr>
              <a:buFontTx/>
              <a:buChar char="-"/>
            </a:pPr>
            <a:r>
              <a:rPr lang="en-US" dirty="0"/>
              <a:t>Condition of Aircraft – ACG v Olympic (2013)</a:t>
            </a:r>
          </a:p>
          <a:p>
            <a:pPr>
              <a:buFontTx/>
              <a:buChar char="-"/>
            </a:pPr>
            <a:r>
              <a:rPr lang="en-US" dirty="0"/>
              <a:t>Lessee’s internal authorizations &amp; regulatory approvals - Wallis v Air Tanzania (2020)</a:t>
            </a:r>
          </a:p>
          <a:p>
            <a:r>
              <a:rPr lang="en-US" dirty="0"/>
              <a:t>Return conditions </a:t>
            </a:r>
          </a:p>
          <a:p>
            <a:r>
              <a:rPr lang="en-US" dirty="0"/>
              <a:t>Events of default </a:t>
            </a:r>
          </a:p>
          <a:p>
            <a:pPr>
              <a:buFontTx/>
              <a:buChar char="-"/>
            </a:pPr>
            <a:r>
              <a:rPr lang="en-US" dirty="0"/>
              <a:t>non-payment, unremedied breaches, insolvency, cross-defaults</a:t>
            </a:r>
          </a:p>
          <a:p>
            <a:pPr>
              <a:buFontTx/>
              <a:buChar char="-"/>
            </a:pPr>
            <a:r>
              <a:rPr lang="en-US" dirty="0"/>
              <a:t>Repudiatory breach (damages for future loss of profits)</a:t>
            </a:r>
          </a:p>
        </p:txBody>
      </p:sp>
    </p:spTree>
    <p:extLst>
      <p:ext uri="{BB962C8B-B14F-4D97-AF65-F5344CB8AC3E}">
        <p14:creationId xmlns:p14="http://schemas.microsoft.com/office/powerpoint/2010/main" val="26806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3289</Words>
  <Application>Microsoft Macintosh PowerPoint</Application>
  <PresentationFormat>Widescreen</PresentationFormat>
  <Paragraphs>268</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Meiryo</vt:lpstr>
      <vt:lpstr>Arial</vt:lpstr>
      <vt:lpstr>Bangla MN</vt:lpstr>
      <vt:lpstr>Calibri</vt:lpstr>
      <vt:lpstr>Calibri Light</vt:lpstr>
      <vt:lpstr>Trebuchet MS</vt:lpstr>
      <vt:lpstr>Wingdings</vt:lpstr>
      <vt:lpstr>Wingdings 3</vt:lpstr>
      <vt:lpstr>Office Theme</vt:lpstr>
      <vt:lpstr>Rinat R. Gareev</vt:lpstr>
      <vt:lpstr>PowerPoint Presentation</vt:lpstr>
      <vt:lpstr>Why Operating Leasing is Growing</vt:lpstr>
      <vt:lpstr>Lessors Account for a Growing Share of Market</vt:lpstr>
      <vt:lpstr>PowerPoint Presentation</vt:lpstr>
      <vt:lpstr>PowerPoint Presentation</vt:lpstr>
      <vt:lpstr>PowerPoint Presentation</vt:lpstr>
      <vt:lpstr>Lessor/Lessee relationship</vt:lpstr>
      <vt:lpstr>Areas of dispute</vt:lpstr>
      <vt:lpstr>Areas of Dispute </vt:lpstr>
      <vt:lpstr>Conflict of Laws</vt:lpstr>
      <vt:lpstr>PowerPoint Presentation</vt:lpstr>
      <vt:lpstr>PowerPoint Presentation</vt:lpstr>
      <vt:lpstr>PowerPoint Presentation</vt:lpstr>
      <vt:lpstr>Lease Documentation – Basic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ACG Acquisition v. Olympic</vt:lpstr>
      <vt:lpstr>Discussion Question 1a   The Summary Judgment opinion rightly points out that this is an extreme case.  Why does the Summary Judgment opinion feel ACG’s explanation of the position of the parties would be a “remarkable bargain”? </vt:lpstr>
      <vt:lpstr>Discussion Question 1a cont.  The Summary Judgment opinion rightly points out that this is an extreme case.  Why does the Summary Judgment opinion feel ACG’s explanation of the position of the parties would be a “remarkable bargain”? </vt:lpstr>
      <vt:lpstr>Discussion Question 1b  Does the appellate judge seem share this view?  Why or why not?  </vt:lpstr>
      <vt:lpstr>Discussion Question 1b cont.  Does the appellate judge seem share this view?  Why or why not?  </vt:lpstr>
      <vt:lpstr>Discussion Question 2a  The trial judge focused a lot of attention on the specific defects in the aircraft, and on whether these might have existed at delivery to Olympic or might have arisen later.  The trial judge also devoted a great deal of effort to considering the meaning of “airworthy” – one of the delivery conditions from Schedule 2   Why does the appellate judge appear fairly unconcerned about these issues?  </vt:lpstr>
      <vt:lpstr>Discussion Question 2b  What do you make of the trial judge’s analogy to “seaworthy”?   How did the appellate judge feel about that?</vt:lpstr>
      <vt:lpstr>Discussion Question 3a  Both the trial judge and the Summary Judgment opinion put a great deal of emphasis on the lessor’s breach of its covenant to deliver the aircraft in the condition specified in the lease.  Why was that considered important?  </vt:lpstr>
      <vt:lpstr>Discussion Question 3a  Both the trial judge and the Summary Judgment opinion put a great deal of emphasis on the lessor’s breach of its covenant to deliver the aircraft in the condition specified in the lease.  Why was that considered important?  </vt:lpstr>
      <vt:lpstr>Discussion Question 3b  Do you think the drafting of 4.2(a) contributes to the confusion, and if so, why?  Did the Acceptance Certificate “fix” the problem (perhaps) from the perspective of the lessor? </vt:lpstr>
      <vt:lpstr>Discussion Question 3c  Why would a lessor be reluctant to agree to an unconditional obligation to deliver an aircraft in a particular condition?  Did you see anything in the opinions that demonstrated how ACG approached the transition from Air Asia to Olympic?  </vt:lpstr>
      <vt:lpstr>Discussion Question 3c cont.  Why would a lessor be reluctant to agree to an unconditional obligation to deliver an aircraft in a particular condition?  Did you see anything in the opinions that demonstrated how ACG approached the transition from Air Asia to Olympic?  </vt:lpstr>
      <vt:lpstr>Discussion Question 4  What lease provisions / other documents did the appellate judge find most important and persuasive?  Why?  </vt:lpstr>
      <vt:lpstr>Discussion Question 4  What lease provisions / other documents did the appellate judge find most important and persuasive?  Why?  </vt:lpstr>
      <vt:lpstr> Takeaways from the Olympic Case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Gareev, Rinat Raisovich</dc:creator>
  <cp:lastModifiedBy>Gareev, Rinat Raisovich</cp:lastModifiedBy>
  <cp:revision>5</cp:revision>
  <dcterms:created xsi:type="dcterms:W3CDTF">2020-11-03T11:51:02Z</dcterms:created>
  <dcterms:modified xsi:type="dcterms:W3CDTF">2020-11-03T14:57:42Z</dcterms:modified>
</cp:coreProperties>
</file>